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11" r:id="rId5"/>
    <p:sldId id="410" r:id="rId6"/>
    <p:sldId id="412" r:id="rId7"/>
    <p:sldId id="413" r:id="rId8"/>
    <p:sldId id="414" r:id="rId9"/>
    <p:sldId id="415" r:id="rId10"/>
    <p:sldId id="421" r:id="rId11"/>
    <p:sldId id="409" r:id="rId12"/>
    <p:sldId id="420" r:id="rId13"/>
    <p:sldId id="417" r:id="rId14"/>
    <p:sldId id="418" r:id="rId15"/>
    <p:sldId id="419" r:id="rId16"/>
    <p:sldId id="258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16" r:id="rId29"/>
    <p:sldId id="433" r:id="rId30"/>
    <p:sldId id="38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5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Diameter</a:t>
            </a:r>
            <a:r>
              <a:rPr lang="fr-CA" sz="4000" dirty="0" smtClean="0">
                <a:solidFill>
                  <a:schemeClr val="bg1"/>
                </a:solidFill>
              </a:rPr>
              <a:t> and </a:t>
            </a:r>
            <a:r>
              <a:rPr lang="fr-CA" sz="4000" dirty="0" err="1" smtClean="0">
                <a:solidFill>
                  <a:schemeClr val="bg1"/>
                </a:solidFill>
              </a:rPr>
              <a:t>jDiameter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Message Format(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599"/>
            <a:ext cx="8686800" cy="167640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AVP code</a:t>
            </a:r>
            <a:r>
              <a:rPr lang="en-US" sz="1400" dirty="0">
                <a:solidFill>
                  <a:srgbClr val="3C5790"/>
                </a:solidFill>
              </a:rPr>
              <a:t> identifies the type of information (attribute) included in the attribute </a:t>
            </a:r>
            <a:r>
              <a:rPr lang="en-US" sz="1400" dirty="0" smtClean="0">
                <a:solidFill>
                  <a:srgbClr val="3C5790"/>
                </a:solidFill>
              </a:rPr>
              <a:t>data field </a:t>
            </a:r>
            <a:r>
              <a:rPr lang="en-US" sz="1400" dirty="0">
                <a:solidFill>
                  <a:srgbClr val="3C5790"/>
                </a:solidFill>
              </a:rPr>
              <a:t>of the </a:t>
            </a:r>
            <a:r>
              <a:rPr lang="en-US" sz="1400" dirty="0" smtClean="0">
                <a:solidFill>
                  <a:srgbClr val="3C5790"/>
                </a:solidFill>
              </a:rPr>
              <a:t>AVP.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AVP </a:t>
            </a:r>
            <a:r>
              <a:rPr lang="en-US" sz="1400" dirty="0">
                <a:solidFill>
                  <a:srgbClr val="3C5790"/>
                </a:solidFill>
              </a:rPr>
              <a:t>code values are standardized by </a:t>
            </a:r>
            <a:r>
              <a:rPr lang="en-US" sz="1400" dirty="0" smtClean="0">
                <a:solidFill>
                  <a:srgbClr val="3C5790"/>
                </a:solidFill>
              </a:rPr>
              <a:t>IETF.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Flags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"M" bit within the flag fields of the AVP is called the Diameter “mandatory” </a:t>
            </a:r>
            <a:r>
              <a:rPr lang="en-US" sz="1400" dirty="0" smtClean="0">
                <a:solidFill>
                  <a:srgbClr val="3C5790"/>
                </a:solidFill>
              </a:rPr>
              <a:t>bit.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"P" bit indicates the need for encryption for end-to-end </a:t>
            </a:r>
            <a:r>
              <a:rPr lang="en-US" sz="1400" dirty="0" smtClean="0">
                <a:solidFill>
                  <a:srgbClr val="3C5790"/>
                </a:solidFill>
              </a:rPr>
              <a:t>security.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RRRRR bits indicate existence of 5 reserved bits in the flags field.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038600"/>
            <a:ext cx="68675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Offline </a:t>
            </a:r>
            <a:r>
              <a:rPr lang="fr-CA" dirty="0" err="1" smtClean="0">
                <a:solidFill>
                  <a:schemeClr val="bg1"/>
                </a:solidFill>
              </a:rPr>
              <a:t>Charging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Offline charging for both events and sessions are performed between an IMS node and the CDF through the </a:t>
            </a:r>
            <a:r>
              <a:rPr lang="en-US" sz="1400" dirty="0" err="1">
                <a:solidFill>
                  <a:srgbClr val="3C5790"/>
                </a:solidFill>
              </a:rPr>
              <a:t>Rf</a:t>
            </a:r>
            <a:r>
              <a:rPr lang="en-US" sz="1400" dirty="0">
                <a:solidFill>
                  <a:srgbClr val="3C5790"/>
                </a:solidFill>
              </a:rPr>
              <a:t> reference point.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IMS offline charging is achieved by using the Diameter Accounting Request (ACR) and Accounting Answer (ACA) messages.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exchange charging information, the ACR message is sent from a Diameter client to a Diameter server through the </a:t>
            </a:r>
            <a:r>
              <a:rPr lang="en-US" sz="1400" dirty="0" err="1">
                <a:solidFill>
                  <a:srgbClr val="3C5790"/>
                </a:solidFill>
              </a:rPr>
              <a:t>Rf</a:t>
            </a:r>
            <a:r>
              <a:rPr lang="en-US" sz="1400" dirty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Diameter server then sends the ACA message to acknowledge an ACR message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8600"/>
            <a:ext cx="4648200" cy="237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Offline </a:t>
            </a:r>
            <a:r>
              <a:rPr lang="fr-CA" dirty="0" err="1" smtClean="0">
                <a:solidFill>
                  <a:schemeClr val="bg1"/>
                </a:solidFill>
              </a:rPr>
              <a:t>Charging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Session-based offline charging is described below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029200" cy="385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4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Online </a:t>
            </a:r>
            <a:r>
              <a:rPr lang="fr-CA" dirty="0" err="1" smtClean="0">
                <a:solidFill>
                  <a:schemeClr val="bg1"/>
                </a:solidFill>
              </a:rPr>
              <a:t>Charging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Diameter Credit Control (DCC) application communicates with the OCS through the Ro interface.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GGSN uses the Credit Control Request (CCR) message to transfer the GPRS charging information to the OCS.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OCS uses the Credit Control Answer (CCA) message to reserve credit units (or quotas) for the GPRS session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two basic operations in the charging control: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Unit </a:t>
            </a:r>
            <a:r>
              <a:rPr lang="en-US" sz="1300" dirty="0">
                <a:solidFill>
                  <a:srgbClr val="3C5790"/>
                </a:solidFill>
              </a:rPr>
              <a:t>determination refers to the calculation of the number of non-monetary units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Rating </a:t>
            </a:r>
            <a:r>
              <a:rPr lang="en-US" sz="1300" dirty="0">
                <a:solidFill>
                  <a:srgbClr val="3C5790"/>
                </a:solidFill>
              </a:rPr>
              <a:t>refers to the calculation of a price out of the non-monetary units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985782"/>
            <a:ext cx="4943475" cy="27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9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Online </a:t>
            </a:r>
            <a:r>
              <a:rPr lang="fr-CA" dirty="0" err="1" smtClean="0">
                <a:solidFill>
                  <a:schemeClr val="bg1"/>
                </a:solidFill>
              </a:rPr>
              <a:t>Charging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75897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Unit determination and rating are performed at the </a:t>
            </a:r>
            <a:r>
              <a:rPr lang="en-US" sz="1400" dirty="0" smtClean="0">
                <a:solidFill>
                  <a:srgbClr val="3C5790"/>
                </a:solidFill>
              </a:rPr>
              <a:t>OCS.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CCR </a:t>
            </a:r>
            <a:r>
              <a:rPr lang="en-US" sz="1400" dirty="0">
                <a:solidFill>
                  <a:srgbClr val="3C5790"/>
                </a:solidFill>
              </a:rPr>
              <a:t>message with CC-Request-Type "INITIAL_REQUEST" send the OCS indicates the amount of requested credit.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CCR message with CC-Request-Type "TERMINATION_REQUEST" send the OCS indicates the consumed credit.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80897"/>
            <a:ext cx="4572000" cy="310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Online </a:t>
            </a:r>
            <a:r>
              <a:rPr lang="fr-CA" dirty="0" err="1" smtClean="0">
                <a:solidFill>
                  <a:schemeClr val="bg1"/>
                </a:solidFill>
              </a:rPr>
              <a:t>Charging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During the service session, the granted credit units may be depleted.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so, the network node sends a </a:t>
            </a:r>
            <a:r>
              <a:rPr lang="en-US" sz="1400" dirty="0" smtClean="0">
                <a:solidFill>
                  <a:srgbClr val="3C5790"/>
                </a:solidFill>
              </a:rPr>
              <a:t>CCR message </a:t>
            </a:r>
            <a:r>
              <a:rPr lang="en-US" sz="1400" dirty="0">
                <a:solidFill>
                  <a:srgbClr val="3C5790"/>
                </a:solidFill>
              </a:rPr>
              <a:t>with CC-Request-Type "UPDATE_REQUEST" to the OCS.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08556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3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Transport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09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Diameter clients supports either TCP or SCTP.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Diameter specifications define two important transport concepts, namely “</a:t>
            </a:r>
            <a:r>
              <a:rPr lang="en-US" sz="1500" b="1" dirty="0">
                <a:solidFill>
                  <a:srgbClr val="3C5790"/>
                </a:solidFill>
              </a:rPr>
              <a:t>session</a:t>
            </a:r>
            <a:r>
              <a:rPr lang="en-US" sz="1500" dirty="0">
                <a:solidFill>
                  <a:srgbClr val="3C5790"/>
                </a:solidFill>
              </a:rPr>
              <a:t>” and “</a:t>
            </a:r>
            <a:r>
              <a:rPr lang="en-US" sz="1500" b="1" dirty="0">
                <a:solidFill>
                  <a:srgbClr val="3C5790"/>
                </a:solidFill>
              </a:rPr>
              <a:t>connection</a:t>
            </a:r>
            <a:r>
              <a:rPr lang="en-US" sz="1500" dirty="0">
                <a:solidFill>
                  <a:srgbClr val="3C5790"/>
                </a:solidFill>
              </a:rPr>
              <a:t>”.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Session </a:t>
            </a:r>
            <a:r>
              <a:rPr lang="en-US" sz="1500" dirty="0">
                <a:solidFill>
                  <a:srgbClr val="3C5790"/>
                </a:solidFill>
              </a:rPr>
              <a:t>is a logical concept at the application layer and is established end to end between </a:t>
            </a:r>
            <a:r>
              <a:rPr lang="en-US" sz="1500" dirty="0" smtClean="0">
                <a:solidFill>
                  <a:srgbClr val="3C5790"/>
                </a:solidFill>
              </a:rPr>
              <a:t>a device </a:t>
            </a:r>
            <a:r>
              <a:rPr lang="en-US" sz="1500" dirty="0">
                <a:solidFill>
                  <a:srgbClr val="3C5790"/>
                </a:solidFill>
              </a:rPr>
              <a:t>and a server. A session is processed by end parties (device or server) and </a:t>
            </a:r>
            <a:r>
              <a:rPr lang="en-US" sz="1500" dirty="0" smtClean="0">
                <a:solidFill>
                  <a:srgbClr val="3C5790"/>
                </a:solidFill>
              </a:rPr>
              <a:t>therefore is </a:t>
            </a:r>
            <a:r>
              <a:rPr lang="en-US" sz="1500" dirty="0">
                <a:solidFill>
                  <a:srgbClr val="3C5790"/>
                </a:solidFill>
              </a:rPr>
              <a:t>identified by a session ID AVP.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Connection</a:t>
            </a:r>
            <a:r>
              <a:rPr lang="en-US" sz="1500" dirty="0">
                <a:solidFill>
                  <a:srgbClr val="3C5790"/>
                </a:solidFill>
              </a:rPr>
              <a:t> is, on the other hand, a transport level concept and is established between </a:t>
            </a:r>
            <a:r>
              <a:rPr lang="en-US" sz="1500" dirty="0" smtClean="0">
                <a:solidFill>
                  <a:srgbClr val="3C5790"/>
                </a:solidFill>
              </a:rPr>
              <a:t>any two </a:t>
            </a:r>
            <a:r>
              <a:rPr lang="en-US" sz="1500" dirty="0">
                <a:solidFill>
                  <a:srgbClr val="3C5790"/>
                </a:solidFill>
              </a:rPr>
              <a:t>peers that send and receive Diameter messages.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419600"/>
            <a:ext cx="5848350" cy="149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jDiameter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Mobicents</a:t>
            </a:r>
            <a:r>
              <a:rPr lang="en-US" sz="1500" dirty="0">
                <a:solidFill>
                  <a:srgbClr val="3C5790"/>
                </a:solidFill>
              </a:rPr>
              <a:t> Diameter provides an Open Source Java implementation of the Diameter standard for Authentication, Authorization, and Accounting (AAA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Diameter Stack is the core component of the presented Diameter solution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Diameter Stack currently supports the following application sessions:</a:t>
            </a:r>
          </a:p>
          <a:p>
            <a:pPr lvl="1"/>
            <a:r>
              <a:rPr lang="en-US" sz="1100" dirty="0" smtClean="0">
                <a:solidFill>
                  <a:srgbClr val="3C5790"/>
                </a:solidFill>
              </a:rPr>
              <a:t>Base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smtClean="0">
                <a:solidFill>
                  <a:srgbClr val="3C5790"/>
                </a:solidFill>
              </a:rPr>
              <a:t>Credit </a:t>
            </a:r>
            <a:r>
              <a:rPr lang="en-US" sz="1100" dirty="0">
                <a:solidFill>
                  <a:srgbClr val="3C5790"/>
                </a:solidFill>
              </a:rPr>
              <a:t>Control Application (CCA)</a:t>
            </a:r>
          </a:p>
          <a:p>
            <a:pPr lvl="1"/>
            <a:r>
              <a:rPr lang="en-US" sz="1100" dirty="0" err="1" smtClean="0">
                <a:solidFill>
                  <a:srgbClr val="3C5790"/>
                </a:solidFill>
              </a:rPr>
              <a:t>Sh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smtClean="0">
                <a:solidFill>
                  <a:srgbClr val="3C5790"/>
                </a:solidFill>
              </a:rPr>
              <a:t>Ro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err="1" smtClean="0">
                <a:solidFill>
                  <a:srgbClr val="3C5790"/>
                </a:solidFill>
              </a:rPr>
              <a:t>Rf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err="1" smtClean="0">
                <a:solidFill>
                  <a:srgbClr val="3C5790"/>
                </a:solidFill>
              </a:rPr>
              <a:t>Cx</a:t>
            </a:r>
            <a:r>
              <a:rPr lang="en-US" sz="1100" dirty="0" smtClean="0">
                <a:solidFill>
                  <a:srgbClr val="3C5790"/>
                </a:solidFill>
              </a:rPr>
              <a:t>/</a:t>
            </a:r>
            <a:r>
              <a:rPr lang="en-US" sz="1100" dirty="0" err="1" smtClean="0">
                <a:solidFill>
                  <a:srgbClr val="3C5790"/>
                </a:solidFill>
              </a:rPr>
              <a:t>Dx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err="1" smtClean="0">
                <a:solidFill>
                  <a:srgbClr val="3C5790"/>
                </a:solidFill>
              </a:rPr>
              <a:t>Gx</a:t>
            </a:r>
            <a:endParaRPr lang="en-US" sz="1100" dirty="0">
              <a:solidFill>
                <a:srgbClr val="3C5790"/>
              </a:solidFill>
            </a:endParaRPr>
          </a:p>
          <a:p>
            <a:pPr lvl="1"/>
            <a:r>
              <a:rPr lang="en-US" sz="1100" dirty="0" err="1" smtClean="0">
                <a:solidFill>
                  <a:srgbClr val="3C5790"/>
                </a:solidFill>
              </a:rPr>
              <a:t>Gq</a:t>
            </a:r>
            <a:r>
              <a:rPr lang="en-US" sz="1100" dirty="0">
                <a:solidFill>
                  <a:srgbClr val="3C5790"/>
                </a:solidFill>
              </a:rPr>
              <a:t>'</a:t>
            </a:r>
          </a:p>
          <a:p>
            <a:pPr lvl="1"/>
            <a:r>
              <a:rPr lang="en-US" sz="1100" dirty="0" smtClean="0">
                <a:solidFill>
                  <a:srgbClr val="3C5790"/>
                </a:solidFill>
              </a:rPr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0846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Stack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Diameter Stack has been designed to be extensible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Diameter Stack performs the following tasks: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Manages </a:t>
            </a:r>
            <a:r>
              <a:rPr lang="en-US" sz="1400" dirty="0">
                <a:solidFill>
                  <a:srgbClr val="3C5790"/>
                </a:solidFill>
              </a:rPr>
              <a:t>connections to remote peers.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Manages </a:t>
            </a:r>
            <a:r>
              <a:rPr lang="en-US" sz="1400" dirty="0">
                <a:solidFill>
                  <a:srgbClr val="3C5790"/>
                </a:solidFill>
              </a:rPr>
              <a:t>session objects.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Routes </a:t>
            </a:r>
            <a:r>
              <a:rPr lang="en-US" sz="1400" dirty="0">
                <a:solidFill>
                  <a:srgbClr val="3C5790"/>
                </a:solidFill>
              </a:rPr>
              <a:t>messages on behalf of sessions.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Receives </a:t>
            </a:r>
            <a:r>
              <a:rPr lang="en-US" sz="1400" dirty="0">
                <a:solidFill>
                  <a:srgbClr val="3C5790"/>
                </a:solidFill>
              </a:rPr>
              <a:t>and delivers messages to assigned listeners (usually a session object).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Sessions use the stack and the services it provides to communicate with remote peers.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is the only place that holds references to sessions.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Stack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Application session factories perform two tasks: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server </a:t>
            </a:r>
            <a:r>
              <a:rPr lang="en-US" sz="1400" dirty="0">
                <a:solidFill>
                  <a:srgbClr val="3C5790"/>
                </a:solidFill>
              </a:rPr>
              <a:t>stack as factory for sessions.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server </a:t>
            </a:r>
            <a:r>
              <a:rPr lang="en-US" sz="1400" dirty="0">
                <a:solidFill>
                  <a:srgbClr val="3C5790"/>
                </a:solidFill>
              </a:rPr>
              <a:t>session objects as holders for session related resources, like state change listener, </a:t>
            </a:r>
            <a:r>
              <a:rPr lang="en-US" sz="1400" dirty="0" smtClean="0">
                <a:solidFill>
                  <a:srgbClr val="3C5790"/>
                </a:solidFill>
              </a:rPr>
              <a:t>event listeners </a:t>
            </a:r>
            <a:r>
              <a:rPr lang="en-US" sz="1400" dirty="0">
                <a:solidFill>
                  <a:srgbClr val="3C5790"/>
                </a:solidFill>
              </a:rPr>
              <a:t>and context.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4495800" cy="304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2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Message Format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Offline </a:t>
            </a:r>
            <a:r>
              <a:rPr lang="fr-CA" sz="1600" dirty="0" err="1" smtClean="0">
                <a:solidFill>
                  <a:srgbClr val="3C5790"/>
                </a:solidFill>
              </a:rPr>
              <a:t>Charging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Online </a:t>
            </a:r>
            <a:r>
              <a:rPr lang="fr-CA" sz="1600" dirty="0" err="1" smtClean="0">
                <a:solidFill>
                  <a:srgbClr val="3C5790"/>
                </a:solidFill>
              </a:rPr>
              <a:t>Charging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Transport 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jDiameter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Mobicents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Stack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Mobicents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Diameter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Dictionary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Multiplexor</a:t>
            </a:r>
            <a:r>
              <a:rPr lang="fr-CA" sz="1600" dirty="0" smtClean="0">
                <a:solidFill>
                  <a:srgbClr val="3C5790"/>
                </a:solidFill>
              </a:rPr>
              <a:t> (MUX)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Stack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Mobicents</a:t>
            </a:r>
            <a:r>
              <a:rPr lang="en-US" sz="1400" dirty="0">
                <a:solidFill>
                  <a:srgbClr val="3C5790"/>
                </a:solidFill>
              </a:rPr>
              <a:t> Diameter Stack has the following software dependencies: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Pico </a:t>
            </a:r>
            <a:r>
              <a:rPr lang="en-US" sz="1400" dirty="0">
                <a:solidFill>
                  <a:srgbClr val="3C5790"/>
                </a:solidFill>
              </a:rPr>
              <a:t>Container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slf4j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Clustered setup also requires following: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JDiameter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HA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 Cache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stack is initially configured by parsing an XML file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&lt;</a:t>
            </a:r>
            <a:r>
              <a:rPr lang="en-US" sz="1400" dirty="0" err="1">
                <a:solidFill>
                  <a:srgbClr val="3C5790"/>
                </a:solidFill>
              </a:rPr>
              <a:t>LocalPeer</a:t>
            </a:r>
            <a:r>
              <a:rPr lang="en-US" sz="1400" dirty="0">
                <a:solidFill>
                  <a:srgbClr val="3C5790"/>
                </a:solidFill>
              </a:rPr>
              <a:t>&gt; element contains parameters that affect the local Diameter peer.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&lt;Parameters&gt; element contains elements that specify parameters for the Diameter stack.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&lt;Network&gt; element contains elements that specify parameters for external peers.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3418320"/>
            <a:ext cx="3533775" cy="140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Diameter client XML sample configuration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03311"/>
            <a:ext cx="2819400" cy="229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41" y="2514600"/>
            <a:ext cx="332755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3514219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Diameter server XML sample configuration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6836"/>
            <a:ext cx="3657600" cy="232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9520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399"/>
            <a:ext cx="3657600" cy="20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0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Diameter stack is built with the following basic components: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Session </a:t>
            </a:r>
            <a:r>
              <a:rPr lang="en-US" sz="1200" b="1" dirty="0">
                <a:solidFill>
                  <a:srgbClr val="3C5790"/>
                </a:solidFill>
              </a:rPr>
              <a:t>Factory:</a:t>
            </a:r>
            <a:r>
              <a:rPr lang="en-US" sz="1200" dirty="0">
                <a:solidFill>
                  <a:srgbClr val="3C5790"/>
                </a:solidFill>
              </a:rPr>
              <a:t> creation of sessions - raw and specific application sessions.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Stack</a:t>
            </a:r>
            <a:r>
              <a:rPr lang="en-US" sz="1200" b="1" dirty="0">
                <a:solidFill>
                  <a:srgbClr val="3C5790"/>
                </a:solidFill>
              </a:rPr>
              <a:t>:</a:t>
            </a:r>
            <a:r>
              <a:rPr lang="en-US" sz="1200" dirty="0">
                <a:solidFill>
                  <a:srgbClr val="3C5790"/>
                </a:solidFill>
              </a:rPr>
              <a:t> used to establish connection and communicate with remote peers.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895600"/>
            <a:ext cx="6996993" cy="372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RawSessions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Sessions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ApplicationSessions</a:t>
            </a:r>
            <a:r>
              <a:rPr lang="en-US" sz="1400" dirty="0">
                <a:solidFill>
                  <a:srgbClr val="3C5790"/>
                </a:solidFill>
              </a:rPr>
              <a:t> provide the means for dispatching and receiving messages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RawSession</a:t>
            </a:r>
            <a:r>
              <a:rPr lang="en-US" sz="1400" dirty="0">
                <a:solidFill>
                  <a:srgbClr val="3C5790"/>
                </a:solidFill>
              </a:rPr>
              <a:t> and the Session life span is controlled entirely by the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ApplicationSession</a:t>
            </a:r>
            <a:r>
              <a:rPr lang="en-US" sz="1400" dirty="0">
                <a:solidFill>
                  <a:srgbClr val="3C5790"/>
                </a:solidFill>
              </a:rPr>
              <a:t> life time depends on the implemented state machine.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10100"/>
            <a:ext cx="6524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981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Dictionary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Validator is one of the Stack features.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The primary purpose of the Validator is to detect malformed messages, such as an Answer message containing a Destination-Host Attribute Value Pair (AVP).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The Validator is configured with a single XML file.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This file contains the structure definition for both messages and AVPs</a:t>
            </a:r>
            <a:r>
              <a:rPr lang="en-US" sz="1400" b="1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Upon creation of the Diameter Stack, the validator is initialized.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performs the initialization by looking up the </a:t>
            </a:r>
            <a:r>
              <a:rPr lang="en-US" sz="1400" b="1" dirty="0">
                <a:solidFill>
                  <a:srgbClr val="3C5790"/>
                </a:solidFill>
              </a:rPr>
              <a:t>dictionary.xml</a:t>
            </a:r>
            <a:r>
              <a:rPr lang="en-US" sz="1400" dirty="0">
                <a:solidFill>
                  <a:srgbClr val="3C5790"/>
                </a:solidFill>
              </a:rPr>
              <a:t> file in </a:t>
            </a:r>
            <a:r>
              <a:rPr lang="en-US" sz="1400" dirty="0" err="1">
                <a:solidFill>
                  <a:srgbClr val="3C5790"/>
                </a:solidFill>
              </a:rPr>
              <a:t>classpath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Dictionary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The diameter dictionary contains  AVP type, application ids, vendors ids, AVP, messages, </a:t>
            </a:r>
            <a:r>
              <a:rPr lang="en-US" sz="1400" b="1" dirty="0" err="1" smtClean="0">
                <a:solidFill>
                  <a:srgbClr val="3C5790"/>
                </a:solidFill>
              </a:rPr>
              <a:t>enum</a:t>
            </a:r>
            <a:r>
              <a:rPr lang="en-US" sz="1400" b="1" dirty="0" smtClean="0">
                <a:solidFill>
                  <a:srgbClr val="3C5790"/>
                </a:solidFill>
              </a:rPr>
              <a:t>, etc.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5029200" cy="40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0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Multiplexor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(MUX)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Multiplexer (MUX) is designed as a stack wrapper and has 2 purposes: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</a:t>
            </a:r>
            <a:r>
              <a:rPr lang="en-US" sz="1200" b="1" dirty="0">
                <a:solidFill>
                  <a:srgbClr val="3C5790"/>
                </a:solidFill>
              </a:rPr>
              <a:t>exposes the stack</a:t>
            </a:r>
            <a:r>
              <a:rPr lang="en-US" sz="1200" dirty="0">
                <a:solidFill>
                  <a:srgbClr val="3C5790"/>
                </a:solidFill>
              </a:rPr>
              <a:t> and allows it to be shared between multiple listeners.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Exposes </a:t>
            </a:r>
            <a:r>
              <a:rPr lang="en-US" sz="1200" b="1" dirty="0">
                <a:solidFill>
                  <a:srgbClr val="3C5790"/>
                </a:solidFill>
              </a:rPr>
              <a:t>the management operations</a:t>
            </a:r>
            <a:r>
              <a:rPr lang="en-US" sz="1200" dirty="0">
                <a:solidFill>
                  <a:srgbClr val="3C5790"/>
                </a:solidFill>
              </a:rPr>
              <a:t> for JMX clients, one of them being the RHQ Console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191000" cy="386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jDiameter</a:t>
            </a:r>
            <a:r>
              <a:rPr lang="en-US" sz="1400" dirty="0" smtClean="0">
                <a:solidFill>
                  <a:srgbClr val="3C5790"/>
                </a:solidFill>
              </a:rPr>
              <a:t> is an open source library that is used in the </a:t>
            </a:r>
            <a:r>
              <a:rPr lang="en-US" sz="1400" dirty="0" err="1" smtClean="0">
                <a:solidFill>
                  <a:srgbClr val="3C5790"/>
                </a:solidFill>
              </a:rPr>
              <a:t>Mobicents</a:t>
            </a:r>
            <a:r>
              <a:rPr lang="en-US" sz="1400" dirty="0" smtClean="0">
                <a:solidFill>
                  <a:srgbClr val="3C5790"/>
                </a:solidFill>
              </a:rPr>
              <a:t> JAIN SLEE diameter container.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jDiameter</a:t>
            </a:r>
            <a:r>
              <a:rPr lang="en-US" sz="1400" dirty="0" smtClean="0">
                <a:solidFill>
                  <a:srgbClr val="3C5790"/>
                </a:solidFill>
              </a:rPr>
              <a:t> is very extensible due to external XML configuration.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jDiameter</a:t>
            </a:r>
            <a:r>
              <a:rPr lang="en-US" sz="1400" dirty="0" smtClean="0">
                <a:solidFill>
                  <a:srgbClr val="3C5790"/>
                </a:solidFill>
              </a:rPr>
              <a:t> can be used as both client and server.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Diameter is an authentication, authorization, and accounting protocol for computer networks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Diameter base protocol </a:t>
            </a:r>
            <a:r>
              <a:rPr lang="en-US" sz="1500" dirty="0" smtClean="0">
                <a:solidFill>
                  <a:srgbClr val="3C5790"/>
                </a:solidFill>
              </a:rPr>
              <a:t>is defined </a:t>
            </a:r>
            <a:r>
              <a:rPr lang="en-US" sz="1500" dirty="0">
                <a:solidFill>
                  <a:srgbClr val="3C5790"/>
                </a:solidFill>
              </a:rPr>
              <a:t>in RFC 6733 (Obsoletes: RFC 3588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Each application is defined by an application identifier and can add new command codes and/or new mandatory </a:t>
            </a:r>
            <a:r>
              <a:rPr lang="en-US" sz="1500" dirty="0" smtClean="0">
                <a:solidFill>
                  <a:srgbClr val="3C5790"/>
                </a:solidFill>
              </a:rPr>
              <a:t>AVPs.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Adding a new optional AVP does not require a new </a:t>
            </a:r>
            <a:r>
              <a:rPr lang="en-US" sz="1500" dirty="0" smtClean="0">
                <a:solidFill>
                  <a:srgbClr val="3C5790"/>
                </a:solidFill>
              </a:rPr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</a:t>
            </a:r>
            <a:r>
              <a:rPr lang="en-US" sz="1600" dirty="0">
                <a:solidFill>
                  <a:schemeClr val="bg1"/>
                </a:solidFill>
              </a:rPr>
              <a:t>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en.wikipedia.org/wiki/Diameter_(protocol)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Wiley - AAA and Network Security for Mobile Access Radius Diameter EAP PKI and IP Mobility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Charging for Mobile All-IP Telecommunications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Examples of Diameter </a:t>
            </a:r>
            <a:r>
              <a:rPr lang="en-US" sz="1500" dirty="0" smtClean="0">
                <a:solidFill>
                  <a:srgbClr val="3C5790"/>
                </a:solidFill>
              </a:rPr>
              <a:t>applications.</a:t>
            </a:r>
          </a:p>
          <a:p>
            <a:pPr lvl="1"/>
            <a:r>
              <a:rPr lang="it-IT" sz="1400" dirty="0">
                <a:solidFill>
                  <a:srgbClr val="3C5790"/>
                </a:solidFill>
              </a:rPr>
              <a:t>Diameter Mobile IPv4 Application (MobileIP, RFC 4004</a:t>
            </a:r>
            <a:r>
              <a:rPr lang="it-IT" sz="14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Diameter Network Access Server Application (NASREQ, RFC 4005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Diameter Extensible Authentication Protocol Application (RFC 4072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Diameter Credit-Control Application (DCCA, RFC 4006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Diameter Session Initiation Protocol Application (RFC 4740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Various applications in the 3GPP IP Multimedia </a:t>
            </a:r>
            <a:r>
              <a:rPr lang="en-US" sz="1400" dirty="0" smtClean="0">
                <a:solidFill>
                  <a:srgbClr val="3C5790"/>
                </a:solidFill>
              </a:rPr>
              <a:t>Subsystem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HSS and the SLF communicate using the Diameter protocol.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Diameter protocol was initially developed by Pat R. Calhoun, Glen Zorn, and Ping Pan in </a:t>
            </a:r>
            <a:r>
              <a:rPr lang="en-US" sz="1500" dirty="0" smtClean="0">
                <a:solidFill>
                  <a:srgbClr val="3C5790"/>
                </a:solidFill>
              </a:rPr>
              <a:t>1998.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It’s </a:t>
            </a:r>
            <a:r>
              <a:rPr lang="en-US" sz="1500" dirty="0">
                <a:solidFill>
                  <a:srgbClr val="3C5790"/>
                </a:solidFill>
              </a:rPr>
              <a:t>purpose was to  provide a framework for authentication, authorization and accounting (AAA) that could overcome the limitations of RADIUS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had issues with reliability, scalability, security and </a:t>
            </a:r>
            <a:r>
              <a:rPr lang="en-US" sz="1500" dirty="0" smtClean="0">
                <a:solidFill>
                  <a:srgbClr val="3C5790"/>
                </a:solidFill>
              </a:rPr>
              <a:t>flexibility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cannot deal effectively with remote access, IP mobility and policy control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Like RADIUS, Diameter provides AAA functionality, but it is using TCP and SCTP instead of </a:t>
            </a:r>
            <a:r>
              <a:rPr lang="en-US" sz="1500" dirty="0" smtClean="0">
                <a:solidFill>
                  <a:srgbClr val="3C5790"/>
                </a:solidFill>
              </a:rPr>
              <a:t>UDP.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Diameter protocol is enhanced further by the development of the 3rd Generation Partnership Project (3GPP) IP Multimedia Subsystem (IMS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971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Reliable transport protocols (TCP or SCTP, not UDP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Network or transport layer security (IPsec or TLS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Larger address space for attribute-value pairs (AVPs) and identifiers (32 bits instead of 8 bits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 Both </a:t>
            </a:r>
            <a:r>
              <a:rPr lang="en-US" sz="1500" dirty="0" err="1" smtClean="0">
                <a:solidFill>
                  <a:srgbClr val="3C5790"/>
                </a:solidFill>
              </a:rPr>
              <a:t>stateful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and stateless models can be </a:t>
            </a:r>
            <a:r>
              <a:rPr lang="en-US" sz="1500" dirty="0" smtClean="0">
                <a:solidFill>
                  <a:srgbClr val="3C5790"/>
                </a:solidFill>
              </a:rPr>
              <a:t>used.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 Capability </a:t>
            </a:r>
            <a:r>
              <a:rPr lang="en-US" sz="1500" dirty="0" smtClean="0">
                <a:solidFill>
                  <a:srgbClr val="3C5790"/>
                </a:solidFill>
              </a:rPr>
              <a:t>negotiation.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Supports application layer acknowledgements, defines failover methods and state machines (RFC 3539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Error </a:t>
            </a:r>
            <a:r>
              <a:rPr lang="en-US" sz="1500" dirty="0" smtClean="0">
                <a:solidFill>
                  <a:srgbClr val="3C5790"/>
                </a:solidFill>
              </a:rPr>
              <a:t>notification.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Better roaming </a:t>
            </a:r>
            <a:r>
              <a:rPr lang="en-US" sz="1500" dirty="0" smtClean="0">
                <a:solidFill>
                  <a:srgbClr val="3C5790"/>
                </a:solidFill>
              </a:rPr>
              <a:t>support.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More easily extended; new commands and attributes can be </a:t>
            </a:r>
            <a:r>
              <a:rPr lang="en-US" sz="1500" dirty="0" smtClean="0">
                <a:solidFill>
                  <a:srgbClr val="3C5790"/>
                </a:solidFill>
              </a:rPr>
              <a:t>defined.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Basic support for user-sessions and </a:t>
            </a:r>
            <a:r>
              <a:rPr lang="en-US" sz="1500" dirty="0" smtClean="0">
                <a:solidFill>
                  <a:srgbClr val="3C5790"/>
                </a:solidFill>
              </a:rPr>
              <a:t>accounting.</a:t>
            </a:r>
          </a:p>
        </p:txBody>
      </p:sp>
    </p:spTree>
    <p:extLst>
      <p:ext uri="{BB962C8B-B14F-4D97-AF65-F5344CB8AC3E}">
        <p14:creationId xmlns:p14="http://schemas.microsoft.com/office/powerpoint/2010/main" val="31451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Diameter follows the client–server architecture where a client and a server interact through the Diameter request and answer message exchange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Diameter relay agent may be used to forward a Diameter message to the appropriate destination.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70866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Message Format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599"/>
            <a:ext cx="8686800" cy="2133601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A diameter message consists of a 20-octet header followed by several Attribute-Value Pairs (AVPs).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Diameter header fields are described as follows: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Version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field is set to "1".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Message </a:t>
            </a:r>
            <a:r>
              <a:rPr lang="en-US" sz="1200" b="1" dirty="0">
                <a:solidFill>
                  <a:srgbClr val="3C5790"/>
                </a:solidFill>
              </a:rPr>
              <a:t>Length</a:t>
            </a:r>
            <a:r>
              <a:rPr lang="en-US" sz="1200" dirty="0">
                <a:solidFill>
                  <a:srgbClr val="3C5790"/>
                </a:solidFill>
              </a:rPr>
              <a:t> field indicates the length of the Diameter message.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Command </a:t>
            </a:r>
            <a:r>
              <a:rPr lang="en-US" sz="1200" b="1" dirty="0">
                <a:solidFill>
                  <a:srgbClr val="3C5790"/>
                </a:solidFill>
              </a:rPr>
              <a:t>Flags</a:t>
            </a:r>
            <a:r>
              <a:rPr lang="en-US" sz="1200" dirty="0">
                <a:solidFill>
                  <a:srgbClr val="3C5790"/>
                </a:solidFill>
              </a:rPr>
              <a:t> field indicates 8 bits, 1-4 bits are reserved.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"</a:t>
            </a:r>
            <a:r>
              <a:rPr lang="en-US" sz="1200" b="1" dirty="0">
                <a:solidFill>
                  <a:srgbClr val="3C5790"/>
                </a:solidFill>
              </a:rPr>
              <a:t>R</a:t>
            </a:r>
            <a:r>
              <a:rPr lang="en-US" sz="1200" dirty="0">
                <a:solidFill>
                  <a:srgbClr val="3C5790"/>
                </a:solidFill>
              </a:rPr>
              <a:t>" bit indicates that the message is a request(1) or an answer(0).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"</a:t>
            </a:r>
            <a:r>
              <a:rPr lang="en-US" sz="1200" b="1" dirty="0">
                <a:solidFill>
                  <a:srgbClr val="3C5790"/>
                </a:solidFill>
              </a:rPr>
              <a:t>P</a:t>
            </a:r>
            <a:r>
              <a:rPr lang="en-US" sz="1200" dirty="0">
                <a:solidFill>
                  <a:srgbClr val="3C5790"/>
                </a:solidFill>
              </a:rPr>
              <a:t>" bit indicates that the message is </a:t>
            </a:r>
            <a:r>
              <a:rPr lang="en-US" sz="1200" dirty="0" err="1" smtClean="0">
                <a:solidFill>
                  <a:srgbClr val="3C5790"/>
                </a:solidFill>
              </a:rPr>
              <a:t>proxied</a:t>
            </a:r>
            <a:r>
              <a:rPr lang="en-US" sz="1200" dirty="0" smtClean="0">
                <a:solidFill>
                  <a:srgbClr val="3C5790"/>
                </a:solidFill>
              </a:rPr>
              <a:t> (</a:t>
            </a:r>
            <a:r>
              <a:rPr lang="en-US" sz="1200" dirty="0">
                <a:solidFill>
                  <a:srgbClr val="3C5790"/>
                </a:solidFill>
              </a:rPr>
              <a:t>1) or locally processed(0).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"</a:t>
            </a:r>
            <a:r>
              <a:rPr lang="en-US" sz="1200" b="1" dirty="0">
                <a:solidFill>
                  <a:srgbClr val="3C5790"/>
                </a:solidFill>
              </a:rPr>
              <a:t>E</a:t>
            </a:r>
            <a:r>
              <a:rPr lang="en-US" sz="1200" dirty="0">
                <a:solidFill>
                  <a:srgbClr val="3C5790"/>
                </a:solidFill>
              </a:rPr>
              <a:t>" bit is always set to value 0. In an answer that bit can indicate error(1) or no error(0).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"</a:t>
            </a:r>
            <a:r>
              <a:rPr lang="en-US" sz="1200" b="1" dirty="0">
                <a:solidFill>
                  <a:srgbClr val="3C5790"/>
                </a:solidFill>
              </a:rPr>
              <a:t>T</a:t>
            </a:r>
            <a:r>
              <a:rPr lang="en-US" sz="1200" dirty="0">
                <a:solidFill>
                  <a:srgbClr val="3C5790"/>
                </a:solidFill>
              </a:rPr>
              <a:t>" bit indicates that the message is the original message(0), or a retransmitted message(1</a:t>
            </a:r>
            <a:r>
              <a:rPr lang="en-US" sz="1200" dirty="0" smtClean="0">
                <a:solidFill>
                  <a:srgbClr val="3C5790"/>
                </a:solidFill>
              </a:rPr>
              <a:t>).</a:t>
            </a:r>
          </a:p>
          <a:p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43400"/>
            <a:ext cx="4648200" cy="233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7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Diameter</a:t>
            </a:r>
            <a:r>
              <a:rPr lang="fr-CA" dirty="0" smtClean="0">
                <a:solidFill>
                  <a:schemeClr val="bg1"/>
                </a:solidFill>
              </a:rPr>
              <a:t> Message Format(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599"/>
            <a:ext cx="8686800" cy="1447801"/>
          </a:xfrm>
        </p:spPr>
        <p:txBody>
          <a:bodyPr/>
          <a:lstStyle/>
          <a:p>
            <a:r>
              <a:rPr lang="en-US" sz="1100" dirty="0">
                <a:solidFill>
                  <a:srgbClr val="3C5790"/>
                </a:solidFill>
              </a:rPr>
              <a:t>The </a:t>
            </a:r>
            <a:r>
              <a:rPr lang="en-US" sz="1100" b="1" dirty="0">
                <a:solidFill>
                  <a:srgbClr val="3C5790"/>
                </a:solidFill>
              </a:rPr>
              <a:t>Command Code</a:t>
            </a:r>
            <a:r>
              <a:rPr lang="en-US" sz="1100" dirty="0">
                <a:solidFill>
                  <a:srgbClr val="3C5790"/>
                </a:solidFill>
              </a:rPr>
              <a:t> field identifies the message type. Each request/answer message pair is assigned a unique command code.</a:t>
            </a:r>
          </a:p>
          <a:p>
            <a:r>
              <a:rPr lang="en-US" sz="1100" dirty="0">
                <a:solidFill>
                  <a:srgbClr val="3C5790"/>
                </a:solidFill>
              </a:rPr>
              <a:t>The </a:t>
            </a:r>
            <a:r>
              <a:rPr lang="en-US" sz="1100" b="1" dirty="0">
                <a:solidFill>
                  <a:srgbClr val="3C5790"/>
                </a:solidFill>
              </a:rPr>
              <a:t>Application-ID</a:t>
            </a:r>
            <a:r>
              <a:rPr lang="en-US" sz="1100" dirty="0">
                <a:solidFill>
                  <a:srgbClr val="3C5790"/>
                </a:solidFill>
              </a:rPr>
              <a:t> field identifies the target application of the message.</a:t>
            </a:r>
          </a:p>
          <a:p>
            <a:r>
              <a:rPr lang="en-US" sz="1100" dirty="0">
                <a:solidFill>
                  <a:srgbClr val="3C5790"/>
                </a:solidFill>
              </a:rPr>
              <a:t>The </a:t>
            </a:r>
            <a:r>
              <a:rPr lang="en-US" sz="1100" b="1" dirty="0">
                <a:solidFill>
                  <a:srgbClr val="3C5790"/>
                </a:solidFill>
              </a:rPr>
              <a:t>Hop-by-Hop</a:t>
            </a:r>
            <a:r>
              <a:rPr lang="en-US" sz="1100" dirty="0">
                <a:solidFill>
                  <a:srgbClr val="3C5790"/>
                </a:solidFill>
              </a:rPr>
              <a:t> Identifier is used to match a Diameter answer message with the</a:t>
            </a:r>
          </a:p>
          <a:p>
            <a:r>
              <a:rPr lang="en-US" sz="1100" dirty="0">
                <a:solidFill>
                  <a:srgbClr val="3C5790"/>
                </a:solidFill>
              </a:rPr>
              <a:t>corresponding request message.</a:t>
            </a:r>
          </a:p>
          <a:p>
            <a:r>
              <a:rPr lang="en-US" sz="1100" dirty="0">
                <a:solidFill>
                  <a:srgbClr val="3C5790"/>
                </a:solidFill>
              </a:rPr>
              <a:t>The </a:t>
            </a:r>
            <a:r>
              <a:rPr lang="en-US" sz="1100" b="1" dirty="0">
                <a:solidFill>
                  <a:srgbClr val="3C5790"/>
                </a:solidFill>
              </a:rPr>
              <a:t>End-to-End</a:t>
            </a:r>
            <a:r>
              <a:rPr lang="en-US" sz="1100" dirty="0">
                <a:solidFill>
                  <a:srgbClr val="3C5790"/>
                </a:solidFill>
              </a:rPr>
              <a:t> Identifier is a sequence number used to detect a duplicate Diameter</a:t>
            </a:r>
          </a:p>
          <a:p>
            <a:r>
              <a:rPr lang="en-US" sz="1100" dirty="0">
                <a:solidFill>
                  <a:srgbClr val="3C5790"/>
                </a:solidFill>
              </a:rPr>
              <a:t>message.</a:t>
            </a:r>
            <a:endParaRPr lang="en-US" sz="11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4953000" cy="167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5063253"/>
            <a:ext cx="4976813" cy="179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6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9012</TotalTime>
  <Words>1694</Words>
  <Application>Microsoft Office PowerPoint</Application>
  <PresentationFormat>On-screen Show (4:3)</PresentationFormat>
  <Paragraphs>176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Diameter and jDiameter</vt:lpstr>
      <vt:lpstr>Contents</vt:lpstr>
      <vt:lpstr>What is Diameter?</vt:lpstr>
      <vt:lpstr>What is Diameter? (cont.)</vt:lpstr>
      <vt:lpstr>Diameter History</vt:lpstr>
      <vt:lpstr>Diameter Features</vt:lpstr>
      <vt:lpstr>Diameter Architecture</vt:lpstr>
      <vt:lpstr>Diameter Message Format</vt:lpstr>
      <vt:lpstr>Diameter Message Format(cont.)</vt:lpstr>
      <vt:lpstr>Diameter Message Format(cont.)</vt:lpstr>
      <vt:lpstr>Diameter Offline Charging</vt:lpstr>
      <vt:lpstr>Diameter Offline Charging (cont.)</vt:lpstr>
      <vt:lpstr>Diameter Online Charging</vt:lpstr>
      <vt:lpstr>Diameter Online Charging (cont.)</vt:lpstr>
      <vt:lpstr>Diameter Online Charging (cont.)</vt:lpstr>
      <vt:lpstr>Diameter Transport Concepts</vt:lpstr>
      <vt:lpstr>What is jDiameter?</vt:lpstr>
      <vt:lpstr>Mobicents Diameter Stack</vt:lpstr>
      <vt:lpstr>Mobicents Diameter Stack(cont.)</vt:lpstr>
      <vt:lpstr>Mobicents Diameter Stack(cont.)</vt:lpstr>
      <vt:lpstr>Mobicents Diameter Core</vt:lpstr>
      <vt:lpstr>Mobicents Diameter Core(cont.)</vt:lpstr>
      <vt:lpstr>Mobicents Diameter Core(cont.)</vt:lpstr>
      <vt:lpstr>Mobicents Diameter Core(cont.)</vt:lpstr>
      <vt:lpstr>Mobicents Diameter Core(cont.)</vt:lpstr>
      <vt:lpstr>Diameter Dictionary</vt:lpstr>
      <vt:lpstr>Diameter Dictionary(cont.)</vt:lpstr>
      <vt:lpstr>Multiplexor (MUX)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951</cp:revision>
  <dcterms:created xsi:type="dcterms:W3CDTF">2012-04-12T06:19:17Z</dcterms:created>
  <dcterms:modified xsi:type="dcterms:W3CDTF">2014-06-10T13:50:14Z</dcterms:modified>
</cp:coreProperties>
</file>