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73" r:id="rId6"/>
    <p:sldId id="300" r:id="rId7"/>
    <p:sldId id="374" r:id="rId8"/>
    <p:sldId id="375" r:id="rId9"/>
    <p:sldId id="377" r:id="rId10"/>
    <p:sldId id="386" r:id="rId11"/>
    <p:sldId id="387" r:id="rId12"/>
    <p:sldId id="388" r:id="rId13"/>
    <p:sldId id="378" r:id="rId14"/>
    <p:sldId id="379" r:id="rId15"/>
    <p:sldId id="380" r:id="rId16"/>
    <p:sldId id="381" r:id="rId17"/>
    <p:sldId id="392" r:id="rId18"/>
    <p:sldId id="382" r:id="rId19"/>
    <p:sldId id="383" r:id="rId20"/>
    <p:sldId id="385" r:id="rId21"/>
    <p:sldId id="376" r:id="rId22"/>
    <p:sldId id="394" r:id="rId23"/>
    <p:sldId id="396" r:id="rId24"/>
    <p:sldId id="395" r:id="rId25"/>
    <p:sldId id="397" r:id="rId26"/>
    <p:sldId id="398" r:id="rId27"/>
    <p:sldId id="393" r:id="rId28"/>
    <p:sldId id="400" r:id="rId29"/>
    <p:sldId id="401" r:id="rId30"/>
    <p:sldId id="259" r:id="rId3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22/02/2015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22/02/2015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22/02/2015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22/02/2015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22/02/2015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22/02/2015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22/02/2015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22/02/2015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22/02/2015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22/02/2015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22/02/2015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22/02/2015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ElasticSearch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05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is built to be always available and scalable.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node is a running instance of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, while a cluster consists of one or more nodes with the same cluster.name that are working together to share their data and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workload.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As nodes are added to or removed from the cluster, the cluster reorganizes itself to spread the data evenly.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One node in the cluster is elected to be the master node, which is in charge of managing cluster-wide changes like creating or deleting an index, or adding or removing a node from the cluster.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To add data to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, we need an index, a place to store related data.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index is just a “logical namespace” which points to one or more physical shards.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shard is a low-level “worker unit” which holds just a slice of all the data in the index.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Shards are how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distributes data around your cluster.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documents are stored and indexed in shards, but the applications don’t talk to them directly, they talk to an index.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shard can be either a primary shard or a replica shard.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Replicas are used to provide redundant copies of your data to protect against hardware failure, and to serve read requests like searching or retrieving a document.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124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, all data in every field is indexed by default.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Most entities or objects in most applications can be serialized into a JSON object, with keys and values.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document doesn’t consist only of its data because it contains metadata: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_index</a:t>
            </a:r>
            <a:r>
              <a:rPr lang="en-US" sz="1200" dirty="0" smtClean="0">
                <a:solidFill>
                  <a:srgbClr val="3C5790"/>
                </a:solidFill>
              </a:rPr>
              <a:t>: Where the document lives.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_type</a:t>
            </a:r>
            <a:r>
              <a:rPr lang="en-US" sz="1200" dirty="0" smtClean="0">
                <a:solidFill>
                  <a:srgbClr val="3C5790"/>
                </a:solidFill>
              </a:rPr>
              <a:t>: The class of object that the document represents.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_id</a:t>
            </a:r>
            <a:r>
              <a:rPr lang="en-US" sz="1200" dirty="0" smtClean="0">
                <a:solidFill>
                  <a:srgbClr val="3C5790"/>
                </a:solidFill>
              </a:rPr>
              <a:t>: The unique identifier for the document.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index is like a “database” in a relational database — it’s the place we store and index related data.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the type attribute for documents represent the same class of “thing”, because they share the same data structure.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id is a string that, when combined with the _index and _type, uniquely identifies a document in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REST API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05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we can store information using the </a:t>
            </a:r>
            <a:r>
              <a:rPr lang="en-US" sz="1400" b="1" dirty="0" smtClean="0">
                <a:solidFill>
                  <a:srgbClr val="3C5790"/>
                </a:solidFill>
              </a:rPr>
              <a:t>PUT</a:t>
            </a:r>
            <a:r>
              <a:rPr lang="en-US" sz="1400" dirty="0" smtClean="0">
                <a:solidFill>
                  <a:srgbClr val="3C5790"/>
                </a:solidFill>
              </a:rPr>
              <a:t> HTTP request.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curl -XPUT http://localhost:9200/blog/article/1 -d '{"title": "New version of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released!", "content": "Version 1.0 released today!", "tags": ["announce", "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", "release"] }'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We can retrieve the stored information using the </a:t>
            </a:r>
            <a:r>
              <a:rPr lang="ro-RO" sz="1400" b="1" dirty="0" smtClean="0">
                <a:solidFill>
                  <a:srgbClr val="3C5790"/>
                </a:solidFill>
              </a:rPr>
              <a:t>GET</a:t>
            </a:r>
            <a:r>
              <a:rPr lang="ro-RO" sz="1400" dirty="0" smtClean="0">
                <a:solidFill>
                  <a:srgbClr val="3C5790"/>
                </a:solidFill>
              </a:rPr>
              <a:t> request.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curl -XGET http://localhost:9200/blog/article/1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In order to delete the document the </a:t>
            </a:r>
            <a:r>
              <a:rPr lang="ro-RO" sz="1400" b="1" dirty="0" smtClean="0">
                <a:solidFill>
                  <a:srgbClr val="3C5790"/>
                </a:solidFill>
              </a:rPr>
              <a:t>DELETE</a:t>
            </a:r>
            <a:r>
              <a:rPr lang="ro-RO" sz="1400" dirty="0" smtClean="0">
                <a:solidFill>
                  <a:srgbClr val="3C5790"/>
                </a:solidFill>
              </a:rPr>
              <a:t> HTTP method can be used: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curl -XDELETE http://localhost:9200/blog/article/1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114800"/>
            <a:ext cx="29149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REST API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83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By default,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increments the version when a document is added, changed or deleted.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perform query using in the URL the </a:t>
            </a:r>
            <a:r>
              <a:rPr lang="en-US" sz="1400" b="1" dirty="0" smtClean="0">
                <a:solidFill>
                  <a:srgbClr val="3C5790"/>
                </a:solidFill>
              </a:rPr>
              <a:t>"q"</a:t>
            </a:r>
            <a:r>
              <a:rPr lang="en-US" sz="1400" dirty="0" smtClean="0">
                <a:solidFill>
                  <a:srgbClr val="3C5790"/>
                </a:solidFill>
              </a:rPr>
              <a:t> parameter and we need to specify the terms.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667000"/>
            <a:ext cx="4419600" cy="3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REST API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209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default_operator</a:t>
            </a:r>
            <a:r>
              <a:rPr lang="en-US" sz="1400" dirty="0" smtClean="0">
                <a:solidFill>
                  <a:srgbClr val="3C5790"/>
                </a:solidFill>
              </a:rPr>
              <a:t> property can be set to </a:t>
            </a:r>
            <a:r>
              <a:rPr lang="en-US" sz="1400" b="1" dirty="0" smtClean="0">
                <a:solidFill>
                  <a:srgbClr val="3C5790"/>
                </a:solidFill>
              </a:rPr>
              <a:t>OR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or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AND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and</a:t>
            </a:r>
            <a:r>
              <a:rPr lang="en-US" sz="1400" dirty="0" smtClean="0">
                <a:solidFill>
                  <a:srgbClr val="3C5790"/>
                </a:solidFill>
              </a:rPr>
              <a:t> allows to specify the default Boolean operator used for query.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By default it's set to OR, which means that a single query term match will be enough for a document to be returned.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By default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doesn't have timeout for queries, but we can use the </a:t>
            </a:r>
            <a:r>
              <a:rPr lang="en-US" sz="1400" b="1" dirty="0" smtClean="0">
                <a:solidFill>
                  <a:srgbClr val="3C5790"/>
                </a:solidFill>
              </a:rPr>
              <a:t>timeout</a:t>
            </a:r>
            <a:r>
              <a:rPr lang="en-US" sz="1400" dirty="0" smtClean="0">
                <a:solidFill>
                  <a:srgbClr val="3C5790"/>
                </a:solidFill>
              </a:rPr>
              <a:t> parameter to return data using timeout.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Sample query URL: http://localhost:9200/books/_search?pretty&amp;q=published:2013&amp;df=title&amp;explain=true&amp;default_operator=AND.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REST API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use the </a:t>
            </a:r>
            <a:r>
              <a:rPr lang="en-US" sz="1400" b="1" dirty="0" smtClean="0">
                <a:solidFill>
                  <a:srgbClr val="3C5790"/>
                </a:solidFill>
              </a:rPr>
              <a:t>sort</a:t>
            </a:r>
            <a:r>
              <a:rPr lang="en-US" sz="1400" dirty="0" smtClean="0">
                <a:solidFill>
                  <a:srgbClr val="3C5790"/>
                </a:solidFill>
              </a:rPr>
              <a:t> parameter to specify custom sorting.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By default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is returning documents by their score in descending order.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sort by certain field like: sort=</a:t>
            </a:r>
            <a:r>
              <a:rPr lang="en-US" sz="1400" dirty="0" err="1" smtClean="0">
                <a:solidFill>
                  <a:srgbClr val="3C5790"/>
                </a:solidFill>
              </a:rPr>
              <a:t>published:desc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We can specify the window size results using 2 parameters: </a:t>
            </a:r>
            <a:r>
              <a:rPr lang="en-US" sz="1400" b="1" dirty="0" smtClean="0">
                <a:solidFill>
                  <a:srgbClr val="3C5790"/>
                </a:solidFill>
              </a:rPr>
              <a:t>size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smtClean="0">
                <a:solidFill>
                  <a:srgbClr val="3C5790"/>
                </a:solidFill>
              </a:rPr>
              <a:t>from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size parameter has 10 as default and defines the maximum number of results returned.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from parameter defaults to 0 and specifies from which document the results should be returned.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we want to retrieve 5 documents starting from the 11 one we use in the query: size=5&amp;from=10.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REST API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Sample update request: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POST /website/blog/1/_update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{</a:t>
            </a:r>
          </a:p>
          <a:p>
            <a:pPr>
              <a:buNone/>
            </a:pPr>
            <a:r>
              <a:rPr lang="ro-RO" sz="1400" dirty="0" smtClean="0">
                <a:solidFill>
                  <a:srgbClr val="3C5790"/>
                </a:solidFill>
              </a:rPr>
              <a:t>  	</a:t>
            </a:r>
            <a:r>
              <a:rPr lang="en-US" sz="1400" dirty="0" smtClean="0">
                <a:solidFill>
                  <a:srgbClr val="3C5790"/>
                </a:solidFill>
              </a:rPr>
              <a:t>"doc" : {</a:t>
            </a:r>
          </a:p>
          <a:p>
            <a:pPr>
              <a:buNone/>
            </a:pPr>
            <a:r>
              <a:rPr lang="ro-RO" sz="1400" dirty="0" smtClean="0">
                <a:solidFill>
                  <a:srgbClr val="3C5790"/>
                </a:solidFill>
              </a:rPr>
              <a:t>	               </a:t>
            </a:r>
            <a:r>
              <a:rPr lang="en-US" sz="1400" dirty="0" smtClean="0">
                <a:solidFill>
                  <a:srgbClr val="3C5790"/>
                </a:solidFill>
              </a:rPr>
              <a:t>"tags" : [ "testing" ],</a:t>
            </a:r>
          </a:p>
          <a:p>
            <a:pPr>
              <a:buNone/>
            </a:pPr>
            <a:r>
              <a:rPr lang="ro-RO" sz="1400" dirty="0" smtClean="0">
                <a:solidFill>
                  <a:srgbClr val="3C5790"/>
                </a:solidFill>
              </a:rPr>
              <a:t>	              </a:t>
            </a:r>
            <a:r>
              <a:rPr lang="en-US" sz="1400" dirty="0" smtClean="0">
                <a:solidFill>
                  <a:srgbClr val="3C5790"/>
                </a:solidFill>
              </a:rPr>
              <a:t>"views": 0</a:t>
            </a:r>
          </a:p>
          <a:p>
            <a:pPr>
              <a:buNone/>
            </a:pPr>
            <a:r>
              <a:rPr lang="ro-RO" sz="1400" dirty="0" smtClean="0">
                <a:solidFill>
                  <a:srgbClr val="3C5790"/>
                </a:solidFill>
              </a:rPr>
              <a:t>	              </a:t>
            </a:r>
            <a:r>
              <a:rPr lang="en-US" sz="1400" dirty="0" smtClean="0">
                <a:solidFill>
                  <a:srgbClr val="3C5790"/>
                </a:solidFill>
              </a:rPr>
              <a:t>}</a:t>
            </a:r>
          </a:p>
          <a:p>
            <a:pPr>
              <a:buNone/>
            </a:pPr>
            <a:r>
              <a:rPr lang="ro-RO" sz="1400" dirty="0" smtClean="0">
                <a:solidFill>
                  <a:srgbClr val="3C5790"/>
                </a:solidFill>
              </a:rPr>
              <a:t>	</a:t>
            </a:r>
            <a:r>
              <a:rPr lang="en-US" sz="1400" dirty="0" smtClean="0">
                <a:solidFill>
                  <a:srgbClr val="3C579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Indexing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index is build of 1 or more shards and each of them contains part of document set.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Each of these shards can have replicas(copies of the shard).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During index creation we can specify how many shards and replicas should be created.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Having a shard and its replica, in general, means that when we index a document we will modify them both.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Indexing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More shards allow to spread </a:t>
            </a:r>
            <a:r>
              <a:rPr lang="en-US" sz="1400" dirty="0" err="1" smtClean="0">
                <a:solidFill>
                  <a:srgbClr val="3C5790"/>
                </a:solidFill>
              </a:rPr>
              <a:t>indeces</a:t>
            </a:r>
            <a:r>
              <a:rPr lang="en-US" sz="1400" dirty="0" smtClean="0">
                <a:solidFill>
                  <a:srgbClr val="3C5790"/>
                </a:solidFill>
              </a:rPr>
              <a:t> to more server and we can handler more documents without losing performance.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More shards means that fewer resources are required to fetch a particular document because fewer document are stored in a single shared compared to the documents stored in a deployment with fewer shards.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we have more replicas the higher the query throughput will be because the query ca</a:t>
            </a:r>
            <a:r>
              <a:rPr lang="ro-RO" sz="1400" dirty="0" smtClean="0">
                <a:solidFill>
                  <a:srgbClr val="3C5790"/>
                </a:solidFill>
              </a:rPr>
              <a:t>n</a:t>
            </a:r>
            <a:r>
              <a:rPr lang="en-US" sz="1400" dirty="0" smtClean="0">
                <a:solidFill>
                  <a:srgbClr val="3C5790"/>
                </a:solidFill>
              </a:rPr>
              <a:t> use </a:t>
            </a:r>
            <a:r>
              <a:rPr lang="ro-RO" sz="1400" dirty="0" smtClean="0">
                <a:solidFill>
                  <a:srgbClr val="3C5790"/>
                </a:solidFill>
              </a:rPr>
              <a:t>e</a:t>
            </a:r>
            <a:r>
              <a:rPr lang="en-US" sz="1400" dirty="0" err="1" smtClean="0">
                <a:solidFill>
                  <a:srgbClr val="3C5790"/>
                </a:solidFill>
              </a:rPr>
              <a:t>ither</a:t>
            </a:r>
            <a:r>
              <a:rPr lang="en-US" sz="1400" dirty="0" smtClean="0">
                <a:solidFill>
                  <a:srgbClr val="3C5790"/>
                </a:solidFill>
              </a:rPr>
              <a:t> a shard or any of its copies.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304083"/>
            <a:ext cx="3657600" cy="347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ElasticSearch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Features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Terms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Configuration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REST API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Indexing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Searching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Clustering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Indexing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81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Indexing corresponds to both "Created" and "Update" documents based on a given type and ID.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URL: </a:t>
            </a:r>
            <a:r>
              <a:rPr lang="en-US" sz="1400" b="1" dirty="0" smtClean="0">
                <a:solidFill>
                  <a:srgbClr val="3C5790"/>
                </a:solidFill>
              </a:rPr>
              <a:t>http://localhost:9200/&lt;index&gt;/&lt;type&gt;/[&lt;id&gt;]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Index and type are required </a:t>
            </a:r>
            <a:r>
              <a:rPr lang="en-US" sz="1400" dirty="0" smtClean="0">
                <a:solidFill>
                  <a:srgbClr val="3C5790"/>
                </a:solidFill>
              </a:rPr>
              <a:t>while </a:t>
            </a:r>
            <a:r>
              <a:rPr lang="en-US" sz="1400" dirty="0" smtClean="0">
                <a:solidFill>
                  <a:srgbClr val="3C5790"/>
                </a:solidFill>
              </a:rPr>
              <a:t>the id part is optional.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we don't specify an ID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will generate one.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we don't specify an ID it's best to use POST method instead of PUT.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index name </a:t>
            </a:r>
            <a:r>
              <a:rPr lang="en-US" sz="1400" dirty="0" err="1" smtClean="0">
                <a:solidFill>
                  <a:srgbClr val="3C5790"/>
                </a:solidFill>
              </a:rPr>
              <a:t>i</a:t>
            </a:r>
            <a:r>
              <a:rPr lang="ro-RO" sz="1400" dirty="0" smtClean="0">
                <a:solidFill>
                  <a:srgbClr val="3C5790"/>
                </a:solidFill>
              </a:rPr>
              <a:t>s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arbitrary.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Searching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supports two kinds of queries: </a:t>
            </a:r>
            <a:r>
              <a:rPr lang="en-US" sz="1400" b="1" dirty="0" smtClean="0">
                <a:solidFill>
                  <a:srgbClr val="3C5790"/>
                </a:solidFill>
              </a:rPr>
              <a:t>basic ones </a:t>
            </a:r>
            <a:r>
              <a:rPr lang="en-US" sz="1400" dirty="0" smtClean="0">
                <a:solidFill>
                  <a:srgbClr val="3C5790"/>
                </a:solidFill>
              </a:rPr>
              <a:t>and </a:t>
            </a:r>
            <a:r>
              <a:rPr lang="en-US" sz="1400" b="1" dirty="0" smtClean="0">
                <a:solidFill>
                  <a:srgbClr val="3C5790"/>
                </a:solidFill>
              </a:rPr>
              <a:t>compound ones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Basic queries such as the </a:t>
            </a:r>
            <a:r>
              <a:rPr lang="en-US" sz="1400" b="1" dirty="0" smtClean="0">
                <a:solidFill>
                  <a:srgbClr val="3C5790"/>
                </a:solidFill>
              </a:rPr>
              <a:t>term</a:t>
            </a:r>
            <a:r>
              <a:rPr lang="en-US" sz="1400" dirty="0" smtClean="0">
                <a:solidFill>
                  <a:srgbClr val="3C5790"/>
                </a:solidFill>
              </a:rPr>
              <a:t> query are used for querying the actual data.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second type of query is the compound query, such as the </a:t>
            </a:r>
            <a:r>
              <a:rPr lang="en-US" sz="1400" b="1" dirty="0" err="1" smtClean="0">
                <a:solidFill>
                  <a:srgbClr val="3C5790"/>
                </a:solidFill>
              </a:rPr>
              <a:t>bool</a:t>
            </a:r>
            <a:r>
              <a:rPr lang="en-US" sz="1400" dirty="0" smtClean="0">
                <a:solidFill>
                  <a:srgbClr val="3C5790"/>
                </a:solidFill>
              </a:rPr>
              <a:t> query, which can combine multiple queries.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addition we can have filter queries that are used to filter the results with certain criteria.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Searching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order to search with </a:t>
            </a:r>
            <a:r>
              <a:rPr lang="en-US" sz="1400" dirty="0" err="1" smtClean="0">
                <a:solidFill>
                  <a:srgbClr val="3C5790"/>
                </a:solidFill>
              </a:rPr>
              <a:t>ElastiSearch</a:t>
            </a:r>
            <a:r>
              <a:rPr lang="en-US" sz="1400" dirty="0" smtClean="0">
                <a:solidFill>
                  <a:srgbClr val="3C5790"/>
                </a:solidFill>
              </a:rPr>
              <a:t> we can use the </a:t>
            </a:r>
            <a:r>
              <a:rPr lang="en-US" sz="1400" b="1" dirty="0" smtClean="0">
                <a:solidFill>
                  <a:srgbClr val="3C5790"/>
                </a:solidFill>
              </a:rPr>
              <a:t>_search</a:t>
            </a:r>
            <a:r>
              <a:rPr lang="en-US" sz="1400" dirty="0" smtClean="0">
                <a:solidFill>
                  <a:srgbClr val="3C5790"/>
                </a:solidFill>
              </a:rPr>
              <a:t> endpoint optionally with an index and type.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search URL pattern is </a:t>
            </a:r>
            <a:r>
              <a:rPr lang="en-US" sz="1400" b="1" dirty="0" smtClean="0">
                <a:solidFill>
                  <a:srgbClr val="3C5790"/>
                </a:solidFill>
              </a:rPr>
              <a:t>&lt;index&gt;/&lt;type&gt;/_search</a:t>
            </a:r>
            <a:r>
              <a:rPr lang="en-US" sz="1400" dirty="0" smtClean="0">
                <a:solidFill>
                  <a:srgbClr val="3C5790"/>
                </a:solidFill>
              </a:rPr>
              <a:t> where index and type are both optional.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http</a:t>
            </a:r>
            <a:r>
              <a:rPr lang="en-US" sz="1400" b="1" dirty="0" smtClean="0">
                <a:solidFill>
                  <a:srgbClr val="3C5790"/>
                </a:solidFill>
              </a:rPr>
              <a:t>://localhost:9200/_search</a:t>
            </a:r>
            <a:r>
              <a:rPr lang="en-US" sz="1400" dirty="0" smtClean="0">
                <a:solidFill>
                  <a:srgbClr val="3C5790"/>
                </a:solidFill>
              </a:rPr>
              <a:t> - Search across all indexes and all types.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http://localhost:9200/movies/_search</a:t>
            </a:r>
            <a:r>
              <a:rPr lang="en-US" sz="1400" dirty="0" smtClean="0">
                <a:solidFill>
                  <a:srgbClr val="3C5790"/>
                </a:solidFill>
              </a:rPr>
              <a:t> - Search across all types in the movies index.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http://localhost:9200/movies/movie/_search</a:t>
            </a:r>
            <a:r>
              <a:rPr lang="en-US" sz="1400" dirty="0" smtClean="0">
                <a:solidFill>
                  <a:srgbClr val="3C5790"/>
                </a:solidFill>
              </a:rPr>
              <a:t> - Search explicitly for documents of type movie within the movies index.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Searching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81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can search using the query DSL.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request body should be a JSON object that can contain certain query property.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query result will contain information about: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execut</a:t>
            </a:r>
            <a:r>
              <a:rPr lang="ro-RO" sz="1200" dirty="0" smtClean="0">
                <a:solidFill>
                  <a:srgbClr val="3C5790"/>
                </a:solidFill>
              </a:rPr>
              <a:t>i</a:t>
            </a:r>
            <a:r>
              <a:rPr lang="en-US" sz="1200" dirty="0" smtClean="0">
                <a:solidFill>
                  <a:srgbClr val="3C5790"/>
                </a:solidFill>
              </a:rPr>
              <a:t>on </a:t>
            </a:r>
            <a:r>
              <a:rPr lang="en-US" sz="1200" dirty="0" smtClean="0">
                <a:solidFill>
                  <a:srgbClr val="3C5790"/>
                </a:solidFill>
              </a:rPr>
              <a:t>time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actual </a:t>
            </a:r>
            <a:r>
              <a:rPr lang="en-US" sz="1200" dirty="0" smtClean="0">
                <a:solidFill>
                  <a:srgbClr val="3C5790"/>
                </a:solidFill>
              </a:rPr>
              <a:t>results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total </a:t>
            </a:r>
            <a:r>
              <a:rPr lang="en-US" sz="1200" dirty="0" smtClean="0">
                <a:solidFill>
                  <a:srgbClr val="3C5790"/>
                </a:solidFill>
              </a:rPr>
              <a:t>number of documents that match the query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array </a:t>
            </a:r>
            <a:r>
              <a:rPr lang="en-US" sz="1200" dirty="0" smtClean="0">
                <a:solidFill>
                  <a:srgbClr val="3C5790"/>
                </a:solidFill>
              </a:rPr>
              <a:t>with search hits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metadata </a:t>
            </a:r>
            <a:r>
              <a:rPr lang="en-US" sz="1200" dirty="0" smtClean="0">
                <a:solidFill>
                  <a:srgbClr val="3C5790"/>
                </a:solidFill>
              </a:rPr>
              <a:t>about the hit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419600"/>
            <a:ext cx="38004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495800"/>
            <a:ext cx="20002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Searching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To the query DSL we can add filters like: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667000"/>
            <a:ext cx="36766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Searching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query process will consist of two phases: </a:t>
            </a:r>
            <a:r>
              <a:rPr lang="en-US" sz="1400" b="1" dirty="0" smtClean="0">
                <a:solidFill>
                  <a:srgbClr val="3C5790"/>
                </a:solidFill>
              </a:rPr>
              <a:t>scatter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smtClean="0">
                <a:solidFill>
                  <a:srgbClr val="3C5790"/>
                </a:solidFill>
              </a:rPr>
              <a:t>gather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37323"/>
            <a:ext cx="6096000" cy="416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Searching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77165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When we send a query, we send it to one of the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nodes.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query is distributed to all the shards that our index is built of.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Ex: if it is built of five shards and one replica, then five physical shards will be queried.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Each of the queried shards will only return the document identifier and the score of the document.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After all the documents have been gathered, the final response is built and returned as the query result.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Clustering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When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node start its looking for a master node that has the same cluster name and is visible.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a master is found, the node joins a cluster that is already formed.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no master is found, the node itself is selected as a master.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process of forming a cluster and finding nodes is called discovery.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By default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uses the </a:t>
            </a:r>
            <a:r>
              <a:rPr lang="en-US" sz="1400" b="1" dirty="0" err="1" smtClean="0">
                <a:solidFill>
                  <a:srgbClr val="3C5790"/>
                </a:solidFill>
              </a:rPr>
              <a:t>zen</a:t>
            </a:r>
            <a:r>
              <a:rPr lang="en-US" sz="1400" dirty="0" smtClean="0">
                <a:solidFill>
                  <a:srgbClr val="3C5790"/>
                </a:solidFill>
              </a:rPr>
              <a:t> discovery, which provides multicast and </a:t>
            </a:r>
            <a:r>
              <a:rPr lang="en-US" sz="1400" dirty="0" err="1" smtClean="0">
                <a:solidFill>
                  <a:srgbClr val="3C5790"/>
                </a:solidFill>
              </a:rPr>
              <a:t>unicast</a:t>
            </a:r>
            <a:r>
              <a:rPr lang="en-US" sz="1400" dirty="0" smtClean="0">
                <a:solidFill>
                  <a:srgbClr val="3C5790"/>
                </a:solidFill>
              </a:rPr>
              <a:t> discovery.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Clustering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Master node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master node is the one that checks all the other nodes to see if they are responsive.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Other </a:t>
            </a:r>
            <a:r>
              <a:rPr lang="en-US" sz="1400" dirty="0" smtClean="0">
                <a:solidFill>
                  <a:srgbClr val="3C5790"/>
                </a:solidFill>
              </a:rPr>
              <a:t>nodes ping the master too.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master node will also accept the new nodes that want to join the cluster.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the master is somehow disconnected from the cluster, the remaining nodes will select a new master from among themselves.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Clustering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By default,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allows every node to be a master node and a data node.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For </a:t>
            </a:r>
            <a:r>
              <a:rPr lang="en-US" sz="1400" dirty="0" err="1" smtClean="0">
                <a:solidFill>
                  <a:srgbClr val="3C5790"/>
                </a:solidFill>
              </a:rPr>
              <a:t>perfo</a:t>
            </a:r>
            <a:r>
              <a:rPr lang="ro-RO" sz="1400" dirty="0" smtClean="0">
                <a:solidFill>
                  <a:srgbClr val="3C5790"/>
                </a:solidFill>
              </a:rPr>
              <a:t>r</a:t>
            </a:r>
            <a:r>
              <a:rPr lang="en-US" sz="1400" dirty="0" smtClean="0">
                <a:solidFill>
                  <a:srgbClr val="3C5790"/>
                </a:solidFill>
              </a:rPr>
              <a:t>m</a:t>
            </a:r>
            <a:r>
              <a:rPr lang="ro-RO" sz="1400" dirty="0" smtClean="0">
                <a:solidFill>
                  <a:srgbClr val="3C5790"/>
                </a:solidFill>
              </a:rPr>
              <a:t>a</a:t>
            </a:r>
            <a:r>
              <a:rPr lang="en-US" sz="1400" dirty="0" err="1" smtClean="0">
                <a:solidFill>
                  <a:srgbClr val="3C5790"/>
                </a:solidFill>
              </a:rPr>
              <a:t>nce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reasons is best </a:t>
            </a:r>
            <a:r>
              <a:rPr lang="en-US" sz="1400" dirty="0" smtClean="0">
                <a:solidFill>
                  <a:srgbClr val="3C5790"/>
                </a:solidFill>
              </a:rPr>
              <a:t>t</a:t>
            </a:r>
            <a:r>
              <a:rPr lang="ro-RO" sz="1400" dirty="0" smtClean="0">
                <a:solidFill>
                  <a:srgbClr val="3C5790"/>
                </a:solidFill>
              </a:rPr>
              <a:t>o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have different data nodes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We need to setup in elasticsearch.yml configuration file: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node.master</a:t>
            </a:r>
            <a:r>
              <a:rPr lang="en-US" sz="1400" dirty="0" smtClean="0">
                <a:solidFill>
                  <a:srgbClr val="3C5790"/>
                </a:solidFill>
              </a:rPr>
              <a:t>: false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node.data</a:t>
            </a:r>
            <a:r>
              <a:rPr lang="en-US" sz="1400" dirty="0" smtClean="0">
                <a:solidFill>
                  <a:srgbClr val="3C5790"/>
                </a:solidFill>
              </a:rPr>
              <a:t>: true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ElasticSearch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5240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Elasticsearch</a:t>
            </a:r>
            <a:r>
              <a:rPr lang="en-US" sz="1500" dirty="0" smtClean="0">
                <a:solidFill>
                  <a:srgbClr val="3C5790"/>
                </a:solidFill>
              </a:rPr>
              <a:t> is a search server based on </a:t>
            </a:r>
            <a:r>
              <a:rPr lang="en-US" sz="1500" dirty="0" err="1" smtClean="0">
                <a:solidFill>
                  <a:srgbClr val="3C5790"/>
                </a:solidFill>
              </a:rPr>
              <a:t>Lucene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 provides a distributed,</a:t>
            </a:r>
            <a:r>
              <a:rPr lang="ro-RO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smtClean="0">
                <a:solidFill>
                  <a:srgbClr val="3C5790"/>
                </a:solidFill>
              </a:rPr>
              <a:t>multitenant-capable full-text search engine with a REST web interface and schema-free JSON documents.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Elasticsearch</a:t>
            </a:r>
            <a:r>
              <a:rPr lang="en-US" sz="1500" dirty="0" smtClean="0">
                <a:solidFill>
                  <a:srgbClr val="3C5790"/>
                </a:solidFill>
              </a:rPr>
              <a:t> is developed in Java and it released as open source under the terms of the Apache License.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http://en.wikipedia.org/wiki/Elasticsearch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Packt Publisher – Elasticsearch Server 2nd </a:t>
            </a:r>
            <a:r>
              <a:rPr lang="ro-RO" sz="1600" dirty="0" smtClean="0">
                <a:solidFill>
                  <a:schemeClr val="bg1"/>
                </a:solidFill>
              </a:rPr>
              <a:t>Edition</a:t>
            </a:r>
          </a:p>
          <a:p>
            <a:r>
              <a:rPr lang="ro-RO" sz="1600" dirty="0" smtClean="0">
                <a:solidFill>
                  <a:schemeClr val="bg1"/>
                </a:solidFill>
              </a:rPr>
              <a:t>http://joelabrahamsson.com/elasticsearch-101/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http://www.elasticsearch.org/guide/en/elasticsearch/hadoop/current/features.html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667000"/>
            <a:ext cx="62388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REST API based</a:t>
            </a:r>
            <a:endParaRPr lang="ro-RO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used for communication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Scalable Map/Reduce model</a:t>
            </a:r>
            <a:endParaRPr lang="ro-RO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 every operation results in multiple </a:t>
            </a:r>
            <a:r>
              <a:rPr lang="en-US" sz="1200" dirty="0" err="1" smtClean="0">
                <a:solidFill>
                  <a:srgbClr val="3C5790"/>
                </a:solidFill>
              </a:rPr>
              <a:t>Hadoop</a:t>
            </a:r>
            <a:r>
              <a:rPr lang="en-US" sz="1200" dirty="0" smtClean="0">
                <a:solidFill>
                  <a:srgbClr val="3C5790"/>
                </a:solidFill>
              </a:rPr>
              <a:t> tasks that interact in parallel.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Memory and I/O efficient</a:t>
            </a:r>
            <a:endParaRPr lang="ro-RO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focused on performance.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Adaptive I/O</a:t>
            </a:r>
            <a:endParaRPr lang="ro-RO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elasticsearch</a:t>
            </a:r>
            <a:r>
              <a:rPr lang="en-US" sz="1200" dirty="0" smtClean="0">
                <a:solidFill>
                  <a:srgbClr val="3C5790"/>
                </a:solidFill>
              </a:rPr>
              <a:t> detects transport errors and retries automatically.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Facilitates data co-location</a:t>
            </a:r>
            <a:endParaRPr lang="ro-RO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integrates with </a:t>
            </a:r>
            <a:r>
              <a:rPr lang="en-US" sz="1200" dirty="0" err="1" smtClean="0">
                <a:solidFill>
                  <a:srgbClr val="3C5790"/>
                </a:solidFill>
              </a:rPr>
              <a:t>Hadoop</a:t>
            </a:r>
            <a:r>
              <a:rPr lang="en-US" sz="1200" dirty="0" smtClean="0">
                <a:solidFill>
                  <a:srgbClr val="3C5790"/>
                </a:solidFill>
              </a:rPr>
              <a:t> exposing its network access information, allowing co-located </a:t>
            </a:r>
            <a:r>
              <a:rPr lang="en-US" sz="1200" dirty="0" err="1" smtClean="0">
                <a:solidFill>
                  <a:srgbClr val="3C5790"/>
                </a:solidFill>
              </a:rPr>
              <a:t>Elasticsearch</a:t>
            </a:r>
            <a:r>
              <a:rPr lang="en-US" sz="1200" dirty="0" smtClean="0">
                <a:solidFill>
                  <a:srgbClr val="3C5790"/>
                </a:solidFill>
              </a:rPr>
              <a:t> and </a:t>
            </a:r>
            <a:r>
              <a:rPr lang="en-US" sz="1200" dirty="0" err="1" smtClean="0">
                <a:solidFill>
                  <a:srgbClr val="3C5790"/>
                </a:solidFill>
              </a:rPr>
              <a:t>Hadoop</a:t>
            </a:r>
            <a:r>
              <a:rPr lang="en-US" sz="1200" dirty="0" smtClean="0">
                <a:solidFill>
                  <a:srgbClr val="3C5790"/>
                </a:solidFill>
              </a:rPr>
              <a:t> clusters to be aware of each other and reduce network 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Terms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295525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Document</a:t>
            </a:r>
            <a:r>
              <a:rPr lang="en-US" sz="1400" dirty="0" smtClean="0">
                <a:solidFill>
                  <a:srgbClr val="3C5790"/>
                </a:solidFill>
              </a:rPr>
              <a:t> : main data carrier used during indexing and searching, comprising one or more fields that contain the data.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Field</a:t>
            </a:r>
            <a:r>
              <a:rPr lang="en-US" sz="1400" dirty="0" smtClean="0">
                <a:solidFill>
                  <a:srgbClr val="3C5790"/>
                </a:solidFill>
              </a:rPr>
              <a:t>: section from document which is build of 2 parts: the name and the value.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Term</a:t>
            </a:r>
            <a:r>
              <a:rPr lang="en-US" sz="1400" dirty="0" smtClean="0">
                <a:solidFill>
                  <a:srgbClr val="3C5790"/>
                </a:solidFill>
              </a:rPr>
              <a:t>: unit of search representing a word from the text.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Token</a:t>
            </a:r>
            <a:r>
              <a:rPr lang="en-US" sz="1400" dirty="0" smtClean="0">
                <a:solidFill>
                  <a:srgbClr val="3C5790"/>
                </a:solidFill>
              </a:rPr>
              <a:t>: occurrence of a term in the text of the field.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If we have 3 documents the index will look like: 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Server 1.0 (document 1)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Mastering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(document 2)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Apache </a:t>
            </a:r>
            <a:r>
              <a:rPr lang="en-US" sz="1400" dirty="0" err="1" smtClean="0">
                <a:solidFill>
                  <a:srgbClr val="3C5790"/>
                </a:solidFill>
              </a:rPr>
              <a:t>Solr</a:t>
            </a:r>
            <a:r>
              <a:rPr lang="en-US" sz="1400" dirty="0" smtClean="0">
                <a:solidFill>
                  <a:srgbClr val="3C5790"/>
                </a:solidFill>
              </a:rPr>
              <a:t> 4 Cookbook (document 3)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419600"/>
            <a:ext cx="39243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Configuration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configuration is located in the </a:t>
            </a:r>
            <a:r>
              <a:rPr lang="en-US" sz="1400" dirty="0" err="1" smtClean="0">
                <a:solidFill>
                  <a:srgbClr val="3C5790"/>
                </a:solidFill>
              </a:rPr>
              <a:t>config</a:t>
            </a:r>
            <a:r>
              <a:rPr lang="en-US" sz="1400" dirty="0" smtClean="0">
                <a:solidFill>
                  <a:srgbClr val="3C5790"/>
                </a:solidFill>
              </a:rPr>
              <a:t> directory.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are 2 files: elasticsearch.yml(or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elasticsearch.json</a:t>
            </a:r>
            <a:r>
              <a:rPr lang="en-US" sz="1400" dirty="0" smtClean="0">
                <a:solidFill>
                  <a:srgbClr val="3C5790"/>
                </a:solidFill>
              </a:rPr>
              <a:t>) and logging.yml.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Elasticsearch.yml is setting the default configuration.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These values can be changed </a:t>
            </a:r>
            <a:r>
              <a:rPr lang="en-US" sz="1400" dirty="0" err="1" smtClean="0">
                <a:solidFill>
                  <a:srgbClr val="3C5790"/>
                </a:solidFill>
              </a:rPr>
              <a:t>ar</a:t>
            </a:r>
            <a:r>
              <a:rPr lang="en-US" sz="1400" dirty="0" smtClean="0">
                <a:solidFill>
                  <a:srgbClr val="3C5790"/>
                </a:solidFill>
              </a:rPr>
              <a:t> runtime without the cluster.name and node.name values.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Logging.yml file defines which information should be logged.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7526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Analysis</a:t>
            </a:r>
            <a:r>
              <a:rPr lang="en-US" sz="1400" dirty="0" smtClean="0">
                <a:solidFill>
                  <a:srgbClr val="3C5790"/>
                </a:solidFill>
              </a:rPr>
              <a:t> represents the process of transforming the data.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Analysis is done by the analyzer, which is built of a </a:t>
            </a:r>
            <a:r>
              <a:rPr lang="en-US" sz="1400" dirty="0" err="1" smtClean="0">
                <a:solidFill>
                  <a:srgbClr val="3C5790"/>
                </a:solidFill>
              </a:rPr>
              <a:t>tokenizer</a:t>
            </a:r>
            <a:r>
              <a:rPr lang="en-US" sz="1400" dirty="0" smtClean="0">
                <a:solidFill>
                  <a:srgbClr val="3C5790"/>
                </a:solidFill>
              </a:rPr>
              <a:t> and 0 or more token filters and can have 0 or more character </a:t>
            </a:r>
            <a:r>
              <a:rPr lang="en-US" sz="1400" b="1" dirty="0" err="1" smtClean="0">
                <a:solidFill>
                  <a:srgbClr val="3C5790"/>
                </a:solidFill>
              </a:rPr>
              <a:t>mappers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Lucene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tokenizer</a:t>
            </a:r>
            <a:r>
              <a:rPr lang="en-US" sz="1400" dirty="0" smtClean="0">
                <a:solidFill>
                  <a:srgbClr val="3C5790"/>
                </a:solidFill>
              </a:rPr>
              <a:t> is </a:t>
            </a:r>
            <a:r>
              <a:rPr lang="en-US" sz="1400" dirty="0" err="1" smtClean="0">
                <a:solidFill>
                  <a:srgbClr val="3C5790"/>
                </a:solidFill>
              </a:rPr>
              <a:t>spliting</a:t>
            </a:r>
            <a:r>
              <a:rPr lang="en-US" sz="1400" dirty="0" smtClean="0">
                <a:solidFill>
                  <a:srgbClr val="3C5790"/>
                </a:solidFill>
              </a:rPr>
              <a:t> text into tokens, and the work is called </a:t>
            </a:r>
            <a:r>
              <a:rPr lang="en-US" sz="1400" b="1" dirty="0" smtClean="0">
                <a:solidFill>
                  <a:srgbClr val="3C5790"/>
                </a:solidFill>
              </a:rPr>
              <a:t>token stream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default port used for the HTTP API is </a:t>
            </a:r>
            <a:r>
              <a:rPr lang="en-US" sz="1400" b="1" dirty="0" smtClean="0">
                <a:solidFill>
                  <a:srgbClr val="3C5790"/>
                </a:solidFill>
              </a:rPr>
              <a:t>9200</a:t>
            </a:r>
            <a:r>
              <a:rPr lang="en-US" sz="1400" dirty="0" smtClean="0">
                <a:solidFill>
                  <a:srgbClr val="3C5790"/>
                </a:solidFill>
              </a:rPr>
              <a:t> and if we access http://127.0.0.1:9200/ we get from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the following response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output is structured as a </a:t>
            </a:r>
            <a:r>
              <a:rPr lang="en-US" sz="1400" b="1" dirty="0" smtClean="0">
                <a:solidFill>
                  <a:srgbClr val="3C5790"/>
                </a:solidFill>
              </a:rPr>
              <a:t>JSON (JavaScript Object Notation)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057650"/>
            <a:ext cx="42862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check cluster health using the URL: http://127.0.0.1:9200/_cluster/health?pretty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close the </a:t>
            </a:r>
            <a:r>
              <a:rPr lang="en-US" sz="1400" dirty="0" err="1" smtClean="0">
                <a:solidFill>
                  <a:srgbClr val="3C5790"/>
                </a:solidFill>
              </a:rPr>
              <a:t>ElasticSearch</a:t>
            </a:r>
            <a:r>
              <a:rPr lang="en-US" sz="1400" dirty="0" smtClean="0">
                <a:solidFill>
                  <a:srgbClr val="3C5790"/>
                </a:solidFill>
              </a:rPr>
              <a:t> by closing the process POST request to http://localhost:9200/_cluster/nodes/_shutdown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276600"/>
            <a:ext cx="35814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6829</TotalTime>
  <Words>1955</Words>
  <Application>Microsoft Office PowerPoint</Application>
  <PresentationFormat>On-screen Show (4:3)</PresentationFormat>
  <Paragraphs>179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143</vt:lpstr>
      <vt:lpstr>ElasticSearch</vt:lpstr>
      <vt:lpstr>Contents</vt:lpstr>
      <vt:lpstr>What is ElasticSearch?</vt:lpstr>
      <vt:lpstr>Architecture</vt:lpstr>
      <vt:lpstr>Features</vt:lpstr>
      <vt:lpstr>Terms</vt:lpstr>
      <vt:lpstr>Configuration</vt:lpstr>
      <vt:lpstr>Core</vt:lpstr>
      <vt:lpstr>Core (cont.)</vt:lpstr>
      <vt:lpstr>Core (cont.)</vt:lpstr>
      <vt:lpstr>Core (cont.)</vt:lpstr>
      <vt:lpstr>Core (cont.)</vt:lpstr>
      <vt:lpstr>REST API</vt:lpstr>
      <vt:lpstr>REST API (cont.)</vt:lpstr>
      <vt:lpstr>REST API (cont.)</vt:lpstr>
      <vt:lpstr>REST API (cont.)</vt:lpstr>
      <vt:lpstr>REST API (cont.)</vt:lpstr>
      <vt:lpstr>Indexing</vt:lpstr>
      <vt:lpstr>Indexing (cont.)</vt:lpstr>
      <vt:lpstr>Indexing (cont.)</vt:lpstr>
      <vt:lpstr>Searching</vt:lpstr>
      <vt:lpstr>Searching (cont.)</vt:lpstr>
      <vt:lpstr>Searching (cont.)</vt:lpstr>
      <vt:lpstr>Searching (cont.)</vt:lpstr>
      <vt:lpstr>Searching (cont.)</vt:lpstr>
      <vt:lpstr>Searching (cont.)</vt:lpstr>
      <vt:lpstr>Clustering</vt:lpstr>
      <vt:lpstr>Clustering (cont.)</vt:lpstr>
      <vt:lpstr>Clustering (cont.)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702</cp:revision>
  <dcterms:created xsi:type="dcterms:W3CDTF">2012-04-12T06:19:17Z</dcterms:created>
  <dcterms:modified xsi:type="dcterms:W3CDTF">2015-02-23T01:53:46Z</dcterms:modified>
</cp:coreProperties>
</file>