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403" r:id="rId5"/>
    <p:sldId id="405" r:id="rId6"/>
    <p:sldId id="411" r:id="rId7"/>
    <p:sldId id="412" r:id="rId8"/>
    <p:sldId id="413" r:id="rId9"/>
    <p:sldId id="414" r:id="rId10"/>
    <p:sldId id="402" r:id="rId11"/>
    <p:sldId id="415" r:id="rId12"/>
    <p:sldId id="406" r:id="rId13"/>
    <p:sldId id="407" r:id="rId14"/>
    <p:sldId id="408" r:id="rId15"/>
    <p:sldId id="409" r:id="rId16"/>
    <p:sldId id="410" r:id="rId17"/>
    <p:sldId id="417" r:id="rId18"/>
    <p:sldId id="418" r:id="rId19"/>
    <p:sldId id="419" r:id="rId20"/>
    <p:sldId id="420" r:id="rId21"/>
    <p:sldId id="421" r:id="rId22"/>
    <p:sldId id="422" r:id="rId23"/>
    <p:sldId id="423" r:id="rId24"/>
    <p:sldId id="424" r:id="rId25"/>
    <p:sldId id="425" r:id="rId26"/>
    <p:sldId id="426" r:id="rId27"/>
    <p:sldId id="416" r:id="rId28"/>
    <p:sldId id="404" r:id="rId29"/>
    <p:sldId id="389" r:id="rId30"/>
    <p:sldId id="259" r:id="rId31"/>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4" autoAdjust="0"/>
    <p:restoredTop sz="94660"/>
  </p:normalViewPr>
  <p:slideViewPr>
    <p:cSldViewPr>
      <p:cViewPr>
        <p:scale>
          <a:sx n="100" d="100"/>
          <a:sy n="100" d="100"/>
        </p:scale>
        <p:origin x="-276" y="-1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smtClean="0"/>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22807098-A8DF-4714-B43F-DC882CB72C38}" type="datetimeFigureOut">
              <a:rPr lang="fr-FR"/>
              <a:pPr>
                <a:defRPr/>
              </a:pPr>
              <a:t>24/12/2013</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CF57D0A-305D-4A35-A608-B814A0BEDBC9}"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90CA72D-36E4-4393-9507-9CBDA1AC8F50}" type="datetimeFigureOut">
              <a:rPr lang="fr-FR"/>
              <a:pPr>
                <a:defRPr/>
              </a:pPr>
              <a:t>24/12/2013</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F488108-AC2B-469D-8E1A-8A1FC91F787D}"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smtClean="0"/>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343A0D9B-B10A-4C2F-90C1-683BF0DFEB41}" type="datetimeFigureOut">
              <a:rPr lang="fr-FR"/>
              <a:pPr>
                <a:defRPr/>
              </a:pPr>
              <a:t>24/12/2013</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44A544-6A6F-467F-AC6F-55FD44753437}"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C580763A-51CB-4C09-97C6-6FDA1E354680}" type="datetimeFigureOut">
              <a:rPr lang="fr-FR"/>
              <a:pPr>
                <a:defRPr/>
              </a:pPr>
              <a:t>24/12/2013</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F192BCFE-7F07-4DEB-84D0-B6E069D09AB4}"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64034F85-C7AC-44D9-8041-DCE5F1910771}" type="datetimeFigureOut">
              <a:rPr lang="fr-FR"/>
              <a:pPr>
                <a:defRPr/>
              </a:pPr>
              <a:t>24/12/2013</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539C1E6-5858-412D-B164-0E5729C1B013}"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5F45984F-4687-4822-B90B-D2F0C053EC34}" type="datetimeFigureOut">
              <a:rPr lang="fr-FR"/>
              <a:pPr>
                <a:defRPr/>
              </a:pPr>
              <a:t>24/12/2013</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9F1BFA6-010D-431C-B551-A9D369DB37A1}"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smtClean="0"/>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1AAEB407-0560-4B40-983D-A7D236E18EC5}" type="datetimeFigureOut">
              <a:rPr lang="fr-FR"/>
              <a:pPr>
                <a:defRPr/>
              </a:pPr>
              <a:t>24/12/2013</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E3D0B0A2-27E0-4485-9168-8AA570A8DAF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31E07EA0-14F2-420C-A475-0D18AFDA93B1}" type="datetimeFigureOut">
              <a:rPr lang="fr-FR"/>
              <a:pPr>
                <a:defRPr/>
              </a:pPr>
              <a:t>24/12/2013</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F0B3AE74-2F99-4987-987A-6C3EA8F2668B}"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DDA1DD5-A17C-48EA-9412-EA98D6409207}" type="datetimeFigureOut">
              <a:rPr lang="fr-FR"/>
              <a:pPr>
                <a:defRPr/>
              </a:pPr>
              <a:t>24/12/2013</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880E848E-D45A-49C9-AF07-E8D1D5BE3B06}"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0002456-19D9-42BE-A6A4-31B0B2C0CD52}" type="datetimeFigureOut">
              <a:rPr lang="fr-FR"/>
              <a:pPr>
                <a:defRPr/>
              </a:pPr>
              <a:t>24/12/2013</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4AFF93D-3571-4F94-83EE-E5D41E95C87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fr-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AFF835A-66CB-4758-9200-7B9C84F9639E}" type="datetimeFigureOut">
              <a:rPr lang="fr-FR"/>
              <a:pPr>
                <a:defRPr/>
              </a:pPr>
              <a:t>24/12/2013</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57E2403-F942-4042-B87D-191FA9AEC4FC}"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pour modifier le style du titre</a:t>
            </a:r>
            <a:endParaRPr lang="fr-CA" smtClean="0"/>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smtClean="0"/>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2E20E43-3D58-4660-B8C5-0C3B8220668E}" type="datetimeFigureOut">
              <a:rPr lang="fr-FR"/>
              <a:pPr>
                <a:defRPr/>
              </a:pPr>
              <a:t>24/12/2013</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019B76BF-C9E2-4657-92CA-F0808A608D01}"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fr-CA" sz="4000" dirty="0" smtClean="0">
                <a:solidFill>
                  <a:schemeClr val="bg1"/>
                </a:solidFill>
              </a:rPr>
              <a:t>Enterprise </a:t>
            </a:r>
            <a:r>
              <a:rPr lang="fr-CA" sz="4000" dirty="0" err="1" smtClean="0">
                <a:solidFill>
                  <a:schemeClr val="bg1"/>
                </a:solidFill>
              </a:rPr>
              <a:t>Integration</a:t>
            </a:r>
            <a:r>
              <a:rPr lang="fr-CA" sz="4000" dirty="0" smtClean="0">
                <a:solidFill>
                  <a:schemeClr val="bg1"/>
                </a:solidFill>
              </a:rPr>
              <a:t> Patterns</a:t>
            </a:r>
            <a:endParaRPr lang="fr-CA" sz="3800" dirty="0" smtClean="0">
              <a:solidFill>
                <a:schemeClr val="bg1"/>
              </a:solidFill>
            </a:endParaRPr>
          </a:p>
        </p:txBody>
      </p:sp>
      <p:sp>
        <p:nvSpPr>
          <p:cNvPr id="2051" name="Sous-titre 2"/>
          <p:cNvSpPr>
            <a:spLocks noGrp="1"/>
          </p:cNvSpPr>
          <p:nvPr>
            <p:ph type="subTitle" idx="1"/>
          </p:nvPr>
        </p:nvSpPr>
        <p:spPr>
          <a:xfrm>
            <a:off x="5715000" y="6091237"/>
            <a:ext cx="3124200" cy="614363"/>
          </a:xfrm>
        </p:spPr>
        <p:txBody>
          <a:bodyPr/>
          <a:lstStyle/>
          <a:p>
            <a:r>
              <a:rPr lang="fr-CA" sz="2600" dirty="0" smtClean="0">
                <a:solidFill>
                  <a:schemeClr val="bg1"/>
                </a:solidFill>
              </a:rPr>
              <a:t>Dima Ionut Daniel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Messaging Concepts</a:t>
            </a:r>
          </a:p>
        </p:txBody>
      </p:sp>
      <p:sp>
        <p:nvSpPr>
          <p:cNvPr id="4099" name="Espace réservé du contenu 4"/>
          <p:cNvSpPr>
            <a:spLocks noGrp="1"/>
          </p:cNvSpPr>
          <p:nvPr>
            <p:ph idx="1"/>
          </p:nvPr>
        </p:nvSpPr>
        <p:spPr>
          <a:xfrm>
            <a:off x="304800" y="1905000"/>
            <a:ext cx="8534400" cy="3200400"/>
          </a:xfrm>
        </p:spPr>
        <p:txBody>
          <a:bodyPr/>
          <a:lstStyle/>
          <a:p>
            <a:r>
              <a:rPr lang="en-US" sz="1400" b="1" dirty="0">
                <a:solidFill>
                  <a:srgbClr val="3C5790"/>
                </a:solidFill>
              </a:rPr>
              <a:t>Channels</a:t>
            </a:r>
            <a:r>
              <a:rPr lang="en-US" sz="1400" dirty="0">
                <a:solidFill>
                  <a:srgbClr val="3C5790"/>
                </a:solidFill>
              </a:rPr>
              <a:t> - a virtual pipe that connects a sender to a receiver</a:t>
            </a:r>
          </a:p>
          <a:p>
            <a:r>
              <a:rPr lang="en-US" sz="1400" b="1" dirty="0">
                <a:solidFill>
                  <a:srgbClr val="3C5790"/>
                </a:solidFill>
              </a:rPr>
              <a:t>Messages</a:t>
            </a:r>
            <a:r>
              <a:rPr lang="en-US" sz="1400" dirty="0">
                <a:solidFill>
                  <a:srgbClr val="3C5790"/>
                </a:solidFill>
              </a:rPr>
              <a:t> - packet of data that can be transmitted on a channel</a:t>
            </a:r>
          </a:p>
          <a:p>
            <a:r>
              <a:rPr lang="en-US" sz="1400" b="1" dirty="0">
                <a:solidFill>
                  <a:srgbClr val="3C5790"/>
                </a:solidFill>
              </a:rPr>
              <a:t>Routing</a:t>
            </a:r>
            <a:r>
              <a:rPr lang="en-US" sz="1400" dirty="0">
                <a:solidFill>
                  <a:srgbClr val="3C5790"/>
                </a:solidFill>
              </a:rPr>
              <a:t> - message may have to go through several channels to reach its final destination</a:t>
            </a:r>
          </a:p>
          <a:p>
            <a:r>
              <a:rPr lang="en-US" sz="1400" b="1" dirty="0">
                <a:solidFill>
                  <a:srgbClr val="3C5790"/>
                </a:solidFill>
              </a:rPr>
              <a:t>Transformation</a:t>
            </a:r>
            <a:r>
              <a:rPr lang="en-US" sz="1400" dirty="0">
                <a:solidFill>
                  <a:srgbClr val="3C5790"/>
                </a:solidFill>
              </a:rPr>
              <a:t> - the message must go through an intermediate filter(Message </a:t>
            </a:r>
            <a:r>
              <a:rPr lang="en-US" sz="1400" dirty="0" smtClean="0">
                <a:solidFill>
                  <a:srgbClr val="3C5790"/>
                </a:solidFill>
              </a:rPr>
              <a:t>Translator) in </a:t>
            </a:r>
            <a:r>
              <a:rPr lang="en-US" sz="1400" dirty="0">
                <a:solidFill>
                  <a:srgbClr val="3C5790"/>
                </a:solidFill>
              </a:rPr>
              <a:t>case the message may need transformation</a:t>
            </a:r>
          </a:p>
          <a:p>
            <a:r>
              <a:rPr lang="en-US" sz="1400" b="1" dirty="0">
                <a:solidFill>
                  <a:srgbClr val="3C5790"/>
                </a:solidFill>
              </a:rPr>
              <a:t>Endpoints</a:t>
            </a:r>
            <a:r>
              <a:rPr lang="en-US" sz="1400" dirty="0">
                <a:solidFill>
                  <a:srgbClr val="3C5790"/>
                </a:solidFill>
              </a:rPr>
              <a:t> - a bridge code that enable the application to send and receive messages</a:t>
            </a:r>
            <a:endParaRPr lang="en-US" sz="1400" dirty="0" smtClean="0">
              <a:solidFill>
                <a:srgbClr val="3C579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Messaging Systems</a:t>
            </a:r>
          </a:p>
        </p:txBody>
      </p:sp>
      <p:sp>
        <p:nvSpPr>
          <p:cNvPr id="4099" name="Espace réservé du contenu 4"/>
          <p:cNvSpPr>
            <a:spLocks noGrp="1"/>
          </p:cNvSpPr>
          <p:nvPr>
            <p:ph idx="1"/>
          </p:nvPr>
        </p:nvSpPr>
        <p:spPr>
          <a:xfrm>
            <a:off x="304800" y="1905000"/>
            <a:ext cx="8534400" cy="3200400"/>
          </a:xfrm>
        </p:spPr>
        <p:txBody>
          <a:bodyPr/>
          <a:lstStyle/>
          <a:p>
            <a:r>
              <a:rPr lang="en-US" sz="1400" b="1" i="1" dirty="0" smtClean="0">
                <a:solidFill>
                  <a:srgbClr val="3C5790"/>
                </a:solidFill>
              </a:rPr>
              <a:t>Messaging</a:t>
            </a:r>
            <a:r>
              <a:rPr lang="en-US" sz="1400" dirty="0" smtClean="0">
                <a:solidFill>
                  <a:srgbClr val="3C5790"/>
                </a:solidFill>
              </a:rPr>
              <a:t> is a technology that enables high-speed, asynchronous.</a:t>
            </a:r>
          </a:p>
          <a:p>
            <a:r>
              <a:rPr lang="en-US" sz="1400" dirty="0" smtClean="0">
                <a:solidFill>
                  <a:srgbClr val="3C5790"/>
                </a:solidFill>
              </a:rPr>
              <a:t>Programs communicate by sending packets of data called messages to each other.</a:t>
            </a:r>
          </a:p>
          <a:p>
            <a:r>
              <a:rPr lang="en-US" sz="1400" b="1" i="1" dirty="0" smtClean="0">
                <a:solidFill>
                  <a:srgbClr val="3C5790"/>
                </a:solidFill>
              </a:rPr>
              <a:t>Channels</a:t>
            </a:r>
            <a:r>
              <a:rPr lang="en-US" sz="1400" dirty="0" smtClean="0">
                <a:solidFill>
                  <a:srgbClr val="3C5790"/>
                </a:solidFill>
              </a:rPr>
              <a:t>, also known as queues, connects the programs and convey messages.</a:t>
            </a:r>
          </a:p>
          <a:p>
            <a:r>
              <a:rPr lang="en-US" sz="1400" dirty="0" smtClean="0">
                <a:solidFill>
                  <a:srgbClr val="3C5790"/>
                </a:solidFill>
              </a:rPr>
              <a:t>A </a:t>
            </a:r>
            <a:r>
              <a:rPr lang="en-US" sz="1400" b="1" i="1" dirty="0" smtClean="0">
                <a:solidFill>
                  <a:srgbClr val="3C5790"/>
                </a:solidFill>
              </a:rPr>
              <a:t>sender</a:t>
            </a:r>
            <a:r>
              <a:rPr lang="en-US" sz="1400" dirty="0" smtClean="0">
                <a:solidFill>
                  <a:srgbClr val="3C5790"/>
                </a:solidFill>
              </a:rPr>
              <a:t> or </a:t>
            </a:r>
            <a:r>
              <a:rPr lang="en-US" sz="1400" b="1" i="1" dirty="0" smtClean="0">
                <a:solidFill>
                  <a:srgbClr val="3C5790"/>
                </a:solidFill>
              </a:rPr>
              <a:t>producer</a:t>
            </a:r>
            <a:r>
              <a:rPr lang="en-US" sz="1400" dirty="0" smtClean="0">
                <a:solidFill>
                  <a:srgbClr val="3C5790"/>
                </a:solidFill>
              </a:rPr>
              <a:t> is a program that sends a message by writing the message to a channel.</a:t>
            </a:r>
          </a:p>
          <a:p>
            <a:r>
              <a:rPr lang="en-US" sz="1400" dirty="0" smtClean="0">
                <a:solidFill>
                  <a:srgbClr val="3C5790"/>
                </a:solidFill>
              </a:rPr>
              <a:t>A </a:t>
            </a:r>
            <a:r>
              <a:rPr lang="en-US" sz="1400" b="1" i="1" dirty="0" smtClean="0">
                <a:solidFill>
                  <a:srgbClr val="3C5790"/>
                </a:solidFill>
              </a:rPr>
              <a:t>receiver</a:t>
            </a:r>
            <a:r>
              <a:rPr lang="en-US" sz="1400" dirty="0" smtClean="0">
                <a:solidFill>
                  <a:srgbClr val="3C5790"/>
                </a:solidFill>
              </a:rPr>
              <a:t> or </a:t>
            </a:r>
            <a:r>
              <a:rPr lang="en-US" sz="1400" b="1" i="1" dirty="0" smtClean="0">
                <a:solidFill>
                  <a:srgbClr val="3C5790"/>
                </a:solidFill>
              </a:rPr>
              <a:t>consumer</a:t>
            </a:r>
            <a:r>
              <a:rPr lang="en-US" sz="1400" dirty="0" smtClean="0">
                <a:solidFill>
                  <a:srgbClr val="3C5790"/>
                </a:solidFill>
              </a:rPr>
              <a:t> is a program that receives a message by reading (and removing) it from a channel.</a:t>
            </a:r>
          </a:p>
          <a:p>
            <a:r>
              <a:rPr lang="en-US" sz="1400" dirty="0" smtClean="0">
                <a:solidFill>
                  <a:srgbClr val="3C5790"/>
                </a:solidFill>
              </a:rPr>
              <a:t>A message contains two parts, a </a:t>
            </a:r>
            <a:r>
              <a:rPr lang="en-US" sz="1400" b="1" dirty="0" smtClean="0">
                <a:solidFill>
                  <a:srgbClr val="3C5790"/>
                </a:solidFill>
              </a:rPr>
              <a:t>header</a:t>
            </a:r>
            <a:r>
              <a:rPr lang="en-US" sz="1400" dirty="0" smtClean="0">
                <a:solidFill>
                  <a:srgbClr val="3C5790"/>
                </a:solidFill>
              </a:rPr>
              <a:t> and a </a:t>
            </a:r>
            <a:r>
              <a:rPr lang="en-US" sz="1400" b="1" dirty="0" smtClean="0">
                <a:solidFill>
                  <a:srgbClr val="3C5790"/>
                </a:solidFill>
              </a:rPr>
              <a:t>body</a:t>
            </a:r>
            <a:r>
              <a:rPr lang="en-US" sz="1400" dirty="0" smtClean="0">
                <a:solidFill>
                  <a:srgbClr val="3C5790"/>
                </a:solidFill>
              </a:rPr>
              <a:t>.</a:t>
            </a:r>
          </a:p>
          <a:p>
            <a:r>
              <a:rPr lang="en-US" sz="1400" dirty="0" smtClean="0">
                <a:solidFill>
                  <a:srgbClr val="3C5790"/>
                </a:solidFill>
              </a:rPr>
              <a:t>The header contains meta-information about the message—who sent it, where it’s going, etc.;</a:t>
            </a:r>
          </a:p>
          <a:p>
            <a:r>
              <a:rPr lang="en-US" sz="1400" dirty="0" smtClean="0">
                <a:solidFill>
                  <a:srgbClr val="3C5790"/>
                </a:solidFill>
              </a:rPr>
              <a:t>The body contains the data being transmitted and is ignored by the messaging system.</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Messaging Systems (</a:t>
            </a:r>
            <a:r>
              <a:rPr lang="fr-CA" dirty="0" err="1" smtClean="0">
                <a:solidFill>
                  <a:schemeClr val="bg1"/>
                </a:solidFill>
              </a:rPr>
              <a:t>cont</a:t>
            </a:r>
            <a:r>
              <a:rPr lang="fr-CA" dirty="0" smtClean="0">
                <a:solidFill>
                  <a:schemeClr val="bg1"/>
                </a:solidFill>
              </a:rPr>
              <a:t>.)</a:t>
            </a:r>
          </a:p>
        </p:txBody>
      </p:sp>
      <p:sp>
        <p:nvSpPr>
          <p:cNvPr id="4099" name="Espace réservé du contenu 4"/>
          <p:cNvSpPr>
            <a:spLocks noGrp="1"/>
          </p:cNvSpPr>
          <p:nvPr>
            <p:ph idx="1"/>
          </p:nvPr>
        </p:nvSpPr>
        <p:spPr>
          <a:xfrm>
            <a:off x="304800" y="1905000"/>
            <a:ext cx="8534400" cy="1447800"/>
          </a:xfrm>
        </p:spPr>
        <p:txBody>
          <a:bodyPr/>
          <a:lstStyle/>
          <a:p>
            <a:r>
              <a:rPr lang="en-US" sz="1400" dirty="0" smtClean="0">
                <a:solidFill>
                  <a:srgbClr val="3C5790"/>
                </a:solidFill>
              </a:rPr>
              <a:t>Messaging capabilities are typically provided by messaging system or </a:t>
            </a:r>
            <a:r>
              <a:rPr lang="en-US" sz="1400" b="1" dirty="0" smtClean="0">
                <a:solidFill>
                  <a:srgbClr val="3C5790"/>
                </a:solidFill>
              </a:rPr>
              <a:t>message-oriented middleware</a:t>
            </a:r>
            <a:r>
              <a:rPr lang="en-US" sz="1400" dirty="0" smtClean="0">
                <a:solidFill>
                  <a:srgbClr val="3C5790"/>
                </a:solidFill>
              </a:rPr>
              <a:t> (MOM).</a:t>
            </a:r>
          </a:p>
          <a:p>
            <a:r>
              <a:rPr lang="en-US" sz="1400" dirty="0" smtClean="0">
                <a:solidFill>
                  <a:srgbClr val="3C5790"/>
                </a:solidFill>
              </a:rPr>
              <a:t>The messaging system coordinates and manages the sending and receiving of messages.</a:t>
            </a:r>
          </a:p>
          <a:p>
            <a:r>
              <a:rPr lang="en-US" sz="1400" dirty="0" smtClean="0">
                <a:solidFill>
                  <a:srgbClr val="3C5790"/>
                </a:solidFill>
              </a:rPr>
              <a:t>If the network may not be working, MOM may fail to transmit the data properly.</a:t>
            </a:r>
          </a:p>
          <a:p>
            <a:r>
              <a:rPr lang="en-US" sz="1400" dirty="0" smtClean="0">
                <a:solidFill>
                  <a:srgbClr val="3C5790"/>
                </a:solidFill>
              </a:rPr>
              <a:t>A messaging system overcomes these limitations by repeatedly trying to transmit the message until it succeeds.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Messaging Systems (</a:t>
            </a:r>
            <a:r>
              <a:rPr lang="fr-CA" dirty="0" err="1" smtClean="0">
                <a:solidFill>
                  <a:schemeClr val="bg1"/>
                </a:solidFill>
              </a:rPr>
              <a:t>cont</a:t>
            </a:r>
            <a:r>
              <a:rPr lang="fr-CA" dirty="0" smtClean="0">
                <a:solidFill>
                  <a:schemeClr val="bg1"/>
                </a:solidFill>
              </a:rPr>
              <a:t>.)</a:t>
            </a:r>
          </a:p>
        </p:txBody>
      </p:sp>
      <p:sp>
        <p:nvSpPr>
          <p:cNvPr id="4099" name="Espace réservé du contenu 4"/>
          <p:cNvSpPr>
            <a:spLocks noGrp="1"/>
          </p:cNvSpPr>
          <p:nvPr>
            <p:ph idx="1"/>
          </p:nvPr>
        </p:nvSpPr>
        <p:spPr>
          <a:xfrm>
            <a:off x="304800" y="1905000"/>
            <a:ext cx="8534400" cy="1752600"/>
          </a:xfrm>
        </p:spPr>
        <p:txBody>
          <a:bodyPr/>
          <a:lstStyle/>
          <a:p>
            <a:r>
              <a:rPr lang="en-US" sz="1400" dirty="0" smtClean="0">
                <a:solidFill>
                  <a:srgbClr val="3C5790"/>
                </a:solidFill>
              </a:rPr>
              <a:t>The diagram shows 2 messaging concepts. In step 2, the sender transmits the message to the message channel.</a:t>
            </a:r>
          </a:p>
          <a:p>
            <a:pPr lvl="1"/>
            <a:r>
              <a:rPr lang="en-US" sz="1400" b="1" dirty="0" smtClean="0">
                <a:solidFill>
                  <a:srgbClr val="3C5790"/>
                </a:solidFill>
              </a:rPr>
              <a:t>Send and forget</a:t>
            </a:r>
            <a:r>
              <a:rPr lang="en-US" sz="1400" dirty="0" smtClean="0">
                <a:solidFill>
                  <a:srgbClr val="3C5790"/>
                </a:solidFill>
              </a:rPr>
              <a:t>:  In step 2, the sender transmits the message to the message channel. Once that send is complete, the sender can go on to other work while the messaging system transmits the message in the background.</a:t>
            </a:r>
          </a:p>
          <a:p>
            <a:pPr lvl="1"/>
            <a:r>
              <a:rPr lang="en-US" sz="1400" b="1" dirty="0" smtClean="0">
                <a:solidFill>
                  <a:srgbClr val="3C5790"/>
                </a:solidFill>
              </a:rPr>
              <a:t>Store and forward</a:t>
            </a:r>
            <a:r>
              <a:rPr lang="en-US" sz="1400" dirty="0" smtClean="0">
                <a:solidFill>
                  <a:srgbClr val="3C5790"/>
                </a:solidFill>
              </a:rPr>
              <a:t>: In step 2, the sender transmits the message to the message channel.  MOM stores the message on sender side and forwards the message to the receiver.</a:t>
            </a:r>
          </a:p>
        </p:txBody>
      </p:sp>
      <p:pic>
        <p:nvPicPr>
          <p:cNvPr id="1026" name="Picture 2"/>
          <p:cNvPicPr>
            <a:picLocks noChangeAspect="1" noChangeArrowheads="1"/>
          </p:cNvPicPr>
          <p:nvPr/>
        </p:nvPicPr>
        <p:blipFill>
          <a:blip r:embed="rId3" cstate="print"/>
          <a:srcRect/>
          <a:stretch>
            <a:fillRect/>
          </a:stretch>
        </p:blipFill>
        <p:spPr bwMode="auto">
          <a:xfrm>
            <a:off x="1295400" y="3733800"/>
            <a:ext cx="6705600" cy="287382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Messaging Systems (</a:t>
            </a:r>
            <a:r>
              <a:rPr lang="fr-CA" dirty="0" err="1" smtClean="0">
                <a:solidFill>
                  <a:schemeClr val="bg1"/>
                </a:solidFill>
              </a:rPr>
              <a:t>cont</a:t>
            </a:r>
            <a:r>
              <a:rPr lang="fr-CA" dirty="0" smtClean="0">
                <a:solidFill>
                  <a:schemeClr val="bg1"/>
                </a:solidFill>
              </a:rPr>
              <a:t>.)</a:t>
            </a:r>
          </a:p>
        </p:txBody>
      </p:sp>
      <p:sp>
        <p:nvSpPr>
          <p:cNvPr id="4099" name="Espace réservé du contenu 4"/>
          <p:cNvSpPr>
            <a:spLocks noGrp="1"/>
          </p:cNvSpPr>
          <p:nvPr>
            <p:ph idx="1"/>
          </p:nvPr>
        </p:nvSpPr>
        <p:spPr>
          <a:xfrm>
            <a:off x="304800" y="1905000"/>
            <a:ext cx="8534400" cy="4191000"/>
          </a:xfrm>
        </p:spPr>
        <p:txBody>
          <a:bodyPr/>
          <a:lstStyle/>
          <a:p>
            <a:r>
              <a:rPr lang="en-US" sz="1400" dirty="0" smtClean="0">
                <a:solidFill>
                  <a:srgbClr val="3C5790"/>
                </a:solidFill>
              </a:rPr>
              <a:t>Reasons to use messaging:</a:t>
            </a:r>
          </a:p>
          <a:p>
            <a:pPr lvl="1"/>
            <a:r>
              <a:rPr lang="en-US" sz="1400" b="1" dirty="0" smtClean="0">
                <a:solidFill>
                  <a:srgbClr val="3C5790"/>
                </a:solidFill>
              </a:rPr>
              <a:t>Remote communication</a:t>
            </a:r>
            <a:r>
              <a:rPr lang="en-US" sz="1400" dirty="0" smtClean="0">
                <a:solidFill>
                  <a:srgbClr val="3C5790"/>
                </a:solidFill>
              </a:rPr>
              <a:t>: Messaging enables separate applications to communicate and transfer data.</a:t>
            </a:r>
          </a:p>
          <a:p>
            <a:pPr lvl="1"/>
            <a:r>
              <a:rPr lang="en-US" sz="1400" b="1" dirty="0" smtClean="0">
                <a:solidFill>
                  <a:srgbClr val="3C5790"/>
                </a:solidFill>
              </a:rPr>
              <a:t>Integration</a:t>
            </a:r>
            <a:r>
              <a:rPr lang="en-US" sz="1400" dirty="0" smtClean="0">
                <a:solidFill>
                  <a:srgbClr val="3C5790"/>
                </a:solidFill>
              </a:rPr>
              <a:t>:  These systems likely use different languages, technologies and platforms.</a:t>
            </a:r>
          </a:p>
          <a:p>
            <a:pPr lvl="1"/>
            <a:r>
              <a:rPr lang="en-US" sz="1400" b="1" dirty="0" smtClean="0">
                <a:solidFill>
                  <a:srgbClr val="3C5790"/>
                </a:solidFill>
              </a:rPr>
              <a:t>Asynchronous Communication</a:t>
            </a:r>
            <a:r>
              <a:rPr lang="en-US" sz="1400" dirty="0" smtClean="0">
                <a:solidFill>
                  <a:srgbClr val="3C5790"/>
                </a:solidFill>
              </a:rPr>
              <a:t>: The "send and forget" approach is used.</a:t>
            </a:r>
          </a:p>
          <a:p>
            <a:pPr lvl="1"/>
            <a:r>
              <a:rPr lang="en-US" sz="1400" b="1" dirty="0" smtClean="0">
                <a:solidFill>
                  <a:srgbClr val="3C5790"/>
                </a:solidFill>
              </a:rPr>
              <a:t>Throttling</a:t>
            </a:r>
            <a:r>
              <a:rPr lang="en-US" sz="1400" dirty="0" smtClean="0">
                <a:solidFill>
                  <a:srgbClr val="3C5790"/>
                </a:solidFill>
              </a:rPr>
              <a:t>: Multiple remote procedure calls on a single receiver at the same time can overload the receiver.</a:t>
            </a:r>
          </a:p>
          <a:p>
            <a:pPr lvl="1"/>
            <a:r>
              <a:rPr lang="en-US" sz="1400" b="1" dirty="0" smtClean="0">
                <a:solidFill>
                  <a:srgbClr val="3C5790"/>
                </a:solidFill>
              </a:rPr>
              <a:t>Disconnected Operation</a:t>
            </a:r>
            <a:r>
              <a:rPr lang="en-US" sz="1400" dirty="0" smtClean="0">
                <a:solidFill>
                  <a:srgbClr val="3C5790"/>
                </a:solidFill>
              </a:rPr>
              <a:t>: some applications are designed to run disconnected from the network.</a:t>
            </a:r>
          </a:p>
          <a:p>
            <a:pPr lvl="1"/>
            <a:r>
              <a:rPr lang="en-US" sz="1400" b="1" dirty="0" smtClean="0">
                <a:solidFill>
                  <a:srgbClr val="3C5790"/>
                </a:solidFill>
              </a:rPr>
              <a:t>Mediation</a:t>
            </a:r>
            <a:r>
              <a:rPr lang="en-US" sz="1400" dirty="0" smtClean="0">
                <a:solidFill>
                  <a:srgbClr val="3C5790"/>
                </a:solidFill>
              </a:rPr>
              <a:t>: The MOM acts as a mediator between all of the programs that can send and receive messages.</a:t>
            </a:r>
          </a:p>
          <a:p>
            <a:pPr lvl="1"/>
            <a:r>
              <a:rPr lang="en-US" sz="1400" b="1" dirty="0" smtClean="0">
                <a:solidFill>
                  <a:srgbClr val="3C5790"/>
                </a:solidFill>
              </a:rPr>
              <a:t>Thread Management</a:t>
            </a:r>
            <a:r>
              <a:rPr lang="en-US" sz="1400" dirty="0" smtClean="0">
                <a:solidFill>
                  <a:srgbClr val="3C5790"/>
                </a:solidFill>
              </a:rPr>
              <a:t>: Asynchronous communication means that one application does not have to block while waiting for another application to perform a task.</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Messaging Systems (</a:t>
            </a:r>
            <a:r>
              <a:rPr lang="fr-CA" dirty="0" err="1" smtClean="0">
                <a:solidFill>
                  <a:schemeClr val="bg1"/>
                </a:solidFill>
              </a:rPr>
              <a:t>cont</a:t>
            </a:r>
            <a:r>
              <a:rPr lang="fr-CA" dirty="0" smtClean="0">
                <a:solidFill>
                  <a:schemeClr val="bg1"/>
                </a:solidFill>
              </a:rPr>
              <a:t>.)</a:t>
            </a:r>
          </a:p>
        </p:txBody>
      </p:sp>
      <p:sp>
        <p:nvSpPr>
          <p:cNvPr id="4099" name="Espace réservé du contenu 4"/>
          <p:cNvSpPr>
            <a:spLocks noGrp="1"/>
          </p:cNvSpPr>
          <p:nvPr>
            <p:ph idx="1"/>
          </p:nvPr>
        </p:nvSpPr>
        <p:spPr>
          <a:xfrm>
            <a:off x="304800" y="1905000"/>
            <a:ext cx="8534400" cy="4191000"/>
          </a:xfrm>
        </p:spPr>
        <p:txBody>
          <a:bodyPr/>
          <a:lstStyle/>
          <a:p>
            <a:r>
              <a:rPr lang="en-US" sz="1400" dirty="0" smtClean="0">
                <a:solidFill>
                  <a:srgbClr val="3C5790"/>
                </a:solidFill>
              </a:rPr>
              <a:t>Messaging challenges:</a:t>
            </a:r>
          </a:p>
          <a:p>
            <a:pPr lvl="1"/>
            <a:r>
              <a:rPr lang="en-US" sz="1400" b="1" dirty="0" smtClean="0">
                <a:solidFill>
                  <a:srgbClr val="3C5790"/>
                </a:solidFill>
              </a:rPr>
              <a:t>Complex programming model</a:t>
            </a:r>
            <a:r>
              <a:rPr lang="en-US" sz="1400" dirty="0" smtClean="0">
                <a:solidFill>
                  <a:srgbClr val="3C5790"/>
                </a:solidFill>
              </a:rPr>
              <a:t>: the equivalent of a simple method call can require a request message and a request channel, a reply message and a reply channel, a correlation identifier and an invalid message queue</a:t>
            </a:r>
          </a:p>
          <a:p>
            <a:pPr lvl="1"/>
            <a:r>
              <a:rPr lang="en-US" sz="1400" b="1" dirty="0" smtClean="0">
                <a:solidFill>
                  <a:srgbClr val="3C5790"/>
                </a:solidFill>
              </a:rPr>
              <a:t>Sequence issue</a:t>
            </a:r>
            <a:r>
              <a:rPr lang="en-US" sz="1400" dirty="0" smtClean="0">
                <a:solidFill>
                  <a:srgbClr val="3C5790"/>
                </a:solidFill>
              </a:rPr>
              <a:t>s: Message channels guarantee message delivery, but they do not guarantee when the message will be delivered</a:t>
            </a:r>
            <a:r>
              <a:rPr lang="en-US" sz="1000" dirty="0" smtClean="0">
                <a:solidFill>
                  <a:srgbClr val="3C5790"/>
                </a:solidFill>
              </a:rPr>
              <a:t>.</a:t>
            </a:r>
          </a:p>
          <a:p>
            <a:pPr lvl="1"/>
            <a:r>
              <a:rPr lang="en-US" sz="1400" b="1" dirty="0" smtClean="0">
                <a:solidFill>
                  <a:srgbClr val="3C5790"/>
                </a:solidFill>
              </a:rPr>
              <a:t>Performance</a:t>
            </a:r>
            <a:r>
              <a:rPr lang="en-US" sz="1400" dirty="0" smtClean="0">
                <a:solidFill>
                  <a:srgbClr val="3C5790"/>
                </a:solidFill>
              </a:rPr>
              <a:t>: Messaging systems do add some overhead to communication.</a:t>
            </a:r>
          </a:p>
          <a:p>
            <a:pPr lvl="1"/>
            <a:r>
              <a:rPr lang="en-US" sz="1400" b="1" dirty="0" smtClean="0">
                <a:solidFill>
                  <a:srgbClr val="3C5790"/>
                </a:solidFill>
              </a:rPr>
              <a:t>Vendor lock-in</a:t>
            </a:r>
            <a:r>
              <a:rPr lang="en-US" sz="1400" dirty="0" smtClean="0">
                <a:solidFill>
                  <a:srgbClr val="3C5790"/>
                </a:solidFill>
              </a:rPr>
              <a:t>: Some MOM systems implementations rely on proprietary protocols. As a result, different MOM systems usually do not connect to one another.</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Message </a:t>
            </a:r>
            <a:r>
              <a:rPr lang="fr-CA" dirty="0" err="1" smtClean="0">
                <a:solidFill>
                  <a:schemeClr val="bg1"/>
                </a:solidFill>
              </a:rPr>
              <a:t>Routing</a:t>
            </a:r>
            <a:endParaRPr lang="fr-CA" dirty="0" smtClean="0">
              <a:solidFill>
                <a:schemeClr val="bg1"/>
              </a:solidFill>
            </a:endParaRPr>
          </a:p>
        </p:txBody>
      </p:sp>
      <p:sp>
        <p:nvSpPr>
          <p:cNvPr id="4099" name="Espace réservé du contenu 4"/>
          <p:cNvSpPr>
            <a:spLocks noGrp="1"/>
          </p:cNvSpPr>
          <p:nvPr>
            <p:ph idx="1"/>
          </p:nvPr>
        </p:nvSpPr>
        <p:spPr>
          <a:xfrm>
            <a:off x="304800" y="1905000"/>
            <a:ext cx="8534400" cy="4191000"/>
          </a:xfrm>
        </p:spPr>
        <p:txBody>
          <a:bodyPr/>
          <a:lstStyle/>
          <a:p>
            <a:r>
              <a:rPr lang="en-US" sz="1400" dirty="0">
                <a:solidFill>
                  <a:srgbClr val="3C5790"/>
                </a:solidFill>
              </a:rPr>
              <a:t>Message Router -  decouples a message source from the destination of the message.</a:t>
            </a:r>
          </a:p>
          <a:p>
            <a:r>
              <a:rPr lang="en-US" sz="1400" dirty="0">
                <a:solidFill>
                  <a:srgbClr val="3C5790"/>
                </a:solidFill>
              </a:rPr>
              <a:t>Message Routing groups:</a:t>
            </a:r>
          </a:p>
          <a:p>
            <a:pPr lvl="1"/>
            <a:r>
              <a:rPr lang="en-US" sz="1200" b="1" dirty="0" smtClean="0">
                <a:solidFill>
                  <a:srgbClr val="3C5790"/>
                </a:solidFill>
              </a:rPr>
              <a:t>Simple </a:t>
            </a:r>
            <a:r>
              <a:rPr lang="en-US" sz="1200" b="1" dirty="0">
                <a:solidFill>
                  <a:srgbClr val="3C5790"/>
                </a:solidFill>
              </a:rPr>
              <a:t>Routers</a:t>
            </a:r>
            <a:r>
              <a:rPr lang="en-US" sz="1200" dirty="0">
                <a:solidFill>
                  <a:srgbClr val="3C5790"/>
                </a:solidFill>
              </a:rPr>
              <a:t>: routes messages from one inbound channel to one or more outbound channels</a:t>
            </a:r>
          </a:p>
          <a:p>
            <a:pPr lvl="1"/>
            <a:r>
              <a:rPr lang="en-US" sz="1200" b="1" dirty="0" smtClean="0">
                <a:solidFill>
                  <a:srgbClr val="3C5790"/>
                </a:solidFill>
              </a:rPr>
              <a:t>Composed </a:t>
            </a:r>
            <a:r>
              <a:rPr lang="en-US" sz="1200" b="1" dirty="0">
                <a:solidFill>
                  <a:srgbClr val="3C5790"/>
                </a:solidFill>
              </a:rPr>
              <a:t>Routers</a:t>
            </a:r>
            <a:r>
              <a:rPr lang="en-US" sz="1200" dirty="0">
                <a:solidFill>
                  <a:srgbClr val="3C5790"/>
                </a:solidFill>
              </a:rPr>
              <a:t>: combine multiple simple routers to create more complex message flows</a:t>
            </a:r>
          </a:p>
          <a:p>
            <a:pPr lvl="1"/>
            <a:r>
              <a:rPr lang="en-US" sz="1200" b="1" dirty="0" smtClean="0">
                <a:solidFill>
                  <a:srgbClr val="3C5790"/>
                </a:solidFill>
              </a:rPr>
              <a:t>Architectural </a:t>
            </a:r>
            <a:r>
              <a:rPr lang="en-US" sz="1200" b="1" dirty="0">
                <a:solidFill>
                  <a:srgbClr val="3C5790"/>
                </a:solidFill>
              </a:rPr>
              <a:t>Patterns</a:t>
            </a:r>
            <a:r>
              <a:rPr lang="en-US" sz="1200" dirty="0">
                <a:solidFill>
                  <a:srgbClr val="3C5790"/>
                </a:solidFill>
              </a:rPr>
              <a:t>: architectural styles based on Message </a:t>
            </a:r>
            <a:r>
              <a:rPr lang="en-US" sz="1200" dirty="0" smtClean="0">
                <a:solidFill>
                  <a:srgbClr val="3C5790"/>
                </a:solidFill>
              </a:rPr>
              <a:t>Routers</a:t>
            </a:r>
          </a:p>
          <a:p>
            <a:endParaRPr lang="en-US" sz="1400" dirty="0" smtClean="0">
              <a:solidFill>
                <a:srgbClr val="3C5790"/>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Message </a:t>
            </a:r>
            <a:r>
              <a:rPr lang="fr-CA" dirty="0" err="1" smtClean="0">
                <a:solidFill>
                  <a:schemeClr val="bg1"/>
                </a:solidFill>
              </a:rPr>
              <a:t>Routing</a:t>
            </a:r>
            <a:r>
              <a:rPr lang="fr-CA" dirty="0" smtClean="0">
                <a:solidFill>
                  <a:schemeClr val="bg1"/>
                </a:solidFill>
              </a:rPr>
              <a:t> (</a:t>
            </a:r>
            <a:r>
              <a:rPr lang="fr-CA" dirty="0" err="1" smtClean="0">
                <a:solidFill>
                  <a:schemeClr val="bg1"/>
                </a:solidFill>
              </a:rPr>
              <a:t>cont</a:t>
            </a:r>
            <a:r>
              <a:rPr lang="fr-CA" dirty="0" smtClean="0">
                <a:solidFill>
                  <a:schemeClr val="bg1"/>
                </a:solidFill>
              </a:rPr>
              <a:t>.)</a:t>
            </a:r>
          </a:p>
        </p:txBody>
      </p:sp>
      <p:sp>
        <p:nvSpPr>
          <p:cNvPr id="4099" name="Espace réservé du contenu 4"/>
          <p:cNvSpPr>
            <a:spLocks noGrp="1"/>
          </p:cNvSpPr>
          <p:nvPr>
            <p:ph idx="1"/>
          </p:nvPr>
        </p:nvSpPr>
        <p:spPr>
          <a:xfrm>
            <a:off x="304800" y="1905000"/>
            <a:ext cx="8534400" cy="4191000"/>
          </a:xfrm>
        </p:spPr>
        <p:txBody>
          <a:bodyPr/>
          <a:lstStyle/>
          <a:p>
            <a:r>
              <a:rPr lang="en-US" sz="1400" dirty="0" smtClean="0">
                <a:solidFill>
                  <a:srgbClr val="3C5790"/>
                </a:solidFill>
              </a:rPr>
              <a:t>The </a:t>
            </a:r>
            <a:r>
              <a:rPr lang="en-US" sz="1400" b="1" dirty="0">
                <a:solidFill>
                  <a:srgbClr val="3C5790"/>
                </a:solidFill>
              </a:rPr>
              <a:t>Content-Based Router </a:t>
            </a:r>
            <a:r>
              <a:rPr lang="en-US" sz="1400" dirty="0">
                <a:solidFill>
                  <a:srgbClr val="3C5790"/>
                </a:solidFill>
              </a:rPr>
              <a:t>inspects the content of a message and routes it to another channel based on the content of the message.</a:t>
            </a:r>
          </a:p>
          <a:p>
            <a:r>
              <a:rPr lang="en-US" sz="1400" dirty="0">
                <a:solidFill>
                  <a:srgbClr val="3C5790"/>
                </a:solidFill>
              </a:rPr>
              <a:t>A </a:t>
            </a:r>
            <a:r>
              <a:rPr lang="en-US" sz="1400" b="1" dirty="0">
                <a:solidFill>
                  <a:srgbClr val="3C5790"/>
                </a:solidFill>
              </a:rPr>
              <a:t>Message Filter</a:t>
            </a:r>
            <a:r>
              <a:rPr lang="en-US" sz="1400" dirty="0">
                <a:solidFill>
                  <a:srgbClr val="3C5790"/>
                </a:solidFill>
              </a:rPr>
              <a:t> is a special form of a Content-Based Router. It examines the message content and passes the message to another </a:t>
            </a:r>
            <a:r>
              <a:rPr lang="en-US" sz="1400" dirty="0" smtClean="0">
                <a:solidFill>
                  <a:srgbClr val="3C5790"/>
                </a:solidFill>
              </a:rPr>
              <a:t>channel </a:t>
            </a:r>
            <a:r>
              <a:rPr lang="en-US" sz="1400" dirty="0">
                <a:solidFill>
                  <a:srgbClr val="3C5790"/>
                </a:solidFill>
              </a:rPr>
              <a:t>if the message content matches certain criteria</a:t>
            </a:r>
            <a:r>
              <a:rPr lang="en-US" sz="1400" dirty="0" smtClean="0">
                <a:solidFill>
                  <a:srgbClr val="3C5790"/>
                </a:solidFill>
              </a:rPr>
              <a:t>.</a:t>
            </a:r>
          </a:p>
          <a:p>
            <a:r>
              <a:rPr lang="en-US" sz="1400" dirty="0">
                <a:solidFill>
                  <a:srgbClr val="3C5790"/>
                </a:solidFill>
              </a:rPr>
              <a:t>A </a:t>
            </a:r>
            <a:r>
              <a:rPr lang="en-US" sz="1400" b="1" dirty="0">
                <a:solidFill>
                  <a:srgbClr val="3C5790"/>
                </a:solidFill>
              </a:rPr>
              <a:t>Recipient List</a:t>
            </a:r>
            <a:r>
              <a:rPr lang="en-US" sz="1400" dirty="0">
                <a:solidFill>
                  <a:srgbClr val="3C5790"/>
                </a:solidFill>
              </a:rPr>
              <a:t> is a Content-Based Router that can route a single message to more than one destination channel.</a:t>
            </a:r>
          </a:p>
          <a:p>
            <a:r>
              <a:rPr lang="en-US" sz="1400" dirty="0">
                <a:solidFill>
                  <a:srgbClr val="3C5790"/>
                </a:solidFill>
              </a:rPr>
              <a:t>In case some messages are big a </a:t>
            </a:r>
            <a:r>
              <a:rPr lang="en-US" sz="1400" b="1" dirty="0">
                <a:solidFill>
                  <a:srgbClr val="3C5790"/>
                </a:solidFill>
              </a:rPr>
              <a:t>Splitter</a:t>
            </a:r>
            <a:r>
              <a:rPr lang="en-US" sz="1400" dirty="0">
                <a:solidFill>
                  <a:srgbClr val="3C5790"/>
                </a:solidFill>
              </a:rPr>
              <a:t> can be use. Each message can then be routed further and processed individually</a:t>
            </a:r>
          </a:p>
          <a:p>
            <a:r>
              <a:rPr lang="en-US" sz="1400" dirty="0">
                <a:solidFill>
                  <a:srgbClr val="3C5790"/>
                </a:solidFill>
              </a:rPr>
              <a:t>To recombine the message an </a:t>
            </a:r>
            <a:r>
              <a:rPr lang="en-US" sz="1400" b="1" dirty="0">
                <a:solidFill>
                  <a:srgbClr val="3C5790"/>
                </a:solidFill>
              </a:rPr>
              <a:t>Aggregator</a:t>
            </a:r>
            <a:r>
              <a:rPr lang="en-US" sz="1400" dirty="0">
                <a:solidFill>
                  <a:srgbClr val="3C5790"/>
                </a:solidFill>
              </a:rPr>
              <a:t> can be used. An Aggregator can receive a </a:t>
            </a:r>
            <a:r>
              <a:rPr lang="en-US" sz="1400" dirty="0" smtClean="0">
                <a:solidFill>
                  <a:srgbClr val="3C5790"/>
                </a:solidFill>
              </a:rPr>
              <a:t>stream of </a:t>
            </a:r>
            <a:r>
              <a:rPr lang="en-US" sz="1400" dirty="0">
                <a:solidFill>
                  <a:srgbClr val="3C5790"/>
                </a:solidFill>
              </a:rPr>
              <a:t>messages, identify related messages and combine them into a single message</a:t>
            </a:r>
            <a:r>
              <a:rPr lang="en-US" sz="1400" dirty="0" smtClean="0">
                <a:solidFill>
                  <a:srgbClr val="3C5790"/>
                </a:solidFill>
              </a:rPr>
              <a:t>.</a:t>
            </a:r>
            <a:endParaRPr lang="en-US" sz="1400" dirty="0" smtClean="0">
              <a:solidFill>
                <a:srgbClr val="3C5790"/>
              </a:solidFill>
            </a:endParaRPr>
          </a:p>
        </p:txBody>
      </p:sp>
    </p:spTree>
    <p:extLst>
      <p:ext uri="{BB962C8B-B14F-4D97-AF65-F5344CB8AC3E}">
        <p14:creationId xmlns:p14="http://schemas.microsoft.com/office/powerpoint/2010/main" val="18858317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Message </a:t>
            </a:r>
            <a:r>
              <a:rPr lang="fr-CA" dirty="0" err="1" smtClean="0">
                <a:solidFill>
                  <a:schemeClr val="bg1"/>
                </a:solidFill>
              </a:rPr>
              <a:t>Routing</a:t>
            </a:r>
            <a:r>
              <a:rPr lang="fr-CA" dirty="0" smtClean="0">
                <a:solidFill>
                  <a:schemeClr val="bg1"/>
                </a:solidFill>
              </a:rPr>
              <a:t> (</a:t>
            </a:r>
            <a:r>
              <a:rPr lang="fr-CA" dirty="0" err="1" smtClean="0">
                <a:solidFill>
                  <a:schemeClr val="bg1"/>
                </a:solidFill>
              </a:rPr>
              <a:t>cont</a:t>
            </a:r>
            <a:r>
              <a:rPr lang="fr-CA" dirty="0" smtClean="0">
                <a:solidFill>
                  <a:schemeClr val="bg1"/>
                </a:solidFill>
              </a:rPr>
              <a:t>.)</a:t>
            </a:r>
          </a:p>
        </p:txBody>
      </p:sp>
      <p:sp>
        <p:nvSpPr>
          <p:cNvPr id="4099" name="Espace réservé du contenu 4"/>
          <p:cNvSpPr>
            <a:spLocks noGrp="1"/>
          </p:cNvSpPr>
          <p:nvPr>
            <p:ph idx="1"/>
          </p:nvPr>
        </p:nvSpPr>
        <p:spPr>
          <a:xfrm>
            <a:off x="304800" y="1905000"/>
            <a:ext cx="8534400" cy="4191000"/>
          </a:xfrm>
        </p:spPr>
        <p:txBody>
          <a:bodyPr/>
          <a:lstStyle/>
          <a:p>
            <a:r>
              <a:rPr lang="en-US" sz="1400" dirty="0">
                <a:solidFill>
                  <a:srgbClr val="3C5790"/>
                </a:solidFill>
              </a:rPr>
              <a:t>During parallel processing some messages can be processed out of </a:t>
            </a:r>
            <a:r>
              <a:rPr lang="en-US" sz="1400" dirty="0" smtClean="0">
                <a:solidFill>
                  <a:srgbClr val="3C5790"/>
                </a:solidFill>
              </a:rPr>
              <a:t>order. Some </a:t>
            </a:r>
            <a:r>
              <a:rPr lang="en-US" sz="1400" dirty="0">
                <a:solidFill>
                  <a:srgbClr val="3C5790"/>
                </a:solidFill>
              </a:rPr>
              <a:t>components depend on the correct sequence of individual messages, for example ledger-based </a:t>
            </a:r>
            <a:r>
              <a:rPr lang="en-US" sz="1400" dirty="0" smtClean="0">
                <a:solidFill>
                  <a:srgbClr val="3C5790"/>
                </a:solidFill>
              </a:rPr>
              <a:t>systems.</a:t>
            </a:r>
            <a:endParaRPr lang="en-US" sz="1400" dirty="0">
              <a:solidFill>
                <a:srgbClr val="3C5790"/>
              </a:solidFill>
            </a:endParaRPr>
          </a:p>
          <a:p>
            <a:r>
              <a:rPr lang="en-US" sz="1400" dirty="0">
                <a:solidFill>
                  <a:srgbClr val="3C5790"/>
                </a:solidFill>
              </a:rPr>
              <a:t>The </a:t>
            </a:r>
            <a:r>
              <a:rPr lang="en-US" sz="1400" b="1" dirty="0" err="1">
                <a:solidFill>
                  <a:srgbClr val="3C5790"/>
                </a:solidFill>
              </a:rPr>
              <a:t>Resequencer</a:t>
            </a:r>
            <a:r>
              <a:rPr lang="en-US" sz="1400" dirty="0">
                <a:solidFill>
                  <a:srgbClr val="3C5790"/>
                </a:solidFill>
              </a:rPr>
              <a:t> puts out-of-sequence messages back into </a:t>
            </a:r>
            <a:r>
              <a:rPr lang="en-US" sz="1400" dirty="0" smtClean="0">
                <a:solidFill>
                  <a:srgbClr val="3C5790"/>
                </a:solidFill>
              </a:rPr>
              <a:t>sequence. The </a:t>
            </a:r>
            <a:r>
              <a:rPr lang="en-US" sz="1400" dirty="0" err="1">
                <a:solidFill>
                  <a:srgbClr val="3C5790"/>
                </a:solidFill>
              </a:rPr>
              <a:t>Resequencer</a:t>
            </a:r>
            <a:r>
              <a:rPr lang="en-US" sz="1400" dirty="0">
                <a:solidFill>
                  <a:srgbClr val="3C5790"/>
                </a:solidFill>
              </a:rPr>
              <a:t> is a </a:t>
            </a:r>
            <a:r>
              <a:rPr lang="en-US" sz="1400" dirty="0" err="1">
                <a:solidFill>
                  <a:srgbClr val="3C5790"/>
                </a:solidFill>
              </a:rPr>
              <a:t>stateful</a:t>
            </a:r>
            <a:r>
              <a:rPr lang="en-US" sz="1400" dirty="0">
                <a:solidFill>
                  <a:srgbClr val="3C5790"/>
                </a:solidFill>
              </a:rPr>
              <a:t> Message Router because it may need to store a number of messages internally until the message </a:t>
            </a:r>
            <a:r>
              <a:rPr lang="en-US" sz="1400" dirty="0" smtClean="0">
                <a:solidFill>
                  <a:srgbClr val="3C5790"/>
                </a:solidFill>
              </a:rPr>
              <a:t>arrives that </a:t>
            </a:r>
            <a:r>
              <a:rPr lang="en-US" sz="1400" dirty="0">
                <a:solidFill>
                  <a:srgbClr val="3C5790"/>
                </a:solidFill>
              </a:rPr>
              <a:t>completes the sequence.</a:t>
            </a:r>
          </a:p>
          <a:p>
            <a:r>
              <a:rPr lang="en-US" sz="1400" dirty="0">
                <a:solidFill>
                  <a:srgbClr val="3C5790"/>
                </a:solidFill>
              </a:rPr>
              <a:t>Unlike the Aggregator, the </a:t>
            </a:r>
            <a:r>
              <a:rPr lang="en-US" sz="1400" dirty="0" err="1">
                <a:solidFill>
                  <a:srgbClr val="3C5790"/>
                </a:solidFill>
              </a:rPr>
              <a:t>Resequencer</a:t>
            </a:r>
            <a:r>
              <a:rPr lang="en-US" sz="1400" dirty="0">
                <a:solidFill>
                  <a:srgbClr val="3C5790"/>
                </a:solidFill>
              </a:rPr>
              <a:t> ultimately publishes the same number of messages it consumed</a:t>
            </a:r>
            <a:r>
              <a:rPr lang="en-US" sz="1400" dirty="0" smtClean="0">
                <a:solidFill>
                  <a:srgbClr val="3C5790"/>
                </a:solidFill>
              </a:rPr>
              <a:t>.</a:t>
            </a:r>
          </a:p>
          <a:p>
            <a:endParaRPr lang="en-US" sz="1400" dirty="0" smtClean="0">
              <a:solidFill>
                <a:srgbClr val="3C5790"/>
              </a:solidFill>
            </a:endParaRPr>
          </a:p>
        </p:txBody>
      </p:sp>
    </p:spTree>
    <p:extLst>
      <p:ext uri="{BB962C8B-B14F-4D97-AF65-F5344CB8AC3E}">
        <p14:creationId xmlns:p14="http://schemas.microsoft.com/office/powerpoint/2010/main" val="13103082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Message </a:t>
            </a:r>
            <a:r>
              <a:rPr lang="fr-CA" dirty="0" err="1" smtClean="0">
                <a:solidFill>
                  <a:schemeClr val="bg1"/>
                </a:solidFill>
              </a:rPr>
              <a:t>Routing</a:t>
            </a:r>
            <a:r>
              <a:rPr lang="fr-CA" dirty="0" smtClean="0">
                <a:solidFill>
                  <a:schemeClr val="bg1"/>
                </a:solidFill>
              </a:rPr>
              <a:t> (</a:t>
            </a:r>
            <a:r>
              <a:rPr lang="fr-CA" dirty="0" err="1" smtClean="0">
                <a:solidFill>
                  <a:schemeClr val="bg1"/>
                </a:solidFill>
              </a:rPr>
              <a:t>cont</a:t>
            </a:r>
            <a:r>
              <a:rPr lang="fr-CA" dirty="0" smtClean="0">
                <a:solidFill>
                  <a:schemeClr val="bg1"/>
                </a:solidFill>
              </a:rPr>
              <a:t>.)</a:t>
            </a:r>
          </a:p>
        </p:txBody>
      </p:sp>
      <p:sp>
        <p:nvSpPr>
          <p:cNvPr id="4099" name="Espace réservé du contenu 4"/>
          <p:cNvSpPr>
            <a:spLocks noGrp="1"/>
          </p:cNvSpPr>
          <p:nvPr>
            <p:ph idx="1"/>
          </p:nvPr>
        </p:nvSpPr>
        <p:spPr>
          <a:xfrm>
            <a:off x="304800" y="1905000"/>
            <a:ext cx="8534400" cy="1905000"/>
          </a:xfrm>
        </p:spPr>
        <p:txBody>
          <a:bodyPr/>
          <a:lstStyle/>
          <a:p>
            <a:r>
              <a:rPr lang="en-US" sz="1400" b="1" dirty="0">
                <a:solidFill>
                  <a:srgbClr val="3C5790"/>
                </a:solidFill>
              </a:rPr>
              <a:t>Dynamic Router</a:t>
            </a:r>
            <a:r>
              <a:rPr lang="en-US" sz="1400" dirty="0">
                <a:solidFill>
                  <a:srgbClr val="3C5790"/>
                </a:solidFill>
              </a:rPr>
              <a:t>, besides the usual input and output channels, uses an additional control channel</a:t>
            </a:r>
          </a:p>
          <a:p>
            <a:r>
              <a:rPr lang="en-US" sz="1400" dirty="0">
                <a:solidFill>
                  <a:srgbClr val="3C5790"/>
                </a:solidFill>
              </a:rPr>
              <a:t>During system start-up, each potential recipient sends a special message to the Dynamic Router </a:t>
            </a:r>
            <a:r>
              <a:rPr lang="en-US" sz="1400" dirty="0" smtClean="0">
                <a:solidFill>
                  <a:srgbClr val="3C5790"/>
                </a:solidFill>
              </a:rPr>
              <a:t>on this </a:t>
            </a:r>
            <a:r>
              <a:rPr lang="en-US" sz="1400" dirty="0">
                <a:solidFill>
                  <a:srgbClr val="3C5790"/>
                </a:solidFill>
              </a:rPr>
              <a:t>control channel, announcing its presence and listing the conditions under which it </a:t>
            </a:r>
            <a:r>
              <a:rPr lang="en-US" sz="1400" dirty="0" smtClean="0">
                <a:solidFill>
                  <a:srgbClr val="3C5790"/>
                </a:solidFill>
              </a:rPr>
              <a:t>can handle </a:t>
            </a:r>
            <a:r>
              <a:rPr lang="en-US" sz="1400" dirty="0">
                <a:solidFill>
                  <a:srgbClr val="3C5790"/>
                </a:solidFill>
              </a:rPr>
              <a:t>a message. </a:t>
            </a:r>
            <a:endParaRPr lang="en-US" sz="1400" dirty="0" smtClean="0">
              <a:solidFill>
                <a:srgbClr val="3C5790"/>
              </a:solidFill>
            </a:endParaRPr>
          </a:p>
          <a:p>
            <a:r>
              <a:rPr lang="en-US" sz="1400" dirty="0" smtClean="0">
                <a:solidFill>
                  <a:srgbClr val="3C5790"/>
                </a:solidFill>
              </a:rPr>
              <a:t>The Dynamic </a:t>
            </a:r>
            <a:r>
              <a:rPr lang="en-US" sz="1400" dirty="0">
                <a:solidFill>
                  <a:srgbClr val="3C5790"/>
                </a:solidFill>
              </a:rPr>
              <a:t>Router stores the 'preferences' for each participant in a rule base</a:t>
            </a:r>
            <a:r>
              <a:rPr lang="en-US" sz="1400" dirty="0" smtClean="0">
                <a:solidFill>
                  <a:srgbClr val="3C5790"/>
                </a:solidFill>
              </a:rPr>
              <a:t>.</a:t>
            </a:r>
          </a:p>
          <a:p>
            <a:r>
              <a:rPr lang="en-US" sz="1400" dirty="0">
                <a:solidFill>
                  <a:srgbClr val="3C5790"/>
                </a:solidFill>
              </a:rPr>
              <a:t>It also requires the Dynamic Router to store the rules in a persistent </a:t>
            </a:r>
            <a:r>
              <a:rPr lang="en-US" sz="1400" dirty="0" smtClean="0">
                <a:solidFill>
                  <a:srgbClr val="3C5790"/>
                </a:solidFill>
              </a:rPr>
              <a:t>way.</a:t>
            </a:r>
            <a:endParaRPr lang="en-US" sz="1400" dirty="0">
              <a:solidFill>
                <a:srgbClr val="3C5790"/>
              </a:solidFill>
            </a:endParaRPr>
          </a:p>
          <a:p>
            <a:r>
              <a:rPr lang="en-US" sz="1400" dirty="0">
                <a:solidFill>
                  <a:srgbClr val="3C5790"/>
                </a:solidFill>
              </a:rPr>
              <a:t>The Dynamic Router could send a broadcast message to all possible participants to trigger them to reply with the control message.</a:t>
            </a:r>
            <a:endParaRPr lang="en-US" sz="1400" dirty="0" smtClean="0">
              <a:solidFill>
                <a:srgbClr val="3C579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3810000"/>
            <a:ext cx="4524375"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7747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sz="4000" dirty="0" smtClean="0">
                <a:solidFill>
                  <a:srgbClr val="3C5790"/>
                </a:solidFill>
              </a:rPr>
              <a:t>Contents</a:t>
            </a:r>
          </a:p>
        </p:txBody>
      </p:sp>
      <p:sp>
        <p:nvSpPr>
          <p:cNvPr id="3075" name="Espace réservé du contenu 2"/>
          <p:cNvSpPr>
            <a:spLocks noGrp="1"/>
          </p:cNvSpPr>
          <p:nvPr>
            <p:ph idx="1"/>
          </p:nvPr>
        </p:nvSpPr>
        <p:spPr>
          <a:xfrm>
            <a:off x="2071688" y="1371600"/>
            <a:ext cx="6615112" cy="5029200"/>
          </a:xfrm>
        </p:spPr>
        <p:txBody>
          <a:bodyPr/>
          <a:lstStyle/>
          <a:p>
            <a:r>
              <a:rPr lang="fr-CA" sz="1600" dirty="0" err="1" smtClean="0">
                <a:solidFill>
                  <a:srgbClr val="3C5790"/>
                </a:solidFill>
              </a:rPr>
              <a:t>What</a:t>
            </a:r>
            <a:r>
              <a:rPr lang="fr-CA" sz="1600" dirty="0" smtClean="0">
                <a:solidFill>
                  <a:srgbClr val="3C5790"/>
                </a:solidFill>
              </a:rPr>
              <a:t> </a:t>
            </a:r>
            <a:r>
              <a:rPr lang="fr-CA" sz="1600" dirty="0" err="1" smtClean="0">
                <a:solidFill>
                  <a:srgbClr val="3C5790"/>
                </a:solidFill>
              </a:rPr>
              <a:t>is</a:t>
            </a:r>
            <a:r>
              <a:rPr lang="fr-CA" sz="1600" dirty="0" smtClean="0">
                <a:solidFill>
                  <a:srgbClr val="3C5790"/>
                </a:solidFill>
              </a:rPr>
              <a:t> EIP?</a:t>
            </a:r>
          </a:p>
          <a:p>
            <a:r>
              <a:rPr lang="fr-CA" sz="1600" dirty="0" err="1" smtClean="0">
                <a:solidFill>
                  <a:srgbClr val="3C5790"/>
                </a:solidFill>
              </a:rPr>
              <a:t>Integration</a:t>
            </a:r>
            <a:r>
              <a:rPr lang="fr-CA" sz="1600" dirty="0" smtClean="0">
                <a:solidFill>
                  <a:srgbClr val="3C5790"/>
                </a:solidFill>
              </a:rPr>
              <a:t> </a:t>
            </a:r>
            <a:r>
              <a:rPr lang="fr-CA" sz="1600" dirty="0" err="1" smtClean="0">
                <a:solidFill>
                  <a:srgbClr val="3C5790"/>
                </a:solidFill>
              </a:rPr>
              <a:t>Characteristics</a:t>
            </a:r>
            <a:endParaRPr lang="fr-CA" sz="1600" dirty="0" smtClean="0">
              <a:solidFill>
                <a:srgbClr val="3C5790"/>
              </a:solidFill>
            </a:endParaRPr>
          </a:p>
          <a:p>
            <a:r>
              <a:rPr lang="fr-CA" sz="1600" dirty="0" smtClean="0">
                <a:solidFill>
                  <a:srgbClr val="3C5790"/>
                </a:solidFill>
              </a:rPr>
              <a:t>Messaging Systems</a:t>
            </a:r>
          </a:p>
          <a:p>
            <a:r>
              <a:rPr lang="fr-CA" sz="1600" dirty="0" smtClean="0">
                <a:solidFill>
                  <a:srgbClr val="3C5790"/>
                </a:solidFill>
              </a:rPr>
              <a:t>Messaging Concepts</a:t>
            </a:r>
          </a:p>
          <a:p>
            <a:r>
              <a:rPr lang="fr-CA" sz="1600" dirty="0" smtClean="0">
                <a:solidFill>
                  <a:srgbClr val="3C5790"/>
                </a:solidFill>
              </a:rPr>
              <a:t>Message </a:t>
            </a:r>
            <a:r>
              <a:rPr lang="fr-CA" sz="1600" dirty="0" err="1" smtClean="0">
                <a:solidFill>
                  <a:srgbClr val="3C5790"/>
                </a:solidFill>
              </a:rPr>
              <a:t>Routing</a:t>
            </a:r>
            <a:endParaRPr lang="fr-CA" sz="1600" dirty="0" smtClean="0">
              <a:solidFill>
                <a:srgbClr val="3C5790"/>
              </a:solidFill>
            </a:endParaRPr>
          </a:p>
          <a:p>
            <a:r>
              <a:rPr lang="fr-CA" sz="1600" dirty="0" smtClean="0">
                <a:solidFill>
                  <a:srgbClr val="3C5790"/>
                </a:solidFill>
              </a:rPr>
              <a:t>Splitter</a:t>
            </a:r>
          </a:p>
          <a:p>
            <a:r>
              <a:rPr lang="fr-CA" sz="1600" dirty="0" err="1" smtClean="0">
                <a:solidFill>
                  <a:srgbClr val="3C5790"/>
                </a:solidFill>
              </a:rPr>
              <a:t>Aggregator</a:t>
            </a:r>
            <a:endParaRPr lang="fr-CA" sz="1600" dirty="0" smtClean="0">
              <a:solidFill>
                <a:srgbClr val="3C5790"/>
              </a:solidFill>
            </a:endParaRPr>
          </a:p>
          <a:p>
            <a:r>
              <a:rPr lang="fr-CA" sz="1600" dirty="0" smtClean="0">
                <a:solidFill>
                  <a:srgbClr val="3C5790"/>
                </a:solidFill>
              </a:rPr>
              <a:t>Content </a:t>
            </a:r>
            <a:r>
              <a:rPr lang="fr-CA" sz="1600" dirty="0" err="1" smtClean="0">
                <a:solidFill>
                  <a:srgbClr val="3C5790"/>
                </a:solidFill>
              </a:rPr>
              <a:t>Enricher</a:t>
            </a:r>
            <a:endParaRPr lang="fr-CA" sz="1600" dirty="0" smtClean="0">
              <a:solidFill>
                <a:srgbClr val="3C5790"/>
              </a:solidFill>
            </a:endParaRPr>
          </a:p>
          <a:p>
            <a:r>
              <a:rPr lang="fr-CA" sz="1600" dirty="0" smtClean="0">
                <a:solidFill>
                  <a:srgbClr val="3C5790"/>
                </a:solidFill>
              </a:rPr>
              <a:t>Claim Check</a:t>
            </a:r>
            <a:endParaRPr lang="fr-CA" sz="1600" dirty="0" smtClean="0">
              <a:solidFill>
                <a:srgbClr val="3C5790"/>
              </a:solidFill>
            </a:endParaRPr>
          </a:p>
          <a:p>
            <a:r>
              <a:rPr lang="fr-CA" sz="1600" dirty="0" err="1" smtClean="0">
                <a:solidFill>
                  <a:srgbClr val="3C5790"/>
                </a:solidFill>
              </a:rPr>
              <a:t>Integration</a:t>
            </a:r>
            <a:r>
              <a:rPr lang="fr-CA" sz="1600" dirty="0" smtClean="0">
                <a:solidFill>
                  <a:srgbClr val="3C5790"/>
                </a:solidFill>
              </a:rPr>
              <a:t> Basics</a:t>
            </a:r>
          </a:p>
          <a:p>
            <a:r>
              <a:rPr lang="fr-CA" sz="1600" dirty="0" err="1" smtClean="0">
                <a:solidFill>
                  <a:srgbClr val="3C5790"/>
                </a:solidFill>
              </a:rPr>
              <a:t>Conclussion</a:t>
            </a:r>
            <a:endParaRPr lang="fr-CA" sz="1600" dirty="0" smtClean="0">
              <a:solidFill>
                <a:srgbClr val="3C5790"/>
              </a:solidFill>
            </a:endParaRPr>
          </a:p>
          <a:p>
            <a:r>
              <a:rPr lang="fr-CA" sz="1600" dirty="0" err="1" smtClean="0">
                <a:solidFill>
                  <a:srgbClr val="3C5790"/>
                </a:solidFill>
              </a:rPr>
              <a:t>Bibliography</a:t>
            </a:r>
            <a:endParaRPr lang="fr-CA" sz="1600" dirty="0" smtClean="0">
              <a:solidFill>
                <a:srgbClr val="3C5790"/>
              </a:solidFill>
            </a:endParaRPr>
          </a:p>
          <a:p>
            <a:pPr>
              <a:buNone/>
            </a:pPr>
            <a:r>
              <a:rPr lang="fr-CA" sz="1600" dirty="0" smtClean="0">
                <a:solidFill>
                  <a:srgbClr val="3C5790"/>
                </a:solidFill>
              </a:rPr>
              <a:t/>
            </a:r>
            <a:br>
              <a:rPr lang="fr-CA" sz="1600" dirty="0" smtClean="0">
                <a:solidFill>
                  <a:srgbClr val="3C5790"/>
                </a:solidFill>
              </a:rPr>
            </a:br>
            <a:endParaRPr lang="fr-CA" sz="1600" dirty="0" smtClean="0">
              <a:solidFill>
                <a:srgbClr val="3C579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Splitter</a:t>
            </a:r>
            <a:endParaRPr lang="fr-CA" dirty="0" smtClean="0">
              <a:solidFill>
                <a:schemeClr val="bg1"/>
              </a:solidFill>
            </a:endParaRPr>
          </a:p>
        </p:txBody>
      </p:sp>
      <p:sp>
        <p:nvSpPr>
          <p:cNvPr id="4099" name="Espace réservé du contenu 4"/>
          <p:cNvSpPr>
            <a:spLocks noGrp="1"/>
          </p:cNvSpPr>
          <p:nvPr>
            <p:ph idx="1"/>
          </p:nvPr>
        </p:nvSpPr>
        <p:spPr>
          <a:xfrm>
            <a:off x="304800" y="1905000"/>
            <a:ext cx="8534400" cy="2209800"/>
          </a:xfrm>
        </p:spPr>
        <p:txBody>
          <a:bodyPr/>
          <a:lstStyle/>
          <a:p>
            <a:r>
              <a:rPr lang="en-US" sz="1400" dirty="0">
                <a:solidFill>
                  <a:srgbClr val="3C5790"/>
                </a:solidFill>
              </a:rPr>
              <a:t>A </a:t>
            </a:r>
            <a:r>
              <a:rPr lang="en-US" sz="1400" b="1" dirty="0">
                <a:solidFill>
                  <a:srgbClr val="3C5790"/>
                </a:solidFill>
              </a:rPr>
              <a:t>Splitter</a:t>
            </a:r>
            <a:r>
              <a:rPr lang="en-US" sz="1400" dirty="0">
                <a:solidFill>
                  <a:srgbClr val="3C5790"/>
                </a:solidFill>
              </a:rPr>
              <a:t> breaks the composite message into a series of individual messages, each containing data related to one item</a:t>
            </a:r>
            <a:r>
              <a:rPr lang="en-US" sz="1400" dirty="0" smtClean="0">
                <a:solidFill>
                  <a:srgbClr val="3C5790"/>
                </a:solidFill>
              </a:rPr>
              <a:t>.</a:t>
            </a:r>
          </a:p>
          <a:p>
            <a:r>
              <a:rPr lang="en-US" sz="1400" dirty="0">
                <a:solidFill>
                  <a:srgbClr val="3C5790"/>
                </a:solidFill>
              </a:rPr>
              <a:t>Many enterprise integration systems store message data in a tree structure.</a:t>
            </a:r>
          </a:p>
          <a:p>
            <a:r>
              <a:rPr lang="en-US" sz="1400" b="1" dirty="0">
                <a:solidFill>
                  <a:srgbClr val="3C5790"/>
                </a:solidFill>
              </a:rPr>
              <a:t>Iterating splitters</a:t>
            </a:r>
            <a:r>
              <a:rPr lang="en-US" sz="1400" dirty="0">
                <a:solidFill>
                  <a:srgbClr val="3C5790"/>
                </a:solidFill>
              </a:rPr>
              <a:t> iterates through all children under a specified node and send one message for each child node</a:t>
            </a:r>
            <a:r>
              <a:rPr lang="en-US" sz="1400" dirty="0" smtClean="0">
                <a:solidFill>
                  <a:srgbClr val="3C5790"/>
                </a:solidFill>
              </a:rPr>
              <a:t>.</a:t>
            </a:r>
          </a:p>
          <a:p>
            <a:r>
              <a:rPr lang="en-US" sz="1400" dirty="0">
                <a:solidFill>
                  <a:srgbClr val="3C5790"/>
                </a:solidFill>
              </a:rPr>
              <a:t>In many instances it is helpful to split these mega-messages into individual messages. The resulting messages </a:t>
            </a:r>
            <a:r>
              <a:rPr lang="en-US" sz="1400" dirty="0" smtClean="0">
                <a:solidFill>
                  <a:srgbClr val="3C5790"/>
                </a:solidFill>
              </a:rPr>
              <a:t>are often </a:t>
            </a:r>
            <a:r>
              <a:rPr lang="en-US" sz="1400" dirty="0">
                <a:solidFill>
                  <a:srgbClr val="3C5790"/>
                </a:solidFill>
              </a:rPr>
              <a:t>published to different channels rather than the same channel because they </a:t>
            </a:r>
            <a:r>
              <a:rPr lang="en-US" sz="1400" dirty="0" smtClean="0">
                <a:solidFill>
                  <a:srgbClr val="3C5790"/>
                </a:solidFill>
              </a:rPr>
              <a:t>represent messages </a:t>
            </a:r>
            <a:r>
              <a:rPr lang="en-US" sz="1400" dirty="0">
                <a:solidFill>
                  <a:srgbClr val="3C5790"/>
                </a:solidFill>
              </a:rPr>
              <a:t>of different sub-types. </a:t>
            </a:r>
            <a:endParaRPr lang="en-US" sz="1400" dirty="0" smtClean="0">
              <a:solidFill>
                <a:srgbClr val="3C5790"/>
              </a:solidFill>
            </a:endParaRPr>
          </a:p>
          <a:p>
            <a:endParaRPr lang="en-US" sz="1400" dirty="0" smtClean="0">
              <a:solidFill>
                <a:srgbClr val="3C5790"/>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9375" y="4343400"/>
            <a:ext cx="4210050"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0841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Aggregator</a:t>
            </a:r>
            <a:endParaRPr lang="fr-CA" dirty="0" smtClean="0">
              <a:solidFill>
                <a:schemeClr val="bg1"/>
              </a:solidFill>
            </a:endParaRPr>
          </a:p>
        </p:txBody>
      </p:sp>
      <p:sp>
        <p:nvSpPr>
          <p:cNvPr id="4099" name="Espace réservé du contenu 4"/>
          <p:cNvSpPr>
            <a:spLocks noGrp="1"/>
          </p:cNvSpPr>
          <p:nvPr>
            <p:ph idx="1"/>
          </p:nvPr>
        </p:nvSpPr>
        <p:spPr>
          <a:xfrm>
            <a:off x="304800" y="1905000"/>
            <a:ext cx="8534400" cy="2209800"/>
          </a:xfrm>
        </p:spPr>
        <p:txBody>
          <a:bodyPr/>
          <a:lstStyle/>
          <a:p>
            <a:r>
              <a:rPr lang="en-US" sz="1400" dirty="0">
                <a:solidFill>
                  <a:srgbClr val="3C5790"/>
                </a:solidFill>
              </a:rPr>
              <a:t>An </a:t>
            </a:r>
            <a:r>
              <a:rPr lang="en-US" sz="1400" b="1" dirty="0">
                <a:solidFill>
                  <a:srgbClr val="3C5790"/>
                </a:solidFill>
              </a:rPr>
              <a:t>Aggregator</a:t>
            </a:r>
            <a:r>
              <a:rPr lang="en-US" sz="1400" dirty="0">
                <a:solidFill>
                  <a:srgbClr val="3C5790"/>
                </a:solidFill>
              </a:rPr>
              <a:t> collects and store individual messages until a complete set of related messages has been </a:t>
            </a:r>
            <a:r>
              <a:rPr lang="en-US" sz="1400" dirty="0" smtClean="0">
                <a:solidFill>
                  <a:srgbClr val="3C5790"/>
                </a:solidFill>
              </a:rPr>
              <a:t>received; It publishes </a:t>
            </a:r>
            <a:r>
              <a:rPr lang="en-US" sz="1400" dirty="0">
                <a:solidFill>
                  <a:srgbClr val="3C5790"/>
                </a:solidFill>
              </a:rPr>
              <a:t>a single message distilled from the individual messages</a:t>
            </a:r>
            <a:r>
              <a:rPr lang="en-US" sz="1400" dirty="0" smtClean="0">
                <a:solidFill>
                  <a:srgbClr val="3C5790"/>
                </a:solidFill>
              </a:rPr>
              <a:t>.</a:t>
            </a:r>
          </a:p>
          <a:p>
            <a:r>
              <a:rPr lang="en-US" sz="1400" dirty="0">
                <a:solidFill>
                  <a:srgbClr val="3C5790"/>
                </a:solidFill>
              </a:rPr>
              <a:t>The Aggregator is a special Filter that receives a stream of messages and identifies messages </a:t>
            </a:r>
            <a:r>
              <a:rPr lang="en-US" sz="1400" dirty="0" smtClean="0">
                <a:solidFill>
                  <a:srgbClr val="3C5790"/>
                </a:solidFill>
              </a:rPr>
              <a:t>that are </a:t>
            </a:r>
            <a:r>
              <a:rPr lang="en-US" sz="1400" dirty="0">
                <a:solidFill>
                  <a:srgbClr val="3C5790"/>
                </a:solidFill>
              </a:rPr>
              <a:t>correlated</a:t>
            </a:r>
            <a:r>
              <a:rPr lang="en-US" sz="1400" dirty="0" smtClean="0">
                <a:solidFill>
                  <a:srgbClr val="3C5790"/>
                </a:solidFill>
              </a:rPr>
              <a:t>.</a:t>
            </a:r>
          </a:p>
          <a:p>
            <a:r>
              <a:rPr lang="en-US" sz="1400" dirty="0">
                <a:solidFill>
                  <a:srgbClr val="3C5790"/>
                </a:solidFill>
              </a:rPr>
              <a:t>When designing an </a:t>
            </a:r>
            <a:r>
              <a:rPr lang="en-US" sz="1400" dirty="0" smtClean="0">
                <a:solidFill>
                  <a:srgbClr val="3C5790"/>
                </a:solidFill>
              </a:rPr>
              <a:t>Aggregator we need to implement the following:</a:t>
            </a:r>
          </a:p>
          <a:p>
            <a:pPr lvl="1"/>
            <a:r>
              <a:rPr lang="en-US" sz="1200" b="1" dirty="0">
                <a:solidFill>
                  <a:srgbClr val="3C5790"/>
                </a:solidFill>
              </a:rPr>
              <a:t>Correlation</a:t>
            </a:r>
            <a:r>
              <a:rPr lang="en-US" sz="1200" dirty="0">
                <a:solidFill>
                  <a:srgbClr val="3C5790"/>
                </a:solidFill>
              </a:rPr>
              <a:t>:  which incoming messages belong together</a:t>
            </a:r>
          </a:p>
          <a:p>
            <a:pPr lvl="1"/>
            <a:r>
              <a:rPr lang="en-US" sz="1200" b="1" dirty="0">
                <a:solidFill>
                  <a:srgbClr val="3C5790"/>
                </a:solidFill>
              </a:rPr>
              <a:t>Completeness Condition</a:t>
            </a:r>
            <a:r>
              <a:rPr lang="en-US" sz="1200" dirty="0">
                <a:solidFill>
                  <a:srgbClr val="3C5790"/>
                </a:solidFill>
              </a:rPr>
              <a:t>: publish the result message when it's ready</a:t>
            </a:r>
          </a:p>
          <a:p>
            <a:pPr lvl="1"/>
            <a:r>
              <a:rPr lang="en-US" sz="1200" b="1" dirty="0">
                <a:solidFill>
                  <a:srgbClr val="3C5790"/>
                </a:solidFill>
              </a:rPr>
              <a:t>Aggregation Algorithm</a:t>
            </a:r>
            <a:r>
              <a:rPr lang="en-US" sz="1200" dirty="0">
                <a:solidFill>
                  <a:srgbClr val="3C5790"/>
                </a:solidFill>
              </a:rPr>
              <a:t>: how do we combine the received messages into a single result </a:t>
            </a:r>
            <a:r>
              <a:rPr lang="en-US" sz="1200" dirty="0" smtClean="0">
                <a:solidFill>
                  <a:srgbClr val="3C5790"/>
                </a:solidFill>
              </a:rPr>
              <a:t>message</a:t>
            </a:r>
          </a:p>
          <a:p>
            <a:endParaRPr lang="en-US" sz="1400" dirty="0" smtClean="0">
              <a:solidFill>
                <a:srgbClr val="3C5790"/>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191000"/>
            <a:ext cx="4210050"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79969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Aggregator</a:t>
            </a:r>
            <a:r>
              <a:rPr lang="fr-CA" dirty="0" smtClean="0">
                <a:solidFill>
                  <a:schemeClr val="bg1"/>
                </a:solidFill>
              </a:rPr>
              <a:t> (</a:t>
            </a:r>
            <a:r>
              <a:rPr lang="fr-CA" dirty="0" err="1" smtClean="0">
                <a:solidFill>
                  <a:schemeClr val="bg1"/>
                </a:solidFill>
              </a:rPr>
              <a:t>cont</a:t>
            </a:r>
            <a:r>
              <a:rPr lang="fr-CA" dirty="0" smtClean="0">
                <a:solidFill>
                  <a:schemeClr val="bg1"/>
                </a:solidFill>
              </a:rPr>
              <a:t>.)</a:t>
            </a:r>
            <a:endParaRPr lang="fr-CA" dirty="0" smtClean="0">
              <a:solidFill>
                <a:schemeClr val="bg1"/>
              </a:solidFill>
            </a:endParaRPr>
          </a:p>
        </p:txBody>
      </p:sp>
      <p:sp>
        <p:nvSpPr>
          <p:cNvPr id="4099" name="Espace réservé du contenu 4"/>
          <p:cNvSpPr>
            <a:spLocks noGrp="1"/>
          </p:cNvSpPr>
          <p:nvPr>
            <p:ph idx="1"/>
          </p:nvPr>
        </p:nvSpPr>
        <p:spPr>
          <a:xfrm>
            <a:off x="304800" y="1905000"/>
            <a:ext cx="8534400" cy="2209800"/>
          </a:xfrm>
        </p:spPr>
        <p:txBody>
          <a:bodyPr/>
          <a:lstStyle/>
          <a:p>
            <a:r>
              <a:rPr lang="en-US" sz="1400" dirty="0">
                <a:solidFill>
                  <a:srgbClr val="3C5790"/>
                </a:solidFill>
              </a:rPr>
              <a:t>An </a:t>
            </a:r>
            <a:r>
              <a:rPr lang="en-US" sz="1400" b="1" dirty="0">
                <a:solidFill>
                  <a:srgbClr val="3C5790"/>
                </a:solidFill>
              </a:rPr>
              <a:t>Aggregator</a:t>
            </a:r>
            <a:r>
              <a:rPr lang="en-US" sz="1400" dirty="0">
                <a:solidFill>
                  <a:srgbClr val="3C5790"/>
                </a:solidFill>
              </a:rPr>
              <a:t> collects and store individual messages until a complete set of related messages has been </a:t>
            </a:r>
            <a:r>
              <a:rPr lang="en-US" sz="1400" dirty="0" smtClean="0">
                <a:solidFill>
                  <a:srgbClr val="3C5790"/>
                </a:solidFill>
              </a:rPr>
              <a:t>received; It publishes </a:t>
            </a:r>
            <a:r>
              <a:rPr lang="en-US" sz="1400" dirty="0">
                <a:solidFill>
                  <a:srgbClr val="3C5790"/>
                </a:solidFill>
              </a:rPr>
              <a:t>a single message distilled from the individual messages</a:t>
            </a:r>
            <a:r>
              <a:rPr lang="en-US" sz="1400" dirty="0" smtClean="0">
                <a:solidFill>
                  <a:srgbClr val="3C5790"/>
                </a:solidFill>
              </a:rPr>
              <a:t>.</a:t>
            </a:r>
          </a:p>
          <a:p>
            <a:r>
              <a:rPr lang="en-US" sz="1400" dirty="0">
                <a:solidFill>
                  <a:srgbClr val="3C5790"/>
                </a:solidFill>
              </a:rPr>
              <a:t>The Aggregator is a special Filter that receives a stream of messages and identifies messages </a:t>
            </a:r>
            <a:r>
              <a:rPr lang="en-US" sz="1400" dirty="0" smtClean="0">
                <a:solidFill>
                  <a:srgbClr val="3C5790"/>
                </a:solidFill>
              </a:rPr>
              <a:t>that are </a:t>
            </a:r>
            <a:r>
              <a:rPr lang="en-US" sz="1400" dirty="0">
                <a:solidFill>
                  <a:srgbClr val="3C5790"/>
                </a:solidFill>
              </a:rPr>
              <a:t>correlated</a:t>
            </a:r>
            <a:r>
              <a:rPr lang="en-US" sz="1400" dirty="0" smtClean="0">
                <a:solidFill>
                  <a:srgbClr val="3C5790"/>
                </a:solidFill>
              </a:rPr>
              <a:t>.</a:t>
            </a:r>
          </a:p>
          <a:p>
            <a:r>
              <a:rPr lang="en-US" sz="1400" dirty="0">
                <a:solidFill>
                  <a:srgbClr val="3C5790"/>
                </a:solidFill>
              </a:rPr>
              <a:t>When designing an </a:t>
            </a:r>
            <a:r>
              <a:rPr lang="en-US" sz="1400" dirty="0" smtClean="0">
                <a:solidFill>
                  <a:srgbClr val="3C5790"/>
                </a:solidFill>
              </a:rPr>
              <a:t>Aggregator we need to implement the following:</a:t>
            </a:r>
          </a:p>
          <a:p>
            <a:pPr lvl="1"/>
            <a:r>
              <a:rPr lang="en-US" sz="1200" b="1" dirty="0">
                <a:solidFill>
                  <a:srgbClr val="3C5790"/>
                </a:solidFill>
              </a:rPr>
              <a:t>Correlation</a:t>
            </a:r>
            <a:r>
              <a:rPr lang="en-US" sz="1200" dirty="0">
                <a:solidFill>
                  <a:srgbClr val="3C5790"/>
                </a:solidFill>
              </a:rPr>
              <a:t>:  which incoming messages belong together</a:t>
            </a:r>
          </a:p>
          <a:p>
            <a:pPr lvl="1"/>
            <a:r>
              <a:rPr lang="en-US" sz="1200" b="1" dirty="0">
                <a:solidFill>
                  <a:srgbClr val="3C5790"/>
                </a:solidFill>
              </a:rPr>
              <a:t>Completeness Condition</a:t>
            </a:r>
            <a:r>
              <a:rPr lang="en-US" sz="1200" dirty="0">
                <a:solidFill>
                  <a:srgbClr val="3C5790"/>
                </a:solidFill>
              </a:rPr>
              <a:t>: publish the result message when it's ready</a:t>
            </a:r>
          </a:p>
          <a:p>
            <a:pPr lvl="1"/>
            <a:r>
              <a:rPr lang="en-US" sz="1200" b="1" dirty="0">
                <a:solidFill>
                  <a:srgbClr val="3C5790"/>
                </a:solidFill>
              </a:rPr>
              <a:t>Aggregation Algorithm</a:t>
            </a:r>
            <a:r>
              <a:rPr lang="en-US" sz="1200" dirty="0">
                <a:solidFill>
                  <a:srgbClr val="3C5790"/>
                </a:solidFill>
              </a:rPr>
              <a:t>: how do we combine the received messages into a single result </a:t>
            </a:r>
            <a:r>
              <a:rPr lang="en-US" sz="1200" dirty="0" smtClean="0">
                <a:solidFill>
                  <a:srgbClr val="3C5790"/>
                </a:solidFill>
              </a:rPr>
              <a:t>message</a:t>
            </a:r>
          </a:p>
          <a:p>
            <a:endParaRPr lang="en-US" sz="1400" dirty="0" smtClean="0">
              <a:solidFill>
                <a:srgbClr val="3C5790"/>
              </a:solidFill>
            </a:endParaRPr>
          </a:p>
        </p:txBody>
      </p:sp>
    </p:spTree>
    <p:extLst>
      <p:ext uri="{BB962C8B-B14F-4D97-AF65-F5344CB8AC3E}">
        <p14:creationId xmlns:p14="http://schemas.microsoft.com/office/powerpoint/2010/main" val="42385502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Aggregator</a:t>
            </a:r>
            <a:r>
              <a:rPr lang="fr-CA" dirty="0" smtClean="0">
                <a:solidFill>
                  <a:schemeClr val="bg1"/>
                </a:solidFill>
              </a:rPr>
              <a:t> (</a:t>
            </a:r>
            <a:r>
              <a:rPr lang="fr-CA" dirty="0" err="1" smtClean="0">
                <a:solidFill>
                  <a:schemeClr val="bg1"/>
                </a:solidFill>
              </a:rPr>
              <a:t>cont</a:t>
            </a:r>
            <a:r>
              <a:rPr lang="fr-CA" dirty="0" smtClean="0">
                <a:solidFill>
                  <a:schemeClr val="bg1"/>
                </a:solidFill>
              </a:rPr>
              <a:t>.)</a:t>
            </a:r>
            <a:endParaRPr lang="fr-CA" dirty="0" smtClean="0">
              <a:solidFill>
                <a:schemeClr val="bg1"/>
              </a:solidFill>
            </a:endParaRPr>
          </a:p>
        </p:txBody>
      </p:sp>
      <p:sp>
        <p:nvSpPr>
          <p:cNvPr id="4099" name="Espace réservé du contenu 4"/>
          <p:cNvSpPr>
            <a:spLocks noGrp="1"/>
          </p:cNvSpPr>
          <p:nvPr>
            <p:ph idx="1"/>
          </p:nvPr>
        </p:nvSpPr>
        <p:spPr>
          <a:xfrm>
            <a:off x="304800" y="1905000"/>
            <a:ext cx="8534400" cy="2209800"/>
          </a:xfrm>
        </p:spPr>
        <p:txBody>
          <a:bodyPr/>
          <a:lstStyle/>
          <a:p>
            <a:r>
              <a:rPr lang="en-US" sz="1400" dirty="0">
                <a:solidFill>
                  <a:srgbClr val="3C5790"/>
                </a:solidFill>
              </a:rPr>
              <a:t>Aggregation Strategies</a:t>
            </a:r>
          </a:p>
          <a:p>
            <a:pPr lvl="1"/>
            <a:r>
              <a:rPr lang="en-US" sz="1200" b="1" dirty="0">
                <a:solidFill>
                  <a:srgbClr val="3C5790"/>
                </a:solidFill>
              </a:rPr>
              <a:t>Wait for All</a:t>
            </a:r>
            <a:r>
              <a:rPr lang="en-US" sz="1200" dirty="0">
                <a:solidFill>
                  <a:srgbClr val="3C5790"/>
                </a:solidFill>
              </a:rPr>
              <a:t>: wait until all responses are received.</a:t>
            </a:r>
          </a:p>
          <a:p>
            <a:pPr lvl="1"/>
            <a:r>
              <a:rPr lang="en-US" sz="1200" b="1" dirty="0">
                <a:solidFill>
                  <a:srgbClr val="3C5790"/>
                </a:solidFill>
              </a:rPr>
              <a:t>Time Out</a:t>
            </a:r>
            <a:r>
              <a:rPr lang="en-US" sz="1200" dirty="0">
                <a:solidFill>
                  <a:srgbClr val="3C5790"/>
                </a:solidFill>
              </a:rPr>
              <a:t>:  wait for a specified length of time for responses and then make a decision </a:t>
            </a:r>
            <a:r>
              <a:rPr lang="en-US" sz="1200" dirty="0" smtClean="0">
                <a:solidFill>
                  <a:srgbClr val="3C5790"/>
                </a:solidFill>
              </a:rPr>
              <a:t>by evaluating </a:t>
            </a:r>
            <a:r>
              <a:rPr lang="en-US" sz="1200" dirty="0">
                <a:solidFill>
                  <a:srgbClr val="3C5790"/>
                </a:solidFill>
              </a:rPr>
              <a:t>those responses received within that time limit</a:t>
            </a:r>
          </a:p>
          <a:p>
            <a:pPr lvl="1"/>
            <a:r>
              <a:rPr lang="en-US" sz="1200" b="1" dirty="0">
                <a:solidFill>
                  <a:srgbClr val="3C5790"/>
                </a:solidFill>
              </a:rPr>
              <a:t>First Best</a:t>
            </a:r>
            <a:r>
              <a:rPr lang="en-US" sz="1200" dirty="0">
                <a:solidFill>
                  <a:srgbClr val="3C5790"/>
                </a:solidFill>
              </a:rPr>
              <a:t>: wait only until the first (fastest) response is received and ignore all other responses</a:t>
            </a:r>
          </a:p>
          <a:p>
            <a:pPr lvl="1"/>
            <a:r>
              <a:rPr lang="en-US" sz="1200" b="1" dirty="0">
                <a:solidFill>
                  <a:srgbClr val="3C5790"/>
                </a:solidFill>
              </a:rPr>
              <a:t>Time Out with Override</a:t>
            </a:r>
            <a:r>
              <a:rPr lang="en-US" sz="1200" dirty="0">
                <a:solidFill>
                  <a:srgbClr val="3C5790"/>
                </a:solidFill>
              </a:rPr>
              <a:t>: Wait for a specified amount of time or until a message with a preset minimum score has been received</a:t>
            </a:r>
          </a:p>
          <a:p>
            <a:pPr lvl="1"/>
            <a:r>
              <a:rPr lang="en-US" sz="1200" b="1" dirty="0">
                <a:solidFill>
                  <a:srgbClr val="3C5790"/>
                </a:solidFill>
              </a:rPr>
              <a:t>External Event</a:t>
            </a:r>
            <a:r>
              <a:rPr lang="en-US" sz="1200" dirty="0">
                <a:solidFill>
                  <a:srgbClr val="3C5790"/>
                </a:solidFill>
              </a:rPr>
              <a:t>: sometimes the aggregation is concluded by the arrival of an external business </a:t>
            </a:r>
            <a:r>
              <a:rPr lang="en-US" sz="1200" dirty="0" smtClean="0">
                <a:solidFill>
                  <a:srgbClr val="3C5790"/>
                </a:solidFill>
              </a:rPr>
              <a:t>event</a:t>
            </a:r>
          </a:p>
          <a:p>
            <a:endParaRPr lang="en-US" sz="1400" dirty="0" smtClean="0">
              <a:solidFill>
                <a:srgbClr val="3C5790"/>
              </a:solidFill>
            </a:endParaRPr>
          </a:p>
        </p:txBody>
      </p:sp>
    </p:spTree>
    <p:extLst>
      <p:ext uri="{BB962C8B-B14F-4D97-AF65-F5344CB8AC3E}">
        <p14:creationId xmlns:p14="http://schemas.microsoft.com/office/powerpoint/2010/main" val="18358353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Content </a:t>
            </a:r>
            <a:r>
              <a:rPr lang="fr-CA" dirty="0" err="1" smtClean="0">
                <a:solidFill>
                  <a:schemeClr val="bg1"/>
                </a:solidFill>
              </a:rPr>
              <a:t>Enricher</a:t>
            </a:r>
            <a:endParaRPr lang="fr-CA" dirty="0" smtClean="0">
              <a:solidFill>
                <a:schemeClr val="bg1"/>
              </a:solidFill>
            </a:endParaRPr>
          </a:p>
        </p:txBody>
      </p:sp>
      <p:sp>
        <p:nvSpPr>
          <p:cNvPr id="4099" name="Espace réservé du contenu 4"/>
          <p:cNvSpPr>
            <a:spLocks noGrp="1"/>
          </p:cNvSpPr>
          <p:nvPr>
            <p:ph idx="1"/>
          </p:nvPr>
        </p:nvSpPr>
        <p:spPr>
          <a:xfrm>
            <a:off x="304800" y="1905000"/>
            <a:ext cx="8534400" cy="2209800"/>
          </a:xfrm>
        </p:spPr>
        <p:txBody>
          <a:bodyPr/>
          <a:lstStyle/>
          <a:p>
            <a:r>
              <a:rPr lang="en-US" sz="1400" dirty="0">
                <a:solidFill>
                  <a:srgbClr val="3C5790"/>
                </a:solidFill>
              </a:rPr>
              <a:t>A </a:t>
            </a:r>
            <a:r>
              <a:rPr lang="en-US" sz="1400" b="1" dirty="0">
                <a:solidFill>
                  <a:srgbClr val="3C5790"/>
                </a:solidFill>
              </a:rPr>
              <a:t>Content Enricher</a:t>
            </a:r>
            <a:r>
              <a:rPr lang="en-US" sz="1400" dirty="0">
                <a:solidFill>
                  <a:srgbClr val="3C5790"/>
                </a:solidFill>
              </a:rPr>
              <a:t> is a specialized transformer that access an external data source in order to augment a message with missing information.</a:t>
            </a:r>
          </a:p>
          <a:p>
            <a:r>
              <a:rPr lang="en-US" sz="1400" dirty="0">
                <a:solidFill>
                  <a:srgbClr val="3C5790"/>
                </a:solidFill>
              </a:rPr>
              <a:t>The Content Enricher uses information inside the incoming message to retrieve data from an external source</a:t>
            </a:r>
          </a:p>
          <a:p>
            <a:r>
              <a:rPr lang="en-US" sz="1400" dirty="0">
                <a:solidFill>
                  <a:srgbClr val="3C5790"/>
                </a:solidFill>
              </a:rPr>
              <a:t>After the Content Enricher retrieves the required data from the resource, it appends the data to the message</a:t>
            </a:r>
            <a:r>
              <a:rPr lang="en-US" sz="1400" dirty="0" smtClean="0">
                <a:solidFill>
                  <a:srgbClr val="3C5790"/>
                </a:solidFill>
              </a:rPr>
              <a:t>.</a:t>
            </a:r>
          </a:p>
          <a:p>
            <a:r>
              <a:rPr lang="en-US" sz="1400" dirty="0">
                <a:solidFill>
                  <a:srgbClr val="3C5790"/>
                </a:solidFill>
              </a:rPr>
              <a:t>Common sources for the new data are:</a:t>
            </a:r>
          </a:p>
          <a:p>
            <a:pPr lvl="1"/>
            <a:r>
              <a:rPr lang="en-US" sz="1200" b="1" dirty="0">
                <a:solidFill>
                  <a:srgbClr val="3C5790"/>
                </a:solidFill>
              </a:rPr>
              <a:t>Computation</a:t>
            </a:r>
            <a:r>
              <a:rPr lang="en-US" sz="1200" dirty="0">
                <a:solidFill>
                  <a:srgbClr val="3C5790"/>
                </a:solidFill>
              </a:rPr>
              <a:t>: may be able to compute the missing information </a:t>
            </a:r>
          </a:p>
          <a:p>
            <a:pPr lvl="1"/>
            <a:r>
              <a:rPr lang="en-US" sz="1200" b="1" dirty="0">
                <a:solidFill>
                  <a:srgbClr val="3C5790"/>
                </a:solidFill>
              </a:rPr>
              <a:t>Environment</a:t>
            </a:r>
            <a:r>
              <a:rPr lang="en-US" sz="1200" dirty="0">
                <a:solidFill>
                  <a:srgbClr val="3C5790"/>
                </a:solidFill>
              </a:rPr>
              <a:t>: retrieve the additional data from the operating environment</a:t>
            </a:r>
          </a:p>
          <a:p>
            <a:pPr lvl="1"/>
            <a:r>
              <a:rPr lang="en-US" sz="1200" b="1" dirty="0">
                <a:solidFill>
                  <a:srgbClr val="3C5790"/>
                </a:solidFill>
              </a:rPr>
              <a:t>External Systems</a:t>
            </a:r>
            <a:r>
              <a:rPr lang="en-US" sz="1200" dirty="0">
                <a:solidFill>
                  <a:srgbClr val="3C5790"/>
                </a:solidFill>
              </a:rPr>
              <a:t>: missing data resource can take on a number of forms, including a database, a file, an LDAP directory, a system</a:t>
            </a:r>
            <a:endParaRPr lang="en-US" sz="1200" dirty="0" smtClean="0">
              <a:solidFill>
                <a:srgbClr val="3C5790"/>
              </a:solidFill>
            </a:endParaRP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9425" y="4191000"/>
            <a:ext cx="3390900"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11502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Claim Check</a:t>
            </a:r>
            <a:endParaRPr lang="fr-CA" dirty="0" smtClean="0">
              <a:solidFill>
                <a:schemeClr val="bg1"/>
              </a:solidFill>
            </a:endParaRPr>
          </a:p>
        </p:txBody>
      </p:sp>
      <p:sp>
        <p:nvSpPr>
          <p:cNvPr id="4099" name="Espace réservé du contenu 4"/>
          <p:cNvSpPr>
            <a:spLocks noGrp="1"/>
          </p:cNvSpPr>
          <p:nvPr>
            <p:ph idx="1"/>
          </p:nvPr>
        </p:nvSpPr>
        <p:spPr>
          <a:xfrm>
            <a:off x="304800" y="1905000"/>
            <a:ext cx="8534400" cy="2209800"/>
          </a:xfrm>
        </p:spPr>
        <p:txBody>
          <a:bodyPr/>
          <a:lstStyle/>
          <a:p>
            <a:r>
              <a:rPr lang="en-US" sz="1400" dirty="0">
                <a:solidFill>
                  <a:srgbClr val="3C5790"/>
                </a:solidFill>
              </a:rPr>
              <a:t>Moving large amounts of data via messages may be </a:t>
            </a:r>
            <a:r>
              <a:rPr lang="en-US" sz="1400" dirty="0" smtClean="0">
                <a:solidFill>
                  <a:srgbClr val="3C5790"/>
                </a:solidFill>
              </a:rPr>
              <a:t>inefficient. We can store and retrieve later the </a:t>
            </a:r>
            <a:r>
              <a:rPr lang="en-US" sz="1400" dirty="0">
                <a:solidFill>
                  <a:srgbClr val="3C5790"/>
                </a:solidFill>
              </a:rPr>
              <a:t>correct data items associated with a </a:t>
            </a:r>
            <a:r>
              <a:rPr lang="en-US" sz="1400" dirty="0" smtClean="0">
                <a:solidFill>
                  <a:srgbClr val="3C5790"/>
                </a:solidFill>
              </a:rPr>
              <a:t>message.</a:t>
            </a:r>
          </a:p>
          <a:p>
            <a:r>
              <a:rPr lang="en-US" sz="1400" b="1" dirty="0">
                <a:solidFill>
                  <a:srgbClr val="3C5790"/>
                </a:solidFill>
              </a:rPr>
              <a:t>Claim Check</a:t>
            </a:r>
            <a:r>
              <a:rPr lang="en-US" sz="1400" dirty="0">
                <a:solidFill>
                  <a:srgbClr val="3C5790"/>
                </a:solidFill>
              </a:rPr>
              <a:t> </a:t>
            </a:r>
            <a:r>
              <a:rPr lang="en-US" sz="1400" dirty="0" smtClean="0">
                <a:solidFill>
                  <a:srgbClr val="3C5790"/>
                </a:solidFill>
              </a:rPr>
              <a:t>pattern:</a:t>
            </a:r>
          </a:p>
          <a:p>
            <a:pPr lvl="1"/>
            <a:r>
              <a:rPr lang="en-US" sz="1200" dirty="0">
                <a:solidFill>
                  <a:srgbClr val="3C5790"/>
                </a:solidFill>
              </a:rPr>
              <a:t>A message with data arrives</a:t>
            </a:r>
            <a:r>
              <a:rPr lang="en-US" sz="1200" dirty="0" smtClean="0">
                <a:solidFill>
                  <a:srgbClr val="3C5790"/>
                </a:solidFill>
              </a:rPr>
              <a:t>.</a:t>
            </a:r>
          </a:p>
          <a:p>
            <a:pPr lvl="1"/>
            <a:r>
              <a:rPr lang="en-US" sz="1200" dirty="0">
                <a:solidFill>
                  <a:srgbClr val="3C5790"/>
                </a:solidFill>
              </a:rPr>
              <a:t>The "Check Luggage" component generates a unique key for the information. This key will be used later as the Claim </a:t>
            </a:r>
            <a:r>
              <a:rPr lang="en-US" sz="1200" dirty="0" smtClean="0">
                <a:solidFill>
                  <a:srgbClr val="3C5790"/>
                </a:solidFill>
              </a:rPr>
              <a:t>Check.</a:t>
            </a:r>
          </a:p>
          <a:p>
            <a:pPr lvl="1"/>
            <a:r>
              <a:rPr lang="en-US" sz="1200" dirty="0">
                <a:solidFill>
                  <a:srgbClr val="3C5790"/>
                </a:solidFill>
              </a:rPr>
              <a:t>The Check Luggage component extracts the data from the message and stores it in </a:t>
            </a:r>
            <a:r>
              <a:rPr lang="en-US" sz="1200" dirty="0" smtClean="0">
                <a:solidFill>
                  <a:srgbClr val="3C5790"/>
                </a:solidFill>
              </a:rPr>
              <a:t>a persistent store</a:t>
            </a:r>
          </a:p>
          <a:p>
            <a:pPr lvl="1"/>
            <a:r>
              <a:rPr lang="en-US" sz="1200" dirty="0">
                <a:solidFill>
                  <a:srgbClr val="3C5790"/>
                </a:solidFill>
              </a:rPr>
              <a:t>It removes the persisted data from the message and adds the Claim </a:t>
            </a:r>
            <a:r>
              <a:rPr lang="en-US" sz="1200" dirty="0" smtClean="0">
                <a:solidFill>
                  <a:srgbClr val="3C5790"/>
                </a:solidFill>
              </a:rPr>
              <a:t>Check.</a:t>
            </a:r>
          </a:p>
          <a:p>
            <a:pPr lvl="1"/>
            <a:r>
              <a:rPr lang="en-US" sz="1200" dirty="0">
                <a:solidFill>
                  <a:srgbClr val="3C5790"/>
                </a:solidFill>
              </a:rPr>
              <a:t>Another component can use a Content Enricher to retrieve the data based on the </a:t>
            </a:r>
            <a:r>
              <a:rPr lang="en-US" sz="1200" dirty="0" smtClean="0">
                <a:solidFill>
                  <a:srgbClr val="3C5790"/>
                </a:solidFill>
              </a:rPr>
              <a:t>Claim Check</a:t>
            </a:r>
            <a:r>
              <a:rPr lang="en-US" sz="1200" dirty="0">
                <a:solidFill>
                  <a:srgbClr val="3C5790"/>
                </a:solidFill>
              </a:rPr>
              <a:t>.</a:t>
            </a:r>
            <a:endParaRPr lang="en-US" sz="1200" dirty="0" smtClean="0">
              <a:solidFill>
                <a:srgbClr val="3C5790"/>
              </a:solidFill>
            </a:endParaRPr>
          </a:p>
          <a:p>
            <a:endParaRPr lang="en-US" sz="1200" dirty="0" smtClean="0">
              <a:solidFill>
                <a:srgbClr val="3C5790"/>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8337" y="4343400"/>
            <a:ext cx="5267325"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01108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Claim Check (</a:t>
            </a:r>
            <a:r>
              <a:rPr lang="fr-CA" dirty="0" err="1" smtClean="0">
                <a:solidFill>
                  <a:schemeClr val="bg1"/>
                </a:solidFill>
              </a:rPr>
              <a:t>cont</a:t>
            </a:r>
            <a:r>
              <a:rPr lang="fr-CA" dirty="0" smtClean="0">
                <a:solidFill>
                  <a:schemeClr val="bg1"/>
                </a:solidFill>
              </a:rPr>
              <a:t>.)</a:t>
            </a:r>
            <a:endParaRPr lang="fr-CA" dirty="0" smtClean="0">
              <a:solidFill>
                <a:schemeClr val="bg1"/>
              </a:solidFill>
            </a:endParaRPr>
          </a:p>
        </p:txBody>
      </p:sp>
      <p:sp>
        <p:nvSpPr>
          <p:cNvPr id="4099" name="Espace réservé du contenu 4"/>
          <p:cNvSpPr>
            <a:spLocks noGrp="1"/>
          </p:cNvSpPr>
          <p:nvPr>
            <p:ph idx="1"/>
          </p:nvPr>
        </p:nvSpPr>
        <p:spPr>
          <a:xfrm>
            <a:off x="304800" y="1905000"/>
            <a:ext cx="8534400" cy="838200"/>
          </a:xfrm>
        </p:spPr>
        <p:txBody>
          <a:bodyPr/>
          <a:lstStyle/>
          <a:p>
            <a:r>
              <a:rPr lang="en-US" sz="1400" dirty="0">
                <a:solidFill>
                  <a:srgbClr val="3C5790"/>
                </a:solidFill>
              </a:rPr>
              <a:t>We can use the Claim Check pattern to hide sensitive information</a:t>
            </a:r>
            <a:r>
              <a:rPr lang="en-US" sz="1400" dirty="0" smtClean="0">
                <a:solidFill>
                  <a:srgbClr val="3C5790"/>
                </a:solidFill>
              </a:rPr>
              <a:t>.</a:t>
            </a:r>
          </a:p>
          <a:p>
            <a:r>
              <a:rPr lang="en-US" sz="1400" dirty="0">
                <a:solidFill>
                  <a:srgbClr val="3C5790"/>
                </a:solidFill>
              </a:rPr>
              <a:t>Messages containing an invalid (or expired or already used) key will be blocked by the Content Enricher attempting to retrieve message </a:t>
            </a:r>
            <a:r>
              <a:rPr lang="en-US" sz="1400" dirty="0" smtClean="0">
                <a:solidFill>
                  <a:srgbClr val="3C5790"/>
                </a:solidFill>
              </a:rPr>
              <a:t>data using </a:t>
            </a:r>
            <a:r>
              <a:rPr lang="en-US" sz="1400" dirty="0">
                <a:solidFill>
                  <a:srgbClr val="3C5790"/>
                </a:solidFill>
              </a:rPr>
              <a:t>the key.</a:t>
            </a:r>
            <a:endParaRPr lang="en-US" sz="1400" dirty="0" smtClean="0">
              <a:solidFill>
                <a:srgbClr val="3C5790"/>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819400"/>
            <a:ext cx="4467225" cy="353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09068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Integration</a:t>
            </a:r>
            <a:r>
              <a:rPr lang="fr-CA" dirty="0" smtClean="0">
                <a:solidFill>
                  <a:schemeClr val="bg1"/>
                </a:solidFill>
              </a:rPr>
              <a:t> Basics</a:t>
            </a:r>
          </a:p>
        </p:txBody>
      </p:sp>
      <p:sp>
        <p:nvSpPr>
          <p:cNvPr id="4099" name="Espace réservé du contenu 4"/>
          <p:cNvSpPr>
            <a:spLocks noGrp="1"/>
          </p:cNvSpPr>
          <p:nvPr>
            <p:ph idx="1"/>
          </p:nvPr>
        </p:nvSpPr>
        <p:spPr>
          <a:xfrm>
            <a:off x="304800" y="1905000"/>
            <a:ext cx="8534400" cy="4191000"/>
          </a:xfrm>
        </p:spPr>
        <p:txBody>
          <a:bodyPr/>
          <a:lstStyle/>
          <a:p>
            <a:r>
              <a:rPr lang="en-US" sz="1400" b="1" dirty="0" smtClean="0">
                <a:solidFill>
                  <a:srgbClr val="3C5790"/>
                </a:solidFill>
              </a:rPr>
              <a:t>Application coupling</a:t>
            </a:r>
            <a:r>
              <a:rPr lang="en-US" sz="1400" dirty="0" smtClean="0">
                <a:solidFill>
                  <a:srgbClr val="3C5790"/>
                </a:solidFill>
              </a:rPr>
              <a:t>: it's best to have less dependencies.</a:t>
            </a:r>
          </a:p>
          <a:p>
            <a:r>
              <a:rPr lang="en-US" sz="1400" b="1" dirty="0" smtClean="0">
                <a:solidFill>
                  <a:srgbClr val="3C5790"/>
                </a:solidFill>
              </a:rPr>
              <a:t>Simplicity</a:t>
            </a:r>
            <a:r>
              <a:rPr lang="en-US" sz="1400" dirty="0" smtClean="0">
                <a:solidFill>
                  <a:srgbClr val="3C5790"/>
                </a:solidFill>
              </a:rPr>
              <a:t>: when integrating we need to minimize the changes in the applications.</a:t>
            </a:r>
          </a:p>
          <a:p>
            <a:r>
              <a:rPr lang="en-US" sz="1400" b="1" dirty="0" smtClean="0">
                <a:solidFill>
                  <a:srgbClr val="3C5790"/>
                </a:solidFill>
              </a:rPr>
              <a:t>Data format</a:t>
            </a:r>
            <a:r>
              <a:rPr lang="en-US" sz="1400" dirty="0" smtClean="0">
                <a:solidFill>
                  <a:srgbClr val="3C5790"/>
                </a:solidFill>
              </a:rPr>
              <a:t>: applications must agree on the format of the data they exchange or must have mediators.</a:t>
            </a:r>
          </a:p>
          <a:p>
            <a:r>
              <a:rPr lang="en-US" sz="1400" b="1" dirty="0" smtClean="0">
                <a:solidFill>
                  <a:srgbClr val="3C5790"/>
                </a:solidFill>
              </a:rPr>
              <a:t>Data timeliness</a:t>
            </a:r>
            <a:r>
              <a:rPr lang="en-US" sz="1400" dirty="0" smtClean="0">
                <a:solidFill>
                  <a:srgbClr val="3C5790"/>
                </a:solidFill>
              </a:rPr>
              <a:t>: Data should be exchanged frequently in small chunks, rather than waiting to exchange a large set of unrelated items. Latency in data sharing has to be factored into the integration design.</a:t>
            </a:r>
          </a:p>
          <a:p>
            <a:endParaRPr lang="en-US" sz="1400" dirty="0" smtClean="0">
              <a:solidFill>
                <a:srgbClr val="3C5790"/>
              </a:solidFill>
            </a:endParaRPr>
          </a:p>
        </p:txBody>
      </p:sp>
    </p:spTree>
    <p:extLst>
      <p:ext uri="{BB962C8B-B14F-4D97-AF65-F5344CB8AC3E}">
        <p14:creationId xmlns:p14="http://schemas.microsoft.com/office/powerpoint/2010/main" val="70243040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Conclussion</a:t>
            </a:r>
            <a:endParaRPr lang="fr-CA" dirty="0" smtClean="0">
              <a:solidFill>
                <a:schemeClr val="bg1"/>
              </a:solidFill>
            </a:endParaRPr>
          </a:p>
        </p:txBody>
      </p:sp>
      <p:sp>
        <p:nvSpPr>
          <p:cNvPr id="4099" name="Espace réservé du contenu 4"/>
          <p:cNvSpPr>
            <a:spLocks noGrp="1"/>
          </p:cNvSpPr>
          <p:nvPr>
            <p:ph idx="1"/>
          </p:nvPr>
        </p:nvSpPr>
        <p:spPr>
          <a:xfrm>
            <a:off x="304800" y="1905000"/>
            <a:ext cx="8534400" cy="3200400"/>
          </a:xfrm>
        </p:spPr>
        <p:txBody>
          <a:bodyPr/>
          <a:lstStyle/>
          <a:p>
            <a:r>
              <a:rPr lang="en-US" sz="1400" dirty="0" smtClean="0">
                <a:solidFill>
                  <a:srgbClr val="3C5790"/>
                </a:solidFill>
              </a:rPr>
              <a:t>Patterns offers a reusable solution for a particular problem.</a:t>
            </a:r>
            <a:endParaRPr lang="en-US" sz="1400" dirty="0" smtClean="0">
              <a:solidFill>
                <a:srgbClr val="3C5790"/>
              </a:solidFill>
            </a:endParaRPr>
          </a:p>
          <a:p>
            <a:endParaRPr lang="en-US" sz="1200" dirty="0" smtClean="0">
              <a:solidFill>
                <a:srgbClr val="3C579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sz="4000" dirty="0" err="1" smtClean="0">
                <a:solidFill>
                  <a:schemeClr val="bg1">
                    <a:lumMod val="95000"/>
                  </a:schemeClr>
                </a:solidFill>
              </a:rPr>
              <a:t>Bibliography</a:t>
            </a:r>
            <a:endParaRPr lang="fr-CA" sz="4000" dirty="0" smtClean="0">
              <a:solidFill>
                <a:schemeClr val="bg1">
                  <a:lumMod val="95000"/>
                </a:schemeClr>
              </a:solidFill>
            </a:endParaRPr>
          </a:p>
        </p:txBody>
      </p:sp>
      <p:sp>
        <p:nvSpPr>
          <p:cNvPr id="5123" name="Espace réservé du contenu 4"/>
          <p:cNvSpPr>
            <a:spLocks noGrp="1"/>
          </p:cNvSpPr>
          <p:nvPr>
            <p:ph idx="1"/>
          </p:nvPr>
        </p:nvSpPr>
        <p:spPr>
          <a:xfrm>
            <a:off x="457200" y="1676400"/>
            <a:ext cx="8458200" cy="4876800"/>
          </a:xfrm>
        </p:spPr>
        <p:txBody>
          <a:bodyPr/>
          <a:lstStyle/>
          <a:p>
            <a:r>
              <a:rPr lang="fr-CA" sz="1600" dirty="0" smtClean="0">
                <a:solidFill>
                  <a:schemeClr val="bg1"/>
                </a:solidFill>
              </a:rPr>
              <a:t>Addison Wesley – Enterprise </a:t>
            </a:r>
            <a:r>
              <a:rPr lang="fr-CA" sz="1600" dirty="0" err="1" smtClean="0">
                <a:solidFill>
                  <a:schemeClr val="bg1"/>
                </a:solidFill>
              </a:rPr>
              <a:t>Integration</a:t>
            </a:r>
            <a:r>
              <a:rPr lang="fr-CA" sz="1600" dirty="0" smtClean="0">
                <a:solidFill>
                  <a:schemeClr val="bg1"/>
                </a:solidFill>
              </a:rPr>
              <a:t> Patterns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What</a:t>
            </a:r>
            <a:r>
              <a:rPr lang="fr-CA" dirty="0" smtClean="0">
                <a:solidFill>
                  <a:schemeClr val="bg1"/>
                </a:solidFill>
              </a:rPr>
              <a:t> </a:t>
            </a:r>
            <a:r>
              <a:rPr lang="fr-CA" dirty="0" err="1" smtClean="0">
                <a:solidFill>
                  <a:schemeClr val="bg1"/>
                </a:solidFill>
              </a:rPr>
              <a:t>is</a:t>
            </a:r>
            <a:r>
              <a:rPr lang="fr-CA" dirty="0" smtClean="0">
                <a:solidFill>
                  <a:schemeClr val="bg1"/>
                </a:solidFill>
              </a:rPr>
              <a:t> EIP?</a:t>
            </a:r>
          </a:p>
        </p:txBody>
      </p:sp>
      <p:sp>
        <p:nvSpPr>
          <p:cNvPr id="4099" name="Espace réservé du contenu 4"/>
          <p:cNvSpPr>
            <a:spLocks noGrp="1"/>
          </p:cNvSpPr>
          <p:nvPr>
            <p:ph idx="1"/>
          </p:nvPr>
        </p:nvSpPr>
        <p:spPr>
          <a:xfrm>
            <a:off x="228600" y="2133600"/>
            <a:ext cx="8686800" cy="4419600"/>
          </a:xfrm>
        </p:spPr>
        <p:txBody>
          <a:bodyPr/>
          <a:lstStyle/>
          <a:p>
            <a:r>
              <a:rPr lang="en-US" sz="1500" dirty="0" smtClean="0">
                <a:solidFill>
                  <a:srgbClr val="3C5790"/>
                </a:solidFill>
              </a:rPr>
              <a:t>A pattern solves a limitless variety of problems within bounded problem space.</a:t>
            </a:r>
          </a:p>
          <a:p>
            <a:r>
              <a:rPr lang="en-US" sz="1500" dirty="0" smtClean="0">
                <a:solidFill>
                  <a:srgbClr val="3C5790"/>
                </a:solidFill>
              </a:rPr>
              <a:t>Patterns describe commonly accepted solutions to recurring problems.</a:t>
            </a:r>
          </a:p>
          <a:p>
            <a:r>
              <a:rPr lang="en-US" sz="1500" dirty="0" smtClean="0">
                <a:solidFill>
                  <a:srgbClr val="3C5790"/>
                </a:solidFill>
              </a:rPr>
              <a:t>The patterns helps developers design and implement integration solutions more rapidly and reliably.</a:t>
            </a:r>
          </a:p>
          <a:p>
            <a:endParaRPr lang="en-US" sz="1500" dirty="0" smtClean="0">
              <a:solidFill>
                <a:srgbClr val="3C5790"/>
              </a:solidFill>
            </a:endParaRPr>
          </a:p>
          <a:p>
            <a:endParaRPr lang="en-US" sz="1500" dirty="0" smtClean="0">
              <a:solidFill>
                <a:srgbClr val="3C579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3" name="Espace réservé du contenu 4"/>
          <p:cNvSpPr>
            <a:spLocks noGrp="1"/>
          </p:cNvSpPr>
          <p:nvPr>
            <p:ph idx="1"/>
          </p:nvPr>
        </p:nvSpPr>
        <p:spPr>
          <a:xfrm>
            <a:off x="3048000" y="2667000"/>
            <a:ext cx="3200400" cy="762000"/>
          </a:xfrm>
        </p:spPr>
        <p:txBody>
          <a:bodyPr/>
          <a:lstStyle/>
          <a:p>
            <a:pPr>
              <a:buNone/>
            </a:pPr>
            <a:r>
              <a:rPr lang="en-US" sz="4000" dirty="0" smtClean="0">
                <a:solidFill>
                  <a:schemeClr val="bg1"/>
                </a:solidFill>
              </a:rPr>
              <a:t>Questions ?</a:t>
            </a:r>
          </a:p>
          <a:p>
            <a:endParaRPr lang="fr-CA" sz="1600" dirty="0" smtClean="0">
              <a:solidFill>
                <a:schemeClr val="bg1"/>
              </a:solidFill>
            </a:endParaRPr>
          </a:p>
          <a:p>
            <a:endParaRPr lang="fr-CA" sz="1600" dirty="0" smtClean="0">
              <a:solidFill>
                <a:schemeClr val="bg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Integration</a:t>
            </a:r>
            <a:r>
              <a:rPr lang="fr-CA" dirty="0" smtClean="0">
                <a:solidFill>
                  <a:schemeClr val="bg1"/>
                </a:solidFill>
              </a:rPr>
              <a:t> </a:t>
            </a:r>
            <a:r>
              <a:rPr lang="fr-CA" dirty="0" err="1" smtClean="0">
                <a:solidFill>
                  <a:schemeClr val="bg1"/>
                </a:solidFill>
              </a:rPr>
              <a:t>Characteristics</a:t>
            </a:r>
            <a:endParaRPr lang="fr-CA" dirty="0" smtClean="0">
              <a:solidFill>
                <a:schemeClr val="bg1"/>
              </a:solidFill>
            </a:endParaRPr>
          </a:p>
        </p:txBody>
      </p:sp>
      <p:sp>
        <p:nvSpPr>
          <p:cNvPr id="4099" name="Espace réservé du contenu 4"/>
          <p:cNvSpPr>
            <a:spLocks noGrp="1"/>
          </p:cNvSpPr>
          <p:nvPr>
            <p:ph idx="1"/>
          </p:nvPr>
        </p:nvSpPr>
        <p:spPr>
          <a:xfrm>
            <a:off x="228600" y="2133600"/>
            <a:ext cx="8686800" cy="4419600"/>
          </a:xfrm>
        </p:spPr>
        <p:txBody>
          <a:bodyPr/>
          <a:lstStyle/>
          <a:p>
            <a:r>
              <a:rPr lang="en-US" sz="1500" dirty="0" smtClean="0">
                <a:solidFill>
                  <a:srgbClr val="3C5790"/>
                </a:solidFill>
              </a:rPr>
              <a:t>All integration solutions deals with following challenges:</a:t>
            </a:r>
          </a:p>
          <a:p>
            <a:pPr lvl="1"/>
            <a:r>
              <a:rPr lang="en-US" sz="1400" b="1" dirty="0" smtClean="0">
                <a:solidFill>
                  <a:srgbClr val="3C5790"/>
                </a:solidFill>
              </a:rPr>
              <a:t>Change is inevitable</a:t>
            </a:r>
            <a:r>
              <a:rPr lang="en-US" sz="1400" dirty="0" smtClean="0">
                <a:solidFill>
                  <a:srgbClr val="3C5790"/>
                </a:solidFill>
              </a:rPr>
              <a:t>: applications changes every time. An integration solution needs to minimize the dependencies from one system to another, using </a:t>
            </a:r>
            <a:r>
              <a:rPr lang="en-US" sz="1400" b="1" i="1" dirty="0" smtClean="0">
                <a:solidFill>
                  <a:srgbClr val="3C5790"/>
                </a:solidFill>
              </a:rPr>
              <a:t>loose coupling</a:t>
            </a:r>
            <a:r>
              <a:rPr lang="en-US" sz="1400" dirty="0" smtClean="0">
                <a:solidFill>
                  <a:srgbClr val="3C5790"/>
                </a:solidFill>
              </a:rPr>
              <a:t>.</a:t>
            </a:r>
          </a:p>
          <a:p>
            <a:pPr lvl="1"/>
            <a:r>
              <a:rPr lang="en-US" sz="1400" b="1" dirty="0" smtClean="0">
                <a:solidFill>
                  <a:srgbClr val="3C5790"/>
                </a:solidFill>
              </a:rPr>
              <a:t>Applications are different</a:t>
            </a:r>
            <a:r>
              <a:rPr lang="en-US" sz="1400" dirty="0" smtClean="0">
                <a:solidFill>
                  <a:srgbClr val="3C5790"/>
                </a:solidFill>
              </a:rPr>
              <a:t>: the systems are using different programming languages, OS, data formats, etc. An integration solution needs to interface with all these different technologies.</a:t>
            </a:r>
          </a:p>
          <a:p>
            <a:pPr lvl="1"/>
            <a:r>
              <a:rPr lang="en-US" sz="1400" b="1" dirty="0" smtClean="0">
                <a:solidFill>
                  <a:srgbClr val="3C5790"/>
                </a:solidFill>
              </a:rPr>
              <a:t>Network problems</a:t>
            </a:r>
            <a:r>
              <a:rPr lang="en-US" sz="1400" dirty="0" smtClean="0">
                <a:solidFill>
                  <a:srgbClr val="3C5790"/>
                </a:solidFill>
              </a:rPr>
              <a:t>: Networks are slow and creates delays between the systems.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Integration</a:t>
            </a:r>
            <a:r>
              <a:rPr lang="fr-CA" dirty="0" smtClean="0">
                <a:solidFill>
                  <a:schemeClr val="bg1"/>
                </a:solidFill>
              </a:rPr>
              <a:t> </a:t>
            </a:r>
            <a:r>
              <a:rPr lang="fr-CA" dirty="0" err="1" smtClean="0">
                <a:solidFill>
                  <a:schemeClr val="bg1"/>
                </a:solidFill>
              </a:rPr>
              <a:t>Characteristics</a:t>
            </a:r>
            <a:r>
              <a:rPr lang="fr-CA" dirty="0" smtClean="0">
                <a:solidFill>
                  <a:schemeClr val="bg1"/>
                </a:solidFill>
              </a:rPr>
              <a:t>(</a:t>
            </a:r>
            <a:r>
              <a:rPr lang="fr-CA" dirty="0" err="1" smtClean="0">
                <a:solidFill>
                  <a:schemeClr val="bg1"/>
                </a:solidFill>
              </a:rPr>
              <a:t>cont</a:t>
            </a:r>
            <a:r>
              <a:rPr lang="fr-CA" dirty="0" smtClean="0">
                <a:solidFill>
                  <a:schemeClr val="bg1"/>
                </a:solidFill>
              </a:rPr>
              <a:t>.)</a:t>
            </a:r>
          </a:p>
        </p:txBody>
      </p:sp>
      <p:sp>
        <p:nvSpPr>
          <p:cNvPr id="4099" name="Espace réservé du contenu 4"/>
          <p:cNvSpPr>
            <a:spLocks noGrp="1"/>
          </p:cNvSpPr>
          <p:nvPr>
            <p:ph idx="1"/>
          </p:nvPr>
        </p:nvSpPr>
        <p:spPr>
          <a:xfrm>
            <a:off x="228600" y="2133600"/>
            <a:ext cx="8686800" cy="4419600"/>
          </a:xfrm>
        </p:spPr>
        <p:txBody>
          <a:bodyPr/>
          <a:lstStyle/>
          <a:p>
            <a:r>
              <a:rPr lang="en-US" sz="1500" dirty="0" smtClean="0">
                <a:solidFill>
                  <a:srgbClr val="3C5790"/>
                </a:solidFill>
              </a:rPr>
              <a:t>The previous challenges are overcome by using the following approaches:</a:t>
            </a:r>
          </a:p>
          <a:p>
            <a:pPr lvl="1"/>
            <a:r>
              <a:rPr lang="en-US" sz="1400" b="1" dirty="0" smtClean="0">
                <a:solidFill>
                  <a:srgbClr val="3C5790"/>
                </a:solidFill>
              </a:rPr>
              <a:t>File Transfer</a:t>
            </a:r>
            <a:r>
              <a:rPr lang="en-US" sz="1400" dirty="0" smtClean="0">
                <a:solidFill>
                  <a:srgbClr val="3C5790"/>
                </a:solidFill>
              </a:rPr>
              <a:t>: one system is writing a file and the other system is reading it.</a:t>
            </a:r>
          </a:p>
          <a:p>
            <a:pPr lvl="1"/>
            <a:r>
              <a:rPr lang="en-US" sz="1400" b="1" dirty="0" smtClean="0">
                <a:solidFill>
                  <a:srgbClr val="3C5790"/>
                </a:solidFill>
              </a:rPr>
              <a:t>Shared Databases</a:t>
            </a:r>
            <a:r>
              <a:rPr lang="en-US" sz="1400" dirty="0" smtClean="0">
                <a:solidFill>
                  <a:srgbClr val="3C5790"/>
                </a:solidFill>
              </a:rPr>
              <a:t>: multiple application use the same DB.</a:t>
            </a:r>
          </a:p>
          <a:p>
            <a:pPr lvl="1"/>
            <a:r>
              <a:rPr lang="en-US" sz="1400" b="1" dirty="0" smtClean="0">
                <a:solidFill>
                  <a:srgbClr val="3C5790"/>
                </a:solidFill>
              </a:rPr>
              <a:t>Remote Procedure Invocations</a:t>
            </a:r>
            <a:r>
              <a:rPr lang="en-US" sz="1400" dirty="0" smtClean="0">
                <a:solidFill>
                  <a:srgbClr val="3C5790"/>
                </a:solidFill>
              </a:rPr>
              <a:t>: applications exposes some API to be invoked in real-time and sync.</a:t>
            </a:r>
          </a:p>
          <a:p>
            <a:pPr lvl="1"/>
            <a:r>
              <a:rPr lang="en-US" sz="1400" b="1" dirty="0" smtClean="0">
                <a:solidFill>
                  <a:srgbClr val="3C5790"/>
                </a:solidFill>
              </a:rPr>
              <a:t>Messaging</a:t>
            </a:r>
            <a:r>
              <a:rPr lang="en-US" sz="1400" dirty="0" smtClean="0">
                <a:solidFill>
                  <a:srgbClr val="3C5790"/>
                </a:solidFill>
              </a:rPr>
              <a:t>: applications publishes messages to a message channel for other applications to read them later; the applications must agree(use the same message format) on the </a:t>
            </a:r>
            <a:r>
              <a:rPr lang="en-US" sz="1400" dirty="0" err="1" smtClean="0">
                <a:solidFill>
                  <a:srgbClr val="3C5790"/>
                </a:solidFill>
              </a:rPr>
              <a:t>asynchrously</a:t>
            </a:r>
            <a:r>
              <a:rPr lang="en-US" sz="1400" dirty="0" smtClean="0">
                <a:solidFill>
                  <a:srgbClr val="3C5790"/>
                </a:solidFill>
              </a:rPr>
              <a:t> channel.</a:t>
            </a:r>
          </a:p>
          <a:p>
            <a:r>
              <a:rPr lang="en-US" sz="1500" dirty="0" smtClean="0">
                <a:solidFill>
                  <a:srgbClr val="3C5790"/>
                </a:solidFill>
              </a:rPr>
              <a:t>All the approaches have pros and cons.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Integration</a:t>
            </a:r>
            <a:r>
              <a:rPr lang="fr-CA" dirty="0" smtClean="0">
                <a:solidFill>
                  <a:schemeClr val="bg1"/>
                </a:solidFill>
              </a:rPr>
              <a:t> </a:t>
            </a:r>
            <a:r>
              <a:rPr lang="fr-CA" dirty="0" err="1" smtClean="0">
                <a:solidFill>
                  <a:schemeClr val="bg1"/>
                </a:solidFill>
              </a:rPr>
              <a:t>Characteristics</a:t>
            </a:r>
            <a:r>
              <a:rPr lang="fr-CA" dirty="0" smtClean="0">
                <a:solidFill>
                  <a:schemeClr val="bg1"/>
                </a:solidFill>
              </a:rPr>
              <a:t>(</a:t>
            </a:r>
            <a:r>
              <a:rPr lang="fr-CA" dirty="0" err="1" smtClean="0">
                <a:solidFill>
                  <a:schemeClr val="bg1"/>
                </a:solidFill>
              </a:rPr>
              <a:t>cont</a:t>
            </a:r>
            <a:r>
              <a:rPr lang="fr-CA" dirty="0" smtClean="0">
                <a:solidFill>
                  <a:schemeClr val="bg1"/>
                </a:solidFill>
              </a:rPr>
              <a:t>.)</a:t>
            </a:r>
          </a:p>
        </p:txBody>
      </p:sp>
      <p:sp>
        <p:nvSpPr>
          <p:cNvPr id="4099" name="Espace réservé du contenu 4"/>
          <p:cNvSpPr>
            <a:spLocks noGrp="1"/>
          </p:cNvSpPr>
          <p:nvPr>
            <p:ph idx="1"/>
          </p:nvPr>
        </p:nvSpPr>
        <p:spPr>
          <a:xfrm>
            <a:off x="228600" y="2133600"/>
            <a:ext cx="8686800" cy="1600200"/>
          </a:xfrm>
        </p:spPr>
        <p:txBody>
          <a:bodyPr/>
          <a:lstStyle/>
          <a:p>
            <a:r>
              <a:rPr lang="en-US" sz="1500" dirty="0" smtClean="0">
                <a:solidFill>
                  <a:srgbClr val="3C5790"/>
                </a:solidFill>
              </a:rPr>
              <a:t>In file transfer each application produce files containing information that other applications need to</a:t>
            </a:r>
          </a:p>
          <a:p>
            <a:r>
              <a:rPr lang="en-US" sz="1500" dirty="0" smtClean="0">
                <a:solidFill>
                  <a:srgbClr val="3C5790"/>
                </a:solidFill>
              </a:rPr>
              <a:t>consume.  The data format can be of different types, text, xml, etc.</a:t>
            </a:r>
          </a:p>
          <a:p>
            <a:r>
              <a:rPr lang="en-US" sz="1500" dirty="0" smtClean="0">
                <a:solidFill>
                  <a:srgbClr val="3C5790"/>
                </a:solidFill>
              </a:rPr>
              <a:t>The advantage of files is that integrators need no knowledge of the internals of an application.</a:t>
            </a:r>
          </a:p>
          <a:p>
            <a:r>
              <a:rPr lang="en-US" sz="1500" dirty="0" smtClean="0">
                <a:solidFill>
                  <a:srgbClr val="3C5790"/>
                </a:solidFill>
              </a:rPr>
              <a:t>The applications must agree on file naming conventions and the directories they appear in.</a:t>
            </a:r>
          </a:p>
          <a:p>
            <a:r>
              <a:rPr lang="en-US" sz="1500" dirty="0" smtClean="0">
                <a:solidFill>
                  <a:srgbClr val="3C5790"/>
                </a:solidFill>
              </a:rPr>
              <a:t>File Transfer updates tend to occur infrequently and as result the systems can get out of synchronization.</a:t>
            </a:r>
          </a:p>
        </p:txBody>
      </p:sp>
      <p:pic>
        <p:nvPicPr>
          <p:cNvPr id="2050" name="Picture 2"/>
          <p:cNvPicPr>
            <a:picLocks noChangeAspect="1" noChangeArrowheads="1"/>
          </p:cNvPicPr>
          <p:nvPr/>
        </p:nvPicPr>
        <p:blipFill>
          <a:blip r:embed="rId3" cstate="print"/>
          <a:srcRect/>
          <a:stretch>
            <a:fillRect/>
          </a:stretch>
        </p:blipFill>
        <p:spPr bwMode="auto">
          <a:xfrm>
            <a:off x="2362200" y="4114800"/>
            <a:ext cx="4229100" cy="1447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Integration</a:t>
            </a:r>
            <a:r>
              <a:rPr lang="fr-CA" dirty="0" smtClean="0">
                <a:solidFill>
                  <a:schemeClr val="bg1"/>
                </a:solidFill>
              </a:rPr>
              <a:t> </a:t>
            </a:r>
            <a:r>
              <a:rPr lang="fr-CA" dirty="0" err="1" smtClean="0">
                <a:solidFill>
                  <a:schemeClr val="bg1"/>
                </a:solidFill>
              </a:rPr>
              <a:t>Characteristics</a:t>
            </a:r>
            <a:r>
              <a:rPr lang="fr-CA" dirty="0" smtClean="0">
                <a:solidFill>
                  <a:schemeClr val="bg1"/>
                </a:solidFill>
              </a:rPr>
              <a:t>(</a:t>
            </a:r>
            <a:r>
              <a:rPr lang="fr-CA" dirty="0" err="1" smtClean="0">
                <a:solidFill>
                  <a:schemeClr val="bg1"/>
                </a:solidFill>
              </a:rPr>
              <a:t>cont</a:t>
            </a:r>
            <a:r>
              <a:rPr lang="fr-CA" dirty="0" smtClean="0">
                <a:solidFill>
                  <a:schemeClr val="bg1"/>
                </a:solidFill>
              </a:rPr>
              <a:t>.)</a:t>
            </a:r>
          </a:p>
        </p:txBody>
      </p:sp>
      <p:sp>
        <p:nvSpPr>
          <p:cNvPr id="4099" name="Espace réservé du contenu 4"/>
          <p:cNvSpPr>
            <a:spLocks noGrp="1"/>
          </p:cNvSpPr>
          <p:nvPr>
            <p:ph idx="1"/>
          </p:nvPr>
        </p:nvSpPr>
        <p:spPr>
          <a:xfrm>
            <a:off x="228600" y="2133600"/>
            <a:ext cx="8686800" cy="1600200"/>
          </a:xfrm>
        </p:spPr>
        <p:txBody>
          <a:bodyPr/>
          <a:lstStyle/>
          <a:p>
            <a:r>
              <a:rPr lang="en-US" sz="1500" dirty="0" smtClean="0">
                <a:solidFill>
                  <a:srgbClr val="3C5790"/>
                </a:solidFill>
              </a:rPr>
              <a:t>Shared Database is made much easier by the widespread use of SQL-based relational databases.</a:t>
            </a:r>
          </a:p>
          <a:p>
            <a:r>
              <a:rPr lang="en-US" sz="1500" dirty="0" smtClean="0">
                <a:solidFill>
                  <a:srgbClr val="3C5790"/>
                </a:solidFill>
              </a:rPr>
              <a:t>Multiple applications using a Shared Database to frequently read and modify the same data can cause performance bottlenecks, deadlocks as each application locks others out of the data.</a:t>
            </a:r>
          </a:p>
        </p:txBody>
      </p:sp>
      <p:pic>
        <p:nvPicPr>
          <p:cNvPr id="3074" name="Picture 2"/>
          <p:cNvPicPr>
            <a:picLocks noChangeAspect="1" noChangeArrowheads="1"/>
          </p:cNvPicPr>
          <p:nvPr/>
        </p:nvPicPr>
        <p:blipFill>
          <a:blip r:embed="rId3" cstate="print"/>
          <a:srcRect/>
          <a:stretch>
            <a:fillRect/>
          </a:stretch>
        </p:blipFill>
        <p:spPr bwMode="auto">
          <a:xfrm>
            <a:off x="2590800" y="3733800"/>
            <a:ext cx="3762375" cy="2114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Integration</a:t>
            </a:r>
            <a:r>
              <a:rPr lang="fr-CA" dirty="0" smtClean="0">
                <a:solidFill>
                  <a:schemeClr val="bg1"/>
                </a:solidFill>
              </a:rPr>
              <a:t> </a:t>
            </a:r>
            <a:r>
              <a:rPr lang="fr-CA" dirty="0" err="1" smtClean="0">
                <a:solidFill>
                  <a:schemeClr val="bg1"/>
                </a:solidFill>
              </a:rPr>
              <a:t>Characteristics</a:t>
            </a:r>
            <a:r>
              <a:rPr lang="fr-CA" dirty="0" smtClean="0">
                <a:solidFill>
                  <a:schemeClr val="bg1"/>
                </a:solidFill>
              </a:rPr>
              <a:t>(</a:t>
            </a:r>
            <a:r>
              <a:rPr lang="fr-CA" dirty="0" err="1" smtClean="0">
                <a:solidFill>
                  <a:schemeClr val="bg1"/>
                </a:solidFill>
              </a:rPr>
              <a:t>cont</a:t>
            </a:r>
            <a:r>
              <a:rPr lang="fr-CA" dirty="0" smtClean="0">
                <a:solidFill>
                  <a:schemeClr val="bg1"/>
                </a:solidFill>
              </a:rPr>
              <a:t>.)</a:t>
            </a:r>
          </a:p>
        </p:txBody>
      </p:sp>
      <p:sp>
        <p:nvSpPr>
          <p:cNvPr id="4099" name="Espace réservé du contenu 4"/>
          <p:cNvSpPr>
            <a:spLocks noGrp="1"/>
          </p:cNvSpPr>
          <p:nvPr>
            <p:ph idx="1"/>
          </p:nvPr>
        </p:nvSpPr>
        <p:spPr>
          <a:xfrm>
            <a:off x="228600" y="2133600"/>
            <a:ext cx="8686800" cy="1600200"/>
          </a:xfrm>
        </p:spPr>
        <p:txBody>
          <a:bodyPr/>
          <a:lstStyle/>
          <a:p>
            <a:r>
              <a:rPr lang="en-US" sz="1500" dirty="0" smtClean="0">
                <a:solidFill>
                  <a:srgbClr val="3C5790"/>
                </a:solidFill>
              </a:rPr>
              <a:t>There are a number of Remote Procedure Call (RPC) approaches: CORBA, COM, .NET </a:t>
            </a:r>
            <a:r>
              <a:rPr lang="en-US" sz="1500" dirty="0" err="1" smtClean="0">
                <a:solidFill>
                  <a:srgbClr val="3C5790"/>
                </a:solidFill>
              </a:rPr>
              <a:t>Remoting,Java</a:t>
            </a:r>
            <a:r>
              <a:rPr lang="en-US" sz="1500" dirty="0" smtClean="0">
                <a:solidFill>
                  <a:srgbClr val="3C5790"/>
                </a:solidFill>
              </a:rPr>
              <a:t> RMI, etc.</a:t>
            </a:r>
          </a:p>
          <a:p>
            <a:r>
              <a:rPr lang="en-US" sz="1500" dirty="0" smtClean="0">
                <a:solidFill>
                  <a:srgbClr val="3C5790"/>
                </a:solidFill>
              </a:rPr>
              <a:t>Applications can provide multiple interfaces to the same data, allowing some clients to see one style and others another.</a:t>
            </a:r>
          </a:p>
          <a:p>
            <a:r>
              <a:rPr lang="en-US" sz="1500" dirty="0" smtClean="0">
                <a:solidFill>
                  <a:srgbClr val="3C5790"/>
                </a:solidFill>
              </a:rPr>
              <a:t>A particularly valuable feature of web services is that they work easily with HTTP, which is easy to get through firewalls.</a:t>
            </a:r>
          </a:p>
        </p:txBody>
      </p:sp>
      <p:pic>
        <p:nvPicPr>
          <p:cNvPr id="2" name="Picture 2"/>
          <p:cNvPicPr>
            <a:picLocks noChangeAspect="1" noChangeArrowheads="1"/>
          </p:cNvPicPr>
          <p:nvPr/>
        </p:nvPicPr>
        <p:blipFill>
          <a:blip r:embed="rId3" cstate="print"/>
          <a:srcRect/>
          <a:stretch>
            <a:fillRect/>
          </a:stretch>
        </p:blipFill>
        <p:spPr bwMode="auto">
          <a:xfrm>
            <a:off x="2362200" y="4191000"/>
            <a:ext cx="3981450" cy="1771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Integration</a:t>
            </a:r>
            <a:r>
              <a:rPr lang="fr-CA" dirty="0" smtClean="0">
                <a:solidFill>
                  <a:schemeClr val="bg1"/>
                </a:solidFill>
              </a:rPr>
              <a:t> </a:t>
            </a:r>
            <a:r>
              <a:rPr lang="fr-CA" dirty="0" err="1" smtClean="0">
                <a:solidFill>
                  <a:schemeClr val="bg1"/>
                </a:solidFill>
              </a:rPr>
              <a:t>Characteristics</a:t>
            </a:r>
            <a:r>
              <a:rPr lang="fr-CA" dirty="0" smtClean="0">
                <a:solidFill>
                  <a:schemeClr val="bg1"/>
                </a:solidFill>
              </a:rPr>
              <a:t>(</a:t>
            </a:r>
            <a:r>
              <a:rPr lang="fr-CA" dirty="0" err="1" smtClean="0">
                <a:solidFill>
                  <a:schemeClr val="bg1"/>
                </a:solidFill>
              </a:rPr>
              <a:t>cont</a:t>
            </a:r>
            <a:r>
              <a:rPr lang="fr-CA" dirty="0" smtClean="0">
                <a:solidFill>
                  <a:schemeClr val="bg1"/>
                </a:solidFill>
              </a:rPr>
              <a:t>.)</a:t>
            </a:r>
          </a:p>
        </p:txBody>
      </p:sp>
      <p:sp>
        <p:nvSpPr>
          <p:cNvPr id="4099" name="Espace réservé du contenu 4"/>
          <p:cNvSpPr>
            <a:spLocks noGrp="1"/>
          </p:cNvSpPr>
          <p:nvPr>
            <p:ph idx="1"/>
          </p:nvPr>
        </p:nvSpPr>
        <p:spPr>
          <a:xfrm>
            <a:off x="228600" y="2133600"/>
            <a:ext cx="8686800" cy="2057400"/>
          </a:xfrm>
        </p:spPr>
        <p:txBody>
          <a:bodyPr/>
          <a:lstStyle/>
          <a:p>
            <a:r>
              <a:rPr lang="en-US" sz="1500" dirty="0" err="1" smtClean="0">
                <a:solidFill>
                  <a:srgbClr val="3C5790"/>
                </a:solidFill>
              </a:rPr>
              <a:t>THe</a:t>
            </a:r>
            <a:r>
              <a:rPr lang="en-US" sz="1500" dirty="0" smtClean="0">
                <a:solidFill>
                  <a:srgbClr val="3C5790"/>
                </a:solidFill>
              </a:rPr>
              <a:t> messaging approach is used to transfer packets of data frequently, immediately, reliably, and asynchronously,</a:t>
            </a:r>
          </a:p>
          <a:p>
            <a:r>
              <a:rPr lang="en-US" sz="1500" dirty="0" smtClean="0">
                <a:solidFill>
                  <a:srgbClr val="3C5790"/>
                </a:solidFill>
              </a:rPr>
              <a:t>using customizable formats.</a:t>
            </a:r>
          </a:p>
          <a:p>
            <a:r>
              <a:rPr lang="en-US" sz="1500" dirty="0" smtClean="0">
                <a:solidFill>
                  <a:srgbClr val="3C5790"/>
                </a:solidFill>
              </a:rPr>
              <a:t>Sending a message does not require both systems to be up and ready at the same time.</a:t>
            </a:r>
          </a:p>
          <a:p>
            <a:r>
              <a:rPr lang="en-US" sz="1500" dirty="0" smtClean="0">
                <a:solidFill>
                  <a:srgbClr val="3C5790"/>
                </a:solidFill>
              </a:rPr>
              <a:t>Messages can be transformed in transit without either the sender or receiver knowing about the transformation.</a:t>
            </a:r>
          </a:p>
          <a:p>
            <a:r>
              <a:rPr lang="en-US" sz="1500" dirty="0" smtClean="0">
                <a:solidFill>
                  <a:srgbClr val="3C5790"/>
                </a:solidFill>
              </a:rPr>
              <a:t>The decoupling allows integrators to broadcast messages to multiple receivers.</a:t>
            </a:r>
          </a:p>
        </p:txBody>
      </p:sp>
      <p:pic>
        <p:nvPicPr>
          <p:cNvPr id="5122" name="Picture 2"/>
          <p:cNvPicPr>
            <a:picLocks noChangeAspect="1" noChangeArrowheads="1"/>
          </p:cNvPicPr>
          <p:nvPr/>
        </p:nvPicPr>
        <p:blipFill>
          <a:blip r:embed="rId3" cstate="print"/>
          <a:srcRect/>
          <a:stretch>
            <a:fillRect/>
          </a:stretch>
        </p:blipFill>
        <p:spPr bwMode="auto">
          <a:xfrm>
            <a:off x="2286000" y="4572000"/>
            <a:ext cx="4391025" cy="1771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143</Template>
  <TotalTime>7900</TotalTime>
  <Words>2250</Words>
  <Application>Microsoft Office PowerPoint</Application>
  <PresentationFormat>On-screen Show (4:3)</PresentationFormat>
  <Paragraphs>167</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143</vt:lpstr>
      <vt:lpstr>Enterprise Integration Patterns</vt:lpstr>
      <vt:lpstr>Contents</vt:lpstr>
      <vt:lpstr>What is EIP?</vt:lpstr>
      <vt:lpstr>Integration Characteristics</vt:lpstr>
      <vt:lpstr>Integration Characteristics(cont.)</vt:lpstr>
      <vt:lpstr>Integration Characteristics(cont.)</vt:lpstr>
      <vt:lpstr>Integration Characteristics(cont.)</vt:lpstr>
      <vt:lpstr>Integration Characteristics(cont.)</vt:lpstr>
      <vt:lpstr>Integration Characteristics(cont.)</vt:lpstr>
      <vt:lpstr>Messaging Concepts</vt:lpstr>
      <vt:lpstr>Messaging Systems</vt:lpstr>
      <vt:lpstr>Messaging Systems (cont.)</vt:lpstr>
      <vt:lpstr>Messaging Systems (cont.)</vt:lpstr>
      <vt:lpstr>Messaging Systems (cont.)</vt:lpstr>
      <vt:lpstr>Messaging Systems (cont.)</vt:lpstr>
      <vt:lpstr>Message Routing</vt:lpstr>
      <vt:lpstr>Message Routing (cont.)</vt:lpstr>
      <vt:lpstr>Message Routing (cont.)</vt:lpstr>
      <vt:lpstr>Message Routing (cont.)</vt:lpstr>
      <vt:lpstr>Splitter</vt:lpstr>
      <vt:lpstr>Aggregator</vt:lpstr>
      <vt:lpstr>Aggregator (cont.)</vt:lpstr>
      <vt:lpstr>Aggregator (cont.)</vt:lpstr>
      <vt:lpstr>Content Enricher</vt:lpstr>
      <vt:lpstr>Claim Check</vt:lpstr>
      <vt:lpstr>Claim Check (cont.)</vt:lpstr>
      <vt:lpstr>Integration Basics</vt:lpstr>
      <vt:lpstr>Conclussion</vt:lpstr>
      <vt:lpstr>Bibliography</vt:lpstr>
      <vt:lpstr>PowerPoint Presentation</vt:lpstr>
    </vt:vector>
  </TitlesOfParts>
  <Company>Computaris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 Dima</dc:creator>
  <cp:lastModifiedBy>ionut</cp:lastModifiedBy>
  <cp:revision>890</cp:revision>
  <dcterms:created xsi:type="dcterms:W3CDTF">2012-04-12T06:19:17Z</dcterms:created>
  <dcterms:modified xsi:type="dcterms:W3CDTF">2013-12-24T22:39:52Z</dcterms:modified>
</cp:coreProperties>
</file>