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2" r:id="rId5"/>
    <p:sldId id="264" r:id="rId6"/>
    <p:sldId id="262" r:id="rId7"/>
    <p:sldId id="266" r:id="rId8"/>
    <p:sldId id="263" r:id="rId9"/>
    <p:sldId id="260" r:id="rId10"/>
    <p:sldId id="261" r:id="rId11"/>
    <p:sldId id="265" r:id="rId12"/>
    <p:sldId id="267" r:id="rId13"/>
    <p:sldId id="292" r:id="rId14"/>
    <p:sldId id="268" r:id="rId15"/>
    <p:sldId id="293" r:id="rId16"/>
    <p:sldId id="269" r:id="rId17"/>
    <p:sldId id="294" r:id="rId18"/>
    <p:sldId id="275" r:id="rId19"/>
    <p:sldId id="295" r:id="rId20"/>
    <p:sldId id="270" r:id="rId21"/>
    <p:sldId id="271" r:id="rId22"/>
    <p:sldId id="272" r:id="rId23"/>
    <p:sldId id="273" r:id="rId24"/>
    <p:sldId id="296" r:id="rId25"/>
    <p:sldId id="274" r:id="rId26"/>
    <p:sldId id="297" r:id="rId27"/>
    <p:sldId id="278" r:id="rId28"/>
    <p:sldId id="298" r:id="rId29"/>
    <p:sldId id="276" r:id="rId30"/>
    <p:sldId id="277" r:id="rId31"/>
    <p:sldId id="281" r:id="rId32"/>
    <p:sldId id="280" r:id="rId33"/>
    <p:sldId id="279" r:id="rId34"/>
    <p:sldId id="282" r:id="rId35"/>
    <p:sldId id="290" r:id="rId36"/>
    <p:sldId id="299" r:id="rId37"/>
    <p:sldId id="291" r:id="rId38"/>
    <p:sldId id="300" r:id="rId39"/>
    <p:sldId id="287" r:id="rId40"/>
    <p:sldId id="301" r:id="rId41"/>
    <p:sldId id="288" r:id="rId42"/>
    <p:sldId id="303" r:id="rId43"/>
    <p:sldId id="259" r:id="rId44"/>
  </p:sldIdLst>
  <p:sldSz cx="9144000" cy="6858000" type="screen4x3"/>
  <p:notesSz cx="6858000" cy="9144000"/>
  <p:defaultTextStyle>
    <a:defPPr>
      <a:defRPr lang="fr-CA"/>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A185A01-46E9-48ED-B735-180536D12F86}" type="datetimeFigureOut">
              <a:rPr lang="fr-FR"/>
              <a:pPr>
                <a:defRPr/>
              </a:pPr>
              <a:t>06/01/2015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54F79CAE-B961-4841-A4D4-75197D988638}"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2B9C7E72-911A-46D7-9295-7AE665296F98}" type="datetimeFigureOut">
              <a:rPr lang="fr-FR"/>
              <a:pPr>
                <a:defRPr/>
              </a:pPr>
              <a:t>06/01/2015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DB3B6FDF-E421-456B-9E47-A9241E0DF1DC}"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E99BB509-C941-475A-A556-41B808450BDB}" type="datetimeFigureOut">
              <a:rPr lang="fr-FR"/>
              <a:pPr>
                <a:defRPr/>
              </a:pPr>
              <a:t>06/01/2015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0541B7A9-304D-4596-87CE-A577C5468621}"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B172F6B1-59AB-4FD2-9D1B-156FAA45F030}" type="datetimeFigureOut">
              <a:rPr lang="fr-FR"/>
              <a:pPr>
                <a:defRPr/>
              </a:pPr>
              <a:t>06/01/2015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77F18AF-BD4F-4D4F-B178-F2C3E6E1E20D}"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52027FD7-9A4A-45D2-BD92-77D52C403790}" type="datetimeFigureOut">
              <a:rPr lang="fr-FR"/>
              <a:pPr>
                <a:defRPr/>
              </a:pPr>
              <a:t>06/01/2015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C1931C5-A9B5-429D-A858-AEBF1DE73AED}"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B831BA1C-8526-44C6-9D20-551147DF9A02}" type="datetimeFigureOut">
              <a:rPr lang="fr-FR"/>
              <a:pPr>
                <a:defRPr/>
              </a:pPr>
              <a:t>06/01/2015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DC3025B7-0F1F-40D8-B1EB-644279315E8E}"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7944822C-D632-4036-AE4C-D5C201C59621}" type="datetimeFigureOut">
              <a:rPr lang="fr-FR"/>
              <a:pPr>
                <a:defRPr/>
              </a:pPr>
              <a:t>06/01/2015</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1FFD4F1D-F521-47E3-8EEB-73267DBCCD25}"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5A926733-C203-4C76-BD70-D58CE49C61E2}" type="datetimeFigureOut">
              <a:rPr lang="fr-FR"/>
              <a:pPr>
                <a:defRPr/>
              </a:pPr>
              <a:t>06/01/2015</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6ED07B5B-CAC1-4245-A20A-C4AF17E66A57}"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DA9DED82-81AF-4D5C-B9FE-E839EEDE4202}" type="datetimeFigureOut">
              <a:rPr lang="fr-FR"/>
              <a:pPr>
                <a:defRPr/>
              </a:pPr>
              <a:t>06/01/2015</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C9A5D0E1-43BB-480F-BB3A-10570E6C1E8F}"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80B65E2E-3D24-45B4-8DD5-31C24A4949AC}" type="datetimeFigureOut">
              <a:rPr lang="fr-FR"/>
              <a:pPr>
                <a:defRPr/>
              </a:pPr>
              <a:t>06/01/2015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72037DBC-5D62-4B34-A058-35A781EFFF8D}"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A75FBE39-C05A-41FC-BF42-CC71F7A16940}" type="datetimeFigureOut">
              <a:rPr lang="fr-FR"/>
              <a:pPr>
                <a:defRPr/>
              </a:pPr>
              <a:t>06/01/2015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1DAB2F5-026D-47C8-A885-FE2C3D48EE83}"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CA" smtClean="0"/>
              <a:t>Cliquez pour modifier le style du titre</a:t>
            </a:r>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CA" smtClean="0"/>
              <a:t>Cliquez pour modifier les styles du texte du masque</a:t>
            </a:r>
          </a:p>
          <a:p>
            <a:pPr lvl="1"/>
            <a:r>
              <a:rPr lang="fr-CA" smtClean="0"/>
              <a:t>Deuxième niveau</a:t>
            </a:r>
          </a:p>
          <a:p>
            <a:pPr lvl="2"/>
            <a:r>
              <a:rPr lang="fr-CA" smtClean="0"/>
              <a:t>Troisième niveau</a:t>
            </a:r>
          </a:p>
          <a:p>
            <a:pPr lvl="3"/>
            <a:r>
              <a:rPr lang="fr-CA" smtClean="0"/>
              <a:t>Quatrième niveau</a:t>
            </a:r>
          </a:p>
          <a:p>
            <a:pPr lvl="4"/>
            <a:r>
              <a:rPr lang="fr-CA" smtClean="0"/>
              <a:t>Cinquième niveau</a:t>
            </a: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5324C529-BB1B-40C8-A878-29CA9C35D859}" type="datetimeFigureOut">
              <a:rPr lang="fr-FR"/>
              <a:pPr>
                <a:defRPr/>
              </a:pPr>
              <a:t>06/01/2015</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45821714-0D2A-46EF-9E01-0D4C9079A63F}"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3800" dirty="0" err="1" smtClean="0">
                <a:solidFill>
                  <a:schemeClr val="bg1"/>
                </a:solidFill>
              </a:rPr>
              <a:t>Glasshfish</a:t>
            </a:r>
            <a:r>
              <a:rPr lang="ro-RO" sz="3800" dirty="0" smtClean="0">
                <a:solidFill>
                  <a:schemeClr val="bg1"/>
                </a:solidFill>
              </a:rPr>
              <a:t> 3</a:t>
            </a:r>
            <a:endParaRPr lang="fr-CA" sz="3800" dirty="0" smtClean="0">
              <a:solidFill>
                <a:schemeClr val="bg1"/>
              </a:solidFill>
            </a:endParaRPr>
          </a:p>
        </p:txBody>
      </p:sp>
      <p:sp>
        <p:nvSpPr>
          <p:cNvPr id="2051" name="Sous-titre 2"/>
          <p:cNvSpPr>
            <a:spLocks noGrp="1"/>
          </p:cNvSpPr>
          <p:nvPr>
            <p:ph type="subTitle" idx="1"/>
          </p:nvPr>
        </p:nvSpPr>
        <p:spPr>
          <a:xfrm>
            <a:off x="4648200" y="6019800"/>
            <a:ext cx="4572000" cy="614363"/>
          </a:xfrm>
        </p:spPr>
        <p:txBody>
          <a:bodyPr/>
          <a:lstStyle/>
          <a:p>
            <a:r>
              <a:rPr lang="fr-CA" sz="2600" dirty="0" smtClean="0">
                <a:solidFill>
                  <a:schemeClr val="bg1"/>
                </a:solidFill>
              </a:rPr>
              <a:t>Dima Ionut Daniel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EE </a:t>
            </a:r>
            <a:r>
              <a:rPr lang="fr-CA" dirty="0" smtClean="0">
                <a:solidFill>
                  <a:schemeClr val="bg1"/>
                </a:solidFill>
              </a:rPr>
              <a:t>6</a:t>
            </a:r>
            <a:r>
              <a:rPr lang="ro-RO" dirty="0" smtClean="0">
                <a:solidFill>
                  <a:schemeClr val="bg1"/>
                </a:solidFill>
              </a:rPr>
              <a:t> </a:t>
            </a:r>
            <a:r>
              <a:rPr lang="ro-RO" dirty="0" smtClean="0">
                <a:solidFill>
                  <a:schemeClr val="bg1"/>
                </a:solidFill>
              </a:rPr>
              <a:t>(cont.)</a:t>
            </a:r>
            <a:endParaRPr lang="fr-CA" dirty="0" smtClean="0">
              <a:solidFill>
                <a:schemeClr val="bg1"/>
              </a:solidFill>
            </a:endParaRPr>
          </a:p>
        </p:txBody>
      </p:sp>
      <p:pic>
        <p:nvPicPr>
          <p:cNvPr id="2050" name="Picture 2"/>
          <p:cNvPicPr>
            <a:picLocks noChangeAspect="1" noChangeArrowheads="1"/>
          </p:cNvPicPr>
          <p:nvPr/>
        </p:nvPicPr>
        <p:blipFill>
          <a:blip r:embed="rId3" cstate="print"/>
          <a:srcRect/>
          <a:stretch>
            <a:fillRect/>
          </a:stretch>
        </p:blipFill>
        <p:spPr bwMode="auto">
          <a:xfrm>
            <a:off x="914400" y="1981200"/>
            <a:ext cx="6319837" cy="3723366"/>
          </a:xfrm>
          <a:prstGeom prst="rect">
            <a:avLst/>
          </a:prstGeom>
          <a:noFill/>
          <a:ln w="9525">
            <a:noFill/>
            <a:miter lim="800000"/>
            <a:headEnd/>
            <a:tailEnd/>
          </a:ln>
          <a:effectLst/>
        </p:spPr>
      </p:pic>
      <p:sp>
        <p:nvSpPr>
          <p:cNvPr id="5" name="Espace réservé du contenu 4"/>
          <p:cNvSpPr>
            <a:spLocks noGrp="1"/>
          </p:cNvSpPr>
          <p:nvPr>
            <p:ph idx="1"/>
          </p:nvPr>
        </p:nvSpPr>
        <p:spPr>
          <a:xfrm>
            <a:off x="457200" y="5943600"/>
            <a:ext cx="8229600" cy="533400"/>
          </a:xfrm>
        </p:spPr>
        <p:txBody>
          <a:bodyPr/>
          <a:lstStyle/>
          <a:p>
            <a:r>
              <a:rPr lang="en-US" sz="1400" dirty="0" smtClean="0"/>
              <a:t>History of J2EE/Java EE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EE </a:t>
            </a:r>
            <a:r>
              <a:rPr lang="fr-CA" dirty="0" smtClean="0">
                <a:solidFill>
                  <a:schemeClr val="bg1"/>
                </a:solidFill>
              </a:rPr>
              <a:t>6</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1066800"/>
          </a:xfrm>
        </p:spPr>
        <p:txBody>
          <a:bodyPr/>
          <a:lstStyle/>
          <a:p>
            <a:r>
              <a:rPr lang="en-US" sz="1400" dirty="0" smtClean="0"/>
              <a:t>An application server has to implement 28 specifications in order to be compliant with Java EE 6.</a:t>
            </a:r>
          </a:p>
          <a:p>
            <a:r>
              <a:rPr lang="en-US" sz="1400" dirty="0" smtClean="0"/>
              <a:t>Java EE 6 defines a single profile called the Web Profile. Its aim is to allow developers to create web applications with the appropriate set of technologies.</a:t>
            </a:r>
          </a:p>
          <a:p>
            <a:r>
              <a:rPr lang="en-US" sz="1400" dirty="0" smtClean="0"/>
              <a:t>Web Profile 1.0 is specified in a separate JSR and is the first profile of the Java EE 6 platform.</a:t>
            </a:r>
          </a:p>
          <a:p>
            <a:endParaRPr lang="en-US" sz="1400" dirty="0" smtClean="0"/>
          </a:p>
          <a:p>
            <a:endParaRPr lang="en-US" sz="1400" dirty="0" smtClean="0"/>
          </a:p>
        </p:txBody>
      </p:sp>
      <p:graphicFrame>
        <p:nvGraphicFramePr>
          <p:cNvPr id="4" name="Table 3"/>
          <p:cNvGraphicFramePr>
            <a:graphicFrameLocks noGrp="1"/>
          </p:cNvGraphicFramePr>
          <p:nvPr/>
        </p:nvGraphicFramePr>
        <p:xfrm>
          <a:off x="1524000" y="2971800"/>
          <a:ext cx="5410200" cy="3657600"/>
        </p:xfrm>
        <a:graphic>
          <a:graphicData uri="http://schemas.openxmlformats.org/drawingml/2006/table">
            <a:tbl>
              <a:tblPr firstRow="1" bandRow="1">
                <a:tableStyleId>{5C22544A-7EE6-4342-B048-85BDC9FD1C3A}</a:tableStyleId>
              </a:tblPr>
              <a:tblGrid>
                <a:gridCol w="2743200"/>
                <a:gridCol w="1447800"/>
                <a:gridCol w="1219200"/>
              </a:tblGrid>
              <a:tr h="303107">
                <a:tc>
                  <a:txBody>
                    <a:bodyPr/>
                    <a:lstStyle/>
                    <a:p>
                      <a:r>
                        <a:rPr lang="en-US" dirty="0" smtClean="0"/>
                        <a:t>Specification</a:t>
                      </a:r>
                      <a:endParaRPr lang="en-US" dirty="0"/>
                    </a:p>
                  </a:txBody>
                  <a:tcPr/>
                </a:tc>
                <a:tc>
                  <a:txBody>
                    <a:bodyPr/>
                    <a:lstStyle/>
                    <a:p>
                      <a:r>
                        <a:rPr lang="en-US" dirty="0" smtClean="0"/>
                        <a:t>Version</a:t>
                      </a:r>
                      <a:endParaRPr lang="en-US" dirty="0"/>
                    </a:p>
                  </a:txBody>
                  <a:tcPr/>
                </a:tc>
                <a:tc>
                  <a:txBody>
                    <a:bodyPr/>
                    <a:lstStyle/>
                    <a:p>
                      <a:r>
                        <a:rPr lang="en-US" dirty="0" smtClean="0"/>
                        <a:t>JSR</a:t>
                      </a:r>
                      <a:endParaRPr lang="en-US" dirty="0"/>
                    </a:p>
                  </a:txBody>
                  <a:tcPr/>
                </a:tc>
              </a:tr>
              <a:tr h="303107">
                <a:tc>
                  <a:txBody>
                    <a:bodyPr/>
                    <a:lstStyle/>
                    <a:p>
                      <a:r>
                        <a:rPr lang="en-US" dirty="0" smtClean="0"/>
                        <a:t>JSF</a:t>
                      </a:r>
                      <a:endParaRPr lang="en-US" dirty="0"/>
                    </a:p>
                  </a:txBody>
                  <a:tcPr/>
                </a:tc>
                <a:tc>
                  <a:txBody>
                    <a:bodyPr/>
                    <a:lstStyle/>
                    <a:p>
                      <a:r>
                        <a:rPr lang="en-US" dirty="0" smtClean="0"/>
                        <a:t>2.0</a:t>
                      </a:r>
                      <a:endParaRPr lang="en-US" dirty="0"/>
                    </a:p>
                  </a:txBody>
                  <a:tcPr/>
                </a:tc>
                <a:tc>
                  <a:txBody>
                    <a:bodyPr/>
                    <a:lstStyle/>
                    <a:p>
                      <a:r>
                        <a:rPr lang="en-US" dirty="0" smtClean="0"/>
                        <a:t>314</a:t>
                      </a:r>
                      <a:endParaRPr lang="en-US" dirty="0"/>
                    </a:p>
                  </a:txBody>
                  <a:tcPr/>
                </a:tc>
              </a:tr>
              <a:tr h="303107">
                <a:tc>
                  <a:txBody>
                    <a:bodyPr/>
                    <a:lstStyle/>
                    <a:p>
                      <a:r>
                        <a:rPr lang="en-US" dirty="0" smtClean="0"/>
                        <a:t>JSP</a:t>
                      </a:r>
                      <a:endParaRPr lang="en-US" dirty="0"/>
                    </a:p>
                  </a:txBody>
                  <a:tcPr/>
                </a:tc>
                <a:tc>
                  <a:txBody>
                    <a:bodyPr/>
                    <a:lstStyle/>
                    <a:p>
                      <a:r>
                        <a:rPr lang="en-US" dirty="0" smtClean="0"/>
                        <a:t>2.2</a:t>
                      </a:r>
                      <a:endParaRPr lang="en-US" dirty="0"/>
                    </a:p>
                  </a:txBody>
                  <a:tcPr/>
                </a:tc>
                <a:tc>
                  <a:txBody>
                    <a:bodyPr/>
                    <a:lstStyle/>
                    <a:p>
                      <a:r>
                        <a:rPr lang="en-US" dirty="0" smtClean="0"/>
                        <a:t>245</a:t>
                      </a:r>
                      <a:endParaRPr lang="en-US" dirty="0"/>
                    </a:p>
                  </a:txBody>
                  <a:tcPr/>
                </a:tc>
              </a:tr>
              <a:tr h="303107">
                <a:tc>
                  <a:txBody>
                    <a:bodyPr/>
                    <a:lstStyle/>
                    <a:p>
                      <a:r>
                        <a:rPr lang="en-US" dirty="0" smtClean="0"/>
                        <a:t>JSTL</a:t>
                      </a:r>
                      <a:endParaRPr lang="en-US" dirty="0"/>
                    </a:p>
                  </a:txBody>
                  <a:tcPr/>
                </a:tc>
                <a:tc>
                  <a:txBody>
                    <a:bodyPr/>
                    <a:lstStyle/>
                    <a:p>
                      <a:r>
                        <a:rPr lang="en-US" dirty="0" smtClean="0"/>
                        <a:t>1.2</a:t>
                      </a:r>
                      <a:endParaRPr lang="en-US" dirty="0"/>
                    </a:p>
                  </a:txBody>
                  <a:tcPr/>
                </a:tc>
                <a:tc>
                  <a:txBody>
                    <a:bodyPr/>
                    <a:lstStyle/>
                    <a:p>
                      <a:r>
                        <a:rPr lang="en-US" dirty="0" smtClean="0"/>
                        <a:t>52</a:t>
                      </a:r>
                      <a:endParaRPr lang="en-US" dirty="0"/>
                    </a:p>
                  </a:txBody>
                  <a:tcPr/>
                </a:tc>
              </a:tr>
              <a:tr h="303107">
                <a:tc>
                  <a:txBody>
                    <a:bodyPr/>
                    <a:lstStyle/>
                    <a:p>
                      <a:r>
                        <a:rPr lang="en-US" dirty="0" err="1" smtClean="0"/>
                        <a:t>Servlet</a:t>
                      </a:r>
                      <a:endParaRPr lang="en-US" dirty="0"/>
                    </a:p>
                  </a:txBody>
                  <a:tcPr/>
                </a:tc>
                <a:tc>
                  <a:txBody>
                    <a:bodyPr/>
                    <a:lstStyle/>
                    <a:p>
                      <a:r>
                        <a:rPr lang="en-US" dirty="0" smtClean="0"/>
                        <a:t>3.0</a:t>
                      </a:r>
                      <a:endParaRPr lang="en-US" dirty="0"/>
                    </a:p>
                  </a:txBody>
                  <a:tcPr/>
                </a:tc>
                <a:tc>
                  <a:txBody>
                    <a:bodyPr/>
                    <a:lstStyle/>
                    <a:p>
                      <a:r>
                        <a:rPr lang="en-US" dirty="0" smtClean="0"/>
                        <a:t>315</a:t>
                      </a:r>
                      <a:endParaRPr lang="en-US" dirty="0"/>
                    </a:p>
                  </a:txBody>
                  <a:tcPr/>
                </a:tc>
              </a:tr>
              <a:tr h="303107">
                <a:tc>
                  <a:txBody>
                    <a:bodyPr/>
                    <a:lstStyle/>
                    <a:p>
                      <a:r>
                        <a:rPr lang="en-US" dirty="0" smtClean="0"/>
                        <a:t>Expression Lang.</a:t>
                      </a:r>
                      <a:endParaRPr lang="en-US" dirty="0"/>
                    </a:p>
                  </a:txBody>
                  <a:tcPr/>
                </a:tc>
                <a:tc>
                  <a:txBody>
                    <a:bodyPr/>
                    <a:lstStyle/>
                    <a:p>
                      <a:r>
                        <a:rPr lang="en-US" dirty="0" smtClean="0"/>
                        <a:t>1.2</a:t>
                      </a:r>
                      <a:endParaRPr lang="en-US" dirty="0"/>
                    </a:p>
                  </a:txBody>
                  <a:tcPr/>
                </a:tc>
                <a:tc>
                  <a:txBody>
                    <a:bodyPr/>
                    <a:lstStyle/>
                    <a:p>
                      <a:endParaRPr lang="en-US" dirty="0"/>
                    </a:p>
                  </a:txBody>
                  <a:tcPr/>
                </a:tc>
              </a:tr>
              <a:tr h="303107">
                <a:tc>
                  <a:txBody>
                    <a:bodyPr/>
                    <a:lstStyle/>
                    <a:p>
                      <a:r>
                        <a:rPr lang="en-US" dirty="0" smtClean="0"/>
                        <a:t>EJB </a:t>
                      </a:r>
                      <a:r>
                        <a:rPr lang="en-US" dirty="0" err="1" smtClean="0"/>
                        <a:t>Lite</a:t>
                      </a:r>
                      <a:endParaRPr lang="en-US" dirty="0"/>
                    </a:p>
                  </a:txBody>
                  <a:tcPr/>
                </a:tc>
                <a:tc>
                  <a:txBody>
                    <a:bodyPr/>
                    <a:lstStyle/>
                    <a:p>
                      <a:r>
                        <a:rPr lang="en-US" dirty="0" smtClean="0"/>
                        <a:t>3.1</a:t>
                      </a:r>
                      <a:endParaRPr lang="en-US" dirty="0"/>
                    </a:p>
                  </a:txBody>
                  <a:tcPr/>
                </a:tc>
                <a:tc>
                  <a:txBody>
                    <a:bodyPr/>
                    <a:lstStyle/>
                    <a:p>
                      <a:r>
                        <a:rPr lang="en-US" dirty="0" smtClean="0"/>
                        <a:t>318</a:t>
                      </a:r>
                      <a:endParaRPr lang="en-US" dirty="0"/>
                    </a:p>
                  </a:txBody>
                  <a:tcPr/>
                </a:tc>
              </a:tr>
              <a:tr h="303107">
                <a:tc>
                  <a:txBody>
                    <a:bodyPr/>
                    <a:lstStyle/>
                    <a:p>
                      <a:r>
                        <a:rPr lang="en-US" dirty="0" smtClean="0"/>
                        <a:t>JPA</a:t>
                      </a:r>
                      <a:endParaRPr lang="en-US" dirty="0"/>
                    </a:p>
                  </a:txBody>
                  <a:tcPr/>
                </a:tc>
                <a:tc>
                  <a:txBody>
                    <a:bodyPr/>
                    <a:lstStyle/>
                    <a:p>
                      <a:r>
                        <a:rPr lang="en-US" dirty="0" smtClean="0"/>
                        <a:t>2.0</a:t>
                      </a:r>
                      <a:endParaRPr lang="en-US" dirty="0"/>
                    </a:p>
                  </a:txBody>
                  <a:tcPr/>
                </a:tc>
                <a:tc>
                  <a:txBody>
                    <a:bodyPr/>
                    <a:lstStyle/>
                    <a:p>
                      <a:r>
                        <a:rPr lang="en-US" dirty="0" smtClean="0"/>
                        <a:t>317</a:t>
                      </a:r>
                      <a:endParaRPr lang="en-US" dirty="0"/>
                    </a:p>
                  </a:txBody>
                  <a:tcPr/>
                </a:tc>
              </a:tr>
              <a:tr h="303107">
                <a:tc>
                  <a:txBody>
                    <a:bodyPr/>
                    <a:lstStyle/>
                    <a:p>
                      <a:r>
                        <a:rPr lang="en-US" dirty="0" smtClean="0"/>
                        <a:t>JTA</a:t>
                      </a:r>
                      <a:endParaRPr lang="en-US" dirty="0"/>
                    </a:p>
                  </a:txBody>
                  <a:tcPr/>
                </a:tc>
                <a:tc>
                  <a:txBody>
                    <a:bodyPr/>
                    <a:lstStyle/>
                    <a:p>
                      <a:r>
                        <a:rPr lang="en-US" dirty="0" smtClean="0"/>
                        <a:t>1.1</a:t>
                      </a:r>
                      <a:endParaRPr lang="en-US" dirty="0"/>
                    </a:p>
                  </a:txBody>
                  <a:tcPr/>
                </a:tc>
                <a:tc>
                  <a:txBody>
                    <a:bodyPr/>
                    <a:lstStyle/>
                    <a:p>
                      <a:r>
                        <a:rPr lang="en-US" dirty="0" smtClean="0"/>
                        <a:t>907</a:t>
                      </a:r>
                      <a:endParaRPr lang="en-US" dirty="0"/>
                    </a:p>
                  </a:txBody>
                  <a:tcPr/>
                </a:tc>
              </a:tr>
              <a:tr h="303107">
                <a:tc>
                  <a:txBody>
                    <a:bodyPr/>
                    <a:lstStyle/>
                    <a:p>
                      <a:r>
                        <a:rPr lang="en-US" dirty="0" smtClean="0"/>
                        <a:t>Commons Annotations</a:t>
                      </a:r>
                      <a:endParaRPr lang="en-US" dirty="0"/>
                    </a:p>
                  </a:txBody>
                  <a:tcPr/>
                </a:tc>
                <a:tc>
                  <a:txBody>
                    <a:bodyPr/>
                    <a:lstStyle/>
                    <a:p>
                      <a:r>
                        <a:rPr lang="en-US" dirty="0" smtClean="0"/>
                        <a:t>1.0</a:t>
                      </a:r>
                      <a:endParaRPr lang="en-US" dirty="0"/>
                    </a:p>
                  </a:txBody>
                  <a:tcPr/>
                </a:tc>
                <a:tc>
                  <a:txBody>
                    <a:bodyPr/>
                    <a:lstStyle/>
                    <a:p>
                      <a:r>
                        <a:rPr lang="en-US" dirty="0" smtClean="0"/>
                        <a:t>250</a:t>
                      </a:r>
                      <a:endParaRPr lang="en-US" dirty="0"/>
                    </a:p>
                  </a:txBody>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Glassfish</a:t>
            </a:r>
            <a:r>
              <a:rPr lang="fr-CA" dirty="0" smtClean="0">
                <a:solidFill>
                  <a:schemeClr val="bg1"/>
                </a:solidFill>
              </a:rPr>
              <a:t> Administration</a:t>
            </a:r>
          </a:p>
        </p:txBody>
      </p:sp>
      <p:sp>
        <p:nvSpPr>
          <p:cNvPr id="4099" name="Espace réservé du contenu 4"/>
          <p:cNvSpPr>
            <a:spLocks noGrp="1"/>
          </p:cNvSpPr>
          <p:nvPr>
            <p:ph idx="1"/>
          </p:nvPr>
        </p:nvSpPr>
        <p:spPr>
          <a:xfrm>
            <a:off x="457200" y="1905000"/>
            <a:ext cx="8229600" cy="1676400"/>
          </a:xfrm>
        </p:spPr>
        <p:txBody>
          <a:bodyPr/>
          <a:lstStyle/>
          <a:p>
            <a:r>
              <a:rPr lang="en-US" sz="1400" dirty="0" err="1" smtClean="0"/>
              <a:t>GlassFish</a:t>
            </a:r>
            <a:r>
              <a:rPr lang="en-US" sz="1400" dirty="0" smtClean="0"/>
              <a:t> implements the Java EE 6 specifications, but it also has additional features ,such as its administrative capabilities, be it through the admin console or via a powerful </a:t>
            </a:r>
            <a:r>
              <a:rPr lang="en-US" sz="1400" dirty="0" err="1" smtClean="0"/>
              <a:t>asadmin</a:t>
            </a:r>
            <a:r>
              <a:rPr lang="en-US" sz="1400" dirty="0" smtClean="0"/>
              <a:t> command-line interface.  Almost all the configuration is stored in a file called domain.xml (located in domains\domain1\</a:t>
            </a:r>
            <a:r>
              <a:rPr lang="en-US" sz="1400" dirty="0" err="1" smtClean="0"/>
              <a:t>config</a:t>
            </a:r>
            <a:r>
              <a:rPr lang="en-US" sz="1400" dirty="0" smtClean="0"/>
              <a:t>).</a:t>
            </a:r>
          </a:p>
          <a:p>
            <a:r>
              <a:rPr lang="en-US" sz="1400" dirty="0" smtClean="0"/>
              <a:t>By default the port number for the Web Console is 4848 and the listener listens on all available network interfaces on the server machine.</a:t>
            </a:r>
          </a:p>
          <a:p>
            <a:r>
              <a:rPr lang="en-US" sz="1400" dirty="0" smtClean="0"/>
              <a:t>Glassfish uses a separate Virtual Server for Web Console for independent configuration.</a:t>
            </a:r>
          </a:p>
          <a:p>
            <a:endParaRPr lang="en-US" sz="14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Glassfish</a:t>
            </a:r>
            <a:r>
              <a:rPr lang="fr-CA" dirty="0" smtClean="0">
                <a:solidFill>
                  <a:schemeClr val="bg1"/>
                </a:solidFill>
              </a:rPr>
              <a:t> </a:t>
            </a:r>
            <a:r>
              <a:rPr lang="fr-CA" dirty="0" smtClean="0">
                <a:solidFill>
                  <a:schemeClr val="bg1"/>
                </a:solidFill>
              </a:rPr>
              <a:t>Administration</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4495800"/>
          </a:xfrm>
        </p:spPr>
        <p:txBody>
          <a:bodyPr/>
          <a:lstStyle/>
          <a:p>
            <a:r>
              <a:rPr lang="en-US" sz="1400" dirty="0" smtClean="0"/>
              <a:t>From </a:t>
            </a:r>
            <a:r>
              <a:rPr lang="en-US" sz="1400" dirty="0" smtClean="0"/>
              <a:t>the Web Console we can create JDBC connection pools, JMS destinations, thread pools, listeners, security, </a:t>
            </a:r>
            <a:r>
              <a:rPr lang="en-US" sz="1400" dirty="0" err="1" smtClean="0"/>
              <a:t>clusterization</a:t>
            </a:r>
            <a:r>
              <a:rPr lang="en-US" sz="1400" dirty="0" smtClean="0"/>
              <a:t>, container configuration, etc.</a:t>
            </a:r>
          </a:p>
          <a:p>
            <a:r>
              <a:rPr lang="en-US" sz="1400" dirty="0" smtClean="0"/>
              <a:t>We can also administrate Glassfish using the CLI(Command Line Interfaces). </a:t>
            </a:r>
          </a:p>
          <a:p>
            <a:r>
              <a:rPr lang="en-US" sz="1400" dirty="0" smtClean="0"/>
              <a:t>The administration CLI is accessible through the </a:t>
            </a:r>
            <a:r>
              <a:rPr lang="en-US" sz="1400" dirty="0" err="1" smtClean="0"/>
              <a:t>asadmin</a:t>
            </a:r>
            <a:r>
              <a:rPr lang="en-US" sz="1400" dirty="0" smtClean="0"/>
              <a:t> utility located at </a:t>
            </a:r>
            <a:r>
              <a:rPr lang="en-US" sz="1400" dirty="0" err="1" smtClean="0"/>
              <a:t>glassfish_home</a:t>
            </a:r>
            <a:r>
              <a:rPr lang="en-US" sz="1400" dirty="0" smtClean="0"/>
              <a:t>/bin directory. It is either a batch file named asadmin.bat for Windows or a shell script named </a:t>
            </a:r>
            <a:r>
              <a:rPr lang="en-US" sz="1400" dirty="0" err="1" smtClean="0"/>
              <a:t>asadmin</a:t>
            </a:r>
            <a:r>
              <a:rPr lang="en-US" sz="1400" dirty="0" smtClean="0"/>
              <a:t> for Linux and UNIX.</a:t>
            </a:r>
          </a:p>
          <a:p>
            <a:r>
              <a:rPr lang="en-US" sz="1400" dirty="0" smtClean="0"/>
              <a:t>We can run the </a:t>
            </a:r>
            <a:r>
              <a:rPr lang="en-US" sz="1400" dirty="0" err="1" smtClean="0"/>
              <a:t>asadmin</a:t>
            </a:r>
            <a:r>
              <a:rPr lang="en-US" sz="1400" dirty="0" smtClean="0"/>
              <a:t> help command to  see a list of possible commands. </a:t>
            </a:r>
          </a:p>
          <a:p>
            <a:r>
              <a:rPr lang="en-US" sz="1400" dirty="0" smtClean="0"/>
              <a:t>The CLI also enables automation of routine tasks through shell scripts, as well as integration with provisioning tools.</a:t>
            </a:r>
          </a:p>
          <a:p>
            <a:r>
              <a:rPr lang="en-US" sz="1400" dirty="0" smtClean="0"/>
              <a:t>The 2 essential components of Glassfish from the administration view are :</a:t>
            </a:r>
          </a:p>
          <a:p>
            <a:pPr lvl="1"/>
            <a:r>
              <a:rPr lang="en-US" sz="1400" dirty="0" smtClean="0"/>
              <a:t>The server instance</a:t>
            </a:r>
          </a:p>
          <a:p>
            <a:pPr lvl="1"/>
            <a:r>
              <a:rPr lang="en-US" sz="1400" dirty="0" smtClean="0"/>
              <a:t>The administrative domain</a:t>
            </a:r>
          </a:p>
          <a:p>
            <a:endParaRPr lang="en-US" sz="1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Glassfish</a:t>
            </a:r>
            <a:r>
              <a:rPr lang="fr-CA" dirty="0" smtClean="0">
                <a:solidFill>
                  <a:schemeClr val="bg1"/>
                </a:solidFill>
              </a:rPr>
              <a:t> </a:t>
            </a:r>
            <a:r>
              <a:rPr lang="fr-CA" dirty="0" smtClean="0">
                <a:solidFill>
                  <a:schemeClr val="bg1"/>
                </a:solidFill>
              </a:rPr>
              <a:t>Administration</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4495800"/>
          </a:xfrm>
        </p:spPr>
        <p:txBody>
          <a:bodyPr/>
          <a:lstStyle/>
          <a:p>
            <a:r>
              <a:rPr lang="en-US" sz="1400" dirty="0" smtClean="0"/>
              <a:t>The Server instance is the Java EE process that hosts the Java EE applications. It implements the containers for the Java EE components .  </a:t>
            </a:r>
          </a:p>
          <a:p>
            <a:r>
              <a:rPr lang="en-US" sz="1400" dirty="0" smtClean="0"/>
              <a:t>The Server instance provides the capability necessary for enabling client access and resource management.</a:t>
            </a:r>
          </a:p>
          <a:p>
            <a:r>
              <a:rPr lang="en-US" sz="1400" dirty="0" smtClean="0"/>
              <a:t>The administrative domain(s) is a group of one or multiple server instance that are administrate together.</a:t>
            </a:r>
          </a:p>
          <a:p>
            <a:r>
              <a:rPr lang="en-US" sz="1400" dirty="0" smtClean="0"/>
              <a:t>Each domain has one domain administration server and one or multiple server instances.</a:t>
            </a:r>
          </a:p>
          <a:p>
            <a:r>
              <a:rPr lang="en-US" sz="1400" dirty="0" smtClean="0"/>
              <a:t>A domain maintains its own configuration, log files, and application deployment areas.</a:t>
            </a:r>
          </a:p>
          <a:p>
            <a:endParaRPr lang="en-US" sz="1400" dirty="0" smtClean="0"/>
          </a:p>
          <a:p>
            <a:endParaRPr lang="en-US" sz="1400" dirty="0" smtClean="0"/>
          </a:p>
          <a:p>
            <a:endParaRPr lang="en-US" sz="14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Glassfish</a:t>
            </a:r>
            <a:r>
              <a:rPr lang="fr-CA" dirty="0" smtClean="0">
                <a:solidFill>
                  <a:schemeClr val="bg1"/>
                </a:solidFill>
              </a:rPr>
              <a:t> </a:t>
            </a:r>
            <a:r>
              <a:rPr lang="fr-CA" dirty="0" smtClean="0">
                <a:solidFill>
                  <a:schemeClr val="bg1"/>
                </a:solidFill>
              </a:rPr>
              <a:t>Administration</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4495800"/>
          </a:xfrm>
        </p:spPr>
        <p:txBody>
          <a:bodyPr/>
          <a:lstStyle/>
          <a:p>
            <a:r>
              <a:rPr lang="en-US" sz="1400" dirty="0" smtClean="0"/>
              <a:t>A </a:t>
            </a:r>
            <a:r>
              <a:rPr lang="en-US" sz="1400" dirty="0" smtClean="0"/>
              <a:t>server instance always belong to a single domain and server instances in a single domain can run on different  physical hosts.</a:t>
            </a:r>
          </a:p>
          <a:p>
            <a:r>
              <a:rPr lang="en-US" sz="1400" dirty="0" smtClean="0"/>
              <a:t>Glassfish allows the clustering of application server instances. Clusters in an application server enhance scalability and availability  Clusters provide high availability by using failover and load-balancing.</a:t>
            </a:r>
          </a:p>
          <a:p>
            <a:r>
              <a:rPr lang="en-US" sz="1400" dirty="0" smtClean="0"/>
              <a:t>Server instances can be added to a cluster, even while the application is running making clustering scalable.</a:t>
            </a:r>
          </a:p>
          <a:p>
            <a:r>
              <a:rPr lang="en-US" sz="1400" dirty="0" smtClean="0"/>
              <a:t>Node agents, server instances, and clusters can be created at </a:t>
            </a:r>
            <a:r>
              <a:rPr lang="en-US" sz="1400" dirty="0" err="1" smtClean="0"/>
              <a:t>GlassFish</a:t>
            </a:r>
            <a:r>
              <a:rPr lang="en-US" sz="1400" dirty="0" smtClean="0"/>
              <a:t> installation time.</a:t>
            </a:r>
          </a:p>
          <a:p>
            <a:r>
              <a:rPr lang="en-US" sz="1400" dirty="0" smtClean="0"/>
              <a:t>Clusters and instances are organized into administrative domains, that are characterized by the Domain Administration Server (DAS).</a:t>
            </a:r>
          </a:p>
          <a:p>
            <a:r>
              <a:rPr lang="en-US" sz="1400" dirty="0" smtClean="0"/>
              <a:t>The administrative infrastructure in the DAS is based on Java Management Extensions (JMX) technology.</a:t>
            </a:r>
          </a:p>
          <a:p>
            <a:endParaRPr lang="en-US" sz="1400" dirty="0" smtClean="0"/>
          </a:p>
          <a:p>
            <a:endParaRPr lang="en-US" sz="1400" dirty="0" smtClean="0"/>
          </a:p>
          <a:p>
            <a:endParaRPr lang="en-US" sz="1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EJB 3.1/JPA 2.0</a:t>
            </a:r>
          </a:p>
        </p:txBody>
      </p:sp>
      <p:sp>
        <p:nvSpPr>
          <p:cNvPr id="4099" name="Espace réservé du contenu 4"/>
          <p:cNvSpPr>
            <a:spLocks noGrp="1"/>
          </p:cNvSpPr>
          <p:nvPr>
            <p:ph idx="1"/>
          </p:nvPr>
        </p:nvSpPr>
        <p:spPr>
          <a:xfrm>
            <a:off x="457200" y="1905000"/>
            <a:ext cx="8229600" cy="4800600"/>
          </a:xfrm>
        </p:spPr>
        <p:txBody>
          <a:bodyPr/>
          <a:lstStyle/>
          <a:p>
            <a:r>
              <a:rPr lang="en-US" sz="1400" dirty="0" smtClean="0"/>
              <a:t>The EJB 1.0 specification was created in 1998 and EJB 3.1 was released in 2009 with java EE6.</a:t>
            </a:r>
          </a:p>
          <a:p>
            <a:r>
              <a:rPr lang="en-US" sz="1400" dirty="0" smtClean="0"/>
              <a:t>The EJB 3.1 specification helps to avoid vendor lock-in by providing features that were previously nonstandard(non-standard JNDI names, embedded containers).</a:t>
            </a:r>
          </a:p>
          <a:p>
            <a:r>
              <a:rPr lang="en-US" sz="1400" dirty="0" smtClean="0"/>
              <a:t>With EJB 3.1 specification(JSR 318) the JPA specification is no longer part of EJB and is a separate specification (JSR 317). The JPA new specification is organized into different documents:</a:t>
            </a:r>
          </a:p>
          <a:p>
            <a:pPr lvl="1"/>
            <a:r>
              <a:rPr lang="en-US" sz="1300" dirty="0" smtClean="0"/>
              <a:t>EJB core contracts and requirements: main document that specifies the EJBs</a:t>
            </a:r>
          </a:p>
          <a:p>
            <a:pPr lvl="1"/>
            <a:r>
              <a:rPr lang="en-US" sz="1300" dirty="0" smtClean="0"/>
              <a:t>Interceptor Requirements: document that specifies interceptors</a:t>
            </a:r>
            <a:r>
              <a:rPr lang="en-US" sz="1300" dirty="0" smtClean="0"/>
              <a:t>.</a:t>
            </a:r>
            <a:endParaRPr lang="en-US" sz="13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EJB 3.1/JPA </a:t>
            </a:r>
            <a:r>
              <a:rPr lang="fr-CA" dirty="0" smtClean="0">
                <a:solidFill>
                  <a:schemeClr val="bg1"/>
                </a:solidFill>
              </a:rPr>
              <a:t>2.0</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4800600"/>
          </a:xfrm>
        </p:spPr>
        <p:txBody>
          <a:bodyPr/>
          <a:lstStyle/>
          <a:p>
            <a:r>
              <a:rPr lang="en-US" sz="1400" dirty="0" smtClean="0"/>
              <a:t>The </a:t>
            </a:r>
            <a:r>
              <a:rPr lang="en-US" sz="1400" dirty="0" smtClean="0"/>
              <a:t>Java EE 6 expert group has compiled a list of features for possible future removal:</a:t>
            </a:r>
          </a:p>
          <a:p>
            <a:pPr lvl="1"/>
            <a:r>
              <a:rPr lang="en-US" sz="1200" dirty="0" smtClean="0"/>
              <a:t>Entity Beans 2.x</a:t>
            </a:r>
          </a:p>
          <a:p>
            <a:pPr lvl="1"/>
            <a:r>
              <a:rPr lang="en-US" sz="1200" dirty="0" smtClean="0"/>
              <a:t>Client view of an entity bean 2.x</a:t>
            </a:r>
          </a:p>
          <a:p>
            <a:pPr lvl="1"/>
            <a:r>
              <a:rPr lang="en-US" sz="1200" dirty="0" smtClean="0"/>
              <a:t>EJB QL (query language for container-managed persistence)</a:t>
            </a:r>
          </a:p>
          <a:p>
            <a:pPr lvl="1"/>
            <a:r>
              <a:rPr lang="en-US" sz="1200" dirty="0" smtClean="0"/>
              <a:t>JAX-RPC – based web service endpoints</a:t>
            </a:r>
          </a:p>
          <a:p>
            <a:pPr lvl="1"/>
            <a:r>
              <a:rPr lang="en-US" sz="1200" dirty="0" smtClean="0"/>
              <a:t>Client view of a JAX-RPC web service</a:t>
            </a:r>
          </a:p>
          <a:p>
            <a:r>
              <a:rPr lang="en-US" sz="1400" dirty="0" smtClean="0"/>
              <a:t>The EJB 3.1 specification includes new functionalities and simplifications:</a:t>
            </a:r>
          </a:p>
          <a:p>
            <a:pPr lvl="1"/>
            <a:r>
              <a:rPr lang="en-US" sz="1200" dirty="0" smtClean="0"/>
              <a:t>War deployment:  we can package the EJB components in a war file</a:t>
            </a:r>
          </a:p>
          <a:p>
            <a:pPr lvl="1"/>
            <a:r>
              <a:rPr lang="en-US" sz="1200" dirty="0" smtClean="0"/>
              <a:t>Embedded container: a new embeddable API is available for executing EJB components into JAVA SE environment</a:t>
            </a:r>
          </a:p>
          <a:p>
            <a:pPr lvl="1"/>
            <a:r>
              <a:rPr lang="en-US" sz="1200" dirty="0" smtClean="0"/>
              <a:t>Singleton beans: a new type of component provides easy access to shared state.</a:t>
            </a:r>
          </a:p>
          <a:p>
            <a:pPr lvl="1"/>
            <a:r>
              <a:rPr lang="en-US" sz="1200" dirty="0" smtClean="0"/>
              <a:t>Richer timer service: creation of EJB timers and calendar-based expressions.</a:t>
            </a:r>
          </a:p>
          <a:p>
            <a:pPr lvl="1"/>
            <a:r>
              <a:rPr lang="en-US" sz="1200" dirty="0" smtClean="0"/>
              <a:t>No-interface-view: Session beans with a local view can be accessed without a separate local business interface</a:t>
            </a:r>
          </a:p>
          <a:p>
            <a:pPr lvl="1"/>
            <a:r>
              <a:rPr lang="en-US" sz="1200" dirty="0" smtClean="0"/>
              <a:t>EJB </a:t>
            </a:r>
            <a:r>
              <a:rPr lang="en-US" sz="1200" dirty="0" err="1" smtClean="0"/>
              <a:t>Lite</a:t>
            </a:r>
            <a:r>
              <a:rPr lang="en-US" sz="1200" dirty="0" smtClean="0"/>
              <a:t>: subset of functionalities can be provided within Java EE profiles.</a:t>
            </a:r>
          </a:p>
          <a:p>
            <a:pPr lvl="1"/>
            <a:r>
              <a:rPr lang="en-US" sz="1200" dirty="0" smtClean="0"/>
              <a:t>Portable JNDI Names: the syntax for looking the EJB components is specified now.</a:t>
            </a:r>
          </a:p>
          <a:p>
            <a:pPr lvl="1">
              <a:buNone/>
            </a:pPr>
            <a:endParaRPr lang="en-US" sz="12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EJB 3.1/JPA </a:t>
            </a:r>
            <a:r>
              <a:rPr lang="fr-CA" dirty="0" smtClean="0">
                <a:solidFill>
                  <a:schemeClr val="bg1"/>
                </a:solidFill>
              </a:rPr>
              <a:t>2.0</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4953000"/>
          </a:xfrm>
        </p:spPr>
        <p:txBody>
          <a:bodyPr/>
          <a:lstStyle/>
          <a:p>
            <a:r>
              <a:rPr lang="en-US" sz="1400" dirty="0" smtClean="0"/>
              <a:t>The principle of ORM involves delegating access to relational databases to external tools or frameworks. Mapping tools have a bidirectional correspondence between the database and objects. </a:t>
            </a:r>
          </a:p>
          <a:p>
            <a:r>
              <a:rPr lang="en-US" sz="1400" dirty="0" smtClean="0"/>
              <a:t>Several frameworks achieve this, such as Hibernate, </a:t>
            </a:r>
            <a:r>
              <a:rPr lang="en-US" sz="1400" dirty="0" err="1" smtClean="0"/>
              <a:t>TopLink</a:t>
            </a:r>
            <a:r>
              <a:rPr lang="en-US" sz="1400" dirty="0" smtClean="0"/>
              <a:t>, and Java Data Objects (JDO), but Java Persistence API (JPA) is the preferred technology, as it has been included in Java EE 6.</a:t>
            </a:r>
          </a:p>
          <a:p>
            <a:r>
              <a:rPr lang="en-US" sz="1400" dirty="0" smtClean="0"/>
              <a:t>JPA 1.0 was created with Java EE 5 to solve the problem of data persistence and brings the object-oriented and relational models together. </a:t>
            </a:r>
          </a:p>
          <a:p>
            <a:r>
              <a:rPr lang="en-US" sz="1400" dirty="0" smtClean="0"/>
              <a:t>In Java EE 6, JPA 2.0 follows the same path of simplicity and robustness, and adds new functionalities. </a:t>
            </a:r>
          </a:p>
          <a:p>
            <a:r>
              <a:rPr lang="en-US" sz="1400" dirty="0" smtClean="0"/>
              <a:t>A component is a reusable software unit that can be integrated into an application.  Clients interact with components via a well-defined contract. </a:t>
            </a:r>
          </a:p>
          <a:p>
            <a:endParaRPr lang="en-US" sz="1400" dirty="0" smtClean="0"/>
          </a:p>
          <a:p>
            <a:endParaRPr lang="en-US" sz="14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EJB 3.1/JPA </a:t>
            </a:r>
            <a:r>
              <a:rPr lang="fr-CA" dirty="0" smtClean="0">
                <a:solidFill>
                  <a:schemeClr val="bg1"/>
                </a:solidFill>
              </a:rPr>
              <a:t>2.0</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3505200"/>
          </a:xfrm>
        </p:spPr>
        <p:txBody>
          <a:bodyPr/>
          <a:lstStyle/>
          <a:p>
            <a:r>
              <a:rPr lang="en-US" sz="1400" dirty="0" smtClean="0"/>
              <a:t>The </a:t>
            </a:r>
            <a:r>
              <a:rPr lang="en-US" sz="1400" dirty="0" smtClean="0"/>
              <a:t>standard component model for Java EE is the Enterprise JavaBeans model. The EJB’s type determines the contract required to interact with it. </a:t>
            </a:r>
          </a:p>
          <a:p>
            <a:r>
              <a:rPr lang="en-US" sz="1400" dirty="0" smtClean="0"/>
              <a:t>There are 3 EJB types: </a:t>
            </a:r>
            <a:r>
              <a:rPr lang="en-US" sz="1400" b="1" dirty="0" smtClean="0"/>
              <a:t>session beans</a:t>
            </a:r>
            <a:r>
              <a:rPr lang="en-US" sz="1400" dirty="0" smtClean="0"/>
              <a:t>, </a:t>
            </a:r>
            <a:r>
              <a:rPr lang="en-US" sz="1400" b="1" dirty="0" smtClean="0"/>
              <a:t>entity beans </a:t>
            </a:r>
            <a:r>
              <a:rPr lang="en-US" sz="1400" dirty="0" smtClean="0"/>
              <a:t>and </a:t>
            </a:r>
            <a:r>
              <a:rPr lang="en-US" sz="1400" b="1" dirty="0" smtClean="0"/>
              <a:t>message driven beans</a:t>
            </a:r>
            <a:r>
              <a:rPr lang="en-US" sz="1400" dirty="0" smtClean="0"/>
              <a:t>.</a:t>
            </a:r>
          </a:p>
          <a:p>
            <a:r>
              <a:rPr lang="en-US" sz="1400" dirty="0" smtClean="0"/>
              <a:t>Session beans are divided into: </a:t>
            </a:r>
            <a:r>
              <a:rPr lang="en-US" sz="1400" b="1" dirty="0" smtClean="0"/>
              <a:t>stateless</a:t>
            </a:r>
            <a:r>
              <a:rPr lang="en-US" sz="1400" dirty="0" smtClean="0"/>
              <a:t>, </a:t>
            </a:r>
            <a:r>
              <a:rPr lang="en-US" sz="1400" b="1" dirty="0" err="1" smtClean="0"/>
              <a:t>stateful</a:t>
            </a:r>
            <a:r>
              <a:rPr lang="en-US" sz="1400" dirty="0" smtClean="0"/>
              <a:t> and </a:t>
            </a:r>
            <a:r>
              <a:rPr lang="en-US" sz="1400" b="1" dirty="0" smtClean="0"/>
              <a:t>singleton</a:t>
            </a:r>
            <a:r>
              <a:rPr lang="en-US" sz="1400" dirty="0" smtClean="0"/>
              <a:t>.</a:t>
            </a:r>
          </a:p>
          <a:p>
            <a:r>
              <a:rPr lang="en-US" sz="1400" dirty="0" err="1" smtClean="0"/>
              <a:t>Stateful</a:t>
            </a:r>
            <a:r>
              <a:rPr lang="en-US" sz="1400" dirty="0" smtClean="0"/>
              <a:t> session beans are good for accumulating state during a conversation</a:t>
            </a:r>
          </a:p>
          <a:p>
            <a:r>
              <a:rPr lang="en-US" sz="1400" dirty="0" smtClean="0"/>
              <a:t>Stateless session beans are designed to carry out independent operations very efficiently and encapsulates business services.</a:t>
            </a:r>
          </a:p>
          <a:p>
            <a:r>
              <a:rPr lang="en-US" sz="1400" dirty="0" smtClean="0"/>
              <a:t>Singleton Beans are primarily used to store application-wide shared data.</a:t>
            </a:r>
          </a:p>
          <a:p>
            <a:r>
              <a:rPr lang="en-US" sz="1400" dirty="0" smtClean="0"/>
              <a:t>The Glassfish naming convention for looking into EJB is:</a:t>
            </a:r>
          </a:p>
          <a:p>
            <a:r>
              <a:rPr lang="en-US" sz="1400" b="1" dirty="0" err="1" smtClean="0">
                <a:solidFill>
                  <a:srgbClr val="0070C0"/>
                </a:solidFill>
              </a:rPr>
              <a:t>java:global</a:t>
            </a:r>
            <a:r>
              <a:rPr lang="en-US" sz="1400" b="1" dirty="0" smtClean="0">
                <a:solidFill>
                  <a:srgbClr val="0070C0"/>
                </a:solidFill>
              </a:rPr>
              <a:t>[/&lt;app-name&gt;]/&lt;module-name&gt;/&lt;bean-name&gt;[!&lt;fully-qualified-interface-name&gt;]</a:t>
            </a:r>
          </a:p>
          <a:p>
            <a:endParaRPr lang="en-US" sz="1400" dirty="0" smtClean="0"/>
          </a:p>
          <a:p>
            <a:endParaRPr lang="en-US" sz="1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3600" dirty="0" smtClean="0"/>
              <a:t>Contents</a:t>
            </a:r>
          </a:p>
        </p:txBody>
      </p:sp>
      <p:sp>
        <p:nvSpPr>
          <p:cNvPr id="3075" name="Espace réservé du contenu 2"/>
          <p:cNvSpPr>
            <a:spLocks noGrp="1"/>
          </p:cNvSpPr>
          <p:nvPr>
            <p:ph idx="1"/>
          </p:nvPr>
        </p:nvSpPr>
        <p:spPr>
          <a:xfrm>
            <a:off x="2071688" y="1600200"/>
            <a:ext cx="6615112" cy="4876800"/>
          </a:xfrm>
        </p:spPr>
        <p:txBody>
          <a:bodyPr/>
          <a:lstStyle/>
          <a:p>
            <a:r>
              <a:rPr lang="fr-CA" sz="1600" dirty="0" err="1" smtClean="0"/>
              <a:t>What</a:t>
            </a:r>
            <a:r>
              <a:rPr lang="fr-CA" sz="1600" dirty="0" smtClean="0"/>
              <a:t> </a:t>
            </a:r>
            <a:r>
              <a:rPr lang="fr-CA" sz="1600" dirty="0" err="1" smtClean="0"/>
              <a:t>is</a:t>
            </a:r>
            <a:r>
              <a:rPr lang="fr-CA" sz="1600" dirty="0" smtClean="0"/>
              <a:t> </a:t>
            </a:r>
            <a:r>
              <a:rPr lang="fr-CA" sz="1600" dirty="0" err="1" smtClean="0"/>
              <a:t>Glassfish</a:t>
            </a:r>
            <a:r>
              <a:rPr lang="fr-CA" sz="1600" dirty="0" smtClean="0"/>
              <a:t>? </a:t>
            </a:r>
          </a:p>
          <a:p>
            <a:r>
              <a:rPr lang="fr-CA" sz="1600" dirty="0" err="1" smtClean="0"/>
              <a:t>Glassfish</a:t>
            </a:r>
            <a:r>
              <a:rPr lang="fr-CA" sz="1600" dirty="0" smtClean="0"/>
              <a:t> Goals</a:t>
            </a:r>
          </a:p>
          <a:p>
            <a:r>
              <a:rPr lang="fr-CA" sz="1600" dirty="0" smtClean="0"/>
              <a:t>Architecture</a:t>
            </a:r>
          </a:p>
          <a:p>
            <a:r>
              <a:rPr lang="fr-CA" sz="1600" dirty="0" smtClean="0"/>
              <a:t>Java EE 6</a:t>
            </a:r>
          </a:p>
          <a:p>
            <a:r>
              <a:rPr lang="fr-CA" sz="1600" dirty="0" err="1" smtClean="0"/>
              <a:t>Glassfish</a:t>
            </a:r>
            <a:r>
              <a:rPr lang="fr-CA" sz="1600" dirty="0" smtClean="0"/>
              <a:t> Administration</a:t>
            </a:r>
          </a:p>
          <a:p>
            <a:r>
              <a:rPr lang="fr-CA" sz="1600" dirty="0" smtClean="0"/>
              <a:t>EJB 3.1/JPA 2.0</a:t>
            </a:r>
          </a:p>
          <a:p>
            <a:r>
              <a:rPr lang="fr-CA" sz="1600" dirty="0" smtClean="0"/>
              <a:t>Java </a:t>
            </a:r>
            <a:r>
              <a:rPr lang="fr-CA" sz="1600" dirty="0" err="1" smtClean="0"/>
              <a:t>Servlet</a:t>
            </a:r>
            <a:r>
              <a:rPr lang="fr-CA" sz="1600" dirty="0" smtClean="0"/>
              <a:t> 3.0</a:t>
            </a:r>
          </a:p>
          <a:p>
            <a:r>
              <a:rPr lang="fr-CA" sz="1600" dirty="0" smtClean="0"/>
              <a:t>Java Serves Faces 2.0</a:t>
            </a:r>
          </a:p>
          <a:p>
            <a:r>
              <a:rPr lang="fr-CA" sz="1600" dirty="0" smtClean="0"/>
              <a:t>Web Services </a:t>
            </a:r>
            <a:r>
              <a:rPr lang="fr-CA" sz="1600" dirty="0" err="1" smtClean="0"/>
              <a:t>with</a:t>
            </a:r>
            <a:r>
              <a:rPr lang="fr-CA" sz="1600" dirty="0" smtClean="0"/>
              <a:t> JAX-WS</a:t>
            </a:r>
          </a:p>
          <a:p>
            <a:r>
              <a:rPr lang="fr-CA" sz="1600" dirty="0" smtClean="0"/>
              <a:t>REST, JAX-RS  and Jersey</a:t>
            </a:r>
          </a:p>
          <a:p>
            <a:r>
              <a:rPr lang="fr-CA" sz="1600" dirty="0" err="1" smtClean="0"/>
              <a:t>Context</a:t>
            </a:r>
            <a:r>
              <a:rPr lang="fr-CA" sz="1600" dirty="0" smtClean="0"/>
              <a:t> and </a:t>
            </a:r>
            <a:r>
              <a:rPr lang="fr-CA" sz="1600" dirty="0" err="1" smtClean="0"/>
              <a:t>Dependency</a:t>
            </a:r>
            <a:r>
              <a:rPr lang="fr-CA" sz="1600" dirty="0" smtClean="0"/>
              <a:t> Injection</a:t>
            </a:r>
          </a:p>
          <a:p>
            <a:r>
              <a:rPr lang="fr-CA" sz="1600" dirty="0" smtClean="0"/>
              <a:t>Conclusion</a:t>
            </a:r>
            <a:endParaRPr lang="fr-CA" sz="1600" dirty="0" smtClean="0"/>
          </a:p>
          <a:p>
            <a:r>
              <a:rPr lang="fr-CA" sz="1600" dirty="0" err="1" smtClean="0"/>
              <a:t>Bibliography</a:t>
            </a:r>
            <a:endParaRPr lang="fr-CA" sz="1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EJB 3.1/JPA </a:t>
            </a:r>
            <a:r>
              <a:rPr lang="fr-CA" dirty="0" smtClean="0">
                <a:solidFill>
                  <a:schemeClr val="bg1"/>
                </a:solidFill>
              </a:rPr>
              <a:t>2.0</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457200" y="1905000"/>
            <a:ext cx="8229600" cy="1219200"/>
          </a:xfrm>
        </p:spPr>
        <p:txBody>
          <a:bodyPr/>
          <a:lstStyle/>
          <a:p>
            <a:r>
              <a:rPr lang="en-US" sz="1400" dirty="0" smtClean="0"/>
              <a:t>A </a:t>
            </a:r>
            <a:r>
              <a:rPr lang="en-US" sz="1400" dirty="0" err="1" smtClean="0"/>
              <a:t>javax.ejb.Singleton</a:t>
            </a:r>
            <a:r>
              <a:rPr lang="en-US" sz="1400" dirty="0" smtClean="0"/>
              <a:t> is a session bean with a guarantee that there is at most one instance in the application. </a:t>
            </a:r>
          </a:p>
          <a:p>
            <a:r>
              <a:rPr lang="en-US" sz="1400" dirty="0" smtClean="0"/>
              <a:t>The @Startup annotation causes the bean to be instantiated by the container when the application starts. Singleton beans with @</a:t>
            </a:r>
            <a:r>
              <a:rPr lang="en-US" sz="1400" dirty="0" err="1" smtClean="0"/>
              <a:t>ConcurrencyManagement</a:t>
            </a:r>
            <a:r>
              <a:rPr lang="en-US" sz="1400" dirty="0" smtClean="0"/>
              <a:t>(BEAN) are responsible for their own thread-safety. Possible values for </a:t>
            </a:r>
            <a:r>
              <a:rPr lang="en-US" sz="1400" dirty="0" err="1" smtClean="0"/>
              <a:t>ConcurrencyManagementType</a:t>
            </a:r>
            <a:r>
              <a:rPr lang="en-US" sz="1400" dirty="0" smtClean="0"/>
              <a:t> are BEAN and CONTAINER,.</a:t>
            </a:r>
          </a:p>
          <a:p>
            <a:endParaRPr lang="en-US" sz="1400" dirty="0" smtClean="0"/>
          </a:p>
        </p:txBody>
      </p:sp>
      <p:pic>
        <p:nvPicPr>
          <p:cNvPr id="5122" name="Picture 2"/>
          <p:cNvPicPr>
            <a:picLocks noChangeAspect="1" noChangeArrowheads="1"/>
          </p:cNvPicPr>
          <p:nvPr/>
        </p:nvPicPr>
        <p:blipFill>
          <a:blip r:embed="rId3" cstate="print"/>
          <a:srcRect/>
          <a:stretch>
            <a:fillRect/>
          </a:stretch>
        </p:blipFill>
        <p:spPr bwMode="auto">
          <a:xfrm>
            <a:off x="1981200" y="3259064"/>
            <a:ext cx="4724400" cy="33703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EJB 3.1/JPA </a:t>
            </a:r>
            <a:r>
              <a:rPr lang="fr-CA" dirty="0" smtClean="0">
                <a:solidFill>
                  <a:schemeClr val="bg1"/>
                </a:solidFill>
              </a:rPr>
              <a:t>2.0</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457200" y="5943600"/>
            <a:ext cx="8229600" cy="762000"/>
          </a:xfrm>
        </p:spPr>
        <p:txBody>
          <a:bodyPr/>
          <a:lstStyle/>
          <a:p>
            <a:r>
              <a:rPr lang="en-US" sz="1300" dirty="0" smtClean="0"/>
              <a:t>Stateless session beans are session beans whose instances have no conversational state.  A </a:t>
            </a:r>
            <a:r>
              <a:rPr lang="en-US" sz="1300" dirty="0" err="1" smtClean="0"/>
              <a:t>stateful</a:t>
            </a:r>
            <a:r>
              <a:rPr lang="en-US" sz="1300" dirty="0" smtClean="0"/>
              <a:t> session bean is similar to an interactive session. A </a:t>
            </a:r>
            <a:r>
              <a:rPr lang="en-US" sz="1300" dirty="0" err="1" smtClean="0"/>
              <a:t>stateful</a:t>
            </a:r>
            <a:r>
              <a:rPr lang="en-US" sz="1300" dirty="0" smtClean="0"/>
              <a:t> session bean is not shared.</a:t>
            </a:r>
          </a:p>
          <a:p>
            <a:r>
              <a:rPr lang="en-US" sz="1300" dirty="0" err="1" smtClean="0"/>
              <a:t>Stateful</a:t>
            </a:r>
            <a:r>
              <a:rPr lang="en-US" sz="1300" dirty="0" smtClean="0"/>
              <a:t> and Stateless beans implement Local and/or Remote interfaces to determine which methods should be exposed.</a:t>
            </a:r>
          </a:p>
        </p:txBody>
      </p:sp>
      <p:pic>
        <p:nvPicPr>
          <p:cNvPr id="6146" name="Picture 2"/>
          <p:cNvPicPr>
            <a:picLocks noChangeAspect="1" noChangeArrowheads="1"/>
          </p:cNvPicPr>
          <p:nvPr/>
        </p:nvPicPr>
        <p:blipFill>
          <a:blip r:embed="rId3" cstate="print"/>
          <a:srcRect/>
          <a:stretch>
            <a:fillRect/>
          </a:stretch>
        </p:blipFill>
        <p:spPr bwMode="auto">
          <a:xfrm>
            <a:off x="950045" y="1905000"/>
            <a:ext cx="2936155" cy="28956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cstate="print"/>
          <a:srcRect/>
          <a:stretch>
            <a:fillRect/>
          </a:stretch>
        </p:blipFill>
        <p:spPr bwMode="auto">
          <a:xfrm>
            <a:off x="4191000" y="2009775"/>
            <a:ext cx="4924425" cy="2562225"/>
          </a:xfrm>
          <a:prstGeom prst="rect">
            <a:avLst/>
          </a:prstGeom>
          <a:noFill/>
          <a:ln w="9525">
            <a:noFill/>
            <a:miter lim="800000"/>
            <a:headEnd/>
            <a:tailEnd/>
          </a:ln>
          <a:effectLst/>
        </p:spPr>
      </p:pic>
      <p:pic>
        <p:nvPicPr>
          <p:cNvPr id="6148" name="Picture 4"/>
          <p:cNvPicPr>
            <a:picLocks noChangeAspect="1" noChangeArrowheads="1"/>
          </p:cNvPicPr>
          <p:nvPr/>
        </p:nvPicPr>
        <p:blipFill>
          <a:blip r:embed="rId5" cstate="print"/>
          <a:srcRect/>
          <a:stretch>
            <a:fillRect/>
          </a:stretch>
        </p:blipFill>
        <p:spPr bwMode="auto">
          <a:xfrm>
            <a:off x="4648201" y="4724400"/>
            <a:ext cx="3334430" cy="990600"/>
          </a:xfrm>
          <a:prstGeom prst="rect">
            <a:avLst/>
          </a:prstGeom>
          <a:noFill/>
          <a:ln w="9525">
            <a:noFill/>
            <a:miter lim="800000"/>
            <a:headEnd/>
            <a:tailEnd/>
          </a:ln>
          <a:effectLst/>
        </p:spPr>
      </p:pic>
      <p:pic>
        <p:nvPicPr>
          <p:cNvPr id="6150" name="Picture 6"/>
          <p:cNvPicPr>
            <a:picLocks noChangeAspect="1" noChangeArrowheads="1"/>
          </p:cNvPicPr>
          <p:nvPr/>
        </p:nvPicPr>
        <p:blipFill>
          <a:blip r:embed="rId6" cstate="print"/>
          <a:srcRect/>
          <a:stretch>
            <a:fillRect/>
          </a:stretch>
        </p:blipFill>
        <p:spPr bwMode="auto">
          <a:xfrm>
            <a:off x="1455860" y="4876800"/>
            <a:ext cx="1592140" cy="1009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EJB 3.1/JPA </a:t>
            </a:r>
            <a:r>
              <a:rPr lang="fr-CA" dirty="0" smtClean="0">
                <a:solidFill>
                  <a:schemeClr val="bg1"/>
                </a:solidFill>
              </a:rPr>
              <a:t>2.0</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5638800" y="2514600"/>
            <a:ext cx="3276600" cy="4191000"/>
          </a:xfrm>
        </p:spPr>
        <p:txBody>
          <a:bodyPr/>
          <a:lstStyle/>
          <a:p>
            <a:r>
              <a:rPr lang="en-US" sz="1300" dirty="0" smtClean="0"/>
              <a:t>Simple entity bean sample using JPA annotations and META-INF/persistence.xml file that references the JTA data source defined in the Glassfish.</a:t>
            </a:r>
          </a:p>
        </p:txBody>
      </p:sp>
      <p:pic>
        <p:nvPicPr>
          <p:cNvPr id="1026" name="Picture 2"/>
          <p:cNvPicPr>
            <a:picLocks noChangeAspect="1" noChangeArrowheads="1"/>
          </p:cNvPicPr>
          <p:nvPr/>
        </p:nvPicPr>
        <p:blipFill>
          <a:blip r:embed="rId3" cstate="print"/>
          <a:srcRect/>
          <a:stretch>
            <a:fillRect/>
          </a:stretch>
        </p:blipFill>
        <p:spPr bwMode="auto">
          <a:xfrm>
            <a:off x="933450" y="1857375"/>
            <a:ext cx="4552950" cy="27146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919163" y="4771940"/>
            <a:ext cx="4719637" cy="18574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EJB 3.1/JPA </a:t>
            </a:r>
            <a:r>
              <a:rPr lang="fr-CA" dirty="0" smtClean="0">
                <a:solidFill>
                  <a:schemeClr val="bg1"/>
                </a:solidFill>
              </a:rPr>
              <a:t>2.0</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457200" y="1981200"/>
            <a:ext cx="8458200" cy="4724400"/>
          </a:xfrm>
        </p:spPr>
        <p:txBody>
          <a:bodyPr/>
          <a:lstStyle/>
          <a:p>
            <a:r>
              <a:rPr lang="en-US" sz="1400" dirty="0" smtClean="0"/>
              <a:t>The EJBs are server-side component and needs to be executed in a container. This runtime environment provides core features common to many enterprise applications such as:</a:t>
            </a:r>
          </a:p>
          <a:p>
            <a:pPr lvl="1"/>
            <a:r>
              <a:rPr lang="en-US" sz="1200" dirty="0" smtClean="0"/>
              <a:t>Remote client communication: the EJB client can invoke methods remotely via standard protocols.</a:t>
            </a:r>
          </a:p>
          <a:p>
            <a:pPr lvl="1"/>
            <a:r>
              <a:rPr lang="en-US" sz="1200" dirty="0" smtClean="0"/>
              <a:t>Dependency injection: components can be injected into other components .</a:t>
            </a:r>
          </a:p>
          <a:p>
            <a:pPr lvl="1"/>
            <a:r>
              <a:rPr lang="en-US" sz="1200" dirty="0" smtClean="0"/>
              <a:t>State management: the container manages the beans state transparently.</a:t>
            </a:r>
          </a:p>
          <a:p>
            <a:pPr lvl="1"/>
            <a:r>
              <a:rPr lang="en-US" sz="1200" dirty="0" smtClean="0"/>
              <a:t>Pooling: the container can create a pool of instances that can be shared.</a:t>
            </a:r>
          </a:p>
          <a:p>
            <a:pPr lvl="1"/>
            <a:r>
              <a:rPr lang="en-US" sz="1200" dirty="0" smtClean="0"/>
              <a:t>Component life cycle: the container is responsible for managing the life cycle of each component.</a:t>
            </a:r>
          </a:p>
          <a:p>
            <a:pPr lvl="1"/>
            <a:r>
              <a:rPr lang="en-US" sz="1200" dirty="0" smtClean="0"/>
              <a:t>Messaging: the container allows MDBs to listen to destinations and consumes messages without complex code.</a:t>
            </a:r>
          </a:p>
          <a:p>
            <a:pPr lvl="1"/>
            <a:r>
              <a:rPr lang="en-US" sz="1200" dirty="0" smtClean="0"/>
              <a:t>Transactional management: and EJB can inform the container about the transactional policy it should use. The container takes care of the commit or rollback.</a:t>
            </a:r>
          </a:p>
          <a:p>
            <a:pPr lvl="1"/>
            <a:r>
              <a:rPr lang="en-US" sz="1200" dirty="0" smtClean="0"/>
              <a:t>Security: the EJB can specify the access level to enforce the user and role authentication.</a:t>
            </a:r>
          </a:p>
          <a:p>
            <a:pPr lvl="1"/>
            <a:r>
              <a:rPr lang="en-US" sz="1200" dirty="0" smtClean="0"/>
              <a:t>Concurrency support: all the EJB are thread-safe by nature, except the singletons where some concurrency declaration is needed.</a:t>
            </a:r>
          </a:p>
          <a:p>
            <a:pPr lvl="1"/>
            <a:r>
              <a:rPr lang="en-US" sz="1200" dirty="0" smtClean="0"/>
              <a:t>Interceptors: The container can create cross-cutting strategy to inject extra functionality to the components.</a:t>
            </a:r>
          </a:p>
          <a:p>
            <a:pPr lvl="1"/>
            <a:r>
              <a:rPr lang="en-US" sz="1200" dirty="0" smtClean="0"/>
              <a:t>Asynchronous method invocation: with EJB 3.1 it is possible to have asynchronous calls without involving messages</a:t>
            </a:r>
            <a:r>
              <a:rPr lang="en-US" sz="1200" dirty="0" smtClean="0"/>
              <a:t>.</a:t>
            </a:r>
            <a:endParaRPr lang="en-US" sz="1200"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EJB 3.1/JPA </a:t>
            </a:r>
            <a:r>
              <a:rPr lang="fr-CA" dirty="0" smtClean="0">
                <a:solidFill>
                  <a:schemeClr val="bg1"/>
                </a:solidFill>
              </a:rPr>
              <a:t>2.0</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457200" y="1981200"/>
            <a:ext cx="8458200" cy="2209800"/>
          </a:xfrm>
        </p:spPr>
        <p:txBody>
          <a:bodyPr/>
          <a:lstStyle/>
          <a:p>
            <a:r>
              <a:rPr lang="en-US" sz="1200" dirty="0" smtClean="0"/>
              <a:t>The </a:t>
            </a:r>
            <a:r>
              <a:rPr lang="en-US" sz="1200" dirty="0" smtClean="0"/>
              <a:t>embedded container is to be able to execute EJB applications within a Java SE environment allowing clients to run within the same JVM and class loader. This provides better support for testing, offline processing and the use of the EJB in desktop applications. The embeddable container API is defined in </a:t>
            </a:r>
            <a:r>
              <a:rPr lang="en-US" sz="1200" b="1" dirty="0" err="1" smtClean="0"/>
              <a:t>javax.ejb.embeddable</a:t>
            </a:r>
            <a:r>
              <a:rPr lang="en-US" sz="1200" dirty="0" smtClean="0"/>
              <a:t>.</a:t>
            </a:r>
          </a:p>
          <a:p>
            <a:pPr>
              <a:buNone/>
            </a:pPr>
            <a:r>
              <a:rPr lang="en-US" sz="1200" b="1" dirty="0" smtClean="0">
                <a:solidFill>
                  <a:srgbClr val="0070C0"/>
                </a:solidFill>
              </a:rPr>
              <a:t>	</a:t>
            </a:r>
            <a:r>
              <a:rPr lang="en-US" sz="1200" b="1" dirty="0" err="1" smtClean="0">
                <a:solidFill>
                  <a:srgbClr val="0070C0"/>
                </a:solidFill>
              </a:rPr>
              <a:t>EJBContainer</a:t>
            </a:r>
            <a:r>
              <a:rPr lang="en-US" sz="1200" b="1" dirty="0" smtClean="0">
                <a:solidFill>
                  <a:srgbClr val="0070C0"/>
                </a:solidFill>
              </a:rPr>
              <a:t> </a:t>
            </a:r>
            <a:r>
              <a:rPr lang="en-US" sz="1200" b="1" dirty="0" err="1" smtClean="0">
                <a:solidFill>
                  <a:srgbClr val="0070C0"/>
                </a:solidFill>
              </a:rPr>
              <a:t>ec</a:t>
            </a:r>
            <a:r>
              <a:rPr lang="en-US" sz="1200" b="1" dirty="0" smtClean="0">
                <a:solidFill>
                  <a:srgbClr val="0070C0"/>
                </a:solidFill>
              </a:rPr>
              <a:t> = </a:t>
            </a:r>
            <a:r>
              <a:rPr lang="en-US" sz="1200" b="1" dirty="0" err="1" smtClean="0">
                <a:solidFill>
                  <a:srgbClr val="0070C0"/>
                </a:solidFill>
              </a:rPr>
              <a:t>EJBContainer.createEJBContainer</a:t>
            </a:r>
            <a:r>
              <a:rPr lang="en-US" sz="1200" b="1" dirty="0" smtClean="0">
                <a:solidFill>
                  <a:srgbClr val="0070C0"/>
                </a:solidFill>
              </a:rPr>
              <a:t>();</a:t>
            </a:r>
          </a:p>
          <a:p>
            <a:pPr>
              <a:buNone/>
            </a:pPr>
            <a:r>
              <a:rPr lang="en-US" sz="1200" b="1" dirty="0" smtClean="0">
                <a:solidFill>
                  <a:srgbClr val="0070C0"/>
                </a:solidFill>
              </a:rPr>
              <a:t>	Context </a:t>
            </a:r>
            <a:r>
              <a:rPr lang="en-US" sz="1200" b="1" dirty="0" err="1" smtClean="0">
                <a:solidFill>
                  <a:srgbClr val="0070C0"/>
                </a:solidFill>
              </a:rPr>
              <a:t>ctx</a:t>
            </a:r>
            <a:r>
              <a:rPr lang="en-US" sz="1200" b="1" dirty="0" smtClean="0">
                <a:solidFill>
                  <a:srgbClr val="0070C0"/>
                </a:solidFill>
              </a:rPr>
              <a:t> = </a:t>
            </a:r>
            <a:r>
              <a:rPr lang="en-US" sz="1200" b="1" dirty="0" err="1" smtClean="0">
                <a:solidFill>
                  <a:srgbClr val="0070C0"/>
                </a:solidFill>
              </a:rPr>
              <a:t>ec.getContext</a:t>
            </a:r>
            <a:r>
              <a:rPr lang="en-US" sz="1200" b="1" dirty="0" smtClean="0">
                <a:solidFill>
                  <a:srgbClr val="0070C0"/>
                </a:solidFill>
              </a:rPr>
              <a:t>();</a:t>
            </a:r>
          </a:p>
          <a:p>
            <a:pPr>
              <a:buNone/>
            </a:pPr>
            <a:r>
              <a:rPr lang="en-US" sz="1200" b="1" dirty="0" smtClean="0">
                <a:solidFill>
                  <a:srgbClr val="0070C0"/>
                </a:solidFill>
              </a:rPr>
              <a:t>	</a:t>
            </a:r>
            <a:r>
              <a:rPr lang="en-US" sz="1200" b="1" dirty="0" err="1" smtClean="0">
                <a:solidFill>
                  <a:srgbClr val="0070C0"/>
                </a:solidFill>
              </a:rPr>
              <a:t>PhoneEJB</a:t>
            </a:r>
            <a:r>
              <a:rPr lang="en-US" sz="1200" b="1" dirty="0" smtClean="0">
                <a:solidFill>
                  <a:srgbClr val="0070C0"/>
                </a:solidFill>
              </a:rPr>
              <a:t> ref = (</a:t>
            </a:r>
            <a:r>
              <a:rPr lang="en-US" sz="1200" b="1" dirty="0" err="1" smtClean="0">
                <a:solidFill>
                  <a:srgbClr val="0070C0"/>
                </a:solidFill>
              </a:rPr>
              <a:t>PhoneEJB</a:t>
            </a:r>
            <a:r>
              <a:rPr lang="en-US" sz="1200" b="1" dirty="0" smtClean="0">
                <a:solidFill>
                  <a:srgbClr val="0070C0"/>
                </a:solidFill>
              </a:rPr>
              <a:t>) </a:t>
            </a:r>
            <a:r>
              <a:rPr lang="en-US" sz="1200" b="1" dirty="0" err="1" smtClean="0">
                <a:solidFill>
                  <a:srgbClr val="0070C0"/>
                </a:solidFill>
              </a:rPr>
              <a:t>ctx.lookup</a:t>
            </a:r>
            <a:r>
              <a:rPr lang="en-US" sz="1200" b="1" dirty="0" smtClean="0">
                <a:solidFill>
                  <a:srgbClr val="0070C0"/>
                </a:solidFill>
              </a:rPr>
              <a:t>("</a:t>
            </a:r>
            <a:r>
              <a:rPr lang="en-US" sz="1200" b="1" dirty="0" err="1" smtClean="0">
                <a:solidFill>
                  <a:srgbClr val="0070C0"/>
                </a:solidFill>
              </a:rPr>
              <a:t>java:global</a:t>
            </a:r>
            <a:r>
              <a:rPr lang="en-US" sz="1200" b="1" dirty="0" smtClean="0">
                <a:solidFill>
                  <a:srgbClr val="0070C0"/>
                </a:solidFill>
              </a:rPr>
              <a:t>/</a:t>
            </a:r>
            <a:r>
              <a:rPr lang="en-US" sz="1200" b="1" dirty="0" err="1" smtClean="0">
                <a:solidFill>
                  <a:srgbClr val="0070C0"/>
                </a:solidFill>
              </a:rPr>
              <a:t>PhoneEJB</a:t>
            </a:r>
            <a:r>
              <a:rPr lang="en-US" sz="1200" b="1" dirty="0" smtClean="0">
                <a:solidFill>
                  <a:srgbClr val="0070C0"/>
                </a:solidFill>
              </a:rPr>
              <a:t>");</a:t>
            </a:r>
          </a:p>
          <a:p>
            <a:pPr>
              <a:buNone/>
            </a:pPr>
            <a:r>
              <a:rPr lang="en-US" sz="1200" b="1" dirty="0" smtClean="0">
                <a:solidFill>
                  <a:srgbClr val="0070C0"/>
                </a:solidFill>
              </a:rPr>
              <a:t>	</a:t>
            </a:r>
            <a:r>
              <a:rPr lang="en-US" sz="1200" b="1" dirty="0" err="1" smtClean="0">
                <a:solidFill>
                  <a:srgbClr val="0070C0"/>
                </a:solidFill>
              </a:rPr>
              <a:t>ref.createPhone</a:t>
            </a:r>
            <a:r>
              <a:rPr lang="en-US" sz="1200" b="1" dirty="0" smtClean="0">
                <a:solidFill>
                  <a:srgbClr val="0070C0"/>
                </a:solidFill>
              </a:rPr>
              <a:t>(phone);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a:t>
            </a:r>
            <a:r>
              <a:rPr lang="fr-CA" dirty="0" err="1" smtClean="0">
                <a:solidFill>
                  <a:schemeClr val="bg1"/>
                </a:solidFill>
              </a:rPr>
              <a:t>Servlet</a:t>
            </a:r>
            <a:r>
              <a:rPr lang="fr-CA" dirty="0" smtClean="0">
                <a:solidFill>
                  <a:schemeClr val="bg1"/>
                </a:solidFill>
              </a:rPr>
              <a:t> 3.0</a:t>
            </a:r>
          </a:p>
        </p:txBody>
      </p:sp>
      <p:sp>
        <p:nvSpPr>
          <p:cNvPr id="4099" name="Espace réservé du contenu 4"/>
          <p:cNvSpPr>
            <a:spLocks noGrp="1"/>
          </p:cNvSpPr>
          <p:nvPr>
            <p:ph idx="1"/>
          </p:nvPr>
        </p:nvSpPr>
        <p:spPr>
          <a:xfrm>
            <a:off x="457200" y="1981200"/>
            <a:ext cx="8458200" cy="4724400"/>
          </a:xfrm>
        </p:spPr>
        <p:txBody>
          <a:bodyPr/>
          <a:lstStyle/>
          <a:p>
            <a:r>
              <a:rPr lang="en-US" sz="1300" dirty="0" smtClean="0"/>
              <a:t>A </a:t>
            </a:r>
            <a:r>
              <a:rPr lang="en-US" sz="1300" dirty="0" err="1" smtClean="0"/>
              <a:t>servlet</a:t>
            </a:r>
            <a:r>
              <a:rPr lang="en-US" sz="1300" dirty="0" smtClean="0"/>
              <a:t> is a Java class that is used to extend the capabilities of servers that host applications. </a:t>
            </a:r>
            <a:r>
              <a:rPr lang="en-US" sz="1300" dirty="0" err="1" smtClean="0"/>
              <a:t>Servlets</a:t>
            </a:r>
            <a:r>
              <a:rPr lang="en-US" sz="1300" dirty="0" smtClean="0"/>
              <a:t> can respond to requests and generate responses. The base class for all </a:t>
            </a:r>
            <a:r>
              <a:rPr lang="en-US" sz="1300" dirty="0" err="1" smtClean="0"/>
              <a:t>servlets</a:t>
            </a:r>
            <a:r>
              <a:rPr lang="en-US" sz="1300" dirty="0" smtClean="0"/>
              <a:t> is  </a:t>
            </a:r>
            <a:r>
              <a:rPr lang="en-US" sz="1300" dirty="0" err="1" smtClean="0"/>
              <a:t>avax.servlet.GenericServlet</a:t>
            </a:r>
            <a:r>
              <a:rPr lang="en-US" sz="1300" dirty="0" smtClean="0"/>
              <a:t>. This class defines a generic, protocol-independent </a:t>
            </a:r>
            <a:r>
              <a:rPr lang="en-US" sz="1300" dirty="0" err="1" smtClean="0"/>
              <a:t>servlet</a:t>
            </a:r>
            <a:r>
              <a:rPr lang="en-US" sz="1300" dirty="0" smtClean="0"/>
              <a:t>.</a:t>
            </a:r>
          </a:p>
          <a:p>
            <a:r>
              <a:rPr lang="en-US" sz="1300" dirty="0" smtClean="0"/>
              <a:t>The most common type of </a:t>
            </a:r>
            <a:r>
              <a:rPr lang="en-US" sz="1300" dirty="0" err="1" smtClean="0"/>
              <a:t>servlet</a:t>
            </a:r>
            <a:r>
              <a:rPr lang="en-US" sz="1300" dirty="0" smtClean="0"/>
              <a:t> is an HTTP </a:t>
            </a:r>
            <a:r>
              <a:rPr lang="en-US" sz="1300" dirty="0" err="1" smtClean="0"/>
              <a:t>servlet</a:t>
            </a:r>
            <a:r>
              <a:rPr lang="en-US" sz="1300" dirty="0" smtClean="0"/>
              <a:t>. This type of </a:t>
            </a:r>
            <a:r>
              <a:rPr lang="en-US" sz="1300" dirty="0" err="1" smtClean="0"/>
              <a:t>servlet</a:t>
            </a:r>
            <a:r>
              <a:rPr lang="en-US" sz="1300" dirty="0" smtClean="0"/>
              <a:t> is used in handling HTTP requests and generating HTTP responses.</a:t>
            </a:r>
          </a:p>
          <a:p>
            <a:r>
              <a:rPr lang="en-US" sz="1300" dirty="0" err="1" smtClean="0"/>
              <a:t>Servlet</a:t>
            </a:r>
            <a:r>
              <a:rPr lang="en-US" sz="1300" dirty="0" smtClean="0"/>
              <a:t> 3.0 makes the web.xml deployment descriptor completely optional.  </a:t>
            </a:r>
            <a:r>
              <a:rPr lang="en-US" sz="1300" dirty="0" err="1" smtClean="0"/>
              <a:t>Servlets</a:t>
            </a:r>
            <a:r>
              <a:rPr lang="en-US" sz="1300" dirty="0" smtClean="0"/>
              <a:t> can be configured via annotations instead of XML. </a:t>
            </a:r>
          </a:p>
          <a:p>
            <a:r>
              <a:rPr lang="en-US" sz="1300" dirty="0" smtClean="0"/>
              <a:t>If a web application is configured both through annotations and through a web.xml deployment descriptor, settings in web.xml take precedence.</a:t>
            </a:r>
          </a:p>
          <a:p>
            <a:r>
              <a:rPr lang="en-US" sz="1300" dirty="0" err="1" smtClean="0"/>
              <a:t>Servlets</a:t>
            </a:r>
            <a:r>
              <a:rPr lang="en-US" sz="1300" dirty="0" smtClean="0"/>
              <a:t> can be decorated with the </a:t>
            </a:r>
            <a:r>
              <a:rPr lang="en-US" sz="1300" b="1" dirty="0" smtClean="0"/>
              <a:t>@</a:t>
            </a:r>
            <a:r>
              <a:rPr lang="en-US" sz="1300" b="1" dirty="0" err="1" smtClean="0"/>
              <a:t>WebServlet</a:t>
            </a:r>
            <a:r>
              <a:rPr lang="en-US" sz="1300" dirty="0" smtClean="0"/>
              <a:t> annotation to specify their name, URL pattern, initialization parameters, and other configuration items usually specified in the web.xml deployment descriptor</a:t>
            </a:r>
            <a:r>
              <a:rPr lang="en-US" sz="1300" dirty="0" smtClean="0"/>
              <a:t>.</a:t>
            </a:r>
            <a:endParaRPr lang="en-US" sz="13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a:t>
            </a:r>
            <a:r>
              <a:rPr lang="fr-CA" dirty="0" err="1" smtClean="0">
                <a:solidFill>
                  <a:schemeClr val="bg1"/>
                </a:solidFill>
              </a:rPr>
              <a:t>Servlet</a:t>
            </a:r>
            <a:r>
              <a:rPr lang="fr-CA" dirty="0" smtClean="0">
                <a:solidFill>
                  <a:schemeClr val="bg1"/>
                </a:solidFill>
              </a:rPr>
              <a:t> </a:t>
            </a:r>
            <a:r>
              <a:rPr lang="fr-CA" dirty="0" smtClean="0">
                <a:solidFill>
                  <a:schemeClr val="bg1"/>
                </a:solidFill>
              </a:rPr>
              <a:t>3.0</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457200" y="1981200"/>
            <a:ext cx="8458200" cy="4724400"/>
          </a:xfrm>
        </p:spPr>
        <p:txBody>
          <a:bodyPr/>
          <a:lstStyle/>
          <a:p>
            <a:r>
              <a:rPr lang="en-US" sz="1300" dirty="0" smtClean="0"/>
              <a:t>Filters </a:t>
            </a:r>
            <a:r>
              <a:rPr lang="en-US" sz="1300" dirty="0" smtClean="0"/>
              <a:t>were introduced to the </a:t>
            </a:r>
            <a:r>
              <a:rPr lang="en-US" sz="1300" dirty="0" err="1" smtClean="0"/>
              <a:t>servlet</a:t>
            </a:r>
            <a:r>
              <a:rPr lang="en-US" sz="1300" dirty="0" smtClean="0"/>
              <a:t> specification in version 2.3. A filter is an object that can dynamically intercept a request and manipulate its data before the request is handled by the </a:t>
            </a:r>
            <a:r>
              <a:rPr lang="en-US" sz="1300" dirty="0" err="1" smtClean="0"/>
              <a:t>servlet</a:t>
            </a:r>
            <a:r>
              <a:rPr lang="en-US" sz="1300" dirty="0" smtClean="0"/>
              <a:t>. </a:t>
            </a:r>
          </a:p>
          <a:p>
            <a:r>
              <a:rPr lang="en-US" sz="1300" dirty="0" smtClean="0"/>
              <a:t>Filters can also manipulate a response after a </a:t>
            </a:r>
            <a:r>
              <a:rPr lang="en-US" sz="1300" dirty="0" err="1" smtClean="0"/>
              <a:t>servlet's</a:t>
            </a:r>
            <a:r>
              <a:rPr lang="en-US" sz="1300" dirty="0" smtClean="0"/>
              <a:t> </a:t>
            </a:r>
            <a:r>
              <a:rPr lang="en-US" sz="1300" dirty="0" err="1" smtClean="0"/>
              <a:t>doGet</a:t>
            </a:r>
            <a:r>
              <a:rPr lang="en-US" sz="1300" dirty="0" smtClean="0"/>
              <a:t>() or </a:t>
            </a:r>
            <a:r>
              <a:rPr lang="en-US" sz="1300" dirty="0" err="1" smtClean="0"/>
              <a:t>doPost</a:t>
            </a:r>
            <a:r>
              <a:rPr lang="en-US" sz="1300" dirty="0" smtClean="0"/>
              <a:t>() method finishes, but before the output is sent to the browser. </a:t>
            </a:r>
          </a:p>
          <a:p>
            <a:r>
              <a:rPr lang="en-US" sz="1300" dirty="0" err="1" smtClean="0"/>
              <a:t>Servlet</a:t>
            </a:r>
            <a:r>
              <a:rPr lang="en-US" sz="1300" dirty="0" smtClean="0"/>
              <a:t> 3.0 introduced the ability to configure </a:t>
            </a:r>
            <a:r>
              <a:rPr lang="en-US" sz="1300" dirty="0" err="1" smtClean="0"/>
              <a:t>servlets</a:t>
            </a:r>
            <a:r>
              <a:rPr lang="en-US" sz="1300" dirty="0" smtClean="0"/>
              <a:t> via the </a:t>
            </a:r>
            <a:r>
              <a:rPr lang="en-US" sz="1300" b="1" dirty="0" smtClean="0"/>
              <a:t>@</a:t>
            </a:r>
            <a:r>
              <a:rPr lang="en-US" sz="1300" b="1" dirty="0" err="1" smtClean="0"/>
              <a:t>WebFilter</a:t>
            </a:r>
            <a:r>
              <a:rPr lang="en-US" sz="1300" dirty="0" smtClean="0"/>
              <a:t> annotation. During the lifetime of a typical web application, a number of events take place, such as HTTP requests are created or destroyed, request or session attributes are added, removed, or modified, etc.</a:t>
            </a:r>
          </a:p>
          <a:p>
            <a:r>
              <a:rPr lang="en-US" sz="1300" dirty="0" smtClean="0"/>
              <a:t>The </a:t>
            </a:r>
            <a:r>
              <a:rPr lang="en-US" sz="1300" dirty="0" err="1" smtClean="0"/>
              <a:t>Servlet</a:t>
            </a:r>
            <a:r>
              <a:rPr lang="en-US" sz="1300" dirty="0" smtClean="0"/>
              <a:t> API provides a number of listener interfaces we can implement in order to react to these events. All of these interfaces are in the </a:t>
            </a:r>
            <a:r>
              <a:rPr lang="en-US" sz="1300" dirty="0" err="1" smtClean="0"/>
              <a:t>javax.servlet</a:t>
            </a:r>
            <a:r>
              <a:rPr lang="en-US" sz="1300" dirty="0" smtClean="0"/>
              <a:t> package. </a:t>
            </a:r>
          </a:p>
          <a:p>
            <a:r>
              <a:rPr lang="en-US" sz="1300" dirty="0" smtClean="0"/>
              <a:t>We can use </a:t>
            </a:r>
            <a:r>
              <a:rPr lang="en-US" sz="1300" b="1" dirty="0" smtClean="0"/>
              <a:t>@</a:t>
            </a:r>
            <a:r>
              <a:rPr lang="en-US" sz="1300" b="1" dirty="0" err="1" smtClean="0"/>
              <a:t>WebListener</a:t>
            </a:r>
            <a:r>
              <a:rPr lang="en-US" sz="1300" dirty="0" smtClean="0"/>
              <a:t> annotation to register a listener and not using the &lt;listener&gt; tag in web.xml descriptor.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a:t>
            </a:r>
            <a:r>
              <a:rPr lang="fr-CA" dirty="0" err="1" smtClean="0">
                <a:solidFill>
                  <a:schemeClr val="bg1"/>
                </a:solidFill>
              </a:rPr>
              <a:t>Servlet</a:t>
            </a:r>
            <a:r>
              <a:rPr lang="fr-CA" dirty="0" smtClean="0">
                <a:solidFill>
                  <a:schemeClr val="bg1"/>
                </a:solidFill>
              </a:rPr>
              <a:t> </a:t>
            </a:r>
            <a:r>
              <a:rPr lang="fr-CA" dirty="0" smtClean="0">
                <a:solidFill>
                  <a:schemeClr val="bg1"/>
                </a:solidFill>
              </a:rPr>
              <a:t>3.0</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457200" y="1981200"/>
            <a:ext cx="8458200" cy="4724400"/>
          </a:xfrm>
        </p:spPr>
        <p:txBody>
          <a:bodyPr/>
          <a:lstStyle/>
          <a:p>
            <a:r>
              <a:rPr lang="en-US" sz="1300" dirty="0" smtClean="0"/>
              <a:t>Java web applications are built using the </a:t>
            </a:r>
            <a:r>
              <a:rPr lang="en-US" sz="1300" dirty="0" err="1" smtClean="0"/>
              <a:t>Servlet</a:t>
            </a:r>
            <a:r>
              <a:rPr lang="en-US" sz="1300" dirty="0" smtClean="0"/>
              <a:t> API directly.  All of these frameworks use the </a:t>
            </a:r>
            <a:r>
              <a:rPr lang="en-US" sz="1300" dirty="0" err="1" smtClean="0"/>
              <a:t>Servlet</a:t>
            </a:r>
            <a:r>
              <a:rPr lang="en-US" sz="1300" dirty="0" smtClean="0"/>
              <a:t> API "under the covers".  Setting up an application to use one of these frameworks has always involved making some configuration in the application's web.xml deployment descriptor. In some cases, some applications use more than one framework.</a:t>
            </a:r>
          </a:p>
          <a:p>
            <a:r>
              <a:rPr lang="en-US" sz="1300" dirty="0" smtClean="0"/>
              <a:t>This tends to make the web.xml deployment descriptor fairly large and hard to maintain.</a:t>
            </a:r>
          </a:p>
          <a:p>
            <a:r>
              <a:rPr lang="en-US" sz="1300" dirty="0" err="1" smtClean="0"/>
              <a:t>Servlet</a:t>
            </a:r>
            <a:r>
              <a:rPr lang="en-US" sz="1300" dirty="0" smtClean="0"/>
              <a:t> 3.0 introduces the concept of </a:t>
            </a:r>
            <a:r>
              <a:rPr lang="en-US" sz="1300" dirty="0" err="1" smtClean="0"/>
              <a:t>pluggability</a:t>
            </a:r>
            <a:r>
              <a:rPr lang="en-US" sz="1300" dirty="0" smtClean="0"/>
              <a:t>. Framework developers can choose to use annotations instead of a web.xml to configure their </a:t>
            </a:r>
            <a:r>
              <a:rPr lang="en-US" sz="1300" dirty="0" err="1" smtClean="0"/>
              <a:t>servlets</a:t>
            </a:r>
            <a:r>
              <a:rPr lang="en-US" sz="1300" dirty="0" smtClean="0"/>
              <a:t>. </a:t>
            </a:r>
          </a:p>
          <a:p>
            <a:r>
              <a:rPr lang="en-US" sz="1300" dirty="0" smtClean="0"/>
              <a:t>Framework developers may choose to include a web-fragment.xml file as part of the JAR file to be included in web applications that use their framework.</a:t>
            </a:r>
          </a:p>
          <a:p>
            <a:r>
              <a:rPr lang="en-US" sz="1300" b="1" dirty="0" smtClean="0"/>
              <a:t>web-fragment.xml </a:t>
            </a:r>
            <a:r>
              <a:rPr lang="en-US" sz="1300" dirty="0" smtClean="0"/>
              <a:t>is almost identical to web.xml. The main difference is that the root element of a web-fragment.xml file is &lt;web-fragment&gt; as opposed to &lt;web-app&gt;. </a:t>
            </a:r>
          </a:p>
          <a:p>
            <a:endParaRPr lang="en-US" sz="13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a:t>
            </a:r>
            <a:r>
              <a:rPr lang="fr-CA" dirty="0" err="1" smtClean="0">
                <a:solidFill>
                  <a:schemeClr val="bg1"/>
                </a:solidFill>
              </a:rPr>
              <a:t>Servlet</a:t>
            </a:r>
            <a:r>
              <a:rPr lang="fr-CA" dirty="0" smtClean="0">
                <a:solidFill>
                  <a:schemeClr val="bg1"/>
                </a:solidFill>
              </a:rPr>
              <a:t> </a:t>
            </a:r>
            <a:r>
              <a:rPr lang="fr-CA" dirty="0" smtClean="0">
                <a:solidFill>
                  <a:schemeClr val="bg1"/>
                </a:solidFill>
              </a:rPr>
              <a:t>3.0</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457200" y="1981200"/>
            <a:ext cx="8458200" cy="4724400"/>
          </a:xfrm>
        </p:spPr>
        <p:txBody>
          <a:bodyPr/>
          <a:lstStyle/>
          <a:p>
            <a:r>
              <a:rPr lang="en-US" sz="1300" dirty="0" smtClean="0"/>
              <a:t>One </a:t>
            </a:r>
            <a:r>
              <a:rPr lang="en-US" sz="1300" dirty="0" smtClean="0"/>
              <a:t>of the significant enhancements made is support for asynchronous processing. </a:t>
            </a:r>
          </a:p>
          <a:p>
            <a:r>
              <a:rPr lang="en-US" sz="1300" dirty="0" smtClean="0"/>
              <a:t>With this support, a </a:t>
            </a:r>
            <a:r>
              <a:rPr lang="en-US" sz="1300" dirty="0" err="1" smtClean="0"/>
              <a:t>servlet</a:t>
            </a:r>
            <a:r>
              <a:rPr lang="en-US" sz="1300" dirty="0" smtClean="0"/>
              <a:t> no longer has to wait for a response from a resource. Previous to </a:t>
            </a:r>
            <a:r>
              <a:rPr lang="en-US" sz="1300" dirty="0" err="1" smtClean="0"/>
              <a:t>Servlet</a:t>
            </a:r>
            <a:r>
              <a:rPr lang="en-US" sz="1300" dirty="0" smtClean="0"/>
              <a:t> 3.0, asynchronous support in the Java EE web container was provided in a proprietary way — either through APIs built on top of the </a:t>
            </a:r>
            <a:r>
              <a:rPr lang="en-US" sz="1300" dirty="0" err="1" smtClean="0"/>
              <a:t>Servlet</a:t>
            </a:r>
            <a:r>
              <a:rPr lang="en-US" sz="1300" dirty="0" smtClean="0"/>
              <a:t> 2.5 API or through non-</a:t>
            </a:r>
            <a:r>
              <a:rPr lang="en-US" sz="1300" dirty="0" err="1" smtClean="0"/>
              <a:t>Servlet</a:t>
            </a:r>
            <a:r>
              <a:rPr lang="en-US" sz="1300" dirty="0" smtClean="0"/>
              <a:t> APIs or implementations.</a:t>
            </a:r>
          </a:p>
          <a:p>
            <a:r>
              <a:rPr lang="en-US" sz="1300" dirty="0" smtClean="0"/>
              <a:t>@</a:t>
            </a:r>
            <a:r>
              <a:rPr lang="en-US" sz="1300" dirty="0" err="1" smtClean="0"/>
              <a:t>WebServlet</a:t>
            </a:r>
            <a:r>
              <a:rPr lang="en-US" sz="1300" dirty="0" smtClean="0"/>
              <a:t>(</a:t>
            </a:r>
            <a:r>
              <a:rPr lang="en-US" sz="1300" dirty="0" err="1" smtClean="0"/>
              <a:t>url</a:t>
            </a:r>
            <a:r>
              <a:rPr lang="en-US" sz="1300" dirty="0" smtClean="0"/>
              <a:t>="/simple“, </a:t>
            </a:r>
            <a:r>
              <a:rPr lang="en-US" sz="1300" b="1" dirty="0" err="1" smtClean="0"/>
              <a:t>asyncSupported</a:t>
            </a:r>
            <a:r>
              <a:rPr lang="en-US" sz="1300" dirty="0" smtClean="0"/>
              <a:t>=true)</a:t>
            </a:r>
          </a:p>
          <a:p>
            <a:r>
              <a:rPr lang="en-US" sz="1300" dirty="0" smtClean="0"/>
              <a:t>The </a:t>
            </a:r>
            <a:r>
              <a:rPr lang="en-US" sz="1300" dirty="0" err="1" smtClean="0"/>
              <a:t>asyncSupported</a:t>
            </a:r>
            <a:r>
              <a:rPr lang="en-US" sz="1300" dirty="0" smtClean="0"/>
              <a:t> attribute is needed to differentiate code written for synchronous processing from that written for use in an asynchronous context.</a:t>
            </a:r>
          </a:p>
          <a:p>
            <a:r>
              <a:rPr lang="en-US" sz="1300" dirty="0" smtClean="0"/>
              <a:t>The </a:t>
            </a:r>
            <a:r>
              <a:rPr lang="en-US" sz="1300" b="1" dirty="0" err="1" smtClean="0"/>
              <a:t>AsyncContext</a:t>
            </a:r>
            <a:r>
              <a:rPr lang="en-US" sz="1300" dirty="0" smtClean="0"/>
              <a:t> class is a new class in </a:t>
            </a:r>
            <a:r>
              <a:rPr lang="en-US" sz="1300" dirty="0" err="1" smtClean="0"/>
              <a:t>Servlet</a:t>
            </a:r>
            <a:r>
              <a:rPr lang="en-US" sz="1300" dirty="0" smtClean="0"/>
              <a:t> 3.0 that provides the execution context for an asynchronous operation.  The class provides a variety of methods that you can use to get access to the underlying request and response objects.  We can use the </a:t>
            </a:r>
            <a:r>
              <a:rPr lang="en-US" sz="1300" dirty="0" err="1" smtClean="0"/>
              <a:t>AsyncContext.dispatch</a:t>
            </a:r>
            <a:r>
              <a:rPr lang="en-US" sz="1300" dirty="0" smtClean="0"/>
              <a:t>(), </a:t>
            </a:r>
            <a:r>
              <a:rPr lang="en-US" sz="1300" dirty="0" err="1" smtClean="0"/>
              <a:t>AsyncContext.dispatch</a:t>
            </a:r>
            <a:r>
              <a:rPr lang="en-US" sz="1300" dirty="0" smtClean="0"/>
              <a:t>(path), or </a:t>
            </a:r>
            <a:r>
              <a:rPr lang="en-US" sz="1300" dirty="0" err="1" smtClean="0"/>
              <a:t>AsyncContext.dispatch</a:t>
            </a:r>
            <a:r>
              <a:rPr lang="en-US" sz="1300" dirty="0" smtClean="0"/>
              <a:t>(</a:t>
            </a:r>
            <a:r>
              <a:rPr lang="en-US" sz="1300" dirty="0" err="1" smtClean="0"/>
              <a:t>servletContext</a:t>
            </a:r>
            <a:r>
              <a:rPr lang="en-US" sz="1300" dirty="0" smtClean="0"/>
              <a:t>, path) method to dispatch the request to the container.</a:t>
            </a:r>
          </a:p>
          <a:p>
            <a:endParaRPr lang="en-US" sz="13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a:t>
            </a:r>
            <a:r>
              <a:rPr lang="fr-CA" dirty="0" err="1" smtClean="0">
                <a:solidFill>
                  <a:schemeClr val="bg1"/>
                </a:solidFill>
              </a:rPr>
              <a:t>Servlet</a:t>
            </a:r>
            <a:r>
              <a:rPr lang="fr-CA" dirty="0" smtClean="0">
                <a:solidFill>
                  <a:schemeClr val="bg1"/>
                </a:solidFill>
              </a:rPr>
              <a:t> </a:t>
            </a:r>
            <a:r>
              <a:rPr lang="fr-CA" dirty="0" smtClean="0">
                <a:solidFill>
                  <a:schemeClr val="bg1"/>
                </a:solidFill>
              </a:rPr>
              <a:t>3.0</a:t>
            </a:r>
            <a:r>
              <a:rPr lang="ro-RO" dirty="0" smtClean="0">
                <a:solidFill>
                  <a:schemeClr val="bg1"/>
                </a:solidFill>
              </a:rPr>
              <a:t> (cont.)</a:t>
            </a:r>
            <a:endParaRPr lang="fr-CA" dirty="0" smtClean="0">
              <a:solidFill>
                <a:schemeClr val="bg1"/>
              </a:solidFill>
            </a:endParaRPr>
          </a:p>
        </p:txBody>
      </p:sp>
      <p:pic>
        <p:nvPicPr>
          <p:cNvPr id="2050" name="Picture 2"/>
          <p:cNvPicPr>
            <a:picLocks noChangeAspect="1" noChangeArrowheads="1"/>
          </p:cNvPicPr>
          <p:nvPr/>
        </p:nvPicPr>
        <p:blipFill>
          <a:blip r:embed="rId3" cstate="print"/>
          <a:srcRect/>
          <a:stretch>
            <a:fillRect/>
          </a:stretch>
        </p:blipFill>
        <p:spPr bwMode="auto">
          <a:xfrm>
            <a:off x="1362075" y="1792836"/>
            <a:ext cx="5343525" cy="2821581"/>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1877893" y="4572000"/>
            <a:ext cx="4751507" cy="2209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What</a:t>
            </a:r>
            <a:r>
              <a:rPr lang="fr-CA" dirty="0" smtClean="0">
                <a:solidFill>
                  <a:schemeClr val="bg1"/>
                </a:solidFill>
              </a:rPr>
              <a:t> </a:t>
            </a:r>
            <a:r>
              <a:rPr lang="fr-CA" dirty="0" err="1" smtClean="0">
                <a:solidFill>
                  <a:schemeClr val="bg1"/>
                </a:solidFill>
              </a:rPr>
              <a:t>is</a:t>
            </a:r>
            <a:r>
              <a:rPr lang="fr-CA" dirty="0" smtClean="0">
                <a:solidFill>
                  <a:schemeClr val="bg1"/>
                </a:solidFill>
              </a:rPr>
              <a:t> </a:t>
            </a:r>
            <a:r>
              <a:rPr lang="fr-CA" dirty="0" err="1" smtClean="0">
                <a:solidFill>
                  <a:schemeClr val="bg1"/>
                </a:solidFill>
              </a:rPr>
              <a:t>Glassfish</a:t>
            </a:r>
            <a:r>
              <a:rPr lang="fr-CA" dirty="0" smtClean="0">
                <a:solidFill>
                  <a:schemeClr val="bg1"/>
                </a:solidFill>
              </a:rPr>
              <a:t>? </a:t>
            </a:r>
          </a:p>
        </p:txBody>
      </p:sp>
      <p:sp>
        <p:nvSpPr>
          <p:cNvPr id="4099" name="Espace réservé du contenu 4"/>
          <p:cNvSpPr>
            <a:spLocks noGrp="1"/>
          </p:cNvSpPr>
          <p:nvPr>
            <p:ph idx="1"/>
          </p:nvPr>
        </p:nvSpPr>
        <p:spPr>
          <a:xfrm>
            <a:off x="457200" y="2071688"/>
            <a:ext cx="8229600" cy="2424112"/>
          </a:xfrm>
        </p:spPr>
        <p:txBody>
          <a:bodyPr/>
          <a:lstStyle/>
          <a:p>
            <a:r>
              <a:rPr lang="en-US" sz="1400" dirty="0" err="1" smtClean="0"/>
              <a:t>GlassFish</a:t>
            </a:r>
            <a:r>
              <a:rPr lang="en-US" sz="1400" dirty="0" smtClean="0"/>
              <a:t> is an open-source application server project started by Sun Microsystems for the Java EE platform and now sponsored by Oracle Corporation.</a:t>
            </a:r>
          </a:p>
          <a:p>
            <a:r>
              <a:rPr lang="en-US" sz="1400" dirty="0" err="1" smtClean="0"/>
              <a:t>GlassFish</a:t>
            </a:r>
            <a:r>
              <a:rPr lang="en-US" sz="1400" dirty="0" smtClean="0"/>
              <a:t> is free software, dual-licensed under two free software </a:t>
            </a:r>
            <a:r>
              <a:rPr lang="en-US" sz="1400" dirty="0" err="1" smtClean="0"/>
              <a:t>licences</a:t>
            </a:r>
            <a:r>
              <a:rPr lang="en-US" sz="1400" dirty="0" smtClean="0"/>
              <a:t>: the Common Development and Distribution License (CDDL) and the GNU General Public License (GPL) with the </a:t>
            </a:r>
            <a:r>
              <a:rPr lang="en-US" sz="1400" dirty="0" err="1" smtClean="0"/>
              <a:t>classpath</a:t>
            </a:r>
            <a:r>
              <a:rPr lang="en-US" sz="1400" dirty="0" smtClean="0"/>
              <a:t> exception.</a:t>
            </a:r>
          </a:p>
          <a:p>
            <a:r>
              <a:rPr lang="en-US" sz="1400" dirty="0" smtClean="0"/>
              <a:t>Glassfish is a highly configurable server that is capable of delivering high quality  of service.</a:t>
            </a:r>
          </a:p>
          <a:p>
            <a:r>
              <a:rPr lang="en-US" sz="1400" dirty="0" err="1" smtClean="0"/>
              <a:t>GlassFish</a:t>
            </a:r>
            <a:r>
              <a:rPr lang="en-US" sz="1400" dirty="0" smtClean="0"/>
              <a:t> supports all Java EE API specifications. </a:t>
            </a:r>
            <a:r>
              <a:rPr lang="en-US" sz="1400" dirty="0" err="1" smtClean="0"/>
              <a:t>GlassFish</a:t>
            </a:r>
            <a:r>
              <a:rPr lang="en-US" sz="1400" dirty="0" smtClean="0"/>
              <a:t> is based on source code released by Sun and Oracle Corporation's </a:t>
            </a:r>
            <a:r>
              <a:rPr lang="en-US" sz="1400" dirty="0" err="1" smtClean="0"/>
              <a:t>TopLink</a:t>
            </a:r>
            <a:r>
              <a:rPr lang="en-US" sz="1400" dirty="0" smtClean="0"/>
              <a:t> persistence system.  It uses a derivative of Apache Tomcat as the </a:t>
            </a:r>
            <a:r>
              <a:rPr lang="en-US" sz="1400" dirty="0" err="1" smtClean="0"/>
              <a:t>servlet</a:t>
            </a:r>
            <a:r>
              <a:rPr lang="en-US" sz="1400" dirty="0" smtClean="0"/>
              <a:t> container for serving Web content, with an added component called Grizzly which uses Java New I/O (NIO) for scalability and speed.</a:t>
            </a:r>
          </a:p>
          <a:p>
            <a:endParaRPr lang="en-US" sz="1400" dirty="0" smtClean="0"/>
          </a:p>
        </p:txBody>
      </p:sp>
      <p:pic>
        <p:nvPicPr>
          <p:cNvPr id="1029" name="Picture 5"/>
          <p:cNvPicPr>
            <a:picLocks noChangeAspect="1" noChangeArrowheads="1"/>
          </p:cNvPicPr>
          <p:nvPr/>
        </p:nvPicPr>
        <p:blipFill>
          <a:blip r:embed="rId3" cstate="print"/>
          <a:srcRect/>
          <a:stretch>
            <a:fillRect/>
          </a:stretch>
        </p:blipFill>
        <p:spPr bwMode="auto">
          <a:xfrm>
            <a:off x="3733800" y="5867400"/>
            <a:ext cx="1314450" cy="742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a:t>
            </a:r>
            <a:r>
              <a:rPr lang="fr-CA" dirty="0" err="1" smtClean="0">
                <a:solidFill>
                  <a:schemeClr val="bg1"/>
                </a:solidFill>
              </a:rPr>
              <a:t>Servlet</a:t>
            </a:r>
            <a:r>
              <a:rPr lang="fr-CA" dirty="0" smtClean="0">
                <a:solidFill>
                  <a:schemeClr val="bg1"/>
                </a:solidFill>
              </a:rPr>
              <a:t> </a:t>
            </a:r>
            <a:r>
              <a:rPr lang="fr-CA" dirty="0" smtClean="0">
                <a:solidFill>
                  <a:schemeClr val="bg1"/>
                </a:solidFill>
              </a:rPr>
              <a:t>3.0</a:t>
            </a:r>
            <a:r>
              <a:rPr lang="ro-RO" dirty="0" smtClean="0">
                <a:solidFill>
                  <a:schemeClr val="bg1"/>
                </a:solidFill>
              </a:rPr>
              <a:t> (cont.)</a:t>
            </a:r>
            <a:endParaRPr lang="fr-CA" dirty="0" smtClean="0">
              <a:solidFill>
                <a:schemeClr val="bg1"/>
              </a:solidFill>
            </a:endParaRPr>
          </a:p>
        </p:txBody>
      </p:sp>
      <p:pic>
        <p:nvPicPr>
          <p:cNvPr id="3074" name="Picture 2"/>
          <p:cNvPicPr>
            <a:picLocks noChangeAspect="1" noChangeArrowheads="1"/>
          </p:cNvPicPr>
          <p:nvPr/>
        </p:nvPicPr>
        <p:blipFill>
          <a:blip r:embed="rId3" cstate="print"/>
          <a:srcRect/>
          <a:stretch>
            <a:fillRect/>
          </a:stretch>
        </p:blipFill>
        <p:spPr bwMode="auto">
          <a:xfrm>
            <a:off x="1219200" y="1828800"/>
            <a:ext cx="5667375" cy="48196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a:t>
            </a:r>
            <a:r>
              <a:rPr lang="fr-CA" dirty="0" err="1" smtClean="0">
                <a:solidFill>
                  <a:schemeClr val="bg1"/>
                </a:solidFill>
              </a:rPr>
              <a:t>Servlet</a:t>
            </a:r>
            <a:r>
              <a:rPr lang="fr-CA" dirty="0" smtClean="0">
                <a:solidFill>
                  <a:schemeClr val="bg1"/>
                </a:solidFill>
              </a:rPr>
              <a:t> </a:t>
            </a:r>
            <a:r>
              <a:rPr lang="fr-CA" dirty="0" smtClean="0">
                <a:solidFill>
                  <a:schemeClr val="bg1"/>
                </a:solidFill>
              </a:rPr>
              <a:t>3.0</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457200" y="1981200"/>
            <a:ext cx="8458200" cy="4724400"/>
          </a:xfrm>
        </p:spPr>
        <p:txBody>
          <a:bodyPr/>
          <a:lstStyle/>
          <a:p>
            <a:r>
              <a:rPr lang="en-US" sz="1300" dirty="0" err="1" smtClean="0"/>
              <a:t>Servlet</a:t>
            </a:r>
            <a:r>
              <a:rPr lang="en-US" sz="1300" dirty="0" smtClean="0"/>
              <a:t> 3.0 also adds a new listener class for asynchronous processing, </a:t>
            </a:r>
            <a:r>
              <a:rPr lang="en-US" sz="1300" b="1" dirty="0" err="1" smtClean="0"/>
              <a:t>AsyncListener</a:t>
            </a:r>
            <a:r>
              <a:rPr lang="en-US" sz="1300" dirty="0" smtClean="0"/>
              <a:t>. </a:t>
            </a:r>
          </a:p>
          <a:p>
            <a:r>
              <a:rPr lang="en-US" sz="1300" dirty="0" smtClean="0"/>
              <a:t>We can use this class in an application to get notified when asynchronous processing is completed, if a timeout has occurred, an error has occurred, or a subsequent call to </a:t>
            </a:r>
            <a:r>
              <a:rPr lang="en-US" sz="1300" dirty="0" err="1" smtClean="0"/>
              <a:t>startAsync</a:t>
            </a:r>
            <a:r>
              <a:rPr lang="en-US" sz="1300" dirty="0" smtClean="0"/>
              <a:t> has occurred. </a:t>
            </a:r>
          </a:p>
          <a:p>
            <a:r>
              <a:rPr lang="en-US" sz="1300" dirty="0" err="1" smtClean="0"/>
              <a:t>AsyncContext</a:t>
            </a:r>
            <a:r>
              <a:rPr lang="en-US" sz="1300" dirty="0" smtClean="0"/>
              <a:t> ac = </a:t>
            </a:r>
            <a:r>
              <a:rPr lang="en-US" sz="1300" dirty="0" err="1" smtClean="0"/>
              <a:t>req.startAsync</a:t>
            </a:r>
            <a:r>
              <a:rPr lang="en-US" sz="1300" dirty="0" smtClean="0"/>
              <a:t>();</a:t>
            </a:r>
          </a:p>
          <a:p>
            <a:pPr>
              <a:buNone/>
            </a:pPr>
            <a:r>
              <a:rPr lang="en-US" sz="1300" dirty="0" smtClean="0"/>
              <a:t>	   </a:t>
            </a:r>
            <a:r>
              <a:rPr lang="en-US" sz="1300" dirty="0" err="1" smtClean="0"/>
              <a:t>req.addAsyncListener</a:t>
            </a:r>
            <a:r>
              <a:rPr lang="en-US" sz="1300" dirty="0" smtClean="0"/>
              <a:t>(new </a:t>
            </a:r>
            <a:r>
              <a:rPr lang="en-US" sz="1300" dirty="0" err="1" smtClean="0"/>
              <a:t>AsyncListener</a:t>
            </a:r>
            <a:r>
              <a:rPr lang="en-US" sz="1300" dirty="0" smtClean="0"/>
              <a:t>() {</a:t>
            </a:r>
          </a:p>
          <a:p>
            <a:pPr>
              <a:buNone/>
            </a:pPr>
            <a:r>
              <a:rPr lang="en-US" sz="1300" dirty="0" smtClean="0"/>
              <a:t>	      public void </a:t>
            </a:r>
            <a:r>
              <a:rPr lang="en-US" sz="1300" dirty="0" err="1" smtClean="0"/>
              <a:t>onComplete</a:t>
            </a:r>
            <a:r>
              <a:rPr lang="en-US" sz="1300" dirty="0" smtClean="0"/>
              <a:t>(</a:t>
            </a:r>
            <a:r>
              <a:rPr lang="en-US" sz="1300" dirty="0" err="1" smtClean="0"/>
              <a:t>AsyncEvent</a:t>
            </a:r>
            <a:r>
              <a:rPr lang="en-US" sz="1300" dirty="0" smtClean="0"/>
              <a:t> event) throws </a:t>
            </a:r>
            <a:r>
              <a:rPr lang="en-US" sz="1300" dirty="0" err="1" smtClean="0"/>
              <a:t>IOException</a:t>
            </a:r>
            <a:r>
              <a:rPr lang="en-US" sz="1300" dirty="0" smtClean="0"/>
              <a:t> {</a:t>
            </a:r>
          </a:p>
          <a:p>
            <a:pPr>
              <a:buNone/>
            </a:pPr>
            <a:r>
              <a:rPr lang="en-US" sz="1300" dirty="0" smtClean="0"/>
              <a:t>	         ...</a:t>
            </a:r>
          </a:p>
          <a:p>
            <a:pPr>
              <a:buNone/>
            </a:pPr>
            <a:r>
              <a:rPr lang="en-US" sz="1300" dirty="0" smtClean="0"/>
              <a:t>	      }</a:t>
            </a:r>
          </a:p>
          <a:p>
            <a:pPr>
              <a:buNone/>
            </a:pPr>
            <a:r>
              <a:rPr lang="en-US" sz="1300" dirty="0" smtClean="0"/>
              <a:t>	   ...</a:t>
            </a:r>
          </a:p>
          <a:p>
            <a:pPr>
              <a:buNone/>
            </a:pPr>
            <a:r>
              <a:rPr lang="en-US" sz="1300" dirty="0" smtClean="0"/>
              <a:t>	   }</a:t>
            </a:r>
          </a:p>
          <a:p>
            <a:r>
              <a:rPr lang="en-US" sz="1300" dirty="0" smtClean="0"/>
              <a:t>The parameter passed to the </a:t>
            </a:r>
            <a:r>
              <a:rPr lang="en-US" sz="1300" dirty="0" err="1" smtClean="0"/>
              <a:t>onComplete</a:t>
            </a:r>
            <a:r>
              <a:rPr lang="en-US" sz="1300" dirty="0" smtClean="0"/>
              <a:t> method is an </a:t>
            </a:r>
            <a:r>
              <a:rPr lang="en-US" sz="1300" b="1" dirty="0" err="1" smtClean="0"/>
              <a:t>AsyncEvent</a:t>
            </a:r>
            <a:r>
              <a:rPr lang="en-US" sz="1300" dirty="0" smtClean="0"/>
              <a:t> object.</a:t>
            </a:r>
          </a:p>
          <a:p>
            <a:r>
              <a:rPr lang="en-US" sz="1300" dirty="0" smtClean="0"/>
              <a:t>The </a:t>
            </a:r>
            <a:r>
              <a:rPr lang="en-US" sz="1300" dirty="0" err="1" smtClean="0"/>
              <a:t>AsyncEvent</a:t>
            </a:r>
            <a:r>
              <a:rPr lang="en-US" sz="1300" dirty="0" smtClean="0"/>
              <a:t> class is another new class provided as part of the </a:t>
            </a:r>
            <a:r>
              <a:rPr lang="en-US" sz="1300" dirty="0" err="1" smtClean="0"/>
              <a:t>Servlet</a:t>
            </a:r>
            <a:r>
              <a:rPr lang="en-US" sz="1300" dirty="0" smtClean="0"/>
              <a:t> 3.0 support for asynchronous processing. It represents an event that gets fired when the asynchronous operation initiated on a </a:t>
            </a:r>
            <a:r>
              <a:rPr lang="en-US" sz="1300" dirty="0" err="1" smtClean="0"/>
              <a:t>ServletRequest</a:t>
            </a:r>
            <a:r>
              <a:rPr lang="en-US" sz="1300" dirty="0" smtClean="0"/>
              <a:t> has completed, timed out, or produced an error.</a:t>
            </a:r>
          </a:p>
          <a:p>
            <a:endParaRPr lang="en-US" sz="1300" dirty="0" smtClean="0"/>
          </a:p>
          <a:p>
            <a:endParaRPr lang="en-US" sz="1300"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a:t>
            </a:r>
            <a:r>
              <a:rPr lang="fr-CA" dirty="0" err="1" smtClean="0">
                <a:solidFill>
                  <a:schemeClr val="bg1"/>
                </a:solidFill>
              </a:rPr>
              <a:t>Servlet</a:t>
            </a:r>
            <a:r>
              <a:rPr lang="fr-CA" dirty="0" smtClean="0">
                <a:solidFill>
                  <a:schemeClr val="bg1"/>
                </a:solidFill>
              </a:rPr>
              <a:t> </a:t>
            </a:r>
            <a:r>
              <a:rPr lang="fr-CA" dirty="0" smtClean="0">
                <a:solidFill>
                  <a:schemeClr val="bg1"/>
                </a:solidFill>
              </a:rPr>
              <a:t>3.0</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457200" y="5181600"/>
            <a:ext cx="8458200" cy="1524000"/>
          </a:xfrm>
        </p:spPr>
        <p:txBody>
          <a:bodyPr/>
          <a:lstStyle/>
          <a:p>
            <a:r>
              <a:rPr lang="en-US" sz="1300" dirty="0" smtClean="0"/>
              <a:t>We call the </a:t>
            </a:r>
            <a:r>
              <a:rPr lang="en-US" sz="1300" dirty="0" err="1" smtClean="0"/>
              <a:t>createServlet</a:t>
            </a:r>
            <a:r>
              <a:rPr lang="en-US" sz="1300" dirty="0" smtClean="0"/>
              <a:t>() method of </a:t>
            </a:r>
            <a:r>
              <a:rPr lang="en-US" sz="1300" dirty="0" err="1" smtClean="0"/>
              <a:t>ServletContext</a:t>
            </a:r>
            <a:r>
              <a:rPr lang="en-US" sz="1300" dirty="0" smtClean="0"/>
              <a:t> to create the </a:t>
            </a:r>
            <a:r>
              <a:rPr lang="en-US" sz="1300" dirty="0" err="1" smtClean="0"/>
              <a:t>servlet</a:t>
            </a:r>
            <a:r>
              <a:rPr lang="en-US" sz="1300" dirty="0" smtClean="0"/>
              <a:t> that we are about to configure. This method returns a class implementing </a:t>
            </a:r>
            <a:r>
              <a:rPr lang="en-US" sz="1300" dirty="0" err="1" smtClean="0"/>
              <a:t>javax.servlet.Servlet</a:t>
            </a:r>
            <a:r>
              <a:rPr lang="en-US" sz="1300" dirty="0" smtClean="0"/>
              <a:t>.</a:t>
            </a:r>
          </a:p>
          <a:p>
            <a:r>
              <a:rPr lang="en-US" sz="1300" dirty="0" smtClean="0"/>
              <a:t>Once we create our </a:t>
            </a:r>
            <a:r>
              <a:rPr lang="en-US" sz="1300" dirty="0" err="1" smtClean="0"/>
              <a:t>servlet</a:t>
            </a:r>
            <a:r>
              <a:rPr lang="en-US" sz="1300" dirty="0" smtClean="0"/>
              <a:t>, we need to invoke </a:t>
            </a:r>
            <a:r>
              <a:rPr lang="en-US" sz="1300" dirty="0" err="1" smtClean="0"/>
              <a:t>addServlet</a:t>
            </a:r>
            <a:r>
              <a:rPr lang="en-US" sz="1300" dirty="0" smtClean="0"/>
              <a:t>() on our </a:t>
            </a:r>
            <a:r>
              <a:rPr lang="en-US" sz="1300" dirty="0" err="1" smtClean="0"/>
              <a:t>ServletContext</a:t>
            </a:r>
            <a:r>
              <a:rPr lang="en-US" sz="1300" dirty="0" smtClean="0"/>
              <a:t> instance to register our </a:t>
            </a:r>
            <a:r>
              <a:rPr lang="en-US" sz="1300" dirty="0" err="1" smtClean="0"/>
              <a:t>servlet</a:t>
            </a:r>
            <a:r>
              <a:rPr lang="en-US" sz="1300" dirty="0" smtClean="0"/>
              <a:t> with the </a:t>
            </a:r>
            <a:r>
              <a:rPr lang="en-US" sz="1300" dirty="0" err="1" smtClean="0"/>
              <a:t>servlet</a:t>
            </a:r>
            <a:r>
              <a:rPr lang="en-US" sz="1300" dirty="0" smtClean="0"/>
              <a:t> container.</a:t>
            </a:r>
          </a:p>
          <a:p>
            <a:r>
              <a:rPr lang="en-US" sz="1300" dirty="0" smtClean="0"/>
              <a:t>Once we have registered the </a:t>
            </a:r>
            <a:r>
              <a:rPr lang="en-US" sz="1300" dirty="0" err="1" smtClean="0"/>
              <a:t>servlet</a:t>
            </a:r>
            <a:r>
              <a:rPr lang="en-US" sz="1300" dirty="0" smtClean="0"/>
              <a:t>, we need to add a URL mapping to it. We need to invoke the </a:t>
            </a:r>
            <a:r>
              <a:rPr lang="en-US" sz="1300" dirty="0" err="1" smtClean="0"/>
              <a:t>getServletRegistration</a:t>
            </a:r>
            <a:r>
              <a:rPr lang="en-US" sz="1300" dirty="0" smtClean="0"/>
              <a:t>() method on our </a:t>
            </a:r>
            <a:r>
              <a:rPr lang="en-US" sz="1300" dirty="0" err="1" smtClean="0"/>
              <a:t>ServletContext</a:t>
            </a:r>
            <a:r>
              <a:rPr lang="en-US" sz="1300" dirty="0" smtClean="0"/>
              <a:t> instance, passing the </a:t>
            </a:r>
            <a:r>
              <a:rPr lang="en-US" sz="1300" dirty="0" err="1" smtClean="0"/>
              <a:t>servlet</a:t>
            </a:r>
            <a:r>
              <a:rPr lang="en-US" sz="1300" dirty="0" smtClean="0"/>
              <a:t> name as a parameter. This method returns the </a:t>
            </a:r>
            <a:r>
              <a:rPr lang="en-US" sz="1300" dirty="0" err="1" smtClean="0"/>
              <a:t>servlet</a:t>
            </a:r>
            <a:r>
              <a:rPr lang="en-US" sz="1300" dirty="0" smtClean="0"/>
              <a:t> container's implementation of </a:t>
            </a:r>
            <a:r>
              <a:rPr lang="en-US" sz="1300" dirty="0" err="1" smtClean="0"/>
              <a:t>javax.servlet.ServletRegistration</a:t>
            </a:r>
            <a:r>
              <a:rPr lang="en-US" sz="1300" dirty="0" smtClean="0"/>
              <a:t>.</a:t>
            </a:r>
          </a:p>
        </p:txBody>
      </p:sp>
      <p:pic>
        <p:nvPicPr>
          <p:cNvPr id="2" name="Picture 2"/>
          <p:cNvPicPr>
            <a:picLocks noChangeAspect="1" noChangeArrowheads="1"/>
          </p:cNvPicPr>
          <p:nvPr/>
        </p:nvPicPr>
        <p:blipFill>
          <a:blip r:embed="rId3" cstate="print"/>
          <a:srcRect/>
          <a:stretch>
            <a:fillRect/>
          </a:stretch>
        </p:blipFill>
        <p:spPr bwMode="auto">
          <a:xfrm>
            <a:off x="971549" y="1981200"/>
            <a:ext cx="6872941" cy="304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Serves Faces 2.0</a:t>
            </a:r>
          </a:p>
        </p:txBody>
      </p:sp>
      <p:sp>
        <p:nvSpPr>
          <p:cNvPr id="4099" name="Espace réservé du contenu 4"/>
          <p:cNvSpPr>
            <a:spLocks noGrp="1"/>
          </p:cNvSpPr>
          <p:nvPr>
            <p:ph idx="1"/>
          </p:nvPr>
        </p:nvSpPr>
        <p:spPr>
          <a:xfrm>
            <a:off x="457200" y="1981200"/>
            <a:ext cx="8458200" cy="4724400"/>
          </a:xfrm>
        </p:spPr>
        <p:txBody>
          <a:bodyPr/>
          <a:lstStyle/>
          <a:p>
            <a:r>
              <a:rPr lang="en-US" sz="1300" b="1" dirty="0" err="1" smtClean="0"/>
              <a:t>JavaServer</a:t>
            </a:r>
            <a:r>
              <a:rPr lang="en-US" sz="1300" b="1" dirty="0" smtClean="0"/>
              <a:t> Faces (JSF)</a:t>
            </a:r>
            <a:r>
              <a:rPr lang="en-US" sz="1300" dirty="0" smtClean="0"/>
              <a:t> is a Java-based Web application framework intended to simplify development integration of web-based user interfaces.</a:t>
            </a:r>
          </a:p>
          <a:p>
            <a:r>
              <a:rPr lang="en-US" sz="1300" dirty="0" smtClean="0"/>
              <a:t>JSF is a request-driven MVC web framework for constructing user interfaces using components. </a:t>
            </a:r>
          </a:p>
          <a:p>
            <a:r>
              <a:rPr lang="en-US" sz="1300" dirty="0" smtClean="0"/>
              <a:t>As a display technology, JSF 2 uses </a:t>
            </a:r>
            <a:r>
              <a:rPr lang="en-US" sz="1300" dirty="0" err="1" smtClean="0"/>
              <a:t>Facelets</a:t>
            </a:r>
            <a:r>
              <a:rPr lang="en-US" sz="1300" dirty="0" smtClean="0"/>
              <a:t>, an efficient, simple, and powerful view description language (VDL).</a:t>
            </a:r>
          </a:p>
          <a:p>
            <a:r>
              <a:rPr lang="en-US" sz="1300" dirty="0" err="1" smtClean="0"/>
              <a:t>Facelets</a:t>
            </a:r>
            <a:r>
              <a:rPr lang="en-US" sz="1300" dirty="0" smtClean="0"/>
              <a:t> was adopted as the official view technology for JSF 2.0.Facelets allows easy component/tag creation using XML markup instead of Java code.</a:t>
            </a:r>
          </a:p>
          <a:p>
            <a:r>
              <a:rPr lang="en-US" sz="1300" dirty="0" smtClean="0"/>
              <a:t>Since JSF 2.0 include built-in Ajax support using &lt;f:ajax /&gt;.</a:t>
            </a:r>
          </a:p>
          <a:p>
            <a:r>
              <a:rPr lang="en-US" sz="1300" dirty="0" smtClean="0"/>
              <a:t>JSF goal is to make web development faster and easier by supporting user interface components in a rapid application development (RAD) approach.</a:t>
            </a:r>
          </a:p>
          <a:p>
            <a:r>
              <a:rPr lang="en-US" sz="1300" dirty="0" smtClean="0"/>
              <a:t>JSF Versions:</a:t>
            </a:r>
          </a:p>
          <a:p>
            <a:pPr lvl="1"/>
            <a:r>
              <a:rPr lang="en-US" sz="1200" dirty="0" smtClean="0"/>
              <a:t>JSF 1.0 (2004-03-11) — (DEPRECATED) the initial release of the JSF specification. </a:t>
            </a:r>
          </a:p>
          <a:p>
            <a:pPr lvl="1"/>
            <a:r>
              <a:rPr lang="en-US" sz="1200" dirty="0" smtClean="0"/>
              <a:t>JSF 1.1 (2004-05-27) — (DEPRECATED) bug fix release. </a:t>
            </a:r>
          </a:p>
          <a:p>
            <a:pPr lvl="1"/>
            <a:r>
              <a:rPr lang="en-US" sz="1200" dirty="0" smtClean="0"/>
              <a:t>JSF 1.2 (2006-05-11) — improvements to core systems and APIs. Coincides with Java EE 5. Initial adoption into Java EE.</a:t>
            </a:r>
          </a:p>
          <a:p>
            <a:pPr lvl="1"/>
            <a:r>
              <a:rPr lang="en-US" sz="1200" dirty="0" smtClean="0"/>
              <a:t>JSF 2.0 (2009-06-28) — Major release for ease of use, enhanced functionality, and performance. Coincides with Java EE 6.</a:t>
            </a:r>
          </a:p>
          <a:p>
            <a:pPr lvl="1"/>
            <a:r>
              <a:rPr lang="en-US" sz="1200" dirty="0" smtClean="0"/>
              <a:t>JSF 2.1 (2010-10-22) — Second maintenance release of 2.0. </a:t>
            </a:r>
          </a:p>
          <a:p>
            <a:r>
              <a:rPr lang="en-US" sz="1300" dirty="0" smtClean="0"/>
              <a:t>JSF 2.0 is a major release evolving in JSR 314 and is the preferred choice for web development in Java EE 6.</a:t>
            </a:r>
          </a:p>
          <a:p>
            <a:endParaRPr lang="en-US" sz="13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Serves Faces </a:t>
            </a:r>
            <a:r>
              <a:rPr lang="fr-CA" dirty="0" smtClean="0">
                <a:solidFill>
                  <a:schemeClr val="bg1"/>
                </a:solidFill>
              </a:rPr>
              <a:t>2.0</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0" y="6248400"/>
            <a:ext cx="3124200" cy="457200"/>
          </a:xfrm>
        </p:spPr>
        <p:txBody>
          <a:bodyPr/>
          <a:lstStyle/>
          <a:p>
            <a:pPr>
              <a:buNone/>
            </a:pPr>
            <a:r>
              <a:rPr lang="en-US" sz="1500" dirty="0" smtClean="0"/>
              <a:t>Java Server Faces Architecture</a:t>
            </a:r>
          </a:p>
        </p:txBody>
      </p:sp>
      <p:pic>
        <p:nvPicPr>
          <p:cNvPr id="1026" name="Picture 2"/>
          <p:cNvPicPr>
            <a:picLocks noChangeAspect="1" noChangeArrowheads="1"/>
          </p:cNvPicPr>
          <p:nvPr/>
        </p:nvPicPr>
        <p:blipFill>
          <a:blip r:embed="rId3" cstate="print"/>
          <a:srcRect/>
          <a:stretch>
            <a:fillRect/>
          </a:stretch>
        </p:blipFill>
        <p:spPr bwMode="auto">
          <a:xfrm>
            <a:off x="152400" y="2057400"/>
            <a:ext cx="4800600" cy="3847057"/>
          </a:xfrm>
          <a:prstGeom prst="rect">
            <a:avLst/>
          </a:prstGeom>
          <a:noFill/>
          <a:ln w="9525">
            <a:noFill/>
            <a:miter lim="800000"/>
            <a:headEnd/>
            <a:tailEnd/>
          </a:ln>
          <a:effectLst/>
        </p:spPr>
      </p:pic>
      <p:sp>
        <p:nvSpPr>
          <p:cNvPr id="6" name="Espace réservé du contenu 4"/>
          <p:cNvSpPr txBox="1">
            <a:spLocks/>
          </p:cNvSpPr>
          <p:nvPr/>
        </p:nvSpPr>
        <p:spPr bwMode="auto">
          <a:xfrm>
            <a:off x="5029200" y="2895600"/>
            <a:ext cx="3962400" cy="2971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1300" b="1" dirty="0" smtClean="0"/>
              <a:t>New features in JSF 2.0</a:t>
            </a:r>
          </a:p>
          <a:p>
            <a:pPr>
              <a:buFont typeface="Wingdings" pitchFamily="2" charset="2"/>
              <a:buChar char="Ø"/>
            </a:pPr>
            <a:r>
              <a:rPr lang="en-US" sz="1200" dirty="0" smtClean="0"/>
              <a:t>Alternative viewing technology to JSP based on </a:t>
            </a:r>
            <a:r>
              <a:rPr lang="en-US" sz="1200" dirty="0" err="1" smtClean="0"/>
              <a:t>Facelets</a:t>
            </a:r>
            <a:endParaRPr lang="en-US" sz="1200" dirty="0" smtClean="0"/>
          </a:p>
          <a:p>
            <a:pPr>
              <a:buFont typeface="Wingdings" pitchFamily="2" charset="2"/>
              <a:buChar char="Ø"/>
            </a:pPr>
            <a:r>
              <a:rPr lang="en-US" sz="1200" dirty="0" smtClean="0"/>
              <a:t>New resource-handling mechanism (for images, CSS, JavaScript files, and so on)</a:t>
            </a:r>
          </a:p>
          <a:p>
            <a:pPr>
              <a:buFont typeface="Wingdings" pitchFamily="2" charset="2"/>
              <a:buChar char="Ø"/>
            </a:pPr>
            <a:r>
              <a:rPr lang="en-US" sz="1200" dirty="0" smtClean="0"/>
              <a:t>Additional scopes (view scope and component scope)</a:t>
            </a:r>
          </a:p>
          <a:p>
            <a:pPr>
              <a:buFont typeface="Wingdings" pitchFamily="2" charset="2"/>
              <a:buChar char="Ø"/>
            </a:pPr>
            <a:r>
              <a:rPr lang="en-US" sz="1200" dirty="0" smtClean="0"/>
              <a:t>Easy development with annotations for managed beans, renderers, converters, </a:t>
            </a:r>
            <a:r>
              <a:rPr lang="en-US" sz="1200" dirty="0" err="1" smtClean="0"/>
              <a:t>validators</a:t>
            </a:r>
            <a:r>
              <a:rPr lang="en-US" sz="1200" dirty="0" smtClean="0"/>
              <a:t>, and so on</a:t>
            </a:r>
          </a:p>
          <a:p>
            <a:pPr>
              <a:buFont typeface="Wingdings" pitchFamily="2" charset="2"/>
              <a:buChar char="Ø"/>
            </a:pPr>
            <a:r>
              <a:rPr lang="en-US" sz="1200" dirty="0" smtClean="0"/>
              <a:t>Reducing XML configuration by exploiting annotations and configuration by exception (faces-config.xml is optional)</a:t>
            </a:r>
          </a:p>
          <a:p>
            <a:pPr>
              <a:buFont typeface="Wingdings" pitchFamily="2" charset="2"/>
              <a:buChar char="Ø"/>
            </a:pPr>
            <a:r>
              <a:rPr lang="en-US" sz="1200" dirty="0" smtClean="0"/>
              <a:t>Ajax support and easy component development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REST, JAX-RS and Jersey</a:t>
            </a:r>
          </a:p>
        </p:txBody>
      </p:sp>
      <p:sp>
        <p:nvSpPr>
          <p:cNvPr id="4099" name="Espace réservé du contenu 4"/>
          <p:cNvSpPr>
            <a:spLocks noGrp="1"/>
          </p:cNvSpPr>
          <p:nvPr>
            <p:ph idx="1"/>
          </p:nvPr>
        </p:nvSpPr>
        <p:spPr>
          <a:xfrm>
            <a:off x="457200" y="1981200"/>
            <a:ext cx="8458200" cy="4724400"/>
          </a:xfrm>
        </p:spPr>
        <p:txBody>
          <a:bodyPr/>
          <a:lstStyle/>
          <a:p>
            <a:r>
              <a:rPr lang="en-US" sz="1300" dirty="0" smtClean="0"/>
              <a:t>Representational State Transfer (REST) is an architectural style in which web services are viewed as resources and can be identified by Uniform Resource Identifiers (URIs). Web services developed using the REST style are known as </a:t>
            </a:r>
            <a:r>
              <a:rPr lang="en-US" sz="1300" dirty="0" err="1" smtClean="0"/>
              <a:t>RESTful</a:t>
            </a:r>
            <a:r>
              <a:rPr lang="en-US" sz="1300" dirty="0" smtClean="0"/>
              <a:t> web services.</a:t>
            </a:r>
          </a:p>
          <a:p>
            <a:r>
              <a:rPr lang="en-US" sz="1300" dirty="0" smtClean="0"/>
              <a:t>Java EE 6 adds support to </a:t>
            </a:r>
            <a:r>
              <a:rPr lang="en-US" sz="1300" dirty="0" err="1" smtClean="0"/>
              <a:t>RESTful</a:t>
            </a:r>
            <a:r>
              <a:rPr lang="en-US" sz="1300" dirty="0" smtClean="0"/>
              <a:t> web services through the addition of the Java API for </a:t>
            </a:r>
            <a:r>
              <a:rPr lang="en-US" sz="1300" dirty="0" err="1" smtClean="0"/>
              <a:t>RESTful</a:t>
            </a:r>
            <a:r>
              <a:rPr lang="en-US" sz="1300" dirty="0" smtClean="0"/>
              <a:t> Web Services (JAX-RS). </a:t>
            </a:r>
          </a:p>
          <a:p>
            <a:r>
              <a:rPr lang="en-US" sz="1300" dirty="0" smtClean="0"/>
              <a:t>Before Java EE 6, the JAX-RS has been available as a standalone API.</a:t>
            </a:r>
          </a:p>
          <a:p>
            <a:r>
              <a:rPr lang="en-US" sz="1300" dirty="0" smtClean="0"/>
              <a:t>Jersey is the default implementation for JAX-RS included by </a:t>
            </a:r>
            <a:r>
              <a:rPr lang="en-US" sz="1300" dirty="0" err="1" smtClean="0"/>
              <a:t>GlassFish</a:t>
            </a:r>
            <a:r>
              <a:rPr lang="en-US" sz="1300" dirty="0" smtClean="0"/>
              <a:t>.</a:t>
            </a:r>
            <a:endParaRPr lang="en-US" sz="13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REST, JAX-RS and </a:t>
            </a:r>
            <a:r>
              <a:rPr lang="fr-CA" dirty="0" smtClean="0">
                <a:solidFill>
                  <a:schemeClr val="bg1"/>
                </a:solidFill>
              </a:rPr>
              <a:t>Jersey</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457200" y="1981200"/>
            <a:ext cx="8458200" cy="4724400"/>
          </a:xfrm>
        </p:spPr>
        <p:txBody>
          <a:bodyPr/>
          <a:lstStyle/>
          <a:p>
            <a:r>
              <a:rPr lang="en-US" sz="1300" dirty="0" smtClean="0"/>
              <a:t>REST </a:t>
            </a:r>
            <a:r>
              <a:rPr lang="en-US" sz="1300" dirty="0" smtClean="0"/>
              <a:t>goals:</a:t>
            </a:r>
          </a:p>
          <a:p>
            <a:pPr lvl="1"/>
            <a:r>
              <a:rPr lang="en-US" sz="1200" dirty="0" smtClean="0"/>
              <a:t>Scalability of component interactions</a:t>
            </a:r>
          </a:p>
          <a:p>
            <a:pPr lvl="1"/>
            <a:r>
              <a:rPr lang="en-US" sz="1200" dirty="0" smtClean="0"/>
              <a:t>Generality of interfaces</a:t>
            </a:r>
          </a:p>
          <a:p>
            <a:pPr lvl="1"/>
            <a:r>
              <a:rPr lang="en-US" sz="1200" dirty="0" smtClean="0"/>
              <a:t>Independent deployment of components</a:t>
            </a:r>
          </a:p>
          <a:p>
            <a:pPr lvl="1"/>
            <a:r>
              <a:rPr lang="en-US" sz="1200" dirty="0" smtClean="0"/>
              <a:t>Intermediary components to reduce latency, enforce security and encapsulate legacy systems</a:t>
            </a:r>
          </a:p>
          <a:p>
            <a:r>
              <a:rPr lang="en-US" sz="1300" dirty="0" err="1" smtClean="0"/>
              <a:t>RESTful</a:t>
            </a:r>
            <a:r>
              <a:rPr lang="en-US" sz="1300" dirty="0" smtClean="0"/>
              <a:t> web services can consume several types of different MIME types, although they are typically written to consume and/or produce XML or JSON (JavaScript Object Notation).</a:t>
            </a:r>
          </a:p>
          <a:p>
            <a:r>
              <a:rPr lang="en-US" sz="1300" dirty="0" smtClean="0"/>
              <a:t>Web services must support one or more of the following four HTTP methods:</a:t>
            </a:r>
          </a:p>
          <a:p>
            <a:pPr lvl="1"/>
            <a:r>
              <a:rPr lang="en-US" sz="1200" b="1" dirty="0" smtClean="0"/>
              <a:t>GET</a:t>
            </a:r>
            <a:r>
              <a:rPr lang="en-US" sz="1200" dirty="0" smtClean="0"/>
              <a:t> – a GET request is used to retrieve an existing resource</a:t>
            </a:r>
          </a:p>
          <a:p>
            <a:pPr lvl="1"/>
            <a:r>
              <a:rPr lang="en-US" sz="1200" b="1" dirty="0" smtClean="0"/>
              <a:t>POST</a:t>
            </a:r>
            <a:r>
              <a:rPr lang="en-US" sz="1200" dirty="0" smtClean="0"/>
              <a:t> – a POST request is used to update an existing resource</a:t>
            </a:r>
          </a:p>
          <a:p>
            <a:pPr lvl="1"/>
            <a:r>
              <a:rPr lang="en-US" sz="1200" b="1" dirty="0" smtClean="0"/>
              <a:t>PUT</a:t>
            </a:r>
            <a:r>
              <a:rPr lang="en-US" sz="1200" dirty="0" smtClean="0"/>
              <a:t> – a PUT request is used to create a new resource</a:t>
            </a:r>
          </a:p>
          <a:p>
            <a:pPr lvl="1"/>
            <a:r>
              <a:rPr lang="en-US" sz="1200" b="1" dirty="0" smtClean="0"/>
              <a:t>DELETE</a:t>
            </a:r>
            <a:r>
              <a:rPr lang="en-US" sz="1200" dirty="0" smtClean="0"/>
              <a:t> – a DELETE request is used to delete an resource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REST, JAX-RS and </a:t>
            </a:r>
            <a:r>
              <a:rPr lang="fr-CA" dirty="0" smtClean="0">
                <a:solidFill>
                  <a:schemeClr val="bg1"/>
                </a:solidFill>
              </a:rPr>
              <a:t>Jersey</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304800" y="1905000"/>
            <a:ext cx="8458200" cy="4724400"/>
          </a:xfrm>
        </p:spPr>
        <p:txBody>
          <a:bodyPr/>
          <a:lstStyle/>
          <a:p>
            <a:r>
              <a:rPr lang="en-US" sz="1300" dirty="0" smtClean="0"/>
              <a:t> A </a:t>
            </a:r>
            <a:r>
              <a:rPr lang="en-US" sz="1300" dirty="0" err="1" smtClean="0"/>
              <a:t>RESTful</a:t>
            </a:r>
            <a:r>
              <a:rPr lang="en-US" sz="1300" dirty="0" smtClean="0"/>
              <a:t> web service with JAX-RS can be created using a class with annotated methods that are invoked when our web service receives one of these HTTP request methods</a:t>
            </a:r>
          </a:p>
          <a:p>
            <a:r>
              <a:rPr lang="en-US" sz="1300" dirty="0" smtClean="0"/>
              <a:t>Jersey—the JAX-RS implementation included with </a:t>
            </a:r>
            <a:r>
              <a:rPr lang="en-US" sz="1300" dirty="0" err="1" smtClean="0"/>
              <a:t>GlassFish</a:t>
            </a:r>
            <a:r>
              <a:rPr lang="en-US" sz="1300" dirty="0" smtClean="0"/>
              <a:t>—includes an API that we can use to easily develop </a:t>
            </a:r>
            <a:r>
              <a:rPr lang="en-US" sz="1300" dirty="0" err="1" smtClean="0"/>
              <a:t>RESTful</a:t>
            </a:r>
            <a:r>
              <a:rPr lang="en-US" sz="1300" dirty="0" smtClean="0"/>
              <a:t> web service clients. Jersey's client-side API is a value-added feature and is not part of the JAX-RS specification.</a:t>
            </a:r>
          </a:p>
          <a:p>
            <a:r>
              <a:rPr lang="en-US" sz="1300" dirty="0" smtClean="0"/>
              <a:t>Each of our </a:t>
            </a:r>
            <a:r>
              <a:rPr lang="en-US" sz="1300" dirty="0" err="1" smtClean="0"/>
              <a:t>RESTful</a:t>
            </a:r>
            <a:r>
              <a:rPr lang="en-US" sz="1300" dirty="0" smtClean="0"/>
              <a:t> web services needs to be invoked via its Unique Resource Identifier (URI). </a:t>
            </a:r>
          </a:p>
          <a:p>
            <a:r>
              <a:rPr lang="en-US" sz="1300" dirty="0" smtClean="0"/>
              <a:t>This URI is specified by the @Path annotation, which we need to use to decorate our </a:t>
            </a:r>
            <a:r>
              <a:rPr lang="en-US" sz="1300" dirty="0" err="1" smtClean="0"/>
              <a:t>RESTful</a:t>
            </a:r>
            <a:r>
              <a:rPr lang="en-US" sz="1300" dirty="0" smtClean="0"/>
              <a:t> web service resource class. </a:t>
            </a:r>
          </a:p>
          <a:p>
            <a:r>
              <a:rPr lang="en-US" sz="1300" dirty="0" smtClean="0"/>
              <a:t>Server side components need to implement methods to handle one or more of the four types of requests that </a:t>
            </a:r>
            <a:r>
              <a:rPr lang="en-US" sz="1300" dirty="0" err="1" smtClean="0"/>
              <a:t>RESTful</a:t>
            </a:r>
            <a:r>
              <a:rPr lang="en-US" sz="1300" dirty="0" smtClean="0"/>
              <a:t> web services handle: GET, POST, PUT, and/or DELETE. The JAX-RS API provides four annotations that we can use to decorate the methods in our web service: </a:t>
            </a:r>
            <a:r>
              <a:rPr lang="en-US" sz="1300" b="1" dirty="0" smtClean="0"/>
              <a:t>@GET</a:t>
            </a:r>
            <a:r>
              <a:rPr lang="en-US" sz="1300" dirty="0" smtClean="0"/>
              <a:t>, </a:t>
            </a:r>
            <a:r>
              <a:rPr lang="en-US" sz="1300" b="1" dirty="0" smtClean="0"/>
              <a:t>@POST</a:t>
            </a:r>
            <a:r>
              <a:rPr lang="en-US" sz="1300" dirty="0" smtClean="0"/>
              <a:t>, </a:t>
            </a:r>
            <a:r>
              <a:rPr lang="en-US" sz="1300" b="1" dirty="0" smtClean="0"/>
              <a:t>@PUT</a:t>
            </a:r>
            <a:r>
              <a:rPr lang="en-US" sz="1300" dirty="0" smtClean="0"/>
              <a:t>, and </a:t>
            </a:r>
            <a:r>
              <a:rPr lang="en-US" sz="1300" b="1" dirty="0" smtClean="0"/>
              <a:t>@DELETE</a:t>
            </a:r>
            <a:r>
              <a:rPr lang="en-US" sz="1300" dirty="0" smtClean="0"/>
              <a:t>.</a:t>
            </a:r>
            <a:endParaRPr lang="en-US" sz="1300" dirty="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REST, JAX-RS and </a:t>
            </a:r>
            <a:r>
              <a:rPr lang="fr-CA" dirty="0" smtClean="0">
                <a:solidFill>
                  <a:schemeClr val="bg1"/>
                </a:solidFill>
              </a:rPr>
              <a:t>Jersey</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304800" y="1905000"/>
            <a:ext cx="8458200" cy="4724400"/>
          </a:xfrm>
        </p:spPr>
        <p:txBody>
          <a:bodyPr/>
          <a:lstStyle/>
          <a:p>
            <a:r>
              <a:rPr lang="en-US" sz="1300" dirty="0" smtClean="0"/>
              <a:t>Each </a:t>
            </a:r>
            <a:r>
              <a:rPr lang="en-US" sz="1300" dirty="0" smtClean="0"/>
              <a:t>method in our service must produce and/or consume a specific MIME type. The MIME type to be produced needs to be specified with the </a:t>
            </a:r>
            <a:r>
              <a:rPr lang="en-US" sz="1300" b="1" dirty="0" smtClean="0"/>
              <a:t>@Produces</a:t>
            </a:r>
            <a:r>
              <a:rPr lang="en-US" sz="1300" dirty="0" smtClean="0"/>
              <a:t> annotation.  The MIME type to be consumed must be specified with the </a:t>
            </a:r>
            <a:r>
              <a:rPr lang="en-US" sz="1300" b="1" dirty="0" smtClean="0"/>
              <a:t>@Consumes</a:t>
            </a:r>
            <a:r>
              <a:rPr lang="en-US" sz="1300" dirty="0" smtClean="0"/>
              <a:t> annotation.</a:t>
            </a:r>
          </a:p>
          <a:p>
            <a:r>
              <a:rPr lang="en-US" sz="1300" dirty="0" smtClean="0"/>
              <a:t>Before successfully deploying a </a:t>
            </a:r>
            <a:r>
              <a:rPr lang="en-US" sz="1300" dirty="0" err="1" smtClean="0"/>
              <a:t>RESTful</a:t>
            </a:r>
            <a:r>
              <a:rPr lang="en-US" sz="1300" dirty="0" smtClean="0"/>
              <a:t> web service developed using JAX-RS, we need to configure the REST resources path for our application. There are two ways of doing this: we can either use the </a:t>
            </a:r>
            <a:r>
              <a:rPr lang="en-US" sz="1300" b="1" dirty="0" smtClean="0"/>
              <a:t>web.xml</a:t>
            </a:r>
            <a:r>
              <a:rPr lang="en-US" sz="1300" dirty="0" smtClean="0"/>
              <a:t> deployment descriptor or develop a class that extends </a:t>
            </a:r>
            <a:r>
              <a:rPr lang="en-US" sz="1300" dirty="0" err="1" smtClean="0"/>
              <a:t>j</a:t>
            </a:r>
            <a:r>
              <a:rPr lang="en-US" sz="1300" b="1" dirty="0" err="1" smtClean="0"/>
              <a:t>avax.ws.rs.core.Application</a:t>
            </a:r>
            <a:r>
              <a:rPr lang="en-US" sz="1300" b="1" dirty="0" smtClean="0"/>
              <a:t> </a:t>
            </a:r>
            <a:r>
              <a:rPr lang="en-US" sz="1300" dirty="0" smtClean="0"/>
              <a:t>and decorate it with the </a:t>
            </a:r>
            <a:r>
              <a:rPr lang="en-US" sz="1300" b="1" dirty="0" smtClean="0"/>
              <a:t>@</a:t>
            </a:r>
            <a:r>
              <a:rPr lang="en-US" sz="1300" b="1" dirty="0" err="1" smtClean="0"/>
              <a:t>ApplicationPath</a:t>
            </a:r>
            <a:r>
              <a:rPr lang="en-US" sz="1300" dirty="0" smtClean="0"/>
              <a:t> annotation.</a:t>
            </a:r>
          </a:p>
          <a:p>
            <a:r>
              <a:rPr lang="en-US" sz="1300" dirty="0" smtClean="0"/>
              <a:t>We can call the </a:t>
            </a:r>
            <a:r>
              <a:rPr lang="en-US" sz="1300" dirty="0" err="1" smtClean="0"/>
              <a:t>RESTful</a:t>
            </a:r>
            <a:r>
              <a:rPr lang="en-US" sz="1300" dirty="0" smtClean="0"/>
              <a:t> web services passing parameters. There are two types of parameters we can use: query and path parameters. We can add parameters to methods that will handle HTTP requests in our web service.</a:t>
            </a:r>
          </a:p>
          <a:p>
            <a:r>
              <a:rPr lang="en-US" sz="1300" dirty="0" smtClean="0"/>
              <a:t>Parameters decorated with the </a:t>
            </a:r>
            <a:r>
              <a:rPr lang="en-US" sz="1300" b="1" dirty="0" smtClean="0"/>
              <a:t>@</a:t>
            </a:r>
            <a:r>
              <a:rPr lang="en-US" sz="1300" b="1" dirty="0" err="1" smtClean="0"/>
              <a:t>QueryParam</a:t>
            </a:r>
            <a:r>
              <a:rPr lang="en-US" sz="1300" dirty="0" smtClean="0"/>
              <a:t> annotation will be retrieved from the request URL.</a:t>
            </a:r>
          </a:p>
          <a:p>
            <a:r>
              <a:rPr lang="en-US" sz="1300" dirty="0" smtClean="0"/>
              <a:t>Another way by which we can pass parameters to our </a:t>
            </a:r>
            <a:r>
              <a:rPr lang="en-US" sz="1300" dirty="0" err="1" smtClean="0"/>
              <a:t>RESTful</a:t>
            </a:r>
            <a:r>
              <a:rPr lang="en-US" sz="1300" dirty="0" smtClean="0"/>
              <a:t> web services is via path parameters using the </a:t>
            </a:r>
            <a:r>
              <a:rPr lang="en-US" sz="1300" b="1" dirty="0" smtClean="0"/>
              <a:t>@</a:t>
            </a:r>
            <a:r>
              <a:rPr lang="en-US" sz="1300" b="1" dirty="0" err="1" smtClean="0"/>
              <a:t>PathParam</a:t>
            </a:r>
            <a:r>
              <a:rPr lang="en-US" sz="1300" dirty="0" smtClean="0"/>
              <a:t> annotation.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Context</a:t>
            </a:r>
            <a:r>
              <a:rPr lang="fr-CA" dirty="0" smtClean="0">
                <a:solidFill>
                  <a:schemeClr val="bg1"/>
                </a:solidFill>
              </a:rPr>
              <a:t> and </a:t>
            </a:r>
            <a:r>
              <a:rPr lang="fr-CA" dirty="0" err="1" smtClean="0">
                <a:solidFill>
                  <a:schemeClr val="bg1"/>
                </a:solidFill>
              </a:rPr>
              <a:t>Dependency</a:t>
            </a:r>
            <a:r>
              <a:rPr lang="fr-CA" dirty="0" smtClean="0">
                <a:solidFill>
                  <a:schemeClr val="bg1"/>
                </a:solidFill>
              </a:rPr>
              <a:t> Injection</a:t>
            </a:r>
          </a:p>
        </p:txBody>
      </p:sp>
      <p:sp>
        <p:nvSpPr>
          <p:cNvPr id="4099" name="Espace réservé du contenu 4"/>
          <p:cNvSpPr>
            <a:spLocks noGrp="1"/>
          </p:cNvSpPr>
          <p:nvPr>
            <p:ph idx="1"/>
          </p:nvPr>
        </p:nvSpPr>
        <p:spPr>
          <a:xfrm>
            <a:off x="457200" y="1981200"/>
            <a:ext cx="8458200" cy="4724400"/>
          </a:xfrm>
        </p:spPr>
        <p:txBody>
          <a:bodyPr/>
          <a:lstStyle/>
          <a:p>
            <a:r>
              <a:rPr lang="en-US" sz="1300" dirty="0" smtClean="0"/>
              <a:t>Contexts and Dependency Injection (CDI) is a new addition to the Java EE specification as of Java EE 6.</a:t>
            </a:r>
          </a:p>
          <a:p>
            <a:r>
              <a:rPr lang="en-US" sz="1300" dirty="0" smtClean="0"/>
              <a:t>Allows any </a:t>
            </a:r>
            <a:r>
              <a:rPr lang="en-US" sz="1300" dirty="0" err="1" smtClean="0"/>
              <a:t>JavaBean</a:t>
            </a:r>
            <a:r>
              <a:rPr lang="en-US" sz="1300" dirty="0" smtClean="0"/>
              <a:t> to be used as a JSF managed bean, including stateless and </a:t>
            </a:r>
            <a:r>
              <a:rPr lang="en-US" sz="1300" dirty="0" err="1" smtClean="0"/>
              <a:t>stateful</a:t>
            </a:r>
            <a:r>
              <a:rPr lang="en-US" sz="1300" dirty="0" smtClean="0"/>
              <a:t> session beans.</a:t>
            </a:r>
          </a:p>
          <a:p>
            <a:r>
              <a:rPr lang="en-US" sz="1300" dirty="0" smtClean="0"/>
              <a:t>CDI simplifies dependency injection in Java EE applications.</a:t>
            </a:r>
          </a:p>
          <a:p>
            <a:r>
              <a:rPr lang="en-US" sz="1300" dirty="0" smtClean="0"/>
              <a:t>CDI provides us with the ability(Named beans) to name our beans via the </a:t>
            </a:r>
            <a:r>
              <a:rPr lang="en-US" sz="1300" b="1" dirty="0" smtClean="0"/>
              <a:t>@Named</a:t>
            </a:r>
            <a:r>
              <a:rPr lang="en-US" sz="1300" dirty="0" smtClean="0"/>
              <a:t> annotation.</a:t>
            </a:r>
          </a:p>
          <a:p>
            <a:r>
              <a:rPr lang="en-US" sz="1300" dirty="0" smtClean="0"/>
              <a:t>Named beans allow us to easily inject our beans into other classes that depend on them and to easily refer to them from  JSF pages via the Unified Expression Language.</a:t>
            </a:r>
          </a:p>
          <a:p>
            <a:r>
              <a:rPr lang="en-US" sz="1300" dirty="0" smtClean="0"/>
              <a:t>Dependency injection is a technique for supplying external dependencies to a Java class. </a:t>
            </a:r>
          </a:p>
          <a:p>
            <a:r>
              <a:rPr lang="en-US" sz="1300" dirty="0" smtClean="0"/>
              <a:t>Java EE 5 introduced dependency injection via the </a:t>
            </a:r>
            <a:r>
              <a:rPr lang="en-US" sz="1300" b="1" dirty="0" smtClean="0"/>
              <a:t>@Resource</a:t>
            </a:r>
            <a:r>
              <a:rPr lang="en-US" sz="1300" dirty="0" smtClean="0"/>
              <a:t> annotation but is limited to injecting resources such as database  connections, JMS resources, and so on. </a:t>
            </a:r>
          </a:p>
          <a:p>
            <a:endParaRPr lang="en-US" sz="13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What</a:t>
            </a:r>
            <a:r>
              <a:rPr lang="fr-CA" dirty="0" smtClean="0">
                <a:solidFill>
                  <a:schemeClr val="bg1"/>
                </a:solidFill>
              </a:rPr>
              <a:t> </a:t>
            </a:r>
            <a:r>
              <a:rPr lang="fr-CA" dirty="0" err="1" smtClean="0">
                <a:solidFill>
                  <a:schemeClr val="bg1"/>
                </a:solidFill>
              </a:rPr>
              <a:t>is</a:t>
            </a:r>
            <a:r>
              <a:rPr lang="fr-CA" dirty="0" smtClean="0">
                <a:solidFill>
                  <a:schemeClr val="bg1"/>
                </a:solidFill>
              </a:rPr>
              <a:t> </a:t>
            </a:r>
            <a:r>
              <a:rPr lang="fr-CA" dirty="0" err="1" smtClean="0">
                <a:solidFill>
                  <a:schemeClr val="bg1"/>
                </a:solidFill>
              </a:rPr>
              <a:t>Glassfish</a:t>
            </a:r>
            <a:r>
              <a:rPr lang="fr-CA" dirty="0" smtClean="0">
                <a:solidFill>
                  <a:schemeClr val="bg1"/>
                </a:solidFill>
              </a:rPr>
              <a:t>?</a:t>
            </a:r>
            <a:r>
              <a:rPr lang="ro-RO" dirty="0" smtClean="0">
                <a:solidFill>
                  <a:schemeClr val="bg1"/>
                </a:solidFill>
              </a:rPr>
              <a:t> (cont.)</a:t>
            </a:r>
            <a:r>
              <a:rPr lang="fr-CA" dirty="0" smtClean="0">
                <a:solidFill>
                  <a:schemeClr val="bg1"/>
                </a:solidFill>
              </a:rPr>
              <a:t> </a:t>
            </a:r>
            <a:endParaRPr lang="fr-CA" dirty="0" smtClean="0">
              <a:solidFill>
                <a:schemeClr val="bg1"/>
              </a:solidFill>
            </a:endParaRPr>
          </a:p>
        </p:txBody>
      </p:sp>
      <p:sp>
        <p:nvSpPr>
          <p:cNvPr id="4099" name="Espace réservé du contenu 4"/>
          <p:cNvSpPr>
            <a:spLocks noGrp="1"/>
          </p:cNvSpPr>
          <p:nvPr>
            <p:ph idx="1"/>
          </p:nvPr>
        </p:nvSpPr>
        <p:spPr>
          <a:xfrm>
            <a:off x="457200" y="2071688"/>
            <a:ext cx="8229600" cy="3871912"/>
          </a:xfrm>
        </p:spPr>
        <p:txBody>
          <a:bodyPr/>
          <a:lstStyle/>
          <a:p>
            <a:r>
              <a:rPr lang="en-US" sz="1400" dirty="0" smtClean="0"/>
              <a:t>Sun </a:t>
            </a:r>
            <a:r>
              <a:rPr lang="en-US" sz="1400" dirty="0" smtClean="0"/>
              <a:t>Microsystems launched the </a:t>
            </a:r>
            <a:r>
              <a:rPr lang="en-US" sz="1400" dirty="0" err="1" smtClean="0"/>
              <a:t>GlassFish</a:t>
            </a:r>
            <a:r>
              <a:rPr lang="en-US" sz="1400" dirty="0" smtClean="0"/>
              <a:t> project on 6 June 2005. On 4 May 2006, Project </a:t>
            </a:r>
            <a:r>
              <a:rPr lang="en-US" sz="1400" dirty="0" err="1" smtClean="0"/>
              <a:t>GlassFish</a:t>
            </a:r>
            <a:r>
              <a:rPr lang="en-US" sz="1400" dirty="0" smtClean="0"/>
              <a:t> released the first version that supports the Java EE 5 specification.</a:t>
            </a:r>
          </a:p>
          <a:p>
            <a:r>
              <a:rPr lang="en-US" sz="1400" dirty="0" smtClean="0"/>
              <a:t>On 10 December 2009 </a:t>
            </a:r>
            <a:r>
              <a:rPr lang="en-US" sz="1400" dirty="0" err="1" smtClean="0"/>
              <a:t>GlassFish</a:t>
            </a:r>
            <a:r>
              <a:rPr lang="en-US" sz="1400" dirty="0" smtClean="0"/>
              <a:t> v3 was released being the Java EE 6 reference implementation for Java EE 6 JSR 316. In this version </a:t>
            </a:r>
            <a:r>
              <a:rPr lang="en-US" sz="1400" dirty="0" err="1" smtClean="0"/>
              <a:t>GlassFish</a:t>
            </a:r>
            <a:r>
              <a:rPr lang="en-US" sz="1400" dirty="0" smtClean="0"/>
              <a:t> adds new features to ease migration from Tomcat to </a:t>
            </a:r>
            <a:r>
              <a:rPr lang="en-US" sz="1400" dirty="0" err="1" smtClean="0"/>
              <a:t>GlassFish</a:t>
            </a:r>
            <a:r>
              <a:rPr lang="en-US" sz="1400" dirty="0" smtClean="0"/>
              <a:t>. The other main new features are around modularity (</a:t>
            </a:r>
            <a:r>
              <a:rPr lang="en-US" sz="1400" dirty="0" err="1" smtClean="0"/>
              <a:t>GlassFish</a:t>
            </a:r>
            <a:r>
              <a:rPr lang="en-US" sz="1400" dirty="0" smtClean="0"/>
              <a:t> v3 Prelude already shipped with an Apache Felix </a:t>
            </a:r>
            <a:r>
              <a:rPr lang="en-US" sz="1400" dirty="0" err="1" smtClean="0"/>
              <a:t>OSGi</a:t>
            </a:r>
            <a:r>
              <a:rPr lang="en-US" sz="1400" dirty="0" smtClean="0"/>
              <a:t> runtime), startup time (a few seconds), deploy-on-change (provided by </a:t>
            </a:r>
            <a:r>
              <a:rPr lang="en-US" sz="1400" dirty="0" err="1" smtClean="0"/>
              <a:t>NetBeans</a:t>
            </a:r>
            <a:r>
              <a:rPr lang="en-US" sz="1400" dirty="0" smtClean="0"/>
              <a:t> and Eclipse </a:t>
            </a:r>
            <a:r>
              <a:rPr lang="en-US" sz="1400" dirty="0" err="1" smtClean="0"/>
              <a:t>plugins</a:t>
            </a:r>
            <a:r>
              <a:rPr lang="en-US" sz="1400" dirty="0" smtClean="0"/>
              <a:t>), and session preservation across redeployments.</a:t>
            </a:r>
          </a:p>
          <a:p>
            <a:endParaRPr lang="en-US" sz="1400" dirty="0" smtClean="0"/>
          </a:p>
        </p:txBody>
      </p:sp>
      <p:pic>
        <p:nvPicPr>
          <p:cNvPr id="1029" name="Picture 5"/>
          <p:cNvPicPr>
            <a:picLocks noChangeAspect="1" noChangeArrowheads="1"/>
          </p:cNvPicPr>
          <p:nvPr/>
        </p:nvPicPr>
        <p:blipFill>
          <a:blip r:embed="rId3" cstate="print"/>
          <a:srcRect/>
          <a:stretch>
            <a:fillRect/>
          </a:stretch>
        </p:blipFill>
        <p:spPr bwMode="auto">
          <a:xfrm>
            <a:off x="3733800" y="5867400"/>
            <a:ext cx="1314450" cy="742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Context</a:t>
            </a:r>
            <a:r>
              <a:rPr lang="fr-CA" dirty="0" smtClean="0">
                <a:solidFill>
                  <a:schemeClr val="bg1"/>
                </a:solidFill>
              </a:rPr>
              <a:t> and </a:t>
            </a:r>
            <a:r>
              <a:rPr lang="fr-CA" dirty="0" err="1" smtClean="0">
                <a:solidFill>
                  <a:schemeClr val="bg1"/>
                </a:solidFill>
              </a:rPr>
              <a:t>Dependency</a:t>
            </a:r>
            <a:r>
              <a:rPr lang="fr-CA" dirty="0" smtClean="0">
                <a:solidFill>
                  <a:schemeClr val="bg1"/>
                </a:solidFill>
              </a:rPr>
              <a:t> </a:t>
            </a:r>
            <a:r>
              <a:rPr lang="fr-CA" dirty="0" smtClean="0">
                <a:solidFill>
                  <a:schemeClr val="bg1"/>
                </a:solidFill>
              </a:rPr>
              <a:t>Injection</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457200" y="1981200"/>
            <a:ext cx="8458200" cy="4724400"/>
          </a:xfrm>
        </p:spPr>
        <p:txBody>
          <a:bodyPr/>
          <a:lstStyle/>
          <a:p>
            <a:r>
              <a:rPr lang="en-US" sz="1300" dirty="0" smtClean="0"/>
              <a:t>Java </a:t>
            </a:r>
            <a:r>
              <a:rPr lang="en-US" sz="1300" dirty="0" smtClean="0"/>
              <a:t>EE 6 introduces the </a:t>
            </a:r>
            <a:r>
              <a:rPr lang="en-US" sz="1300" b="1" dirty="0" smtClean="0"/>
              <a:t>@Inject</a:t>
            </a:r>
            <a:r>
              <a:rPr lang="en-US" sz="1300" dirty="0" smtClean="0"/>
              <a:t> annotation that can be used to inject instances of Java classes into any dependent objects.</a:t>
            </a:r>
          </a:p>
          <a:p>
            <a:r>
              <a:rPr lang="en-US" sz="1300" dirty="0" smtClean="0"/>
              <a:t>In some instances, the type of bean we wish to inject into our code may be an interface or a Java </a:t>
            </a:r>
            <a:r>
              <a:rPr lang="en-US" sz="1300" dirty="0" err="1" smtClean="0"/>
              <a:t>superclass</a:t>
            </a:r>
            <a:r>
              <a:rPr lang="en-US" sz="1300" dirty="0" smtClean="0"/>
              <a:t>, </a:t>
            </a:r>
          </a:p>
          <a:p>
            <a:r>
              <a:rPr lang="en-US" sz="1300" dirty="0" smtClean="0"/>
              <a:t>but we may be interested in injecting a subclass or a class implementing the interface.  CDI provides qualifiers we can use to indicate the specific type we wish to inject into our code. A CDI qualifier is an annotation that must be decorated with the </a:t>
            </a:r>
            <a:r>
              <a:rPr lang="en-US" sz="1300" b="1" dirty="0" smtClean="0"/>
              <a:t>@Qualifier</a:t>
            </a:r>
            <a:r>
              <a:rPr lang="en-US" sz="1300" dirty="0" smtClean="0"/>
              <a:t> annotation.</a:t>
            </a:r>
          </a:p>
          <a:p>
            <a:r>
              <a:rPr lang="en-US" sz="1300" dirty="0" smtClean="0"/>
              <a:t>Just like JSF managed beans, CDI named beans are scoped. CDI beans are contextual objects. </a:t>
            </a:r>
          </a:p>
          <a:p>
            <a:r>
              <a:rPr lang="en-US" sz="1300" dirty="0" smtClean="0"/>
              <a:t>Available scopes: Request, Conversation, Session, Application, Dependent.</a:t>
            </a:r>
          </a:p>
          <a:p>
            <a:r>
              <a:rPr lang="en-US" sz="1300" b="1" dirty="0" smtClean="0"/>
              <a:t>@</a:t>
            </a:r>
            <a:r>
              <a:rPr lang="en-US" sz="1300" b="1" dirty="0" err="1" smtClean="0"/>
              <a:t>RequestScoped</a:t>
            </a:r>
            <a:r>
              <a:rPr lang="en-US" sz="1300" dirty="0" smtClean="0"/>
              <a:t> </a:t>
            </a:r>
            <a:r>
              <a:rPr lang="en-US" sz="1300" dirty="0" smtClean="0">
                <a:sym typeface="Wingdings" pitchFamily="2" charset="2"/>
              </a:rPr>
              <a:t></a:t>
            </a:r>
            <a:r>
              <a:rPr lang="en-US" sz="1300" dirty="0" smtClean="0"/>
              <a:t> beans are shared through the duration of a single request. A single request could refer to an HTTP request, an invocation to a method in an EJB, a web service invocation, or sending a JMS message to a message-driven bean.</a:t>
            </a:r>
          </a:p>
          <a:p>
            <a:endParaRPr lang="en-US" sz="1300" dirty="0" smtClean="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Context</a:t>
            </a:r>
            <a:r>
              <a:rPr lang="fr-CA" dirty="0" smtClean="0">
                <a:solidFill>
                  <a:schemeClr val="bg1"/>
                </a:solidFill>
              </a:rPr>
              <a:t> and </a:t>
            </a:r>
            <a:r>
              <a:rPr lang="fr-CA" dirty="0" err="1" smtClean="0">
                <a:solidFill>
                  <a:schemeClr val="bg1"/>
                </a:solidFill>
              </a:rPr>
              <a:t>Dependency</a:t>
            </a:r>
            <a:r>
              <a:rPr lang="fr-CA" dirty="0" smtClean="0">
                <a:solidFill>
                  <a:schemeClr val="bg1"/>
                </a:solidFill>
              </a:rPr>
              <a:t> </a:t>
            </a:r>
            <a:r>
              <a:rPr lang="fr-CA" dirty="0" smtClean="0">
                <a:solidFill>
                  <a:schemeClr val="bg1"/>
                </a:solidFill>
              </a:rPr>
              <a:t>Injection</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457200" y="1981200"/>
            <a:ext cx="8458200" cy="1905000"/>
          </a:xfrm>
        </p:spPr>
        <p:txBody>
          <a:bodyPr/>
          <a:lstStyle/>
          <a:p>
            <a:r>
              <a:rPr lang="en-US" sz="1300" b="1" dirty="0" smtClean="0"/>
              <a:t>@</a:t>
            </a:r>
            <a:r>
              <a:rPr lang="en-US" sz="1300" b="1" dirty="0" err="1" smtClean="0"/>
              <a:t>ConversationScoped</a:t>
            </a:r>
            <a:r>
              <a:rPr lang="en-US" sz="1300" dirty="0" smtClean="0"/>
              <a:t> </a:t>
            </a:r>
            <a:r>
              <a:rPr lang="en-US" sz="1300" dirty="0" smtClean="0">
                <a:sym typeface="Wingdings" pitchFamily="2" charset="2"/>
              </a:rPr>
              <a:t></a:t>
            </a:r>
            <a:r>
              <a:rPr lang="en-US" sz="1300" dirty="0" smtClean="0"/>
              <a:t> can span multiple requests and it's shorter than the session scope.</a:t>
            </a:r>
          </a:p>
          <a:p>
            <a:r>
              <a:rPr lang="en-US" sz="1300" b="1" dirty="0" smtClean="0"/>
              <a:t>@</a:t>
            </a:r>
            <a:r>
              <a:rPr lang="en-US" sz="1300" b="1" dirty="0" err="1" smtClean="0"/>
              <a:t>SessionScoped</a:t>
            </a:r>
            <a:r>
              <a:rPr lang="en-US" sz="1300" dirty="0" smtClean="0"/>
              <a:t> </a:t>
            </a:r>
            <a:r>
              <a:rPr lang="en-US" sz="1300" dirty="0" smtClean="0">
                <a:sym typeface="Wingdings" pitchFamily="2" charset="2"/>
              </a:rPr>
              <a:t></a:t>
            </a:r>
            <a:r>
              <a:rPr lang="en-US" sz="1300" dirty="0" smtClean="0"/>
              <a:t> beans </a:t>
            </a:r>
            <a:r>
              <a:rPr lang="en-US" sz="1300" dirty="0" err="1" smtClean="0"/>
              <a:t>usees</a:t>
            </a:r>
            <a:r>
              <a:rPr lang="en-US" sz="1300" dirty="0" smtClean="0"/>
              <a:t> HTTP session and each user of an application gets their own instance of a session-scoped bean.</a:t>
            </a:r>
          </a:p>
          <a:p>
            <a:r>
              <a:rPr lang="en-US" sz="1300" b="1" dirty="0" smtClean="0"/>
              <a:t>@</a:t>
            </a:r>
            <a:r>
              <a:rPr lang="en-US" sz="1300" b="1" dirty="0" err="1" smtClean="0"/>
              <a:t>ApplicationScoped</a:t>
            </a:r>
            <a:r>
              <a:rPr lang="en-US" sz="1300" dirty="0" smtClean="0"/>
              <a:t> </a:t>
            </a:r>
            <a:r>
              <a:rPr lang="en-US" sz="1300" dirty="0" smtClean="0">
                <a:sym typeface="Wingdings" pitchFamily="2" charset="2"/>
              </a:rPr>
              <a:t></a:t>
            </a:r>
            <a:r>
              <a:rPr lang="en-US" sz="1300" dirty="0" smtClean="0"/>
              <a:t>  all the application lifetime. Beans in this scope are shared across user sessions.</a:t>
            </a:r>
          </a:p>
          <a:p>
            <a:r>
              <a:rPr lang="en-US" sz="1300" b="1" dirty="0" smtClean="0"/>
              <a:t>@Dependent </a:t>
            </a:r>
            <a:r>
              <a:rPr lang="en-US" sz="1300" dirty="0" smtClean="0">
                <a:sym typeface="Wingdings" pitchFamily="2" charset="2"/>
              </a:rPr>
              <a:t></a:t>
            </a:r>
            <a:r>
              <a:rPr lang="en-US" sz="1300" dirty="0" smtClean="0"/>
              <a:t> beans are not shared. Anytime a dependent-scoped bean is injected, a new instance is created.</a:t>
            </a:r>
          </a:p>
          <a:p>
            <a:endParaRPr lang="en-US" sz="1300" dirty="0" smtClean="0"/>
          </a:p>
          <a:p>
            <a:endParaRPr lang="en-US" sz="1300" dirty="0" smtClean="0"/>
          </a:p>
          <a:p>
            <a:endParaRPr lang="en-US" sz="13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Context</a:t>
            </a:r>
            <a:r>
              <a:rPr lang="fr-CA" dirty="0" smtClean="0">
                <a:solidFill>
                  <a:schemeClr val="bg1"/>
                </a:solidFill>
              </a:rPr>
              <a:t> and </a:t>
            </a:r>
            <a:r>
              <a:rPr lang="fr-CA" dirty="0" err="1" smtClean="0">
                <a:solidFill>
                  <a:schemeClr val="bg1"/>
                </a:solidFill>
              </a:rPr>
              <a:t>Dependency</a:t>
            </a:r>
            <a:r>
              <a:rPr lang="fr-CA" dirty="0" smtClean="0">
                <a:solidFill>
                  <a:schemeClr val="bg1"/>
                </a:solidFill>
              </a:rPr>
              <a:t> </a:t>
            </a:r>
            <a:r>
              <a:rPr lang="fr-CA" dirty="0" smtClean="0">
                <a:solidFill>
                  <a:schemeClr val="bg1"/>
                </a:solidFill>
              </a:rPr>
              <a:t>Injection</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457200" y="1981200"/>
            <a:ext cx="8458200" cy="990600"/>
          </a:xfrm>
        </p:spPr>
        <p:txBody>
          <a:bodyPr/>
          <a:lstStyle/>
          <a:p>
            <a:r>
              <a:rPr lang="en-US" sz="1300" dirty="0" smtClean="0"/>
              <a:t>CDI </a:t>
            </a:r>
            <a:r>
              <a:rPr lang="en-US" sz="1300" dirty="0" smtClean="0"/>
              <a:t>includes all scopes supported by JSF, plus adds a couple of its own. CDI's request scope differs from JSF's request scope in which a request does not necessarily refer to an HTTP request.  It could be an invocation on an EJB method, a web service invocation, or sending a JMS message to a message-driven bean.</a:t>
            </a:r>
          </a:p>
          <a:p>
            <a:endParaRPr lang="en-US" sz="1300" dirty="0" smtClean="0"/>
          </a:p>
          <a:p>
            <a:endParaRPr lang="en-US" sz="1300" dirty="0" smtClean="0"/>
          </a:p>
          <a:p>
            <a:endParaRPr lang="en-US" sz="1300" dirty="0" smtClean="0"/>
          </a:p>
        </p:txBody>
      </p:sp>
      <p:pic>
        <p:nvPicPr>
          <p:cNvPr id="6" name="Picture 2"/>
          <p:cNvPicPr>
            <a:picLocks noChangeAspect="1" noChangeArrowheads="1"/>
          </p:cNvPicPr>
          <p:nvPr/>
        </p:nvPicPr>
        <p:blipFill>
          <a:blip r:embed="rId3" cstate="print"/>
          <a:srcRect/>
          <a:stretch>
            <a:fillRect/>
          </a:stretch>
        </p:blipFill>
        <p:spPr bwMode="auto">
          <a:xfrm>
            <a:off x="2057400" y="3200400"/>
            <a:ext cx="4724400" cy="294177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dirty="0" err="1" smtClean="0">
                <a:solidFill>
                  <a:schemeClr val="bg1"/>
                </a:solidFill>
              </a:rPr>
              <a:t>Bibliography</a:t>
            </a:r>
            <a:endParaRPr lang="fr-CA" dirty="0" smtClean="0">
              <a:solidFill>
                <a:schemeClr val="bg1"/>
              </a:solidFill>
            </a:endParaRPr>
          </a:p>
        </p:txBody>
      </p:sp>
      <p:sp>
        <p:nvSpPr>
          <p:cNvPr id="5123" name="Espace réservé du contenu 4"/>
          <p:cNvSpPr>
            <a:spLocks noGrp="1"/>
          </p:cNvSpPr>
          <p:nvPr>
            <p:ph idx="1"/>
          </p:nvPr>
        </p:nvSpPr>
        <p:spPr>
          <a:xfrm>
            <a:off x="457200" y="2071688"/>
            <a:ext cx="8229600" cy="4500562"/>
          </a:xfrm>
        </p:spPr>
        <p:txBody>
          <a:bodyPr/>
          <a:lstStyle/>
          <a:p>
            <a:r>
              <a:rPr lang="fr-CA" sz="2000" dirty="0" smtClean="0">
                <a:solidFill>
                  <a:schemeClr val="bg1"/>
                </a:solidFill>
              </a:rPr>
              <a:t>http://en.wikipedia.org/wiki/JavaServer_Faces</a:t>
            </a:r>
          </a:p>
          <a:p>
            <a:r>
              <a:rPr lang="en-US" sz="2000" dirty="0" smtClean="0">
                <a:solidFill>
                  <a:schemeClr val="bg1"/>
                </a:solidFill>
              </a:rPr>
              <a:t>http://www.theserverside.com/news/1373391/Dependency-Injection-in-Java-EE-6-Part-1</a:t>
            </a:r>
          </a:p>
          <a:p>
            <a:r>
              <a:rPr lang="en-US" sz="2000" dirty="0" smtClean="0">
                <a:solidFill>
                  <a:schemeClr val="bg1"/>
                </a:solidFill>
              </a:rPr>
              <a:t>http://en.wikipedia.org/wiki/Representational_state_transfer</a:t>
            </a:r>
            <a:endParaRPr lang="fr-CA" sz="2000" dirty="0" smtClean="0">
              <a:solidFill>
                <a:schemeClr val="bg1"/>
              </a:solidFill>
            </a:endParaRPr>
          </a:p>
          <a:p>
            <a:r>
              <a:rPr lang="fr-CA" sz="2000" dirty="0" err="1" smtClean="0">
                <a:solidFill>
                  <a:schemeClr val="bg1"/>
                </a:solidFill>
              </a:rPr>
              <a:t>Packtpub</a:t>
            </a:r>
            <a:r>
              <a:rPr lang="fr-CA" sz="2000" dirty="0" smtClean="0">
                <a:solidFill>
                  <a:schemeClr val="bg1"/>
                </a:solidFill>
              </a:rPr>
              <a:t> Java  EE 6 </a:t>
            </a:r>
            <a:r>
              <a:rPr lang="fr-CA" sz="2000" dirty="0" err="1" smtClean="0">
                <a:solidFill>
                  <a:schemeClr val="bg1"/>
                </a:solidFill>
              </a:rPr>
              <a:t>with</a:t>
            </a:r>
            <a:r>
              <a:rPr lang="fr-CA" sz="2000" dirty="0" smtClean="0">
                <a:solidFill>
                  <a:schemeClr val="bg1"/>
                </a:solidFill>
              </a:rPr>
              <a:t> </a:t>
            </a:r>
            <a:r>
              <a:rPr lang="fr-CA" sz="2000" dirty="0" err="1" smtClean="0">
                <a:solidFill>
                  <a:schemeClr val="bg1"/>
                </a:solidFill>
              </a:rPr>
              <a:t>GlassFish</a:t>
            </a:r>
            <a:r>
              <a:rPr lang="fr-CA" sz="2000" dirty="0" smtClean="0">
                <a:solidFill>
                  <a:schemeClr val="bg1"/>
                </a:solidFill>
              </a:rPr>
              <a:t> 3 Application Server</a:t>
            </a:r>
          </a:p>
          <a:p>
            <a:r>
              <a:rPr lang="fr-CA" sz="2000" dirty="0" err="1" smtClean="0">
                <a:solidFill>
                  <a:schemeClr val="bg1"/>
                </a:solidFill>
              </a:rPr>
              <a:t>Beginning</a:t>
            </a:r>
            <a:r>
              <a:rPr lang="fr-CA" sz="2000" dirty="0" smtClean="0">
                <a:solidFill>
                  <a:schemeClr val="bg1"/>
                </a:solidFill>
              </a:rPr>
              <a:t> java EE 6 </a:t>
            </a:r>
            <a:r>
              <a:rPr lang="fr-CA" sz="2000" dirty="0" err="1" smtClean="0">
                <a:solidFill>
                  <a:schemeClr val="bg1"/>
                </a:solidFill>
              </a:rPr>
              <a:t>platform</a:t>
            </a:r>
            <a:r>
              <a:rPr lang="fr-CA" sz="2000" dirty="0" smtClean="0">
                <a:solidFill>
                  <a:schemeClr val="bg1"/>
                </a:solidFill>
              </a:rPr>
              <a:t> </a:t>
            </a:r>
            <a:r>
              <a:rPr lang="fr-CA" sz="2000" dirty="0" err="1" smtClean="0">
                <a:solidFill>
                  <a:schemeClr val="bg1"/>
                </a:solidFill>
              </a:rPr>
              <a:t>with</a:t>
            </a:r>
            <a:r>
              <a:rPr lang="fr-CA" sz="2000" dirty="0" smtClean="0">
                <a:solidFill>
                  <a:schemeClr val="bg1"/>
                </a:solidFill>
              </a:rPr>
              <a:t> </a:t>
            </a:r>
            <a:r>
              <a:rPr lang="fr-CA" sz="2000" dirty="0" err="1" smtClean="0">
                <a:solidFill>
                  <a:schemeClr val="bg1"/>
                </a:solidFill>
              </a:rPr>
              <a:t>glassfish</a:t>
            </a:r>
            <a:r>
              <a:rPr lang="fr-CA" sz="2000" dirty="0" smtClean="0">
                <a:solidFill>
                  <a:schemeClr val="bg1"/>
                </a:solidFill>
              </a:rPr>
              <a:t> 3 </a:t>
            </a:r>
            <a:r>
              <a:rPr lang="fr-CA" sz="2000" dirty="0" err="1" smtClean="0">
                <a:solidFill>
                  <a:schemeClr val="bg1"/>
                </a:solidFill>
              </a:rPr>
              <a:t>from</a:t>
            </a:r>
            <a:r>
              <a:rPr lang="fr-CA" sz="2000" dirty="0" smtClean="0">
                <a:solidFill>
                  <a:schemeClr val="bg1"/>
                </a:solidFill>
              </a:rPr>
              <a:t> novice to </a:t>
            </a:r>
            <a:r>
              <a:rPr lang="fr-CA" sz="2000" dirty="0" err="1" smtClean="0">
                <a:solidFill>
                  <a:schemeClr val="bg1"/>
                </a:solidFill>
              </a:rPr>
              <a:t>professional</a:t>
            </a:r>
            <a:endParaRPr lang="fr-CA" sz="2000" dirty="0" smtClean="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Glassfish</a:t>
            </a:r>
            <a:r>
              <a:rPr lang="fr-CA" dirty="0" smtClean="0">
                <a:solidFill>
                  <a:schemeClr val="bg1"/>
                </a:solidFill>
              </a:rPr>
              <a:t> goals</a:t>
            </a:r>
          </a:p>
        </p:txBody>
      </p:sp>
      <p:sp>
        <p:nvSpPr>
          <p:cNvPr id="4099" name="Espace réservé du contenu 4"/>
          <p:cNvSpPr>
            <a:spLocks noGrp="1"/>
          </p:cNvSpPr>
          <p:nvPr>
            <p:ph idx="1"/>
          </p:nvPr>
        </p:nvSpPr>
        <p:spPr>
          <a:xfrm>
            <a:off x="457200" y="2376488"/>
            <a:ext cx="8229600" cy="3262312"/>
          </a:xfrm>
        </p:spPr>
        <p:txBody>
          <a:bodyPr/>
          <a:lstStyle/>
          <a:p>
            <a:r>
              <a:rPr lang="en-US" sz="1800" dirty="0" smtClean="0"/>
              <a:t>The Glassfish community defines the goals:</a:t>
            </a:r>
          </a:p>
          <a:p>
            <a:pPr lvl="1"/>
            <a:r>
              <a:rPr lang="en-US" sz="1500" dirty="0" smtClean="0"/>
              <a:t>Open source, modular, extensible platform</a:t>
            </a:r>
          </a:p>
          <a:p>
            <a:pPr lvl="1"/>
            <a:r>
              <a:rPr lang="en-US" sz="1500" dirty="0" smtClean="0"/>
              <a:t>Easy, fast, reliable server</a:t>
            </a:r>
          </a:p>
          <a:p>
            <a:pPr lvl="1"/>
            <a:r>
              <a:rPr lang="en-US" sz="1500" dirty="0" smtClean="0"/>
              <a:t>Massive scalability and sophisticated administration</a:t>
            </a:r>
          </a:p>
          <a:p>
            <a:pPr lvl="1"/>
            <a:r>
              <a:rPr lang="en-US" sz="1500" dirty="0" smtClean="0"/>
              <a:t>Support for OSGI</a:t>
            </a:r>
          </a:p>
          <a:p>
            <a:pPr lvl="1"/>
            <a:r>
              <a:rPr lang="en-US" sz="1500" dirty="0" smtClean="0"/>
              <a:t>Support for java EE 6</a:t>
            </a:r>
          </a:p>
          <a:p>
            <a:pPr lvl="1"/>
            <a:r>
              <a:rPr lang="en-US" sz="1500" dirty="0" smtClean="0"/>
              <a:t>Support for dynamic languages as PHP and Groovy</a:t>
            </a:r>
          </a:p>
          <a:p>
            <a:endParaRPr lang="en-US" sz="1400" dirty="0" smtClean="0"/>
          </a:p>
          <a:p>
            <a:endParaRPr lang="en-US" sz="1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Architecture</a:t>
            </a:r>
          </a:p>
        </p:txBody>
      </p:sp>
      <p:sp>
        <p:nvSpPr>
          <p:cNvPr id="4099" name="Espace réservé du contenu 4"/>
          <p:cNvSpPr>
            <a:spLocks noGrp="1"/>
          </p:cNvSpPr>
          <p:nvPr>
            <p:ph idx="1"/>
          </p:nvPr>
        </p:nvSpPr>
        <p:spPr>
          <a:xfrm>
            <a:off x="6324600" y="2971800"/>
            <a:ext cx="2667000" cy="2209800"/>
          </a:xfrm>
        </p:spPr>
        <p:txBody>
          <a:bodyPr/>
          <a:lstStyle/>
          <a:p>
            <a:r>
              <a:rPr lang="en-US" sz="1300" dirty="0" smtClean="0"/>
              <a:t>Containers are Java EE runtime environments that provide certain services to the components they host such as lifecycle management, dependency injection, and so on. They need to be packaged in a standard way (via archive files) before being deployed.</a:t>
            </a:r>
          </a:p>
          <a:p>
            <a:endParaRPr lang="en-US" sz="1400" dirty="0" smtClean="0"/>
          </a:p>
        </p:txBody>
      </p:sp>
      <p:pic>
        <p:nvPicPr>
          <p:cNvPr id="3074" name="Picture 2"/>
          <p:cNvPicPr>
            <a:picLocks noChangeAspect="1" noChangeArrowheads="1"/>
          </p:cNvPicPr>
          <p:nvPr/>
        </p:nvPicPr>
        <p:blipFill>
          <a:blip r:embed="rId3" cstate="print"/>
          <a:srcRect/>
          <a:stretch>
            <a:fillRect/>
          </a:stretch>
        </p:blipFill>
        <p:spPr bwMode="auto">
          <a:xfrm>
            <a:off x="0" y="2057400"/>
            <a:ext cx="6400800" cy="45155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Architecture</a:t>
            </a:r>
            <a:r>
              <a:rPr lang="ro-RO" dirty="0" smtClean="0">
                <a:solidFill>
                  <a:schemeClr val="bg1"/>
                </a:solidFill>
              </a:rPr>
              <a:t> (cont.)</a:t>
            </a:r>
            <a:endParaRPr lang="fr-CA" dirty="0" smtClean="0">
              <a:solidFill>
                <a:schemeClr val="bg1"/>
              </a:solidFill>
            </a:endParaRPr>
          </a:p>
        </p:txBody>
      </p:sp>
      <p:pic>
        <p:nvPicPr>
          <p:cNvPr id="2" name="Picture 2"/>
          <p:cNvPicPr>
            <a:picLocks noChangeAspect="1" noChangeArrowheads="1"/>
          </p:cNvPicPr>
          <p:nvPr/>
        </p:nvPicPr>
        <p:blipFill>
          <a:blip r:embed="rId3" cstate="print"/>
          <a:srcRect/>
          <a:stretch>
            <a:fillRect/>
          </a:stretch>
        </p:blipFill>
        <p:spPr bwMode="auto">
          <a:xfrm>
            <a:off x="761999" y="1981200"/>
            <a:ext cx="7061199"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Architecture</a:t>
            </a:r>
            <a:r>
              <a:rPr lang="ro-RO"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152400" y="2133600"/>
            <a:ext cx="8839200" cy="4481512"/>
          </a:xfrm>
        </p:spPr>
        <p:txBody>
          <a:bodyPr/>
          <a:lstStyle/>
          <a:p>
            <a:r>
              <a:rPr lang="en-US" sz="1500" dirty="0" smtClean="0"/>
              <a:t>The Java EE runtime environment defines 4 types of components that an implementation must support: applets, applications, web applications, EJBs.</a:t>
            </a:r>
          </a:p>
          <a:p>
            <a:r>
              <a:rPr lang="en-US" sz="1500" dirty="0" smtClean="0"/>
              <a:t>The Java EE infrastructure is partitioned into logical domains called containers . Each container has a specific role, supports a set of APIs, and offers services to components like security, database access, transaction handling, naming directory, resource injection.</a:t>
            </a:r>
          </a:p>
          <a:p>
            <a:r>
              <a:rPr lang="en-US" sz="1500" dirty="0" smtClean="0"/>
              <a:t>Containers hide technical complexity and enhance portability.</a:t>
            </a:r>
          </a:p>
          <a:p>
            <a:r>
              <a:rPr lang="en-US" sz="1500" dirty="0" smtClean="0"/>
              <a:t>Components need first to be packaged in a standard formatted archive before been deployed in a container. Java EE defined different types of modules that have their own packaging format based on this common jar format.</a:t>
            </a:r>
          </a:p>
          <a:p>
            <a:r>
              <a:rPr lang="en-US" sz="1500" dirty="0" smtClean="0"/>
              <a:t>The main features of an application server are: data integrity, load balancing, security, </a:t>
            </a:r>
            <a:r>
              <a:rPr lang="en-US" sz="1500" dirty="0" err="1" smtClean="0"/>
              <a:t>centralised</a:t>
            </a:r>
            <a:r>
              <a:rPr lang="en-US" sz="1500" dirty="0" smtClean="0"/>
              <a:t> configuration, scalability, robustness.</a:t>
            </a:r>
          </a:p>
          <a:p>
            <a:endParaRPr lang="en-US" sz="1400" dirty="0" smtClean="0"/>
          </a:p>
          <a:p>
            <a:endParaRPr lang="en-US" sz="1400" dirty="0" smtClean="0"/>
          </a:p>
          <a:p>
            <a:endParaRPr lang="en-US" sz="1400"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EE 6</a:t>
            </a:r>
          </a:p>
        </p:txBody>
      </p:sp>
      <p:sp>
        <p:nvSpPr>
          <p:cNvPr id="4099" name="Espace réservé du contenu 4"/>
          <p:cNvSpPr>
            <a:spLocks noGrp="1"/>
          </p:cNvSpPr>
          <p:nvPr>
            <p:ph idx="1"/>
          </p:nvPr>
        </p:nvSpPr>
        <p:spPr>
          <a:xfrm>
            <a:off x="457200" y="2071688"/>
            <a:ext cx="8229600" cy="4329112"/>
          </a:xfrm>
        </p:spPr>
        <p:txBody>
          <a:bodyPr/>
          <a:lstStyle/>
          <a:p>
            <a:r>
              <a:rPr lang="en-US" sz="1400" dirty="0" smtClean="0"/>
              <a:t>Java Platform, Enterprise Edition or Java EE is a enterprise java computing platform.</a:t>
            </a:r>
          </a:p>
          <a:p>
            <a:r>
              <a:rPr lang="en-US" sz="1400" dirty="0" smtClean="0"/>
              <a:t>The platform provides an API and runtime environment for developing and running enterprise software, including network and web services, and other large-scale, multi-tiered, scalable, reliable, and secure network applications. </a:t>
            </a:r>
          </a:p>
          <a:p>
            <a:r>
              <a:rPr lang="en-US" sz="1400" dirty="0" smtClean="0"/>
              <a:t>Java EE is a set of specifications intended for enterprise applications.</a:t>
            </a:r>
          </a:p>
          <a:p>
            <a:r>
              <a:rPr lang="en-US" sz="1400" dirty="0" smtClean="0"/>
              <a:t>A Java EE application server can handle transactions, security, scalability, concurrency and management of the components that are deployed to it, in order to enable developers to concentrate more on the business logic of the components rather than on infrastructure and integration tasks.</a:t>
            </a:r>
          </a:p>
          <a:p>
            <a:r>
              <a:rPr lang="en-US" sz="1400" dirty="0" smtClean="0"/>
              <a:t>Java EE 6 is an important milestone, not only does it follow the steps of Java EE 5 by focusing on an easier development model, it also adds new specifications and brings profiles and pruning to make it lighter.</a:t>
            </a:r>
          </a:p>
          <a:p>
            <a:r>
              <a:rPr lang="en-US" sz="1400" dirty="0" smtClean="0"/>
              <a:t>Java EE 6 (JSR 316) follows the path of easy development by embracing the concepts of annotations, POJO programming, and the configuration-by-exception mechanism throughout the platform, including the web tier.</a:t>
            </a:r>
          </a:p>
          <a:p>
            <a:r>
              <a:rPr lang="en-US" sz="1400" dirty="0" smtClean="0"/>
              <a:t>It comes with a rich set of innovations such as the brand-new JAX-RS 1.1, it simplifies mature APIs like EJB 3.1, and enriches others such as JPA 2.0 or the timer service.</a:t>
            </a:r>
          </a:p>
          <a:p>
            <a:r>
              <a:rPr lang="en-US" sz="1400" dirty="0" smtClean="0"/>
              <a:t>Java EE 6 new technologies are: </a:t>
            </a:r>
            <a:r>
              <a:rPr lang="en-US" sz="1400" b="1" dirty="0" smtClean="0"/>
              <a:t>JAX-RS 1.1</a:t>
            </a:r>
            <a:r>
              <a:rPr lang="en-US" sz="1400" dirty="0" smtClean="0"/>
              <a:t>, </a:t>
            </a:r>
            <a:r>
              <a:rPr lang="en-US" sz="1400" b="1" dirty="0" smtClean="0"/>
              <a:t>Bean Validation 1.0</a:t>
            </a:r>
            <a:r>
              <a:rPr lang="en-US" sz="1400" dirty="0" smtClean="0"/>
              <a:t>, </a:t>
            </a:r>
            <a:r>
              <a:rPr lang="en-US" sz="1400" b="1" dirty="0" smtClean="0"/>
              <a:t>DI 1.0</a:t>
            </a:r>
            <a:r>
              <a:rPr lang="en-US" sz="1400" dirty="0" smtClean="0"/>
              <a:t>, </a:t>
            </a:r>
            <a:r>
              <a:rPr lang="en-US" sz="1400" b="1" dirty="0" smtClean="0"/>
              <a:t>CDI 1.0</a:t>
            </a:r>
            <a:r>
              <a:rPr lang="en-US" sz="1400" dirty="0" smtClean="0"/>
              <a:t>, </a:t>
            </a:r>
            <a:r>
              <a:rPr lang="en-US" sz="1400" b="1" dirty="0" smtClean="0"/>
              <a:t>Managed Beans 1.0</a:t>
            </a:r>
            <a:r>
              <a:rPr lang="en-US" sz="1400" dirty="0" smtClean="0"/>
              <a:t>.</a:t>
            </a:r>
          </a:p>
          <a:p>
            <a:endParaRPr lang="en-US" sz="1400"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3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138</Template>
  <TotalTime>1100</TotalTime>
  <Words>4557</Words>
  <Application>Microsoft Office PowerPoint</Application>
  <PresentationFormat>On-screen Show (4:3)</PresentationFormat>
  <Paragraphs>301</Paragraphs>
  <Slides>43</Slides>
  <Notes>0</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138</vt:lpstr>
      <vt:lpstr>Glasshfish 3</vt:lpstr>
      <vt:lpstr>Contents</vt:lpstr>
      <vt:lpstr>What is Glassfish? </vt:lpstr>
      <vt:lpstr>What is Glassfish? (cont.) </vt:lpstr>
      <vt:lpstr>Glassfish goals</vt:lpstr>
      <vt:lpstr>Architecture</vt:lpstr>
      <vt:lpstr>Architecture (cont.)</vt:lpstr>
      <vt:lpstr>Architecture (cont.)</vt:lpstr>
      <vt:lpstr>Java EE 6</vt:lpstr>
      <vt:lpstr>Java EE 6 (cont.)</vt:lpstr>
      <vt:lpstr>Java EE 6 (cont.)</vt:lpstr>
      <vt:lpstr>Glassfish Administration</vt:lpstr>
      <vt:lpstr>Glassfish Administration (cont.)</vt:lpstr>
      <vt:lpstr>Glassfish Administration (cont.)</vt:lpstr>
      <vt:lpstr>Glassfish Administration (cont.)</vt:lpstr>
      <vt:lpstr>EJB 3.1/JPA 2.0</vt:lpstr>
      <vt:lpstr>EJB 3.1/JPA 2.0 (cont.)</vt:lpstr>
      <vt:lpstr>EJB 3.1/JPA 2.0 (cont.)</vt:lpstr>
      <vt:lpstr>EJB 3.1/JPA 2.0 (cont.)</vt:lpstr>
      <vt:lpstr>EJB 3.1/JPA 2.0 (cont.)</vt:lpstr>
      <vt:lpstr>EJB 3.1/JPA 2.0 (cont.)</vt:lpstr>
      <vt:lpstr>EJB 3.1/JPA 2.0 (cont.)</vt:lpstr>
      <vt:lpstr>EJB 3.1/JPA 2.0 (cont.)</vt:lpstr>
      <vt:lpstr>EJB 3.1/JPA 2.0 (cont.)</vt:lpstr>
      <vt:lpstr>Java Servlet 3.0</vt:lpstr>
      <vt:lpstr>Java Servlet 3.0 (cont.)</vt:lpstr>
      <vt:lpstr>Java Servlet 3.0 (cont.)</vt:lpstr>
      <vt:lpstr>Java Servlet 3.0 (cont.)</vt:lpstr>
      <vt:lpstr>Java Servlet 3.0 (cont.)</vt:lpstr>
      <vt:lpstr>Java Servlet 3.0 (cont.)</vt:lpstr>
      <vt:lpstr>Java Servlet 3.0 (cont.)</vt:lpstr>
      <vt:lpstr>Java Servlet 3.0 (cont.)</vt:lpstr>
      <vt:lpstr>Java Serves Faces 2.0</vt:lpstr>
      <vt:lpstr>Java Serves Faces 2.0 (cont.)</vt:lpstr>
      <vt:lpstr>REST, JAX-RS and Jersey</vt:lpstr>
      <vt:lpstr>REST, JAX-RS and Jersey (cont.)</vt:lpstr>
      <vt:lpstr>REST, JAX-RS and Jersey (cont.)</vt:lpstr>
      <vt:lpstr>REST, JAX-RS and Jersey (cont.)</vt:lpstr>
      <vt:lpstr>Context and Dependency Injection</vt:lpstr>
      <vt:lpstr>Context and Dependency Injection (cont.)</vt:lpstr>
      <vt:lpstr>Context and Dependency Injection (cont.)</vt:lpstr>
      <vt:lpstr>Context and Dependency Injection (cont.)</vt:lpstr>
      <vt:lpstr>Bibliography</vt:lpstr>
    </vt:vector>
  </TitlesOfParts>
  <Company>Computaris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166</cp:revision>
  <dcterms:created xsi:type="dcterms:W3CDTF">2012-02-20T07:47:50Z</dcterms:created>
  <dcterms:modified xsi:type="dcterms:W3CDTF">2015-01-06T10:17:41Z</dcterms:modified>
</cp:coreProperties>
</file>