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65" r:id="rId9"/>
    <p:sldId id="266" r:id="rId10"/>
    <p:sldId id="267" r:id="rId11"/>
    <p:sldId id="268" r:id="rId12"/>
    <p:sldId id="270" r:id="rId13"/>
    <p:sldId id="269" r:id="rId14"/>
    <p:sldId id="271" r:id="rId15"/>
    <p:sldId id="273" r:id="rId16"/>
    <p:sldId id="272" r:id="rId17"/>
    <p:sldId id="274" r:id="rId18"/>
    <p:sldId id="259" r:id="rId19"/>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FB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Espace réservé de la date 3"/>
          <p:cNvSpPr>
            <a:spLocks noGrp="1"/>
          </p:cNvSpPr>
          <p:nvPr>
            <p:ph type="dt" sz="half" idx="10"/>
          </p:nvPr>
        </p:nvSpPr>
        <p:spPr/>
        <p:txBody>
          <a:bodyPr/>
          <a:lstStyle>
            <a:lvl1pPr>
              <a:defRPr/>
            </a:lvl1pPr>
          </a:lstStyle>
          <a:p>
            <a:pPr>
              <a:defRPr/>
            </a:pPr>
            <a:fld id="{2DC42C58-1357-408E-955F-B9E537926EA4}" type="datetimeFigureOut">
              <a:rPr lang="fr-FR"/>
              <a:pPr>
                <a:defRPr/>
              </a:pPr>
              <a:t>31/01/2015</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15856FBF-58FC-4F83-BD0B-B88C321DBD36}" type="slidenum">
              <a:rPr lang="fr-FR"/>
              <a:pPr>
                <a:defRPr/>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e la date 3"/>
          <p:cNvSpPr>
            <a:spLocks noGrp="1"/>
          </p:cNvSpPr>
          <p:nvPr>
            <p:ph type="dt" sz="half" idx="10"/>
          </p:nvPr>
        </p:nvSpPr>
        <p:spPr/>
        <p:txBody>
          <a:bodyPr/>
          <a:lstStyle>
            <a:lvl1pPr>
              <a:defRPr/>
            </a:lvl1pPr>
          </a:lstStyle>
          <a:p>
            <a:pPr>
              <a:defRPr/>
            </a:pPr>
            <a:fld id="{C0EFCDC9-446A-4378-B395-FF5A2F48077B}" type="datetimeFigureOut">
              <a:rPr lang="fr-FR"/>
              <a:pPr>
                <a:defRPr/>
              </a:pPr>
              <a:t>31/01/2015</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3364B031-5515-4DD2-8ADF-B585B732B210}" type="slidenum">
              <a:rPr lang="fr-FR"/>
              <a:pPr>
                <a:defRPr/>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e la date 3"/>
          <p:cNvSpPr>
            <a:spLocks noGrp="1"/>
          </p:cNvSpPr>
          <p:nvPr>
            <p:ph type="dt" sz="half" idx="10"/>
          </p:nvPr>
        </p:nvSpPr>
        <p:spPr/>
        <p:txBody>
          <a:bodyPr/>
          <a:lstStyle>
            <a:lvl1pPr>
              <a:defRPr/>
            </a:lvl1pPr>
          </a:lstStyle>
          <a:p>
            <a:pPr>
              <a:defRPr/>
            </a:pPr>
            <a:fld id="{7E8D31AC-B081-468A-8571-3C320C91A0D1}" type="datetimeFigureOut">
              <a:rPr lang="fr-FR"/>
              <a:pPr>
                <a:defRPr/>
              </a:pPr>
              <a:t>31/01/2015</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C0F8C8EF-3B06-4D1B-80FD-4D4C606C2450}" type="slidenum">
              <a:rPr lang="fr-FR"/>
              <a:pPr>
                <a:defRPr/>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e la date 3"/>
          <p:cNvSpPr>
            <a:spLocks noGrp="1"/>
          </p:cNvSpPr>
          <p:nvPr>
            <p:ph type="dt" sz="half" idx="10"/>
          </p:nvPr>
        </p:nvSpPr>
        <p:spPr/>
        <p:txBody>
          <a:bodyPr/>
          <a:lstStyle>
            <a:lvl1pPr>
              <a:defRPr/>
            </a:lvl1pPr>
          </a:lstStyle>
          <a:p>
            <a:pPr>
              <a:defRPr/>
            </a:pPr>
            <a:fld id="{39F1BD04-45D5-41D0-9F53-E0778EC58E79}" type="datetimeFigureOut">
              <a:rPr lang="fr-FR"/>
              <a:pPr>
                <a:defRPr/>
              </a:pPr>
              <a:t>31/01/2015</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F18E90D4-806A-45A4-B09D-8AA2D6F50CB3}" type="slidenum">
              <a:rPr lang="fr-FR"/>
              <a:pPr>
                <a:defRPr/>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809EE419-D56F-453A-92BC-D5BC6C4184F3}" type="datetimeFigureOut">
              <a:rPr lang="fr-FR"/>
              <a:pPr>
                <a:defRPr/>
              </a:pPr>
              <a:t>31/01/2015</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035ADC23-B4F5-48BA-A894-F1128A8AE055}" type="slidenum">
              <a:rPr lang="fr-FR"/>
              <a:pPr>
                <a:defRPr/>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Espace réservé de la date 3"/>
          <p:cNvSpPr>
            <a:spLocks noGrp="1"/>
          </p:cNvSpPr>
          <p:nvPr>
            <p:ph type="dt" sz="half" idx="10"/>
          </p:nvPr>
        </p:nvSpPr>
        <p:spPr/>
        <p:txBody>
          <a:bodyPr/>
          <a:lstStyle>
            <a:lvl1pPr>
              <a:defRPr/>
            </a:lvl1pPr>
          </a:lstStyle>
          <a:p>
            <a:pPr>
              <a:defRPr/>
            </a:pPr>
            <a:fld id="{42F71F50-A487-4041-B5C1-C7A5C4334A95}" type="datetimeFigureOut">
              <a:rPr lang="fr-FR"/>
              <a:pPr>
                <a:defRPr/>
              </a:pPr>
              <a:t>31/01/2015</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384F6883-A62D-4689-81AE-78DFFB04C6BA}" type="slidenum">
              <a:rPr lang="fr-FR"/>
              <a:pPr>
                <a:defRPr/>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Espace réservé de la date 3"/>
          <p:cNvSpPr>
            <a:spLocks noGrp="1"/>
          </p:cNvSpPr>
          <p:nvPr>
            <p:ph type="dt" sz="half" idx="10"/>
          </p:nvPr>
        </p:nvSpPr>
        <p:spPr/>
        <p:txBody>
          <a:bodyPr/>
          <a:lstStyle>
            <a:lvl1pPr>
              <a:defRPr/>
            </a:lvl1pPr>
          </a:lstStyle>
          <a:p>
            <a:pPr>
              <a:defRPr/>
            </a:pPr>
            <a:fld id="{AAE20568-A84E-45EA-8426-1C0344E2F1ED}" type="datetimeFigureOut">
              <a:rPr lang="fr-FR"/>
              <a:pPr>
                <a:defRPr/>
              </a:pPr>
              <a:t>31/01/2015</a:t>
            </a:fld>
            <a:endParaRPr lang="fr-FR"/>
          </a:p>
        </p:txBody>
      </p:sp>
      <p:sp>
        <p:nvSpPr>
          <p:cNvPr id="8" name="Espace réservé du pied de page 4"/>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lvl1pPr>
          </a:lstStyle>
          <a:p>
            <a:pPr>
              <a:defRPr/>
            </a:pPr>
            <a:fld id="{4C64F8DB-526B-4059-8E9C-12AE4D8C485D}" type="slidenum">
              <a:rPr lang="fr-FR"/>
              <a:pPr>
                <a:defRPr/>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a:p>
        </p:txBody>
      </p:sp>
      <p:sp>
        <p:nvSpPr>
          <p:cNvPr id="3" name="Espace réservé de la date 3"/>
          <p:cNvSpPr>
            <a:spLocks noGrp="1"/>
          </p:cNvSpPr>
          <p:nvPr>
            <p:ph type="dt" sz="half" idx="10"/>
          </p:nvPr>
        </p:nvSpPr>
        <p:spPr/>
        <p:txBody>
          <a:bodyPr/>
          <a:lstStyle>
            <a:lvl1pPr>
              <a:defRPr/>
            </a:lvl1pPr>
          </a:lstStyle>
          <a:p>
            <a:pPr>
              <a:defRPr/>
            </a:pPr>
            <a:fld id="{9FC048CD-B096-4BFC-AB70-586653CCA9D4}" type="datetimeFigureOut">
              <a:rPr lang="fr-FR"/>
              <a:pPr>
                <a:defRPr/>
              </a:pPr>
              <a:t>31/01/2015</a:t>
            </a:fld>
            <a:endParaRPr lang="fr-F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pPr>
              <a:defRPr/>
            </a:pPr>
            <a:fld id="{B18A027E-3A92-4D1B-B3E9-9ADAEA452E55}" type="slidenum">
              <a:rPr lang="fr-FR"/>
              <a:pPr>
                <a:defRPr/>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074FC9F6-B066-4114-AAC6-C8CDF68486B4}" type="datetimeFigureOut">
              <a:rPr lang="fr-FR"/>
              <a:pPr>
                <a:defRPr/>
              </a:pPr>
              <a:t>31/01/2015</a:t>
            </a:fld>
            <a:endParaRPr lang="fr-FR"/>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pPr>
              <a:defRPr/>
            </a:pPr>
            <a:fld id="{A334455E-BC76-4BBE-BC41-9BF39774A630}" type="slidenum">
              <a:rPr lang="fr-FR"/>
              <a:pPr>
                <a:defRPr/>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A8B4B71A-56AF-4774-8E69-A3C74A401257}" type="datetimeFigureOut">
              <a:rPr lang="fr-FR"/>
              <a:pPr>
                <a:defRPr/>
              </a:pPr>
              <a:t>31/01/2015</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EC9C0367-BC80-405D-9C67-B13ABB15F4EC}" type="slidenum">
              <a:rPr lang="fr-FR"/>
              <a:pPr>
                <a:defRPr/>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94C6863F-A8C9-4204-AF93-AF058728F535}" type="datetimeFigureOut">
              <a:rPr lang="fr-FR"/>
              <a:pPr>
                <a:defRPr/>
              </a:pPr>
              <a:t>31/01/2015</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2FAF92EC-9DFB-4B56-BA80-B5A7E8C9200B}" type="slidenum">
              <a:rPr lang="fr-FR"/>
              <a:pPr>
                <a:defRPr/>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41E1779-C3A9-46D5-B6D0-0E19E2B10598}" type="datetimeFigureOut">
              <a:rPr lang="fr-FR"/>
              <a:pPr>
                <a:defRPr/>
              </a:pPr>
              <a:t>31/01/2015</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3FAA1E44-3A2D-4F00-8FD2-BE54CD1FC2DD}" type="slidenum">
              <a:rPr lang="fr-FR"/>
              <a:pPr>
                <a:defRPr/>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2663825"/>
            <a:ext cx="7772400" cy="1470025"/>
          </a:xfrm>
        </p:spPr>
        <p:txBody>
          <a:bodyPr/>
          <a:lstStyle/>
          <a:p>
            <a:r>
              <a:rPr lang="fr-CA" sz="3600" dirty="0" smtClean="0">
                <a:solidFill>
                  <a:srgbClr val="D5FBFF"/>
                </a:solidFill>
                <a:latin typeface="Georgia" pitchFamily="18" charset="0"/>
              </a:rPr>
              <a:t>Google Code </a:t>
            </a:r>
            <a:r>
              <a:rPr lang="fr-CA" sz="3600" dirty="0" err="1" smtClean="0">
                <a:solidFill>
                  <a:srgbClr val="D5FBFF"/>
                </a:solidFill>
                <a:latin typeface="Georgia" pitchFamily="18" charset="0"/>
              </a:rPr>
              <a:t>Libraries</a:t>
            </a:r>
            <a:endParaRPr lang="fr-FR" sz="3600" dirty="0" smtClean="0">
              <a:solidFill>
                <a:srgbClr val="D5FBFF"/>
              </a:solidFill>
              <a:latin typeface="Georgia" pitchFamily="18" charset="0"/>
            </a:endParaRPr>
          </a:p>
        </p:txBody>
      </p:sp>
      <p:sp>
        <p:nvSpPr>
          <p:cNvPr id="2051" name="Sous-titre 2"/>
          <p:cNvSpPr>
            <a:spLocks noGrp="1"/>
          </p:cNvSpPr>
          <p:nvPr>
            <p:ph type="subTitle" idx="1"/>
          </p:nvPr>
        </p:nvSpPr>
        <p:spPr>
          <a:xfrm>
            <a:off x="5867400" y="5715000"/>
            <a:ext cx="3124200" cy="623888"/>
          </a:xfrm>
        </p:spPr>
        <p:txBody>
          <a:bodyPr/>
          <a:lstStyle/>
          <a:p>
            <a:r>
              <a:rPr lang="fr-CA" sz="2400" dirty="0" smtClean="0">
                <a:solidFill>
                  <a:srgbClr val="D5FBFF"/>
                </a:solidFill>
                <a:latin typeface="Georgia" pitchFamily="18" charset="0"/>
              </a:rPr>
              <a:t>Dima </a:t>
            </a:r>
            <a:r>
              <a:rPr lang="fr-CA" sz="2400" dirty="0" err="1" smtClean="0">
                <a:solidFill>
                  <a:srgbClr val="D5FBFF"/>
                </a:solidFill>
                <a:latin typeface="Georgia" pitchFamily="18" charset="0"/>
              </a:rPr>
              <a:t>Ionut</a:t>
            </a:r>
            <a:r>
              <a:rPr lang="fr-CA" sz="2400" dirty="0" smtClean="0">
                <a:solidFill>
                  <a:srgbClr val="D5FBFF"/>
                </a:solidFill>
                <a:latin typeface="Georgia" pitchFamily="18" charset="0"/>
              </a:rPr>
              <a:t> Daniel</a:t>
            </a:r>
            <a:endParaRPr lang="fr-FR" sz="2400" dirty="0" smtClean="0">
              <a:solidFill>
                <a:srgbClr val="D5FBFF"/>
              </a:solidFill>
              <a:latin typeface="Georg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err="1" smtClean="0">
                <a:solidFill>
                  <a:schemeClr val="bg1"/>
                </a:solidFill>
              </a:rPr>
              <a:t>Ldap</a:t>
            </a:r>
            <a:r>
              <a:rPr lang="fr-CA" dirty="0" smtClean="0">
                <a:solidFill>
                  <a:schemeClr val="bg1"/>
                </a:solidFill>
              </a:rPr>
              <a:t>-ODM</a:t>
            </a:r>
            <a:r>
              <a:rPr lang="ro-RO" dirty="0" smtClean="0">
                <a:solidFill>
                  <a:schemeClr val="bg1"/>
                </a:solidFill>
              </a:rPr>
              <a:t> (cont.)</a:t>
            </a:r>
            <a:endParaRPr lang="fr-FR" dirty="0" smtClean="0">
              <a:solidFill>
                <a:schemeClr val="bg1"/>
              </a:solidFill>
            </a:endParaRPr>
          </a:p>
        </p:txBody>
      </p:sp>
      <p:sp>
        <p:nvSpPr>
          <p:cNvPr id="4099" name="Espace réservé du contenu 2"/>
          <p:cNvSpPr>
            <a:spLocks noGrp="1"/>
          </p:cNvSpPr>
          <p:nvPr>
            <p:ph idx="1"/>
          </p:nvPr>
        </p:nvSpPr>
        <p:spPr>
          <a:xfrm>
            <a:off x="304800" y="4343400"/>
            <a:ext cx="8534400" cy="762000"/>
          </a:xfrm>
        </p:spPr>
        <p:txBody>
          <a:bodyPr/>
          <a:lstStyle/>
          <a:p>
            <a:r>
              <a:rPr lang="en-US" sz="1400" dirty="0" smtClean="0"/>
              <a:t>After obtaining the Session object we can create, modify, find </a:t>
            </a:r>
            <a:r>
              <a:rPr lang="en-US" sz="1400" dirty="0" err="1" smtClean="0"/>
              <a:t>ldap</a:t>
            </a:r>
            <a:r>
              <a:rPr lang="en-US" sz="1400" dirty="0" smtClean="0"/>
              <a:t> entries. </a:t>
            </a:r>
          </a:p>
          <a:p>
            <a:pPr>
              <a:buNone/>
            </a:pPr>
            <a:endParaRPr lang="en-US" sz="1400" dirty="0" smtClean="0"/>
          </a:p>
          <a:p>
            <a:endParaRPr lang="en-US" sz="1400" dirty="0" smtClean="0"/>
          </a:p>
          <a:p>
            <a:endParaRPr lang="fr-FR" sz="1400" dirty="0" smtClean="0"/>
          </a:p>
        </p:txBody>
      </p:sp>
      <p:pic>
        <p:nvPicPr>
          <p:cNvPr id="5" name="Picture 6"/>
          <p:cNvPicPr>
            <a:picLocks noChangeAspect="1" noChangeArrowheads="1"/>
          </p:cNvPicPr>
          <p:nvPr/>
        </p:nvPicPr>
        <p:blipFill>
          <a:blip r:embed="rId3" cstate="print"/>
          <a:srcRect/>
          <a:stretch>
            <a:fillRect/>
          </a:stretch>
        </p:blipFill>
        <p:spPr bwMode="auto">
          <a:xfrm>
            <a:off x="342900" y="2514600"/>
            <a:ext cx="8267700" cy="16220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smtClean="0">
                <a:solidFill>
                  <a:schemeClr val="bg1"/>
                </a:solidFill>
              </a:rPr>
              <a:t>Bug4j</a:t>
            </a:r>
            <a:endParaRPr lang="fr-FR" dirty="0" smtClean="0">
              <a:solidFill>
                <a:schemeClr val="bg1"/>
              </a:solidFill>
            </a:endParaRPr>
          </a:p>
        </p:txBody>
      </p:sp>
      <p:sp>
        <p:nvSpPr>
          <p:cNvPr id="4099" name="Espace réservé du contenu 2"/>
          <p:cNvSpPr>
            <a:spLocks noGrp="1"/>
          </p:cNvSpPr>
          <p:nvPr>
            <p:ph idx="1"/>
          </p:nvPr>
        </p:nvSpPr>
        <p:spPr>
          <a:xfrm>
            <a:off x="304800" y="2286000"/>
            <a:ext cx="8534400" cy="1600200"/>
          </a:xfrm>
        </p:spPr>
        <p:txBody>
          <a:bodyPr/>
          <a:lstStyle/>
          <a:p>
            <a:r>
              <a:rPr lang="en-US" sz="1400" dirty="0" smtClean="0"/>
              <a:t>Bug4j is an automated bug reporting tool.  It contains a centralized reporting server and an client API which we can use in our applications. We can instrument your application with Bug4j agent and all the bugs will be reported in our Bug4j server.</a:t>
            </a:r>
            <a:br>
              <a:rPr lang="en-US" sz="1400" dirty="0" smtClean="0"/>
            </a:br>
            <a:r>
              <a:rPr lang="en-US" sz="1400" dirty="0" smtClean="0"/>
              <a:t>There are different ways to configure bug4j agent in your application. We can use Apache Log4j adding an </a:t>
            </a:r>
            <a:r>
              <a:rPr lang="en-US" sz="1400" dirty="0" err="1" smtClean="0"/>
              <a:t>appender</a:t>
            </a:r>
            <a:r>
              <a:rPr lang="en-US" sz="1400" dirty="0" smtClean="0"/>
              <a:t>, or we can call the bug4j agent.</a:t>
            </a:r>
          </a:p>
          <a:p>
            <a:r>
              <a:rPr lang="en-US" sz="1400" dirty="0" smtClean="0"/>
              <a:t>Bellow are some examples from </a:t>
            </a:r>
            <a:r>
              <a:rPr lang="en-US" sz="1400" b="1" dirty="0" smtClean="0"/>
              <a:t>log4j</a:t>
            </a:r>
            <a:r>
              <a:rPr lang="en-US" sz="1400" dirty="0" smtClean="0"/>
              <a:t> </a:t>
            </a:r>
            <a:r>
              <a:rPr lang="en-US" sz="1400" b="1" dirty="0" err="1" smtClean="0"/>
              <a:t>appender</a:t>
            </a:r>
            <a:r>
              <a:rPr lang="en-US" sz="1400" b="1" dirty="0" smtClean="0"/>
              <a:t> (log4.properties and log4j.xml)</a:t>
            </a:r>
            <a:r>
              <a:rPr lang="en-US" sz="1400" dirty="0" smtClean="0"/>
              <a:t>and </a:t>
            </a:r>
            <a:r>
              <a:rPr lang="en-US" sz="1400" b="1" dirty="0" smtClean="0"/>
              <a:t>bug4j.properties</a:t>
            </a:r>
            <a:r>
              <a:rPr lang="en-US" sz="1400" dirty="0" smtClean="0"/>
              <a:t>.</a:t>
            </a:r>
          </a:p>
          <a:p>
            <a:endParaRPr lang="en-US" sz="1400" dirty="0" smtClean="0"/>
          </a:p>
          <a:p>
            <a:pPr>
              <a:buNone/>
            </a:pPr>
            <a:endParaRPr lang="en-US" sz="1400" dirty="0" smtClean="0"/>
          </a:p>
          <a:p>
            <a:endParaRPr lang="en-US" sz="1400" dirty="0" smtClean="0"/>
          </a:p>
          <a:p>
            <a:endParaRPr lang="fr-FR" sz="1400" dirty="0" smtClean="0"/>
          </a:p>
        </p:txBody>
      </p:sp>
      <p:pic>
        <p:nvPicPr>
          <p:cNvPr id="1026" name="Picture 2"/>
          <p:cNvPicPr>
            <a:picLocks noChangeAspect="1" noChangeArrowheads="1"/>
          </p:cNvPicPr>
          <p:nvPr/>
        </p:nvPicPr>
        <p:blipFill>
          <a:blip r:embed="rId3" cstate="print"/>
          <a:srcRect/>
          <a:stretch>
            <a:fillRect/>
          </a:stretch>
        </p:blipFill>
        <p:spPr bwMode="auto">
          <a:xfrm>
            <a:off x="304800" y="5334000"/>
            <a:ext cx="4752975" cy="12573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5791200" y="5514975"/>
            <a:ext cx="2686050" cy="962025"/>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cstate="print"/>
          <a:srcRect/>
          <a:stretch>
            <a:fillRect/>
          </a:stretch>
        </p:blipFill>
        <p:spPr bwMode="auto">
          <a:xfrm>
            <a:off x="2514600" y="4162425"/>
            <a:ext cx="4114800" cy="638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smtClean="0">
                <a:solidFill>
                  <a:schemeClr val="bg1"/>
                </a:solidFill>
              </a:rPr>
              <a:t>Bug4j</a:t>
            </a:r>
            <a:r>
              <a:rPr lang="ro-RO" dirty="0" smtClean="0">
                <a:solidFill>
                  <a:schemeClr val="bg1"/>
                </a:solidFill>
              </a:rPr>
              <a:t> (cont.)</a:t>
            </a:r>
            <a:endParaRPr lang="fr-FR" dirty="0" smtClean="0">
              <a:solidFill>
                <a:schemeClr val="bg1"/>
              </a:solidFill>
            </a:endParaRPr>
          </a:p>
        </p:txBody>
      </p:sp>
      <p:sp>
        <p:nvSpPr>
          <p:cNvPr id="4099" name="Espace réservé du contenu 2"/>
          <p:cNvSpPr>
            <a:spLocks noGrp="1"/>
          </p:cNvSpPr>
          <p:nvPr>
            <p:ph idx="1"/>
          </p:nvPr>
        </p:nvSpPr>
        <p:spPr>
          <a:xfrm>
            <a:off x="304800" y="5943600"/>
            <a:ext cx="8534400" cy="609600"/>
          </a:xfrm>
        </p:spPr>
        <p:txBody>
          <a:bodyPr/>
          <a:lstStyle/>
          <a:p>
            <a:r>
              <a:rPr lang="en-US" sz="1400" dirty="0" smtClean="0"/>
              <a:t>In the Bug4j server we can see all the bugs that are logged. We can administrate bug4j users.</a:t>
            </a:r>
          </a:p>
          <a:p>
            <a:r>
              <a:rPr lang="en-US" sz="1400" dirty="0" smtClean="0"/>
              <a:t>We can filter the applications from where we can receive bugs and also use package filter.</a:t>
            </a:r>
          </a:p>
          <a:p>
            <a:pPr>
              <a:buNone/>
            </a:pPr>
            <a:endParaRPr lang="en-US" sz="1400" dirty="0" smtClean="0"/>
          </a:p>
          <a:p>
            <a:endParaRPr lang="en-US" sz="1400" dirty="0" smtClean="0"/>
          </a:p>
          <a:p>
            <a:endParaRPr lang="fr-FR" sz="1400" dirty="0" smtClean="0"/>
          </a:p>
        </p:txBody>
      </p:sp>
      <p:pic>
        <p:nvPicPr>
          <p:cNvPr id="2050" name="Picture 2"/>
          <p:cNvPicPr>
            <a:picLocks noChangeAspect="1" noChangeArrowheads="1"/>
          </p:cNvPicPr>
          <p:nvPr/>
        </p:nvPicPr>
        <p:blipFill>
          <a:blip r:embed="rId3" cstate="print"/>
          <a:srcRect/>
          <a:stretch>
            <a:fillRect/>
          </a:stretch>
        </p:blipFill>
        <p:spPr bwMode="auto">
          <a:xfrm>
            <a:off x="76200" y="2209800"/>
            <a:ext cx="8686800" cy="1462867"/>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1657350" y="4000500"/>
            <a:ext cx="5581650" cy="1562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err="1" smtClean="0">
                <a:solidFill>
                  <a:schemeClr val="bg1"/>
                </a:solidFill>
              </a:rPr>
              <a:t>jOOR</a:t>
            </a:r>
            <a:endParaRPr lang="fr-FR" dirty="0" smtClean="0">
              <a:solidFill>
                <a:schemeClr val="bg1"/>
              </a:solidFill>
            </a:endParaRPr>
          </a:p>
        </p:txBody>
      </p:sp>
      <p:sp>
        <p:nvSpPr>
          <p:cNvPr id="4099" name="Espace réservé du contenu 2"/>
          <p:cNvSpPr>
            <a:spLocks noGrp="1"/>
          </p:cNvSpPr>
          <p:nvPr>
            <p:ph idx="1"/>
          </p:nvPr>
        </p:nvSpPr>
        <p:spPr>
          <a:xfrm>
            <a:off x="304800" y="2286000"/>
            <a:ext cx="8534400" cy="1447800"/>
          </a:xfrm>
        </p:spPr>
        <p:txBody>
          <a:bodyPr/>
          <a:lstStyle/>
          <a:p>
            <a:r>
              <a:rPr lang="en-US" sz="1400" dirty="0" err="1" smtClean="0"/>
              <a:t>jOOR</a:t>
            </a:r>
            <a:r>
              <a:rPr lang="en-US" sz="1400" dirty="0" smtClean="0"/>
              <a:t>(Java Object Oriented Reflection) is a simple wrapper for the </a:t>
            </a:r>
            <a:r>
              <a:rPr lang="en-US" sz="1400" dirty="0" err="1" smtClean="0"/>
              <a:t>java.lang.reflect</a:t>
            </a:r>
            <a:r>
              <a:rPr lang="en-US" sz="1400" dirty="0" smtClean="0"/>
              <a:t> package.</a:t>
            </a:r>
          </a:p>
          <a:p>
            <a:r>
              <a:rPr lang="en-US" sz="1400" dirty="0" smtClean="0"/>
              <a:t>The library consists in the Reflect and  </a:t>
            </a:r>
            <a:r>
              <a:rPr lang="en-US" sz="1400" dirty="0" err="1" smtClean="0"/>
              <a:t>ReflectException</a:t>
            </a:r>
            <a:r>
              <a:rPr lang="en-US" sz="1400" dirty="0" smtClean="0"/>
              <a:t> classes.</a:t>
            </a:r>
          </a:p>
          <a:p>
            <a:endParaRPr lang="en-US" sz="1400" dirty="0" smtClean="0"/>
          </a:p>
          <a:p>
            <a:pPr>
              <a:buNone/>
            </a:pPr>
            <a:endParaRPr lang="en-US" sz="1400" dirty="0" smtClean="0"/>
          </a:p>
          <a:p>
            <a:endParaRPr lang="en-US" sz="1400" dirty="0" smtClean="0"/>
          </a:p>
          <a:p>
            <a:endParaRPr lang="fr-FR" sz="1400" dirty="0" smtClean="0"/>
          </a:p>
        </p:txBody>
      </p:sp>
      <p:pic>
        <p:nvPicPr>
          <p:cNvPr id="1026" name="Picture 2"/>
          <p:cNvPicPr>
            <a:picLocks noChangeAspect="1" noChangeArrowheads="1"/>
          </p:cNvPicPr>
          <p:nvPr/>
        </p:nvPicPr>
        <p:blipFill>
          <a:blip r:embed="rId3" cstate="print"/>
          <a:srcRect/>
          <a:stretch>
            <a:fillRect/>
          </a:stretch>
        </p:blipFill>
        <p:spPr bwMode="auto">
          <a:xfrm>
            <a:off x="76200" y="3352800"/>
            <a:ext cx="9009425" cy="1676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1143000" y="5486400"/>
            <a:ext cx="3473570" cy="6096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cstate="print"/>
          <a:srcRect/>
          <a:stretch>
            <a:fillRect/>
          </a:stretch>
        </p:blipFill>
        <p:spPr bwMode="auto">
          <a:xfrm>
            <a:off x="6096000" y="5286375"/>
            <a:ext cx="1514475" cy="733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smtClean="0">
                <a:solidFill>
                  <a:schemeClr val="bg1"/>
                </a:solidFill>
              </a:rPr>
              <a:t>Rapa</a:t>
            </a:r>
            <a:endParaRPr lang="fr-FR" dirty="0" smtClean="0">
              <a:solidFill>
                <a:schemeClr val="bg1"/>
              </a:solidFill>
            </a:endParaRPr>
          </a:p>
        </p:txBody>
      </p:sp>
      <p:sp>
        <p:nvSpPr>
          <p:cNvPr id="4099" name="Espace réservé du contenu 2"/>
          <p:cNvSpPr>
            <a:spLocks noGrp="1"/>
          </p:cNvSpPr>
          <p:nvPr>
            <p:ph idx="1"/>
          </p:nvPr>
        </p:nvSpPr>
        <p:spPr>
          <a:xfrm>
            <a:off x="304800" y="2286000"/>
            <a:ext cx="8534400" cy="533400"/>
          </a:xfrm>
        </p:spPr>
        <p:txBody>
          <a:bodyPr/>
          <a:lstStyle/>
          <a:p>
            <a:r>
              <a:rPr lang="en-US" sz="1400" dirty="0" smtClean="0"/>
              <a:t>Rapa is a java library as REST client. The exchange messages can be done in XML and JSON formats.</a:t>
            </a:r>
          </a:p>
          <a:p>
            <a:pPr>
              <a:buNone/>
            </a:pPr>
            <a:endParaRPr lang="en-US" sz="1400" dirty="0" smtClean="0"/>
          </a:p>
          <a:p>
            <a:endParaRPr lang="en-US" sz="1400" dirty="0" smtClean="0"/>
          </a:p>
          <a:p>
            <a:endParaRPr lang="fr-FR" sz="1400" dirty="0" smtClean="0"/>
          </a:p>
        </p:txBody>
      </p:sp>
      <p:pic>
        <p:nvPicPr>
          <p:cNvPr id="2050" name="Picture 2"/>
          <p:cNvPicPr>
            <a:picLocks noChangeAspect="1" noChangeArrowheads="1"/>
          </p:cNvPicPr>
          <p:nvPr/>
        </p:nvPicPr>
        <p:blipFill>
          <a:blip r:embed="rId3" cstate="print"/>
          <a:srcRect/>
          <a:stretch>
            <a:fillRect/>
          </a:stretch>
        </p:blipFill>
        <p:spPr bwMode="auto">
          <a:xfrm>
            <a:off x="685800" y="2667000"/>
            <a:ext cx="7639050" cy="4572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609600" y="3276600"/>
            <a:ext cx="8077200" cy="32859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smtClean="0">
                <a:solidFill>
                  <a:schemeClr val="bg1"/>
                </a:solidFill>
              </a:rPr>
              <a:t>Rapa</a:t>
            </a:r>
            <a:r>
              <a:rPr lang="ro-RO" dirty="0" smtClean="0">
                <a:solidFill>
                  <a:schemeClr val="bg1"/>
                </a:solidFill>
              </a:rPr>
              <a:t> (cont.)</a:t>
            </a:r>
            <a:endParaRPr lang="fr-FR" dirty="0" smtClean="0">
              <a:solidFill>
                <a:schemeClr val="bg1"/>
              </a:solidFill>
            </a:endParaRPr>
          </a:p>
        </p:txBody>
      </p:sp>
      <p:pic>
        <p:nvPicPr>
          <p:cNvPr id="3074" name="Picture 2"/>
          <p:cNvPicPr>
            <a:picLocks noChangeAspect="1" noChangeArrowheads="1"/>
          </p:cNvPicPr>
          <p:nvPr/>
        </p:nvPicPr>
        <p:blipFill>
          <a:blip r:embed="rId3" cstate="print"/>
          <a:srcRect/>
          <a:stretch>
            <a:fillRect/>
          </a:stretch>
        </p:blipFill>
        <p:spPr bwMode="auto">
          <a:xfrm>
            <a:off x="1143000" y="2208376"/>
            <a:ext cx="7924800" cy="45734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smtClean="0">
                <a:solidFill>
                  <a:schemeClr val="bg1"/>
                </a:solidFill>
              </a:rPr>
              <a:t>Rapa</a:t>
            </a:r>
            <a:r>
              <a:rPr lang="ro-RO" smtClean="0">
                <a:solidFill>
                  <a:schemeClr val="bg1"/>
                </a:solidFill>
              </a:rPr>
              <a:t> (cont.)</a:t>
            </a:r>
            <a:endParaRPr lang="fr-FR" dirty="0" smtClean="0">
              <a:solidFill>
                <a:schemeClr val="bg1"/>
              </a:solidFill>
            </a:endParaRPr>
          </a:p>
        </p:txBody>
      </p:sp>
      <p:pic>
        <p:nvPicPr>
          <p:cNvPr id="1026" name="Picture 2"/>
          <p:cNvPicPr>
            <a:picLocks noChangeAspect="1" noChangeArrowheads="1"/>
          </p:cNvPicPr>
          <p:nvPr/>
        </p:nvPicPr>
        <p:blipFill>
          <a:blip r:embed="rId3" cstate="print"/>
          <a:srcRect/>
          <a:stretch>
            <a:fillRect/>
          </a:stretch>
        </p:blipFill>
        <p:spPr bwMode="auto">
          <a:xfrm>
            <a:off x="3886200" y="1905000"/>
            <a:ext cx="5038725" cy="4806168"/>
          </a:xfrm>
          <a:prstGeom prst="rect">
            <a:avLst/>
          </a:prstGeom>
          <a:noFill/>
          <a:ln w="9525">
            <a:noFill/>
            <a:miter lim="800000"/>
            <a:headEnd/>
            <a:tailEnd/>
          </a:ln>
          <a:effectLst/>
        </p:spPr>
      </p:pic>
      <p:sp>
        <p:nvSpPr>
          <p:cNvPr id="6" name="Espace réservé du contenu 2"/>
          <p:cNvSpPr>
            <a:spLocks noGrp="1"/>
          </p:cNvSpPr>
          <p:nvPr>
            <p:ph idx="1"/>
          </p:nvPr>
        </p:nvSpPr>
        <p:spPr>
          <a:xfrm>
            <a:off x="228600" y="2514600"/>
            <a:ext cx="3733800" cy="1828800"/>
          </a:xfrm>
        </p:spPr>
        <p:txBody>
          <a:bodyPr/>
          <a:lstStyle/>
          <a:p>
            <a:r>
              <a:rPr lang="en-US" sz="1400" dirty="0" smtClean="0"/>
              <a:t>We create a REST Web Application that manages GET, DELETE, PUT, POST requests that will correspond to  GET, DELETE, UPDATE and UPDATE operations.</a:t>
            </a:r>
          </a:p>
          <a:p>
            <a:r>
              <a:rPr lang="en-US" sz="1400" dirty="0" smtClean="0"/>
              <a:t>Message class is used on the client REST side for sending the REST CRUD requests.</a:t>
            </a:r>
          </a:p>
          <a:p>
            <a:pPr>
              <a:buNone/>
            </a:pPr>
            <a:endParaRPr lang="en-US" sz="1400" dirty="0" smtClean="0"/>
          </a:p>
          <a:p>
            <a:endParaRPr lang="en-US" sz="1400" dirty="0" smtClean="0"/>
          </a:p>
          <a:p>
            <a:endParaRPr lang="fr-FR" sz="1400" dirty="0" smtClean="0"/>
          </a:p>
        </p:txBody>
      </p:sp>
      <p:pic>
        <p:nvPicPr>
          <p:cNvPr id="1027" name="Picture 3"/>
          <p:cNvPicPr>
            <a:picLocks noChangeAspect="1" noChangeArrowheads="1"/>
          </p:cNvPicPr>
          <p:nvPr/>
        </p:nvPicPr>
        <p:blipFill>
          <a:blip r:embed="rId4" cstate="print"/>
          <a:srcRect/>
          <a:stretch>
            <a:fillRect/>
          </a:stretch>
        </p:blipFill>
        <p:spPr bwMode="auto">
          <a:xfrm>
            <a:off x="523875" y="5238750"/>
            <a:ext cx="3209925" cy="781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err="1" smtClean="0">
                <a:solidFill>
                  <a:schemeClr val="bg1"/>
                </a:solidFill>
              </a:rPr>
              <a:t>Jongo</a:t>
            </a:r>
            <a:endParaRPr lang="fr-FR" dirty="0" smtClean="0">
              <a:solidFill>
                <a:schemeClr val="bg1"/>
              </a:solidFill>
            </a:endParaRPr>
          </a:p>
        </p:txBody>
      </p:sp>
      <p:sp>
        <p:nvSpPr>
          <p:cNvPr id="4099" name="Espace réservé du contenu 2"/>
          <p:cNvSpPr>
            <a:spLocks noGrp="1"/>
          </p:cNvSpPr>
          <p:nvPr>
            <p:ph idx="1"/>
          </p:nvPr>
        </p:nvSpPr>
        <p:spPr>
          <a:xfrm>
            <a:off x="304800" y="2286000"/>
            <a:ext cx="8534400" cy="4191000"/>
          </a:xfrm>
        </p:spPr>
        <p:txBody>
          <a:bodyPr/>
          <a:lstStyle/>
          <a:p>
            <a:r>
              <a:rPr lang="en-US" sz="1400" dirty="0" err="1" smtClean="0"/>
              <a:t>Jongo</a:t>
            </a:r>
            <a:r>
              <a:rPr lang="en-US" sz="1400" dirty="0" smtClean="0"/>
              <a:t> is a java server (</a:t>
            </a:r>
            <a:r>
              <a:rPr lang="en-US" sz="1400" dirty="0" err="1" smtClean="0"/>
              <a:t>ussing</a:t>
            </a:r>
            <a:r>
              <a:rPr lang="en-US" sz="1400" dirty="0" smtClean="0"/>
              <a:t> Jetty embedded) which provides CRUD operations over any JDBC supported RDBMS using REST.</a:t>
            </a:r>
          </a:p>
          <a:p>
            <a:r>
              <a:rPr lang="en-US" sz="1400" dirty="0" smtClean="0"/>
              <a:t>Features:</a:t>
            </a:r>
          </a:p>
          <a:p>
            <a:pPr lvl="1"/>
            <a:r>
              <a:rPr lang="en-US" sz="1400" dirty="0" smtClean="0"/>
              <a:t>Easy installation and configuration</a:t>
            </a:r>
          </a:p>
          <a:p>
            <a:pPr lvl="1"/>
            <a:r>
              <a:rPr lang="en-US" sz="1400" dirty="0" smtClean="0"/>
              <a:t>Support for any RDBMS with a JDBC driver</a:t>
            </a:r>
          </a:p>
          <a:p>
            <a:pPr lvl="1"/>
            <a:r>
              <a:rPr lang="en-US" sz="1400" dirty="0" smtClean="0"/>
              <a:t>Can call functions and procedures</a:t>
            </a:r>
          </a:p>
          <a:p>
            <a:pPr lvl="1"/>
            <a:r>
              <a:rPr lang="en-US" sz="1400" dirty="0" smtClean="0"/>
              <a:t>Can be deploy in JEE application servers like </a:t>
            </a:r>
            <a:r>
              <a:rPr lang="en-US" sz="1400" dirty="0" err="1" smtClean="0"/>
              <a:t>Jboss</a:t>
            </a:r>
            <a:r>
              <a:rPr lang="en-US" sz="1400" dirty="0" smtClean="0"/>
              <a:t>, Tomcat, </a:t>
            </a:r>
            <a:r>
              <a:rPr lang="en-US" sz="1400" dirty="0" err="1" smtClean="0"/>
              <a:t>Glassfish,etc</a:t>
            </a:r>
            <a:r>
              <a:rPr lang="en-US" sz="1400" dirty="0" smtClean="0"/>
              <a:t>.</a:t>
            </a:r>
          </a:p>
          <a:p>
            <a:pPr lvl="1"/>
            <a:r>
              <a:rPr lang="en-US" sz="1400" dirty="0" smtClean="0"/>
              <a:t>Support for multiple databases.</a:t>
            </a:r>
          </a:p>
          <a:p>
            <a:pPr>
              <a:buNone/>
            </a:pPr>
            <a:endParaRPr lang="en-US" sz="1400" dirty="0" smtClean="0"/>
          </a:p>
          <a:p>
            <a:endParaRPr lang="en-US" sz="1400" dirty="0" smtClean="0"/>
          </a:p>
          <a:p>
            <a:endParaRPr lang="fr-FR" sz="1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0" name="Titre 1"/>
          <p:cNvSpPr>
            <a:spLocks noGrp="1"/>
          </p:cNvSpPr>
          <p:nvPr>
            <p:ph type="title"/>
          </p:nvPr>
        </p:nvSpPr>
        <p:spPr/>
        <p:txBody>
          <a:bodyPr/>
          <a:lstStyle/>
          <a:p>
            <a:r>
              <a:rPr lang="en-US" dirty="0" smtClean="0">
                <a:solidFill>
                  <a:schemeClr val="bg1"/>
                </a:solidFill>
              </a:rPr>
              <a:t>Bibliography</a:t>
            </a:r>
            <a:endParaRPr lang="fr-FR" dirty="0" smtClean="0">
              <a:solidFill>
                <a:schemeClr val="bg1"/>
              </a:solidFill>
            </a:endParaRPr>
          </a:p>
        </p:txBody>
      </p:sp>
      <p:sp>
        <p:nvSpPr>
          <p:cNvPr id="7171" name="Espace réservé du contenu 2"/>
          <p:cNvSpPr>
            <a:spLocks noGrp="1"/>
          </p:cNvSpPr>
          <p:nvPr>
            <p:ph idx="1"/>
          </p:nvPr>
        </p:nvSpPr>
        <p:spPr/>
        <p:txBody>
          <a:bodyPr/>
          <a:lstStyle/>
          <a:p>
            <a:r>
              <a:rPr lang="en-US" sz="2200" dirty="0" smtClean="0">
                <a:solidFill>
                  <a:schemeClr val="bg1"/>
                </a:solidFill>
              </a:rPr>
              <a:t>http://en.wikipedia.org/wiki/Google_Code</a:t>
            </a:r>
          </a:p>
          <a:p>
            <a:endParaRPr lang="fr-FR" sz="2200" dirty="0" smtClean="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143125" y="274638"/>
            <a:ext cx="6543675" cy="1143000"/>
          </a:xfrm>
        </p:spPr>
        <p:txBody>
          <a:bodyPr/>
          <a:lstStyle/>
          <a:p>
            <a:pPr algn="l"/>
            <a:r>
              <a:rPr lang="en-US" dirty="0" smtClean="0"/>
              <a:t>Contents</a:t>
            </a:r>
            <a:endParaRPr lang="fr-FR" dirty="0" smtClean="0"/>
          </a:p>
        </p:txBody>
      </p:sp>
      <p:sp>
        <p:nvSpPr>
          <p:cNvPr id="3075" name="Espace réservé du contenu 2"/>
          <p:cNvSpPr>
            <a:spLocks noGrp="1"/>
          </p:cNvSpPr>
          <p:nvPr>
            <p:ph idx="1"/>
          </p:nvPr>
        </p:nvSpPr>
        <p:spPr>
          <a:xfrm>
            <a:off x="2143125" y="1600200"/>
            <a:ext cx="6772275" cy="4953000"/>
          </a:xfrm>
        </p:spPr>
        <p:txBody>
          <a:bodyPr/>
          <a:lstStyle/>
          <a:p>
            <a:r>
              <a:rPr lang="fr-FR" sz="1600" dirty="0" err="1" smtClean="0"/>
              <a:t>What</a:t>
            </a:r>
            <a:r>
              <a:rPr lang="fr-FR" sz="1600" dirty="0" smtClean="0"/>
              <a:t> </a:t>
            </a:r>
            <a:r>
              <a:rPr lang="fr-FR" sz="1600" dirty="0" err="1" smtClean="0"/>
              <a:t>is</a:t>
            </a:r>
            <a:r>
              <a:rPr lang="fr-FR" sz="1600" dirty="0" smtClean="0"/>
              <a:t> Google Code?</a:t>
            </a:r>
          </a:p>
          <a:p>
            <a:r>
              <a:rPr lang="fr-FR" sz="1600" dirty="0" err="1" smtClean="0"/>
              <a:t>LDAPBeans</a:t>
            </a:r>
            <a:endParaRPr lang="fr-FR" sz="1600" dirty="0" smtClean="0"/>
          </a:p>
          <a:p>
            <a:r>
              <a:rPr lang="fr-FR" sz="1600" dirty="0" smtClean="0"/>
              <a:t>Object-</a:t>
            </a:r>
            <a:r>
              <a:rPr lang="fr-FR" sz="1600" dirty="0" err="1" smtClean="0"/>
              <a:t>ldap</a:t>
            </a:r>
            <a:r>
              <a:rPr lang="fr-FR" sz="1600" dirty="0" smtClean="0"/>
              <a:t>-</a:t>
            </a:r>
            <a:r>
              <a:rPr lang="fr-FR" sz="1600" dirty="0" err="1" smtClean="0"/>
              <a:t>mapping</a:t>
            </a:r>
            <a:endParaRPr lang="fr-FR" sz="1600" dirty="0" smtClean="0"/>
          </a:p>
          <a:p>
            <a:r>
              <a:rPr lang="fr-FR" sz="1600" dirty="0" err="1" smtClean="0"/>
              <a:t>Ldap</a:t>
            </a:r>
            <a:r>
              <a:rPr lang="fr-FR" sz="1600" dirty="0" smtClean="0"/>
              <a:t>-ODM</a:t>
            </a:r>
          </a:p>
          <a:p>
            <a:r>
              <a:rPr lang="fr-FR" sz="1600" dirty="0" smtClean="0"/>
              <a:t>Bug4j</a:t>
            </a:r>
          </a:p>
          <a:p>
            <a:r>
              <a:rPr lang="fr-FR" sz="1600" dirty="0" err="1" smtClean="0"/>
              <a:t>jOOR</a:t>
            </a:r>
            <a:endParaRPr lang="fr-FR" sz="1600" dirty="0" smtClean="0"/>
          </a:p>
          <a:p>
            <a:r>
              <a:rPr lang="fr-FR" sz="1600" dirty="0" smtClean="0"/>
              <a:t>Rapa</a:t>
            </a:r>
          </a:p>
          <a:p>
            <a:r>
              <a:rPr lang="fr-FR" sz="1600" dirty="0" err="1" smtClean="0"/>
              <a:t>jongo</a:t>
            </a:r>
            <a:endParaRPr lang="fr-FR" sz="1600" dirty="0" smtClean="0"/>
          </a:p>
          <a:p>
            <a:r>
              <a:rPr lang="en-US" sz="1600" dirty="0" smtClean="0"/>
              <a:t>Conclusion</a:t>
            </a:r>
          </a:p>
          <a:p>
            <a:r>
              <a:rPr lang="en-US" sz="1600" dirty="0" smtClean="0"/>
              <a:t>Bibliography</a:t>
            </a:r>
            <a:endParaRPr lang="fr-FR" sz="1600" dirty="0" smtClean="0"/>
          </a:p>
          <a:p>
            <a:endParaRPr lang="fr-FR" sz="16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err="1" smtClean="0">
                <a:solidFill>
                  <a:schemeClr val="bg1"/>
                </a:solidFill>
              </a:rPr>
              <a:t>What</a:t>
            </a:r>
            <a:r>
              <a:rPr lang="fr-CA" dirty="0" smtClean="0">
                <a:solidFill>
                  <a:schemeClr val="bg1"/>
                </a:solidFill>
              </a:rPr>
              <a:t> </a:t>
            </a:r>
            <a:r>
              <a:rPr lang="fr-CA" dirty="0" err="1" smtClean="0">
                <a:solidFill>
                  <a:schemeClr val="bg1"/>
                </a:solidFill>
              </a:rPr>
              <a:t>is</a:t>
            </a:r>
            <a:r>
              <a:rPr lang="fr-CA" dirty="0" smtClean="0">
                <a:solidFill>
                  <a:schemeClr val="bg1"/>
                </a:solidFill>
              </a:rPr>
              <a:t> Google Code?</a:t>
            </a:r>
            <a:endParaRPr lang="fr-FR" dirty="0" smtClean="0">
              <a:solidFill>
                <a:schemeClr val="bg1"/>
              </a:solidFill>
            </a:endParaRPr>
          </a:p>
        </p:txBody>
      </p:sp>
      <p:sp>
        <p:nvSpPr>
          <p:cNvPr id="4099" name="Espace réservé du contenu 2"/>
          <p:cNvSpPr>
            <a:spLocks noGrp="1"/>
          </p:cNvSpPr>
          <p:nvPr>
            <p:ph idx="1"/>
          </p:nvPr>
        </p:nvSpPr>
        <p:spPr>
          <a:xfrm>
            <a:off x="457200" y="2232025"/>
            <a:ext cx="8229600" cy="1654175"/>
          </a:xfrm>
        </p:spPr>
        <p:txBody>
          <a:bodyPr/>
          <a:lstStyle/>
          <a:p>
            <a:r>
              <a:rPr lang="en-US" sz="1400" dirty="0" smtClean="0"/>
              <a:t>Google Code is a site for developing APIs and technical resources. </a:t>
            </a:r>
          </a:p>
          <a:p>
            <a:r>
              <a:rPr lang="en-US" sz="1400" dirty="0" smtClean="0"/>
              <a:t>The site features a variety of developer products and tools build specifically for developers.</a:t>
            </a:r>
          </a:p>
          <a:p>
            <a:r>
              <a:rPr lang="en-US" sz="1400" dirty="0" smtClean="0"/>
              <a:t>Also reference information can be found for community.</a:t>
            </a:r>
          </a:p>
          <a:p>
            <a:r>
              <a:rPr lang="en-US" sz="1400" dirty="0" smtClean="0"/>
              <a:t>Google Code runs on a project hosting service that provides revision control: Subversion, Mercurial, </a:t>
            </a:r>
            <a:r>
              <a:rPr lang="en-US" sz="1400" dirty="0" err="1" smtClean="0"/>
              <a:t>Git</a:t>
            </a:r>
            <a:r>
              <a:rPr lang="en-US" sz="1400" dirty="0" smtClean="0"/>
              <a:t>, a wiki for documentation and a file download feature. The site limits the number of projects one person can have to 25. Also there is a limit of projects created in one day.</a:t>
            </a:r>
          </a:p>
          <a:p>
            <a:endParaRPr lang="en-US" sz="1400" dirty="0" smtClean="0"/>
          </a:p>
          <a:p>
            <a:endParaRPr lang="en-US" sz="1400" dirty="0" smtClean="0"/>
          </a:p>
          <a:p>
            <a:endParaRPr lang="en-US" sz="1400" dirty="0" smtClean="0"/>
          </a:p>
          <a:p>
            <a:endParaRPr lang="fr-FR" sz="1400" dirty="0" smtClean="0"/>
          </a:p>
        </p:txBody>
      </p:sp>
      <p:pic>
        <p:nvPicPr>
          <p:cNvPr id="1026" name="Picture 2"/>
          <p:cNvPicPr>
            <a:picLocks noChangeAspect="1" noChangeArrowheads="1"/>
          </p:cNvPicPr>
          <p:nvPr/>
        </p:nvPicPr>
        <p:blipFill>
          <a:blip r:embed="rId3" cstate="print"/>
          <a:srcRect/>
          <a:stretch>
            <a:fillRect/>
          </a:stretch>
        </p:blipFill>
        <p:spPr bwMode="auto">
          <a:xfrm>
            <a:off x="1981200" y="3733800"/>
            <a:ext cx="4114800" cy="27292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err="1" smtClean="0">
                <a:solidFill>
                  <a:schemeClr val="bg1"/>
                </a:solidFill>
              </a:rPr>
              <a:t>LDAPBeans</a:t>
            </a:r>
            <a:endParaRPr lang="fr-FR" dirty="0" smtClean="0">
              <a:solidFill>
                <a:schemeClr val="bg1"/>
              </a:solidFill>
            </a:endParaRPr>
          </a:p>
        </p:txBody>
      </p:sp>
      <p:sp>
        <p:nvSpPr>
          <p:cNvPr id="4099" name="Espace réservé du contenu 2"/>
          <p:cNvSpPr>
            <a:spLocks noGrp="1"/>
          </p:cNvSpPr>
          <p:nvPr>
            <p:ph idx="1"/>
          </p:nvPr>
        </p:nvSpPr>
        <p:spPr>
          <a:xfrm>
            <a:off x="457200" y="2232025"/>
            <a:ext cx="8229600" cy="2492375"/>
          </a:xfrm>
        </p:spPr>
        <p:txBody>
          <a:bodyPr/>
          <a:lstStyle/>
          <a:p>
            <a:r>
              <a:rPr lang="en-US" sz="1400" dirty="0" smtClean="0"/>
              <a:t>Project provided mapping between java interfaces and LDAP attributes.  </a:t>
            </a:r>
            <a:r>
              <a:rPr lang="en-US" sz="1400" dirty="0" err="1" smtClean="0"/>
              <a:t>LDAPBeans</a:t>
            </a:r>
            <a:r>
              <a:rPr lang="en-US" sz="1400" dirty="0" smtClean="0"/>
              <a:t> is a tool that allows easy access to LDAP objects throw Java interfaces. </a:t>
            </a:r>
          </a:p>
          <a:p>
            <a:r>
              <a:rPr lang="en-US" sz="1400" dirty="0" smtClean="0"/>
              <a:t>We declare java interfaces describing LDAP objects without having to write the implementation of our beans. </a:t>
            </a:r>
          </a:p>
          <a:p>
            <a:r>
              <a:rPr lang="en-US" sz="1400" dirty="0" smtClean="0"/>
              <a:t>Features: </a:t>
            </a:r>
          </a:p>
          <a:p>
            <a:pPr lvl="1">
              <a:buFont typeface="Wingdings" pitchFamily="2" charset="2"/>
              <a:buChar char="Ø"/>
            </a:pPr>
            <a:r>
              <a:rPr lang="en-US" sz="1400" dirty="0" smtClean="0"/>
              <a:t>Primitive type mapping</a:t>
            </a:r>
          </a:p>
          <a:p>
            <a:pPr lvl="1">
              <a:buFont typeface="Wingdings" pitchFamily="2" charset="2"/>
              <a:buChar char="Ø"/>
            </a:pPr>
            <a:r>
              <a:rPr lang="en-US" sz="1400" dirty="0" smtClean="0"/>
              <a:t>Complex mapping using regular expressions</a:t>
            </a:r>
          </a:p>
          <a:p>
            <a:pPr lvl="1">
              <a:buFont typeface="Wingdings" pitchFamily="2" charset="2"/>
              <a:buChar char="Ø"/>
            </a:pPr>
            <a:r>
              <a:rPr lang="en-US" sz="1400" dirty="0" smtClean="0"/>
              <a:t>Mapping to other </a:t>
            </a:r>
            <a:r>
              <a:rPr lang="en-US" sz="1400" dirty="0" err="1" smtClean="0"/>
              <a:t>LdapBean</a:t>
            </a:r>
            <a:r>
              <a:rPr lang="en-US" sz="1400" dirty="0" smtClean="0"/>
              <a:t> object</a:t>
            </a:r>
          </a:p>
          <a:p>
            <a:pPr lvl="1">
              <a:buFont typeface="Wingdings" pitchFamily="2" charset="2"/>
              <a:buChar char="Ø"/>
            </a:pPr>
            <a:r>
              <a:rPr lang="en-US" sz="1400" dirty="0" smtClean="0"/>
              <a:t>LDAP directory access cache</a:t>
            </a:r>
          </a:p>
          <a:p>
            <a:endParaRPr lang="en-US" sz="1400" dirty="0" smtClean="0"/>
          </a:p>
          <a:p>
            <a:endParaRPr lang="en-US" sz="1400" dirty="0" smtClean="0"/>
          </a:p>
          <a:p>
            <a:endParaRPr lang="en-US" sz="1400" dirty="0" smtClean="0"/>
          </a:p>
          <a:p>
            <a:endParaRPr lang="en-US" sz="1400" dirty="0" smtClean="0"/>
          </a:p>
          <a:p>
            <a:endParaRPr lang="fr-FR" sz="1400" dirty="0" smtClean="0"/>
          </a:p>
        </p:txBody>
      </p:sp>
      <p:pic>
        <p:nvPicPr>
          <p:cNvPr id="2050" name="Picture 2"/>
          <p:cNvPicPr>
            <a:picLocks noChangeAspect="1" noChangeArrowheads="1"/>
          </p:cNvPicPr>
          <p:nvPr/>
        </p:nvPicPr>
        <p:blipFill>
          <a:blip r:embed="rId3" cstate="print"/>
          <a:srcRect/>
          <a:stretch>
            <a:fillRect/>
          </a:stretch>
        </p:blipFill>
        <p:spPr bwMode="auto">
          <a:xfrm>
            <a:off x="171450" y="4953000"/>
            <a:ext cx="8820150" cy="11165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err="1" smtClean="0">
                <a:solidFill>
                  <a:schemeClr val="bg1"/>
                </a:solidFill>
              </a:rPr>
              <a:t>LDAPBeans</a:t>
            </a:r>
            <a:r>
              <a:rPr lang="ro-RO" dirty="0" smtClean="0">
                <a:solidFill>
                  <a:schemeClr val="bg1"/>
                </a:solidFill>
              </a:rPr>
              <a:t> (cont.)</a:t>
            </a:r>
            <a:endParaRPr lang="fr-FR" dirty="0" smtClean="0">
              <a:solidFill>
                <a:schemeClr val="bg1"/>
              </a:solidFill>
            </a:endParaRPr>
          </a:p>
        </p:txBody>
      </p:sp>
      <p:pic>
        <p:nvPicPr>
          <p:cNvPr id="3074" name="Picture 2"/>
          <p:cNvPicPr>
            <a:picLocks noChangeAspect="1" noChangeArrowheads="1"/>
          </p:cNvPicPr>
          <p:nvPr/>
        </p:nvPicPr>
        <p:blipFill>
          <a:blip r:embed="rId3" cstate="print"/>
          <a:srcRect/>
          <a:stretch>
            <a:fillRect/>
          </a:stretch>
        </p:blipFill>
        <p:spPr bwMode="auto">
          <a:xfrm>
            <a:off x="5105400" y="1971830"/>
            <a:ext cx="3962400" cy="343837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866775" y="5638800"/>
            <a:ext cx="6448425" cy="962025"/>
          </a:xfrm>
          <a:prstGeom prst="rect">
            <a:avLst/>
          </a:prstGeom>
          <a:noFill/>
          <a:ln w="9525">
            <a:noFill/>
            <a:miter lim="800000"/>
            <a:headEnd/>
            <a:tailEnd/>
          </a:ln>
          <a:effectLst/>
        </p:spPr>
      </p:pic>
      <p:sp>
        <p:nvSpPr>
          <p:cNvPr id="8" name="Espace réservé du contenu 2"/>
          <p:cNvSpPr>
            <a:spLocks noGrp="1"/>
          </p:cNvSpPr>
          <p:nvPr>
            <p:ph idx="1"/>
          </p:nvPr>
        </p:nvSpPr>
        <p:spPr>
          <a:xfrm>
            <a:off x="152400" y="3222625"/>
            <a:ext cx="4876800" cy="1349375"/>
          </a:xfrm>
        </p:spPr>
        <p:txBody>
          <a:bodyPr/>
          <a:lstStyle/>
          <a:p>
            <a:r>
              <a:rPr lang="en-US" sz="1400" b="1" dirty="0" err="1" smtClean="0"/>
              <a:t>LdapBeanManager</a:t>
            </a:r>
            <a:r>
              <a:rPr lang="en-US" sz="1400" dirty="0" smtClean="0"/>
              <a:t> is used as utility class that can create java proxy objects based on the interface declared. It’s also responsible for working with the internal </a:t>
            </a:r>
            <a:r>
              <a:rPr lang="en-US" sz="1400" dirty="0" err="1" smtClean="0"/>
              <a:t>ldap</a:t>
            </a:r>
            <a:r>
              <a:rPr lang="en-US" sz="1400" dirty="0" smtClean="0"/>
              <a:t> connection pool and doing the cleanup process.</a:t>
            </a:r>
          </a:p>
          <a:p>
            <a:endParaRPr lang="en-US" sz="1400" dirty="0" smtClean="0"/>
          </a:p>
          <a:p>
            <a:endParaRPr lang="en-US" sz="1400" dirty="0" smtClean="0"/>
          </a:p>
          <a:p>
            <a:endParaRPr lang="en-US" sz="1400" dirty="0" smtClean="0"/>
          </a:p>
          <a:p>
            <a:endParaRPr lang="fr-FR" sz="1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smtClean="0">
                <a:solidFill>
                  <a:schemeClr val="bg1"/>
                </a:solidFill>
              </a:rPr>
              <a:t>Object-</a:t>
            </a:r>
            <a:r>
              <a:rPr lang="fr-CA" dirty="0" err="1" smtClean="0">
                <a:solidFill>
                  <a:schemeClr val="bg1"/>
                </a:solidFill>
              </a:rPr>
              <a:t>ldap</a:t>
            </a:r>
            <a:r>
              <a:rPr lang="fr-CA" dirty="0" smtClean="0">
                <a:solidFill>
                  <a:schemeClr val="bg1"/>
                </a:solidFill>
              </a:rPr>
              <a:t>-</a:t>
            </a:r>
            <a:r>
              <a:rPr lang="fr-CA" dirty="0" err="1" smtClean="0">
                <a:solidFill>
                  <a:schemeClr val="bg1"/>
                </a:solidFill>
              </a:rPr>
              <a:t>mapping</a:t>
            </a:r>
            <a:endParaRPr lang="fr-FR" dirty="0" smtClean="0">
              <a:solidFill>
                <a:schemeClr val="bg1"/>
              </a:solidFill>
            </a:endParaRPr>
          </a:p>
        </p:txBody>
      </p:sp>
      <p:sp>
        <p:nvSpPr>
          <p:cNvPr id="4099" name="Espace réservé du contenu 2"/>
          <p:cNvSpPr>
            <a:spLocks noGrp="1"/>
          </p:cNvSpPr>
          <p:nvPr>
            <p:ph idx="1"/>
          </p:nvPr>
        </p:nvSpPr>
        <p:spPr>
          <a:xfrm>
            <a:off x="457200" y="2232025"/>
            <a:ext cx="8229600" cy="1044575"/>
          </a:xfrm>
        </p:spPr>
        <p:txBody>
          <a:bodyPr/>
          <a:lstStyle/>
          <a:p>
            <a:r>
              <a:rPr lang="en-US" sz="1400" dirty="0" smtClean="0"/>
              <a:t>Project provides a mapping between java POJO classes and LDAP attributes in a JPA similar way.</a:t>
            </a:r>
          </a:p>
          <a:p>
            <a:r>
              <a:rPr lang="en-US" sz="1400" dirty="0" smtClean="0"/>
              <a:t>Annotations used from the library: </a:t>
            </a:r>
            <a:r>
              <a:rPr lang="en-US" sz="1400" b="1" dirty="0" err="1" smtClean="0"/>
              <a:t>LdapObject</a:t>
            </a:r>
            <a:r>
              <a:rPr lang="en-US" sz="1400" dirty="0" smtClean="0"/>
              <a:t>, </a:t>
            </a:r>
            <a:r>
              <a:rPr lang="en-US" sz="1400" b="1" dirty="0" err="1" smtClean="0"/>
              <a:t>DnPrefix</a:t>
            </a:r>
            <a:r>
              <a:rPr lang="en-US" sz="1400" dirty="0" smtClean="0"/>
              <a:t>, </a:t>
            </a:r>
            <a:r>
              <a:rPr lang="en-US" sz="1400" b="1" dirty="0" err="1" smtClean="0"/>
              <a:t>LdapAttribute</a:t>
            </a:r>
            <a:r>
              <a:rPr lang="en-US" sz="1400" dirty="0" smtClean="0"/>
              <a:t>.</a:t>
            </a:r>
          </a:p>
          <a:p>
            <a:r>
              <a:rPr lang="en-US" sz="1400" dirty="0" smtClean="0"/>
              <a:t>It depends on Spring </a:t>
            </a:r>
            <a:r>
              <a:rPr lang="en-US" sz="1400" dirty="0" err="1" smtClean="0"/>
              <a:t>Ldap</a:t>
            </a:r>
            <a:r>
              <a:rPr lang="en-US" sz="1400" dirty="0" smtClean="0"/>
              <a:t> library.</a:t>
            </a:r>
          </a:p>
          <a:p>
            <a:endParaRPr lang="en-US" sz="1400" dirty="0" smtClean="0"/>
          </a:p>
          <a:p>
            <a:endParaRPr lang="en-US" sz="1400" dirty="0" smtClean="0"/>
          </a:p>
          <a:p>
            <a:endParaRPr lang="en-US" sz="1400" dirty="0" smtClean="0"/>
          </a:p>
          <a:p>
            <a:endParaRPr lang="fr-FR" sz="1400" dirty="0" smtClean="0"/>
          </a:p>
        </p:txBody>
      </p:sp>
      <p:pic>
        <p:nvPicPr>
          <p:cNvPr id="2" name="Picture 2"/>
          <p:cNvPicPr>
            <a:picLocks noChangeAspect="1" noChangeArrowheads="1"/>
          </p:cNvPicPr>
          <p:nvPr/>
        </p:nvPicPr>
        <p:blipFill>
          <a:blip r:embed="rId3" cstate="print"/>
          <a:srcRect/>
          <a:stretch>
            <a:fillRect/>
          </a:stretch>
        </p:blipFill>
        <p:spPr bwMode="auto">
          <a:xfrm>
            <a:off x="514497" y="4191000"/>
            <a:ext cx="3905103" cy="771525"/>
          </a:xfrm>
          <a:prstGeom prst="rect">
            <a:avLst/>
          </a:prstGeom>
          <a:noFill/>
          <a:ln w="9525">
            <a:noFill/>
            <a:miter lim="800000"/>
            <a:headEnd/>
            <a:tailEnd/>
          </a:ln>
          <a:effectLst/>
        </p:spPr>
      </p:pic>
      <p:pic>
        <p:nvPicPr>
          <p:cNvPr id="7" name="Picture 3"/>
          <p:cNvPicPr>
            <a:picLocks noChangeAspect="1" noChangeArrowheads="1"/>
          </p:cNvPicPr>
          <p:nvPr/>
        </p:nvPicPr>
        <p:blipFill>
          <a:blip r:embed="rId4" cstate="print"/>
          <a:srcRect/>
          <a:stretch>
            <a:fillRect/>
          </a:stretch>
        </p:blipFill>
        <p:spPr bwMode="auto">
          <a:xfrm>
            <a:off x="4800600" y="3667125"/>
            <a:ext cx="3133725" cy="1819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smtClean="0">
                <a:solidFill>
                  <a:schemeClr val="bg1"/>
                </a:solidFill>
              </a:rPr>
              <a:t>Object-</a:t>
            </a:r>
            <a:r>
              <a:rPr lang="fr-CA" dirty="0" err="1" smtClean="0">
                <a:solidFill>
                  <a:schemeClr val="bg1"/>
                </a:solidFill>
              </a:rPr>
              <a:t>ldap</a:t>
            </a:r>
            <a:r>
              <a:rPr lang="fr-CA" dirty="0" smtClean="0">
                <a:solidFill>
                  <a:schemeClr val="bg1"/>
                </a:solidFill>
              </a:rPr>
              <a:t>-</a:t>
            </a:r>
            <a:r>
              <a:rPr lang="fr-CA" dirty="0" err="1" smtClean="0">
                <a:solidFill>
                  <a:schemeClr val="bg1"/>
                </a:solidFill>
              </a:rPr>
              <a:t>mapping</a:t>
            </a:r>
            <a:r>
              <a:rPr lang="ro-RO" dirty="0" smtClean="0">
                <a:solidFill>
                  <a:schemeClr val="bg1"/>
                </a:solidFill>
              </a:rPr>
              <a:t> (cont.)</a:t>
            </a:r>
            <a:endParaRPr lang="fr-FR" dirty="0" smtClean="0">
              <a:solidFill>
                <a:schemeClr val="bg1"/>
              </a:solidFill>
            </a:endParaRPr>
          </a:p>
        </p:txBody>
      </p:sp>
      <p:sp>
        <p:nvSpPr>
          <p:cNvPr id="4099" name="Espace réservé du contenu 2"/>
          <p:cNvSpPr>
            <a:spLocks noGrp="1"/>
          </p:cNvSpPr>
          <p:nvPr>
            <p:ph idx="1"/>
          </p:nvPr>
        </p:nvSpPr>
        <p:spPr>
          <a:xfrm>
            <a:off x="457200" y="6172200"/>
            <a:ext cx="8229600" cy="609600"/>
          </a:xfrm>
        </p:spPr>
        <p:txBody>
          <a:bodyPr/>
          <a:lstStyle/>
          <a:p>
            <a:r>
              <a:rPr lang="en-US" sz="1400" dirty="0" smtClean="0"/>
              <a:t>Beans.xml spring context file needed for creating a </a:t>
            </a:r>
            <a:r>
              <a:rPr lang="en-US" sz="1400" b="1" dirty="0" err="1" smtClean="0"/>
              <a:t>LdapManager</a:t>
            </a:r>
            <a:r>
              <a:rPr lang="en-US" sz="1400" dirty="0" smtClean="0"/>
              <a:t> object.</a:t>
            </a:r>
          </a:p>
          <a:p>
            <a:endParaRPr lang="en-US" sz="1400" dirty="0" smtClean="0"/>
          </a:p>
          <a:p>
            <a:endParaRPr lang="en-US" sz="1400" dirty="0" smtClean="0"/>
          </a:p>
          <a:p>
            <a:endParaRPr lang="en-US" sz="1400" dirty="0" smtClean="0"/>
          </a:p>
          <a:p>
            <a:endParaRPr lang="fr-FR" sz="1400" dirty="0" smtClean="0"/>
          </a:p>
        </p:txBody>
      </p:sp>
      <p:pic>
        <p:nvPicPr>
          <p:cNvPr id="5124" name="Picture 4"/>
          <p:cNvPicPr>
            <a:picLocks noChangeAspect="1" noChangeArrowheads="1"/>
          </p:cNvPicPr>
          <p:nvPr/>
        </p:nvPicPr>
        <p:blipFill>
          <a:blip r:embed="rId3" cstate="print"/>
          <a:srcRect/>
          <a:stretch>
            <a:fillRect/>
          </a:stretch>
        </p:blipFill>
        <p:spPr bwMode="auto">
          <a:xfrm>
            <a:off x="1200150" y="2209800"/>
            <a:ext cx="6648450" cy="3924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err="1" smtClean="0">
                <a:solidFill>
                  <a:schemeClr val="bg1"/>
                </a:solidFill>
              </a:rPr>
              <a:t>Ldap</a:t>
            </a:r>
            <a:r>
              <a:rPr lang="fr-CA" dirty="0" smtClean="0">
                <a:solidFill>
                  <a:schemeClr val="bg1"/>
                </a:solidFill>
              </a:rPr>
              <a:t>-ODM</a:t>
            </a:r>
            <a:endParaRPr lang="fr-FR" dirty="0" smtClean="0">
              <a:solidFill>
                <a:schemeClr val="bg1"/>
              </a:solidFill>
            </a:endParaRPr>
          </a:p>
        </p:txBody>
      </p:sp>
      <p:sp>
        <p:nvSpPr>
          <p:cNvPr id="4099" name="Espace réservé du contenu 2"/>
          <p:cNvSpPr>
            <a:spLocks noGrp="1"/>
          </p:cNvSpPr>
          <p:nvPr>
            <p:ph idx="1"/>
          </p:nvPr>
        </p:nvSpPr>
        <p:spPr>
          <a:xfrm>
            <a:off x="457200" y="2232025"/>
            <a:ext cx="8229600" cy="2187575"/>
          </a:xfrm>
        </p:spPr>
        <p:txBody>
          <a:bodyPr/>
          <a:lstStyle/>
          <a:p>
            <a:r>
              <a:rPr lang="en-US" sz="1400" dirty="0" smtClean="0"/>
              <a:t>LDAP-ODM is a framework for mapping LDAP directory entries to Java objects.</a:t>
            </a:r>
          </a:p>
          <a:p>
            <a:r>
              <a:rPr lang="en-US" sz="1400" dirty="0" smtClean="0"/>
              <a:t>It uses Spring 2.0, Spring-</a:t>
            </a:r>
            <a:r>
              <a:rPr lang="en-US" sz="1400" dirty="0" err="1" smtClean="0"/>
              <a:t>Ldap</a:t>
            </a:r>
            <a:r>
              <a:rPr lang="en-US" sz="1400" dirty="0" smtClean="0"/>
              <a:t> 1.1 and </a:t>
            </a:r>
            <a:r>
              <a:rPr lang="en-US" sz="1400" dirty="0" err="1" smtClean="0"/>
              <a:t>CGLib</a:t>
            </a:r>
            <a:r>
              <a:rPr lang="en-US" sz="1400" dirty="0" smtClean="0"/>
              <a:t> 2.0 to provide object-oriented access to LDAP directory entries.</a:t>
            </a:r>
          </a:p>
          <a:p>
            <a:r>
              <a:rPr lang="en-US" sz="1400" dirty="0" smtClean="0"/>
              <a:t>Features:</a:t>
            </a:r>
          </a:p>
          <a:p>
            <a:pPr lvl="1"/>
            <a:r>
              <a:rPr lang="en-US" sz="1400" dirty="0" smtClean="0"/>
              <a:t>LDAP metadata at class-level annotations</a:t>
            </a:r>
          </a:p>
          <a:p>
            <a:pPr lvl="1"/>
            <a:r>
              <a:rPr lang="en-US" sz="1400" dirty="0" smtClean="0"/>
              <a:t>Caching of mapped objects</a:t>
            </a:r>
          </a:p>
          <a:p>
            <a:pPr lvl="1"/>
            <a:r>
              <a:rPr lang="en-US" sz="1400" dirty="0" smtClean="0"/>
              <a:t>Collections support</a:t>
            </a:r>
          </a:p>
          <a:p>
            <a:pPr lvl="1"/>
            <a:r>
              <a:rPr lang="en-US" sz="1400" dirty="0" smtClean="0"/>
              <a:t>Loading objects by DN and query via standard LDAP query.</a:t>
            </a:r>
          </a:p>
          <a:p>
            <a:endParaRPr lang="en-US" sz="1400" dirty="0" smtClean="0"/>
          </a:p>
          <a:p>
            <a:endParaRPr lang="en-US" sz="1400" dirty="0" smtClean="0"/>
          </a:p>
          <a:p>
            <a:endParaRPr lang="en-US" sz="1400" dirty="0" smtClean="0"/>
          </a:p>
          <a:p>
            <a:endParaRPr lang="fr-FR" sz="1400" dirty="0" smtClean="0"/>
          </a:p>
        </p:txBody>
      </p:sp>
      <p:pic>
        <p:nvPicPr>
          <p:cNvPr id="6" name="Picture 2"/>
          <p:cNvPicPr>
            <a:picLocks noChangeAspect="1" noChangeArrowheads="1"/>
          </p:cNvPicPr>
          <p:nvPr/>
        </p:nvPicPr>
        <p:blipFill>
          <a:blip r:embed="rId3" cstate="print"/>
          <a:srcRect/>
          <a:stretch>
            <a:fillRect/>
          </a:stretch>
        </p:blipFill>
        <p:spPr bwMode="auto">
          <a:xfrm>
            <a:off x="1600200" y="4419600"/>
            <a:ext cx="5362575" cy="2143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err="1" smtClean="0">
                <a:solidFill>
                  <a:schemeClr val="bg1"/>
                </a:solidFill>
              </a:rPr>
              <a:t>Ldap</a:t>
            </a:r>
            <a:r>
              <a:rPr lang="fr-CA" dirty="0" smtClean="0">
                <a:solidFill>
                  <a:schemeClr val="bg1"/>
                </a:solidFill>
              </a:rPr>
              <a:t>-ODM</a:t>
            </a:r>
            <a:r>
              <a:rPr lang="ro-RO" dirty="0" smtClean="0">
                <a:solidFill>
                  <a:schemeClr val="bg1"/>
                </a:solidFill>
              </a:rPr>
              <a:t> (cont.)</a:t>
            </a:r>
            <a:endParaRPr lang="fr-FR" dirty="0" smtClean="0">
              <a:solidFill>
                <a:schemeClr val="bg1"/>
              </a:solidFill>
            </a:endParaRPr>
          </a:p>
        </p:txBody>
      </p:sp>
      <p:sp>
        <p:nvSpPr>
          <p:cNvPr id="4099" name="Espace réservé du contenu 2"/>
          <p:cNvSpPr>
            <a:spLocks noGrp="1"/>
          </p:cNvSpPr>
          <p:nvPr>
            <p:ph idx="1"/>
          </p:nvPr>
        </p:nvSpPr>
        <p:spPr>
          <a:xfrm>
            <a:off x="76200" y="3581400"/>
            <a:ext cx="2895600" cy="1600200"/>
          </a:xfrm>
        </p:spPr>
        <p:txBody>
          <a:bodyPr/>
          <a:lstStyle/>
          <a:p>
            <a:r>
              <a:rPr lang="en-US" sz="1400" dirty="0" smtClean="0"/>
              <a:t>The entry point for working with LDAP entry object-oriented is the </a:t>
            </a:r>
            <a:r>
              <a:rPr lang="en-US" sz="1400" b="1" dirty="0" err="1" smtClean="0"/>
              <a:t>SessionFactory</a:t>
            </a:r>
            <a:r>
              <a:rPr lang="en-US" sz="1400" b="1" dirty="0" smtClean="0"/>
              <a:t> </a:t>
            </a:r>
            <a:r>
              <a:rPr lang="en-US" sz="1400" dirty="0" smtClean="0"/>
              <a:t>class.</a:t>
            </a:r>
          </a:p>
          <a:p>
            <a:pPr>
              <a:buNone/>
            </a:pPr>
            <a:endParaRPr lang="en-US" sz="1400" dirty="0" smtClean="0"/>
          </a:p>
          <a:p>
            <a:endParaRPr lang="en-US" sz="1400" dirty="0" smtClean="0"/>
          </a:p>
          <a:p>
            <a:endParaRPr lang="fr-FR" sz="1400" dirty="0" smtClean="0"/>
          </a:p>
        </p:txBody>
      </p:sp>
      <p:pic>
        <p:nvPicPr>
          <p:cNvPr id="4" name="Picture 2"/>
          <p:cNvPicPr>
            <a:picLocks noChangeAspect="1" noChangeArrowheads="1"/>
          </p:cNvPicPr>
          <p:nvPr/>
        </p:nvPicPr>
        <p:blipFill>
          <a:blip r:embed="rId3" cstate="print"/>
          <a:srcRect/>
          <a:stretch>
            <a:fillRect/>
          </a:stretch>
        </p:blipFill>
        <p:spPr bwMode="auto">
          <a:xfrm>
            <a:off x="3124200" y="1905000"/>
            <a:ext cx="5820871"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2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125</Template>
  <TotalTime>1741</TotalTime>
  <Words>617</Words>
  <Application>Microsoft Office PowerPoint</Application>
  <PresentationFormat>On-screen Show (4:3)</PresentationFormat>
  <Paragraphs>94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125</vt:lpstr>
      <vt:lpstr>Google Code Libraries</vt:lpstr>
      <vt:lpstr>Contents</vt:lpstr>
      <vt:lpstr>What is Google Code?</vt:lpstr>
      <vt:lpstr>LDAPBeans</vt:lpstr>
      <vt:lpstr>LDAPBeans (cont.)</vt:lpstr>
      <vt:lpstr>Object-ldap-mapping</vt:lpstr>
      <vt:lpstr>Object-ldap-mapping (cont.)</vt:lpstr>
      <vt:lpstr>Ldap-ODM</vt:lpstr>
      <vt:lpstr>Ldap-ODM (cont.)</vt:lpstr>
      <vt:lpstr>Ldap-ODM (cont.)</vt:lpstr>
      <vt:lpstr>Bug4j</vt:lpstr>
      <vt:lpstr>Bug4j (cont.)</vt:lpstr>
      <vt:lpstr>jOOR</vt:lpstr>
      <vt:lpstr>Rapa</vt:lpstr>
      <vt:lpstr>Rapa (cont.)</vt:lpstr>
      <vt:lpstr>Rapa (cont.)</vt:lpstr>
      <vt:lpstr>Jongo</vt:lpstr>
      <vt:lpstr>Bibliography</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IONUTZ</dc:creator>
  <cp:lastModifiedBy>Ionut Dima</cp:lastModifiedBy>
  <cp:revision>238</cp:revision>
  <dcterms:created xsi:type="dcterms:W3CDTF">2011-12-30T16:37:48Z</dcterms:created>
  <dcterms:modified xsi:type="dcterms:W3CDTF">2015-02-01T02:28:43Z</dcterms:modified>
</cp:coreProperties>
</file>