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00" r:id="rId5"/>
    <p:sldId id="318" r:id="rId6"/>
    <p:sldId id="302" r:id="rId7"/>
    <p:sldId id="305" r:id="rId8"/>
    <p:sldId id="319" r:id="rId9"/>
    <p:sldId id="306" r:id="rId10"/>
    <p:sldId id="307" r:id="rId11"/>
    <p:sldId id="322" r:id="rId12"/>
    <p:sldId id="323" r:id="rId13"/>
    <p:sldId id="324" r:id="rId14"/>
    <p:sldId id="304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08" r:id="rId33"/>
    <p:sldId id="320" r:id="rId34"/>
    <p:sldId id="321" r:id="rId35"/>
    <p:sldId id="336" r:id="rId36"/>
    <p:sldId id="337" r:id="rId37"/>
    <p:sldId id="309" r:id="rId38"/>
    <p:sldId id="326" r:id="rId39"/>
    <p:sldId id="259" r:id="rId4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24/02/2015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24/02/2015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24/02/2015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24/02/2015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24/02/2015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24/02/2015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24/02/2015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24/02/2015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24/02/2015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24/02/2015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24/02/2015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24/02/2015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Hadoop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MapReduce</a:t>
            </a:r>
            <a:r>
              <a:rPr lang="en-US" sz="3200" dirty="0" smtClean="0">
                <a:solidFill>
                  <a:schemeClr val="bg1"/>
                </a:solidFill>
              </a:rPr>
              <a:t> Basics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8288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MapReduce</a:t>
            </a:r>
            <a:r>
              <a:rPr lang="en-US" sz="1400" dirty="0" smtClean="0">
                <a:solidFill>
                  <a:srgbClr val="3C5790"/>
                </a:solidFill>
              </a:rPr>
              <a:t> is a data processing model.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Under the </a:t>
            </a:r>
            <a:r>
              <a:rPr lang="en-US" sz="1400" dirty="0" err="1" smtClean="0">
                <a:solidFill>
                  <a:srgbClr val="3C5790"/>
                </a:solidFill>
              </a:rPr>
              <a:t>MapReduce</a:t>
            </a:r>
            <a:r>
              <a:rPr lang="en-US" sz="1400" dirty="0" smtClean="0">
                <a:solidFill>
                  <a:srgbClr val="3C5790"/>
                </a:solidFill>
              </a:rPr>
              <a:t> model, the data processing modules are called </a:t>
            </a:r>
            <a:r>
              <a:rPr lang="en-US" sz="1400" b="1" dirty="0" err="1" smtClean="0">
                <a:solidFill>
                  <a:srgbClr val="3C5790"/>
                </a:solidFill>
              </a:rPr>
              <a:t>mappers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smtClean="0">
                <a:solidFill>
                  <a:srgbClr val="3C5790"/>
                </a:solidFill>
              </a:rPr>
              <a:t>reducers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MapReduce</a:t>
            </a:r>
            <a:r>
              <a:rPr lang="en-US" sz="1400" dirty="0" smtClean="0">
                <a:solidFill>
                  <a:srgbClr val="3C5790"/>
                </a:solidFill>
              </a:rPr>
              <a:t> programs are executed in two main phases, called mapping and reducing.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MapReduce</a:t>
            </a:r>
            <a:r>
              <a:rPr lang="en-US" sz="1400" dirty="0" smtClean="0">
                <a:solidFill>
                  <a:srgbClr val="3C5790"/>
                </a:solidFill>
              </a:rPr>
              <a:t> takes the input data and feeds each data element to the </a:t>
            </a:r>
            <a:r>
              <a:rPr lang="en-US" sz="1400" dirty="0" err="1" smtClean="0">
                <a:solidFill>
                  <a:srgbClr val="3C5790"/>
                </a:solidFill>
              </a:rPr>
              <a:t>mapper</a:t>
            </a:r>
            <a:r>
              <a:rPr lang="en-US" sz="1400" dirty="0" smtClean="0">
                <a:solidFill>
                  <a:srgbClr val="3C5790"/>
                </a:solidFill>
              </a:rPr>
              <a:t>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the reducing phase, the reducer processes all the outputs from the </a:t>
            </a:r>
            <a:r>
              <a:rPr lang="en-US" sz="1400" dirty="0" err="1" smtClean="0">
                <a:solidFill>
                  <a:srgbClr val="3C5790"/>
                </a:solidFill>
              </a:rPr>
              <a:t>mapper</a:t>
            </a:r>
            <a:r>
              <a:rPr lang="en-US" sz="1400" dirty="0" smtClean="0">
                <a:solidFill>
                  <a:srgbClr val="3C5790"/>
                </a:solidFill>
              </a:rPr>
              <a:t> and arrives at a final result.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Partitioning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smtClean="0">
                <a:solidFill>
                  <a:srgbClr val="3C5790"/>
                </a:solidFill>
              </a:rPr>
              <a:t>shuffling</a:t>
            </a:r>
            <a:r>
              <a:rPr lang="en-US" sz="1400" dirty="0" smtClean="0">
                <a:solidFill>
                  <a:srgbClr val="3C5790"/>
                </a:solidFill>
              </a:rPr>
              <a:t> are common design patterns that go along with mapping and reducing.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4343400"/>
            <a:ext cx="3495675" cy="118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MapReduce</a:t>
            </a:r>
            <a:r>
              <a:rPr lang="en-US" sz="3200" dirty="0" smtClean="0">
                <a:solidFill>
                  <a:schemeClr val="bg1"/>
                </a:solidFill>
              </a:rPr>
              <a:t> Basics</a:t>
            </a:r>
            <a:r>
              <a:rPr lang="ro-RO" sz="3200" dirty="0" smtClean="0">
                <a:solidFill>
                  <a:schemeClr val="bg1"/>
                </a:solidFill>
              </a:rPr>
              <a:t>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0458" y="1752600"/>
            <a:ext cx="4923064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MapReduce</a:t>
            </a:r>
            <a:r>
              <a:rPr lang="en-US" sz="3200" dirty="0" smtClean="0">
                <a:solidFill>
                  <a:schemeClr val="bg1"/>
                </a:solidFill>
              </a:rPr>
              <a:t> Basics</a:t>
            </a:r>
            <a:r>
              <a:rPr lang="ro-RO" sz="3200" dirty="0" smtClean="0">
                <a:solidFill>
                  <a:schemeClr val="bg1"/>
                </a:solidFill>
              </a:rPr>
              <a:t>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199" y="1905000"/>
            <a:ext cx="6601139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MapReduce</a:t>
            </a:r>
            <a:r>
              <a:rPr lang="en-US" sz="3200" dirty="0" smtClean="0">
                <a:solidFill>
                  <a:schemeClr val="bg1"/>
                </a:solidFill>
              </a:rPr>
              <a:t> Basics</a:t>
            </a:r>
            <a:r>
              <a:rPr lang="ro-RO" sz="3200" dirty="0" smtClean="0">
                <a:solidFill>
                  <a:schemeClr val="bg1"/>
                </a:solidFill>
              </a:rPr>
              <a:t>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666875"/>
            <a:ext cx="4647625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Hadop</a:t>
            </a:r>
            <a:r>
              <a:rPr lang="en-US" sz="3200" dirty="0" smtClean="0">
                <a:solidFill>
                  <a:schemeClr val="bg1"/>
                </a:solidFill>
              </a:rPr>
              <a:t> Basics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On a cluster </a:t>
            </a:r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runs a set of daemons, or resident programs, on the different servers in the network.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These daemons have specific roles; some exist only on one server, some exist across multiple servers.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daemons include: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NameNode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DataNode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Secondary </a:t>
            </a:r>
            <a:r>
              <a:rPr lang="en-US" sz="1400" dirty="0" err="1" smtClean="0">
                <a:solidFill>
                  <a:srgbClr val="3C5790"/>
                </a:solidFill>
              </a:rPr>
              <a:t>NameNode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JobTracker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TaskTracker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Hadop</a:t>
            </a:r>
            <a:r>
              <a:rPr lang="en-US" sz="3200" dirty="0" smtClean="0">
                <a:solidFill>
                  <a:schemeClr val="bg1"/>
                </a:solidFill>
              </a:rPr>
              <a:t> 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NameNode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The distributed storage system is called the </a:t>
            </a:r>
            <a:r>
              <a:rPr lang="en-US" sz="1300" dirty="0" err="1" smtClean="0">
                <a:solidFill>
                  <a:srgbClr val="3C5790"/>
                </a:solidFill>
              </a:rPr>
              <a:t>Hadoop</a:t>
            </a:r>
            <a:r>
              <a:rPr lang="en-US" sz="1300" dirty="0" smtClean="0">
                <a:solidFill>
                  <a:srgbClr val="3C5790"/>
                </a:solidFill>
              </a:rPr>
              <a:t> File System(HDFS).</a:t>
            </a: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The </a:t>
            </a:r>
            <a:r>
              <a:rPr lang="en-US" sz="1300" dirty="0" err="1" smtClean="0">
                <a:solidFill>
                  <a:srgbClr val="3C5790"/>
                </a:solidFill>
              </a:rPr>
              <a:t>NameNode</a:t>
            </a:r>
            <a:r>
              <a:rPr lang="en-US" sz="1300" dirty="0" smtClean="0">
                <a:solidFill>
                  <a:srgbClr val="3C5790"/>
                </a:solidFill>
              </a:rPr>
              <a:t> is the master of HDFS that directs the slave </a:t>
            </a:r>
            <a:r>
              <a:rPr lang="en-US" sz="1300" dirty="0" err="1" smtClean="0">
                <a:solidFill>
                  <a:srgbClr val="3C5790"/>
                </a:solidFill>
              </a:rPr>
              <a:t>DataNode</a:t>
            </a:r>
            <a:r>
              <a:rPr lang="en-US" sz="1300" dirty="0" smtClean="0">
                <a:solidFill>
                  <a:srgbClr val="3C5790"/>
                </a:solidFill>
              </a:rPr>
              <a:t> daemons to perform the low-level I/O tasks.</a:t>
            </a: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The function of the </a:t>
            </a:r>
            <a:r>
              <a:rPr lang="en-US" sz="1300" dirty="0" err="1" smtClean="0">
                <a:solidFill>
                  <a:srgbClr val="3C5790"/>
                </a:solidFill>
              </a:rPr>
              <a:t>NameNode</a:t>
            </a:r>
            <a:r>
              <a:rPr lang="en-US" sz="1300" dirty="0" smtClean="0">
                <a:solidFill>
                  <a:srgbClr val="3C5790"/>
                </a:solidFill>
              </a:rPr>
              <a:t> is memory and I/O intensive. 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DataNode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Each slave machine in the cluster will host a </a:t>
            </a:r>
            <a:r>
              <a:rPr lang="en-US" sz="1300" dirty="0" err="1" smtClean="0">
                <a:solidFill>
                  <a:srgbClr val="3C5790"/>
                </a:solidFill>
              </a:rPr>
              <a:t>DataNode</a:t>
            </a:r>
            <a:r>
              <a:rPr lang="en-US" sz="1300" dirty="0" smtClean="0">
                <a:solidFill>
                  <a:srgbClr val="3C5790"/>
                </a:solidFill>
              </a:rPr>
              <a:t> daemon to perform I/O HDFS blocks to actual files on the local </a:t>
            </a:r>
            <a:r>
              <a:rPr lang="en-US" sz="1300" dirty="0" err="1" smtClean="0">
                <a:solidFill>
                  <a:srgbClr val="3C5790"/>
                </a:solidFill>
              </a:rPr>
              <a:t>filesystem</a:t>
            </a:r>
            <a:r>
              <a:rPr lang="en-US" sz="13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A </a:t>
            </a:r>
            <a:r>
              <a:rPr lang="en-US" sz="1300" dirty="0" err="1" smtClean="0">
                <a:solidFill>
                  <a:srgbClr val="3C5790"/>
                </a:solidFill>
              </a:rPr>
              <a:t>DataNode</a:t>
            </a:r>
            <a:r>
              <a:rPr lang="en-US" sz="1300" dirty="0" smtClean="0">
                <a:solidFill>
                  <a:srgbClr val="3C5790"/>
                </a:solidFill>
              </a:rPr>
              <a:t> may communicate with other </a:t>
            </a:r>
            <a:r>
              <a:rPr lang="en-US" sz="1300" dirty="0" err="1" smtClean="0">
                <a:solidFill>
                  <a:srgbClr val="3C5790"/>
                </a:solidFill>
              </a:rPr>
              <a:t>DataNodes</a:t>
            </a:r>
            <a:r>
              <a:rPr lang="en-US" sz="1300" dirty="0" smtClean="0">
                <a:solidFill>
                  <a:srgbClr val="3C5790"/>
                </a:solidFill>
              </a:rPr>
              <a:t> to replicate its data blocks for redundancy.</a:t>
            </a: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If any one </a:t>
            </a:r>
            <a:r>
              <a:rPr lang="en-US" sz="1300" dirty="0" err="1" smtClean="0">
                <a:solidFill>
                  <a:srgbClr val="3C5790"/>
                </a:solidFill>
              </a:rPr>
              <a:t>DataNode</a:t>
            </a:r>
            <a:r>
              <a:rPr lang="en-US" sz="1300" dirty="0" smtClean="0">
                <a:solidFill>
                  <a:srgbClr val="3C5790"/>
                </a:solidFill>
              </a:rPr>
              <a:t> crashes or becomes inaccessible over the network , we'll still be able to read the data.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Secondary </a:t>
            </a:r>
            <a:r>
              <a:rPr lang="en-US" sz="1400" b="1" dirty="0" err="1" smtClean="0">
                <a:solidFill>
                  <a:srgbClr val="3C5790"/>
                </a:solidFill>
              </a:rPr>
              <a:t>NameNode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SNN is an assistant daemon for monitoring the state of the cluster HDFS.</a:t>
            </a: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Like the </a:t>
            </a:r>
            <a:r>
              <a:rPr lang="en-US" sz="1300" dirty="0" err="1" smtClean="0">
                <a:solidFill>
                  <a:srgbClr val="3C5790"/>
                </a:solidFill>
              </a:rPr>
              <a:t>NameNode</a:t>
            </a:r>
            <a:r>
              <a:rPr lang="en-US" sz="1300" dirty="0" smtClean="0">
                <a:solidFill>
                  <a:srgbClr val="3C5790"/>
                </a:solidFill>
              </a:rPr>
              <a:t>, each cluster has one SNN, and it typically resides on its own machine as well.</a:t>
            </a: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SNN communicates with the </a:t>
            </a:r>
            <a:r>
              <a:rPr lang="en-US" sz="1300" dirty="0" err="1" smtClean="0">
                <a:solidFill>
                  <a:srgbClr val="3C5790"/>
                </a:solidFill>
              </a:rPr>
              <a:t>NameNode</a:t>
            </a:r>
            <a:r>
              <a:rPr lang="en-US" sz="1300" dirty="0" smtClean="0">
                <a:solidFill>
                  <a:srgbClr val="3C5790"/>
                </a:solidFill>
              </a:rPr>
              <a:t> and takes snapshots of the HDFS metadata at intervals defined by the cluster configuration.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Hadop</a:t>
            </a:r>
            <a:r>
              <a:rPr lang="en-US" sz="3200" dirty="0" smtClean="0">
                <a:solidFill>
                  <a:schemeClr val="bg1"/>
                </a:solidFill>
              </a:rPr>
              <a:t> 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JobTracker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Once we submit the code to cluster, the </a:t>
            </a:r>
            <a:r>
              <a:rPr lang="en-US" sz="1300" dirty="0" err="1" smtClean="0">
                <a:solidFill>
                  <a:srgbClr val="3C5790"/>
                </a:solidFill>
              </a:rPr>
              <a:t>JobTracker</a:t>
            </a:r>
            <a:r>
              <a:rPr lang="en-US" sz="1300" dirty="0" smtClean="0">
                <a:solidFill>
                  <a:srgbClr val="3C5790"/>
                </a:solidFill>
              </a:rPr>
              <a:t> determines the execution plan by determining which files to process,  assigns nodes to different tasks, and monitors all tasks as they’re running.</a:t>
            </a: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If a task fail, the </a:t>
            </a:r>
            <a:r>
              <a:rPr lang="en-US" sz="1300" dirty="0" err="1" smtClean="0">
                <a:solidFill>
                  <a:srgbClr val="3C5790"/>
                </a:solidFill>
              </a:rPr>
              <a:t>JobTracker</a:t>
            </a:r>
            <a:r>
              <a:rPr lang="en-US" sz="1300" dirty="0" smtClean="0">
                <a:solidFill>
                  <a:srgbClr val="3C5790"/>
                </a:solidFill>
              </a:rPr>
              <a:t> will automatically </a:t>
            </a:r>
            <a:r>
              <a:rPr lang="en-US" sz="1300" dirty="0" err="1" smtClean="0">
                <a:solidFill>
                  <a:srgbClr val="3C5790"/>
                </a:solidFill>
              </a:rPr>
              <a:t>relaunch</a:t>
            </a:r>
            <a:r>
              <a:rPr lang="en-US" sz="1300" dirty="0" smtClean="0">
                <a:solidFill>
                  <a:srgbClr val="3C5790"/>
                </a:solidFill>
              </a:rPr>
              <a:t> the task, on a different node, up to a predefined limit of retries.</a:t>
            </a: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There is only one </a:t>
            </a:r>
            <a:r>
              <a:rPr lang="en-US" sz="1300" dirty="0" err="1" smtClean="0">
                <a:solidFill>
                  <a:srgbClr val="3C5790"/>
                </a:solidFill>
              </a:rPr>
              <a:t>JobTracker</a:t>
            </a:r>
            <a:r>
              <a:rPr lang="en-US" sz="1300" dirty="0" smtClean="0">
                <a:solidFill>
                  <a:srgbClr val="3C5790"/>
                </a:solidFill>
              </a:rPr>
              <a:t> daemon per </a:t>
            </a:r>
            <a:r>
              <a:rPr lang="en-US" sz="1300" dirty="0" err="1" smtClean="0">
                <a:solidFill>
                  <a:srgbClr val="3C5790"/>
                </a:solidFill>
              </a:rPr>
              <a:t>Hadoop</a:t>
            </a:r>
            <a:r>
              <a:rPr lang="en-US" sz="1300" dirty="0" smtClean="0">
                <a:solidFill>
                  <a:srgbClr val="3C5790"/>
                </a:solidFill>
              </a:rPr>
              <a:t> cluster.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TaskTracker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The </a:t>
            </a:r>
            <a:r>
              <a:rPr lang="en-US" sz="1300" dirty="0" err="1" smtClean="0">
                <a:solidFill>
                  <a:srgbClr val="3C5790"/>
                </a:solidFill>
              </a:rPr>
              <a:t>JobTracker</a:t>
            </a:r>
            <a:r>
              <a:rPr lang="en-US" sz="1300" dirty="0" smtClean="0">
                <a:solidFill>
                  <a:srgbClr val="3C5790"/>
                </a:solidFill>
              </a:rPr>
              <a:t> is the master overseeing the overall execution of a </a:t>
            </a:r>
            <a:r>
              <a:rPr lang="en-US" sz="1300" dirty="0" err="1" smtClean="0">
                <a:solidFill>
                  <a:srgbClr val="3C5790"/>
                </a:solidFill>
              </a:rPr>
              <a:t>MapReduce</a:t>
            </a:r>
            <a:r>
              <a:rPr lang="en-US" sz="1300" dirty="0" smtClean="0">
                <a:solidFill>
                  <a:srgbClr val="3C5790"/>
                </a:solidFill>
              </a:rPr>
              <a:t> job and the </a:t>
            </a:r>
            <a:r>
              <a:rPr lang="en-US" sz="1300" dirty="0" err="1" smtClean="0">
                <a:solidFill>
                  <a:srgbClr val="3C5790"/>
                </a:solidFill>
              </a:rPr>
              <a:t>TaskTrackers</a:t>
            </a:r>
            <a:r>
              <a:rPr lang="en-US" sz="1300" dirty="0" smtClean="0">
                <a:solidFill>
                  <a:srgbClr val="3C5790"/>
                </a:solidFill>
              </a:rPr>
              <a:t> manage the execution of individual tasks on each slave node</a:t>
            </a: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Each </a:t>
            </a:r>
            <a:r>
              <a:rPr lang="en-US" sz="1300" dirty="0" err="1" smtClean="0">
                <a:solidFill>
                  <a:srgbClr val="3C5790"/>
                </a:solidFill>
              </a:rPr>
              <a:t>TaskTracker</a:t>
            </a:r>
            <a:r>
              <a:rPr lang="en-US" sz="1300" dirty="0" smtClean="0">
                <a:solidFill>
                  <a:srgbClr val="3C5790"/>
                </a:solidFill>
              </a:rPr>
              <a:t> is responsible for executing the individual tasks that the </a:t>
            </a:r>
            <a:r>
              <a:rPr lang="en-US" sz="1300" dirty="0" err="1" smtClean="0">
                <a:solidFill>
                  <a:srgbClr val="3C5790"/>
                </a:solidFill>
              </a:rPr>
              <a:t>JobTracker</a:t>
            </a:r>
            <a:r>
              <a:rPr lang="en-US" sz="1300" dirty="0" smtClean="0">
                <a:solidFill>
                  <a:srgbClr val="3C5790"/>
                </a:solidFill>
              </a:rPr>
              <a:t> assigns.</a:t>
            </a: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If the </a:t>
            </a:r>
            <a:r>
              <a:rPr lang="en-US" sz="1300" dirty="0" err="1" smtClean="0">
                <a:solidFill>
                  <a:srgbClr val="3C5790"/>
                </a:solidFill>
              </a:rPr>
              <a:t>JobTracker</a:t>
            </a:r>
            <a:r>
              <a:rPr lang="en-US" sz="1300" dirty="0" smtClean="0">
                <a:solidFill>
                  <a:srgbClr val="3C5790"/>
                </a:solidFill>
              </a:rPr>
              <a:t> fails to receive a heartbeat from a </a:t>
            </a:r>
            <a:r>
              <a:rPr lang="en-US" sz="1300" dirty="0" err="1" smtClean="0">
                <a:solidFill>
                  <a:srgbClr val="3C5790"/>
                </a:solidFill>
              </a:rPr>
              <a:t>TaskTracker</a:t>
            </a:r>
            <a:r>
              <a:rPr lang="en-US" sz="1300" dirty="0" smtClean="0">
                <a:solidFill>
                  <a:srgbClr val="3C5790"/>
                </a:solidFill>
              </a:rPr>
              <a:t> within a specified amount of time, it will assume the </a:t>
            </a:r>
            <a:r>
              <a:rPr lang="en-US" sz="1300" dirty="0" err="1" smtClean="0">
                <a:solidFill>
                  <a:srgbClr val="3C5790"/>
                </a:solidFill>
              </a:rPr>
              <a:t>TaskTracker</a:t>
            </a:r>
            <a:r>
              <a:rPr lang="en-US" sz="1300" dirty="0" smtClean="0">
                <a:solidFill>
                  <a:srgbClr val="3C5790"/>
                </a:solidFill>
              </a:rPr>
              <a:t> has crashed and will resubmit the corresponding tasks to other nodes in the cluster.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Hadop</a:t>
            </a:r>
            <a:r>
              <a:rPr lang="en-US" sz="3200" dirty="0" smtClean="0">
                <a:solidFill>
                  <a:schemeClr val="bg1"/>
                </a:solidFill>
              </a:rPr>
              <a:t> 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209800"/>
            <a:ext cx="8686800" cy="60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When a client calls the </a:t>
            </a:r>
            <a:r>
              <a:rPr lang="en-US" sz="1400" b="1" dirty="0" err="1" smtClean="0">
                <a:solidFill>
                  <a:srgbClr val="3C5790"/>
                </a:solidFill>
              </a:rPr>
              <a:t>JobTracker</a:t>
            </a:r>
            <a:r>
              <a:rPr lang="en-US" sz="1400" dirty="0" smtClean="0">
                <a:solidFill>
                  <a:srgbClr val="3C5790"/>
                </a:solidFill>
              </a:rPr>
              <a:t> to begin a data processing job, the </a:t>
            </a:r>
            <a:r>
              <a:rPr lang="en-US" sz="1400" dirty="0" err="1" smtClean="0">
                <a:solidFill>
                  <a:srgbClr val="3C5790"/>
                </a:solidFill>
              </a:rPr>
              <a:t>JobTracker</a:t>
            </a:r>
            <a:r>
              <a:rPr lang="en-US" sz="1400" dirty="0" smtClean="0">
                <a:solidFill>
                  <a:srgbClr val="3C5790"/>
                </a:solidFill>
              </a:rPr>
              <a:t> partitions the work and assigns different map and reduce tasks to each </a:t>
            </a:r>
            <a:r>
              <a:rPr lang="en-US" sz="1400" b="1" dirty="0" err="1" smtClean="0">
                <a:solidFill>
                  <a:srgbClr val="3C5790"/>
                </a:solidFill>
              </a:rPr>
              <a:t>TaskTracker</a:t>
            </a:r>
            <a:r>
              <a:rPr lang="en-US" sz="1400" dirty="0" smtClean="0">
                <a:solidFill>
                  <a:srgbClr val="3C5790"/>
                </a:solidFill>
              </a:rPr>
              <a:t> in the cluster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971800"/>
            <a:ext cx="4612869" cy="3151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Hadop</a:t>
            </a:r>
            <a:r>
              <a:rPr lang="en-US" sz="3200" dirty="0" smtClean="0">
                <a:solidFill>
                  <a:schemeClr val="bg1"/>
                </a:solidFill>
              </a:rPr>
              <a:t> 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topology of a typical </a:t>
            </a:r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cluster is a master/slave in which the </a:t>
            </a:r>
            <a:r>
              <a:rPr lang="en-US" sz="1400" dirty="0" err="1" smtClean="0">
                <a:solidFill>
                  <a:srgbClr val="3C5790"/>
                </a:solidFill>
              </a:rPr>
              <a:t>NameNode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dirty="0" err="1" smtClean="0">
                <a:solidFill>
                  <a:srgbClr val="3C5790"/>
                </a:solidFill>
              </a:rPr>
              <a:t>JobTracker</a:t>
            </a:r>
            <a:r>
              <a:rPr lang="en-US" sz="1400" dirty="0" smtClean="0">
                <a:solidFill>
                  <a:srgbClr val="3C5790"/>
                </a:solidFill>
              </a:rPr>
              <a:t> are masters and the </a:t>
            </a:r>
            <a:r>
              <a:rPr lang="en-US" sz="1400" dirty="0" err="1" smtClean="0">
                <a:solidFill>
                  <a:srgbClr val="3C5790"/>
                </a:solidFill>
              </a:rPr>
              <a:t>DataNodes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dirty="0" err="1" smtClean="0">
                <a:solidFill>
                  <a:srgbClr val="3C5790"/>
                </a:solidFill>
              </a:rPr>
              <a:t>TaskTrackers</a:t>
            </a:r>
            <a:r>
              <a:rPr lang="en-US" sz="1400" dirty="0" smtClean="0">
                <a:solidFill>
                  <a:srgbClr val="3C5790"/>
                </a:solidFill>
              </a:rPr>
              <a:t> are slaves.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819400"/>
            <a:ext cx="4138612" cy="3298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Hadop</a:t>
            </a:r>
            <a:r>
              <a:rPr lang="en-US" sz="3200" dirty="0" smtClean="0">
                <a:solidFill>
                  <a:schemeClr val="bg1"/>
                </a:solidFill>
              </a:rPr>
              <a:t> 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can run in multiple modes:</a:t>
            </a: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Standalone mode</a:t>
            </a: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Pseudo-distributed mode</a:t>
            </a: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Fully distributed mode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Standalone mode</a:t>
            </a: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The standalone mode is the default mode for </a:t>
            </a:r>
            <a:r>
              <a:rPr lang="en-US" sz="1300" dirty="0" err="1" smtClean="0">
                <a:solidFill>
                  <a:srgbClr val="3C5790"/>
                </a:solidFill>
              </a:rPr>
              <a:t>Hadoop</a:t>
            </a:r>
            <a:r>
              <a:rPr lang="en-US" sz="1300" dirty="0" smtClean="0">
                <a:solidFill>
                  <a:srgbClr val="3C5790"/>
                </a:solidFill>
              </a:rPr>
              <a:t>.</a:t>
            </a:r>
          </a:p>
          <a:p>
            <a:pPr lvl="1"/>
            <a:r>
              <a:rPr lang="en-US" sz="1300" dirty="0" err="1" smtClean="0">
                <a:solidFill>
                  <a:srgbClr val="3C5790"/>
                </a:solidFill>
              </a:rPr>
              <a:t>Hadoop</a:t>
            </a:r>
            <a:r>
              <a:rPr lang="en-US" sz="1300" dirty="0" smtClean="0">
                <a:solidFill>
                  <a:srgbClr val="3C5790"/>
                </a:solidFill>
              </a:rPr>
              <a:t> contains 3 xml configurations and if they are empty </a:t>
            </a:r>
            <a:r>
              <a:rPr lang="en-US" sz="1300" dirty="0" err="1" smtClean="0">
                <a:solidFill>
                  <a:srgbClr val="3C5790"/>
                </a:solidFill>
              </a:rPr>
              <a:t>Hadoop</a:t>
            </a:r>
            <a:r>
              <a:rPr lang="en-US" sz="1300" dirty="0" smtClean="0">
                <a:solidFill>
                  <a:srgbClr val="3C5790"/>
                </a:solidFill>
              </a:rPr>
              <a:t> will run completely on the local machine.</a:t>
            </a: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Because there’s no need to communicate with other nodes, the standalone mode doesn’t use HDFS, nor will it launch any of the </a:t>
            </a:r>
            <a:r>
              <a:rPr lang="en-US" sz="1300" dirty="0" err="1" smtClean="0">
                <a:solidFill>
                  <a:srgbClr val="3C5790"/>
                </a:solidFill>
              </a:rPr>
              <a:t>Hadoop</a:t>
            </a:r>
            <a:r>
              <a:rPr lang="en-US" sz="1300" dirty="0" smtClean="0">
                <a:solidFill>
                  <a:srgbClr val="3C5790"/>
                </a:solidFill>
              </a:rPr>
              <a:t> daemons.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Pseudo-distributed mode</a:t>
            </a: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The pseudo-distributed mode is running </a:t>
            </a:r>
            <a:r>
              <a:rPr lang="en-US" sz="1300" dirty="0" err="1" smtClean="0">
                <a:solidFill>
                  <a:srgbClr val="3C5790"/>
                </a:solidFill>
              </a:rPr>
              <a:t>Hadoop</a:t>
            </a:r>
            <a:r>
              <a:rPr lang="en-US" sz="1300" dirty="0" smtClean="0">
                <a:solidFill>
                  <a:srgbClr val="3C5790"/>
                </a:solidFill>
              </a:rPr>
              <a:t> in a "cluster of one" with all daemons running on a single machine.</a:t>
            </a:r>
          </a:p>
          <a:p>
            <a:pPr lvl="1"/>
            <a:r>
              <a:rPr lang="en-US" sz="1300" dirty="0" smtClean="0">
                <a:solidFill>
                  <a:srgbClr val="3C5790"/>
                </a:solidFill>
              </a:rPr>
              <a:t>This mode complements the standalone mode for debugging your code, allowing you to examine memory usage, HDFS input/output issues, and other daemon interactions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09800" y="1600200"/>
            <a:ext cx="6477000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Hadoop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History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Big Data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Hadoop</a:t>
            </a:r>
            <a:r>
              <a:rPr lang="fr-CA" sz="1600" dirty="0" smtClean="0">
                <a:solidFill>
                  <a:srgbClr val="3C5790"/>
                </a:solidFill>
              </a:rPr>
              <a:t> Goals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SQL vs </a:t>
            </a:r>
            <a:r>
              <a:rPr lang="fr-CA" sz="1600" dirty="0" err="1" smtClean="0">
                <a:solidFill>
                  <a:srgbClr val="3C5790"/>
                </a:solidFill>
              </a:rPr>
              <a:t>Hadoop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MapReduce</a:t>
            </a:r>
            <a:r>
              <a:rPr lang="fr-CA" sz="1600" dirty="0" smtClean="0">
                <a:solidFill>
                  <a:srgbClr val="3C5790"/>
                </a:solidFill>
              </a:rPr>
              <a:t> Basics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Hadoop</a:t>
            </a:r>
            <a:r>
              <a:rPr lang="fr-CA" sz="1600" dirty="0" smtClean="0">
                <a:solidFill>
                  <a:srgbClr val="3C5790"/>
                </a:solidFill>
              </a:rPr>
              <a:t> Basics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Hadoop</a:t>
            </a:r>
            <a:r>
              <a:rPr lang="fr-CA" sz="1600" dirty="0" smtClean="0">
                <a:solidFill>
                  <a:srgbClr val="3C5790"/>
                </a:solidFill>
              </a:rPr>
              <a:t> Components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Configuration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Hive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Pig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Who uses Hadoop?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Hadop</a:t>
            </a:r>
            <a:r>
              <a:rPr lang="en-US" sz="3200" dirty="0" smtClean="0">
                <a:solidFill>
                  <a:schemeClr val="bg1"/>
                </a:solidFill>
              </a:rPr>
              <a:t> 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57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provides a similar status overview of ongoing </a:t>
            </a:r>
            <a:r>
              <a:rPr lang="en-US" sz="1400" dirty="0" err="1" smtClean="0">
                <a:solidFill>
                  <a:srgbClr val="3C5790"/>
                </a:solidFill>
              </a:rPr>
              <a:t>MapReduce</a:t>
            </a:r>
            <a:r>
              <a:rPr lang="en-US" sz="1400" dirty="0" smtClean="0">
                <a:solidFill>
                  <a:srgbClr val="3C5790"/>
                </a:solidFill>
              </a:rPr>
              <a:t> jobs on port </a:t>
            </a:r>
            <a:r>
              <a:rPr lang="en-US" sz="1400" b="1" dirty="0" smtClean="0">
                <a:solidFill>
                  <a:srgbClr val="3C5790"/>
                </a:solidFill>
              </a:rPr>
              <a:t>50030</a:t>
            </a:r>
            <a:r>
              <a:rPr lang="en-US" sz="1400" dirty="0" smtClean="0">
                <a:solidFill>
                  <a:srgbClr val="3C5790"/>
                </a:solidFill>
              </a:rPr>
              <a:t>. </a:t>
            </a:r>
            <a:endParaRPr lang="en-US" sz="13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762250"/>
            <a:ext cx="77724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Hadop</a:t>
            </a:r>
            <a:r>
              <a:rPr lang="en-US" sz="3200" dirty="0" smtClean="0">
                <a:solidFill>
                  <a:schemeClr val="bg1"/>
                </a:solidFill>
              </a:rPr>
              <a:t> 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NameNode</a:t>
            </a:r>
            <a:r>
              <a:rPr lang="en-US" sz="1400" dirty="0" smtClean="0">
                <a:solidFill>
                  <a:srgbClr val="3C5790"/>
                </a:solidFill>
              </a:rPr>
              <a:t> hosts a general report on port </a:t>
            </a:r>
            <a:r>
              <a:rPr lang="en-US" sz="1400" b="1" dirty="0" smtClean="0">
                <a:solidFill>
                  <a:srgbClr val="3C5790"/>
                </a:solidFill>
              </a:rPr>
              <a:t>50070</a:t>
            </a:r>
            <a:r>
              <a:rPr lang="en-US" sz="1400" dirty="0" smtClean="0">
                <a:solidFill>
                  <a:srgbClr val="3C5790"/>
                </a:solidFill>
              </a:rPr>
              <a:t> and gives an overview of the state of your cluster’s HDFS.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9300" y="2405062"/>
            <a:ext cx="4914900" cy="430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Hadop</a:t>
            </a:r>
            <a:r>
              <a:rPr lang="en-US" sz="3200" dirty="0" smtClean="0">
                <a:solidFill>
                  <a:schemeClr val="bg1"/>
                </a:solidFill>
              </a:rPr>
              <a:t> 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438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HDFS is a </a:t>
            </a:r>
            <a:r>
              <a:rPr lang="en-US" sz="1400" dirty="0" err="1" smtClean="0">
                <a:solidFill>
                  <a:srgbClr val="3C5790"/>
                </a:solidFill>
              </a:rPr>
              <a:t>filesystem</a:t>
            </a:r>
            <a:r>
              <a:rPr lang="en-US" sz="1400" dirty="0" smtClean="0">
                <a:solidFill>
                  <a:srgbClr val="3C5790"/>
                </a:solidFill>
              </a:rPr>
              <a:t> designed for large-scale distributed data processing under frameworks such as </a:t>
            </a:r>
            <a:r>
              <a:rPr lang="en-US" sz="1400" dirty="0" err="1" smtClean="0">
                <a:solidFill>
                  <a:srgbClr val="3C5790"/>
                </a:solidFill>
              </a:rPr>
              <a:t>MapReduce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provides a set of command line utilities that work similarly to the Linux file commands.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typical </a:t>
            </a:r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workflow creates data files elsewhere and copies them into HDFS using one of the command line utilities.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MapReduce</a:t>
            </a:r>
            <a:r>
              <a:rPr lang="en-US" sz="1400" dirty="0" smtClean="0">
                <a:solidFill>
                  <a:srgbClr val="3C5790"/>
                </a:solidFill>
              </a:rPr>
              <a:t> framework reads and parses the HDFS files into individual records (key/value pairs).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file commands take the form of: </a:t>
            </a:r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fs</a:t>
            </a:r>
            <a:r>
              <a:rPr lang="en-US" sz="1400" dirty="0" smtClean="0">
                <a:solidFill>
                  <a:srgbClr val="3C5790"/>
                </a:solidFill>
              </a:rPr>
              <a:t> -</a:t>
            </a:r>
            <a:r>
              <a:rPr lang="en-US" sz="1400" dirty="0" err="1" smtClean="0">
                <a:solidFill>
                  <a:srgbClr val="3C5790"/>
                </a:solidFill>
              </a:rPr>
              <a:t>cmd</a:t>
            </a:r>
            <a:r>
              <a:rPr lang="en-US" sz="1400" dirty="0" smtClean="0">
                <a:solidFill>
                  <a:srgbClr val="3C5790"/>
                </a:solidFill>
              </a:rPr>
              <a:t> &lt;</a:t>
            </a:r>
            <a:r>
              <a:rPr lang="en-US" sz="1400" dirty="0" err="1" smtClean="0">
                <a:solidFill>
                  <a:srgbClr val="3C5790"/>
                </a:solidFill>
              </a:rPr>
              <a:t>args</a:t>
            </a:r>
            <a:r>
              <a:rPr lang="en-US" sz="1400" dirty="0" smtClean="0">
                <a:solidFill>
                  <a:srgbClr val="3C5790"/>
                </a:solidFill>
              </a:rPr>
              <a:t>&gt;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most common file management tasks in </a:t>
            </a:r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includes: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Adding files and directories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Retrieving files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Deleting files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4419600"/>
            <a:ext cx="3829050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Hadop</a:t>
            </a:r>
            <a:r>
              <a:rPr lang="en-US" sz="3200" dirty="0" smtClean="0">
                <a:solidFill>
                  <a:schemeClr val="bg1"/>
                </a:solidFill>
              </a:rPr>
              <a:t> 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Bellow is a sample with Reducer and Mapper implementations.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4343400"/>
            <a:ext cx="6477000" cy="2443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514600"/>
            <a:ext cx="4363403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0" y="4267200"/>
            <a:ext cx="914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Hadop</a:t>
            </a:r>
            <a:r>
              <a:rPr lang="en-US" sz="3200" dirty="0" smtClean="0">
                <a:solidFill>
                  <a:schemeClr val="bg1"/>
                </a:solidFill>
              </a:rPr>
              <a:t> 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858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In order to start the Hadoop execution the command: “</a:t>
            </a:r>
            <a:r>
              <a:rPr lang="ro-RO" sz="1400" b="1" dirty="0" smtClean="0">
                <a:solidFill>
                  <a:srgbClr val="3C5790"/>
                </a:solidFill>
              </a:rPr>
              <a:t>hadoop jar &lt;jar&gt; MAIN_CLASS &lt;args&gt;</a:t>
            </a:r>
            <a:r>
              <a:rPr lang="ro-RO" sz="1400" dirty="0" smtClean="0">
                <a:solidFill>
                  <a:srgbClr val="3C5790"/>
                </a:solidFill>
              </a:rPr>
              <a:t>” needs to be used.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Details about the hadoop job can be checked using the Hadoop Map/Reduce Administration.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743200"/>
            <a:ext cx="7696200" cy="3588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Hadop</a:t>
            </a:r>
            <a:r>
              <a:rPr lang="en-US" sz="3200" dirty="0" smtClean="0">
                <a:solidFill>
                  <a:schemeClr val="bg1"/>
                </a:solidFill>
              </a:rPr>
              <a:t> 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19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We can check HDFS root directory:  "</a:t>
            </a:r>
            <a:r>
              <a:rPr lang="en-US" sz="1400" b="1" dirty="0" err="1" smtClean="0">
                <a:solidFill>
                  <a:srgbClr val="3C5790"/>
                </a:solidFill>
              </a:rPr>
              <a:t>hadoop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err="1" smtClean="0">
                <a:solidFill>
                  <a:srgbClr val="3C5790"/>
                </a:solidFill>
              </a:rPr>
              <a:t>fs</a:t>
            </a:r>
            <a:r>
              <a:rPr lang="en-US" sz="1400" b="1" dirty="0" smtClean="0">
                <a:solidFill>
                  <a:srgbClr val="3C5790"/>
                </a:solidFill>
              </a:rPr>
              <a:t> -</a:t>
            </a:r>
            <a:r>
              <a:rPr lang="en-US" sz="1400" b="1" dirty="0" err="1" smtClean="0">
                <a:solidFill>
                  <a:srgbClr val="3C5790"/>
                </a:solidFill>
              </a:rPr>
              <a:t>ls</a:t>
            </a:r>
            <a:r>
              <a:rPr lang="en-US" sz="1400" b="1" dirty="0" smtClean="0">
                <a:solidFill>
                  <a:srgbClr val="3C5790"/>
                </a:solidFill>
              </a:rPr>
              <a:t> /</a:t>
            </a:r>
            <a:r>
              <a:rPr lang="en-US" sz="1400" dirty="0" smtClean="0">
                <a:solidFill>
                  <a:srgbClr val="3C5790"/>
                </a:solidFill>
              </a:rPr>
              <a:t>".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Running jobs can be checked using the command: "</a:t>
            </a:r>
            <a:r>
              <a:rPr lang="en-US" sz="1400" b="1" dirty="0" err="1" smtClean="0">
                <a:solidFill>
                  <a:srgbClr val="3C5790"/>
                </a:solidFill>
              </a:rPr>
              <a:t>hadoop</a:t>
            </a:r>
            <a:r>
              <a:rPr lang="en-US" sz="1400" b="1" dirty="0" smtClean="0">
                <a:solidFill>
                  <a:srgbClr val="3C5790"/>
                </a:solidFill>
              </a:rPr>
              <a:t> job -list</a:t>
            </a:r>
            <a:r>
              <a:rPr lang="en-US" sz="1400" dirty="0" smtClean="0">
                <a:solidFill>
                  <a:srgbClr val="3C5790"/>
                </a:solidFill>
              </a:rPr>
              <a:t>".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command "bin/</a:t>
            </a:r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fs</a:t>
            </a:r>
            <a:r>
              <a:rPr lang="en-US" sz="1400" dirty="0" smtClean="0">
                <a:solidFill>
                  <a:srgbClr val="3C5790"/>
                </a:solidFill>
              </a:rPr>
              <a:t> -put file*.txt /" will copy all txt files to HDFS / folder.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Hadop</a:t>
            </a:r>
            <a:r>
              <a:rPr lang="en-US" sz="3200" dirty="0" smtClean="0">
                <a:solidFill>
                  <a:schemeClr val="bg1"/>
                </a:solidFill>
              </a:rPr>
              <a:t> 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09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Moving data in and out of </a:t>
            </a:r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(or data ingress and egress), is the process by which data is transported from an external system into an internal system, and vice versa.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1053" y="2667000"/>
            <a:ext cx="5920347" cy="4021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Hadop</a:t>
            </a:r>
            <a:r>
              <a:rPr lang="en-US" sz="3200" dirty="0" smtClean="0">
                <a:solidFill>
                  <a:schemeClr val="bg1"/>
                </a:solidFill>
              </a:rPr>
              <a:t> 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00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Flume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Chukwa</a:t>
            </a:r>
            <a:r>
              <a:rPr lang="en-US" sz="1400" dirty="0" smtClean="0">
                <a:solidFill>
                  <a:srgbClr val="3C5790"/>
                </a:solidFill>
              </a:rPr>
              <a:t>, and Scribe are log collecting and distribution frameworks that have the capability to use HDFS as a data sink for that log data.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Apache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Flume</a:t>
            </a:r>
            <a:r>
              <a:rPr lang="en-US" sz="1400" dirty="0" smtClean="0">
                <a:solidFill>
                  <a:srgbClr val="3C5790"/>
                </a:solidFill>
              </a:rPr>
              <a:t> is a distributed system for collecting streaming data.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Chukwa</a:t>
            </a:r>
            <a:r>
              <a:rPr lang="en-US" sz="1400" dirty="0" smtClean="0">
                <a:solidFill>
                  <a:srgbClr val="3C5790"/>
                </a:solidFill>
              </a:rPr>
              <a:t> is an Apache subproject of </a:t>
            </a:r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that also offers a large-scale mechanism to collect and store data in HDFS.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Scribe</a:t>
            </a:r>
            <a:r>
              <a:rPr lang="en-US" sz="1400" dirty="0" smtClean="0">
                <a:solidFill>
                  <a:srgbClr val="3C5790"/>
                </a:solidFill>
              </a:rPr>
              <a:t> is a rudimentary streaming log distribution service, developed and used heavily by </a:t>
            </a:r>
            <a:r>
              <a:rPr lang="en-US" sz="1400" dirty="0" err="1" smtClean="0">
                <a:solidFill>
                  <a:srgbClr val="3C5790"/>
                </a:solidFill>
              </a:rPr>
              <a:t>Facebook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Hadop</a:t>
            </a:r>
            <a:r>
              <a:rPr lang="en-US" sz="3200" dirty="0" smtClean="0">
                <a:solidFill>
                  <a:schemeClr val="bg1"/>
                </a:solidFill>
              </a:rPr>
              <a:t> 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Apache Flume offers various levels of reliability and transport delivery guarantees that can be tuned to your needs.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It’s highly customizable and supports a </a:t>
            </a:r>
            <a:r>
              <a:rPr lang="en-US" sz="1400" dirty="0" err="1" smtClean="0">
                <a:solidFill>
                  <a:srgbClr val="3C5790"/>
                </a:solidFill>
              </a:rPr>
              <a:t>plugin</a:t>
            </a:r>
            <a:r>
              <a:rPr lang="en-US" sz="1400" dirty="0" smtClean="0">
                <a:solidFill>
                  <a:srgbClr val="3C5790"/>
                </a:solidFill>
              </a:rPr>
              <a:t> architecture where you can add custom data sources and data sinks.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6160" y="3048000"/>
            <a:ext cx="667864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Hadop</a:t>
            </a:r>
            <a:r>
              <a:rPr lang="en-US" sz="3200" dirty="0" smtClean="0">
                <a:solidFill>
                  <a:schemeClr val="bg1"/>
                </a:solidFill>
              </a:rPr>
              <a:t> 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19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Chukwa’s</a:t>
            </a:r>
            <a:r>
              <a:rPr lang="en-US" sz="1400" dirty="0" smtClean="0">
                <a:solidFill>
                  <a:srgbClr val="3C5790"/>
                </a:solidFill>
              </a:rPr>
              <a:t> reliability model supports two levels: end-to-end reliability, and fast-path delivery, which minimizes latencies.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After writing data into HDFS </a:t>
            </a:r>
            <a:r>
              <a:rPr lang="en-US" sz="1400" dirty="0" err="1" smtClean="0">
                <a:solidFill>
                  <a:srgbClr val="3C5790"/>
                </a:solidFill>
              </a:rPr>
              <a:t>Chukwa</a:t>
            </a:r>
            <a:r>
              <a:rPr lang="en-US" sz="1400" dirty="0" smtClean="0">
                <a:solidFill>
                  <a:srgbClr val="3C5790"/>
                </a:solidFill>
              </a:rPr>
              <a:t> runs a </a:t>
            </a:r>
            <a:r>
              <a:rPr lang="en-US" sz="1400" dirty="0" err="1" smtClean="0">
                <a:solidFill>
                  <a:srgbClr val="3C5790"/>
                </a:solidFill>
              </a:rPr>
              <a:t>MapReduce</a:t>
            </a:r>
            <a:r>
              <a:rPr lang="en-US" sz="1400" dirty="0" smtClean="0">
                <a:solidFill>
                  <a:srgbClr val="3C5790"/>
                </a:solidFill>
              </a:rPr>
              <a:t> job to </a:t>
            </a:r>
            <a:r>
              <a:rPr lang="en-US" sz="1400" dirty="0" err="1" smtClean="0">
                <a:solidFill>
                  <a:srgbClr val="3C5790"/>
                </a:solidFill>
              </a:rPr>
              <a:t>demultiplex</a:t>
            </a:r>
            <a:r>
              <a:rPr lang="en-US" sz="1400" dirty="0" smtClean="0">
                <a:solidFill>
                  <a:srgbClr val="3C5790"/>
                </a:solidFill>
              </a:rPr>
              <a:t> the data into separate streams.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Chukwa</a:t>
            </a:r>
            <a:r>
              <a:rPr lang="en-US" sz="1400" dirty="0" smtClean="0">
                <a:solidFill>
                  <a:srgbClr val="3C5790"/>
                </a:solidFill>
              </a:rPr>
              <a:t> also offers a tool called </a:t>
            </a:r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Infrastructure Care Center (HICC), which is a web interface for visualizing system performance.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3419475"/>
            <a:ext cx="7067550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3200" dirty="0" err="1" smtClean="0">
                <a:solidFill>
                  <a:schemeClr val="bg1"/>
                </a:solidFill>
              </a:rPr>
              <a:t>What</a:t>
            </a:r>
            <a:r>
              <a:rPr lang="fr-CA" sz="3200" dirty="0" smtClean="0">
                <a:solidFill>
                  <a:schemeClr val="bg1"/>
                </a:solidFill>
              </a:rPr>
              <a:t> </a:t>
            </a:r>
            <a:r>
              <a:rPr lang="fr-CA" sz="3200" dirty="0" err="1" smtClean="0">
                <a:solidFill>
                  <a:schemeClr val="bg1"/>
                </a:solidFill>
              </a:rPr>
              <a:t>is</a:t>
            </a:r>
            <a:r>
              <a:rPr lang="fr-CA" sz="3200" dirty="0" smtClean="0">
                <a:solidFill>
                  <a:schemeClr val="bg1"/>
                </a:solidFill>
              </a:rPr>
              <a:t> </a:t>
            </a:r>
            <a:r>
              <a:rPr lang="fr-CA" sz="3200" dirty="0" err="1" smtClean="0">
                <a:solidFill>
                  <a:schemeClr val="bg1"/>
                </a:solidFill>
              </a:rPr>
              <a:t>Hadoop</a:t>
            </a:r>
            <a:r>
              <a:rPr lang="fr-CA" sz="3200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5052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Apache </a:t>
            </a:r>
            <a:r>
              <a:rPr lang="en-US" sz="1500" dirty="0" err="1" smtClean="0">
                <a:solidFill>
                  <a:srgbClr val="3C5790"/>
                </a:solidFill>
              </a:rPr>
              <a:t>Hadoop</a:t>
            </a:r>
            <a:r>
              <a:rPr lang="en-US" sz="1500" dirty="0" smtClean="0">
                <a:solidFill>
                  <a:srgbClr val="3C5790"/>
                </a:solidFill>
              </a:rPr>
              <a:t> is an open-source software framework for storage and large scale processing of data-sets on clusters of  commodity hardware.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Hadoop</a:t>
            </a:r>
            <a:r>
              <a:rPr lang="en-US" sz="1500" dirty="0" smtClean="0">
                <a:solidFill>
                  <a:srgbClr val="3C5790"/>
                </a:solidFill>
              </a:rPr>
              <a:t> is an Apache top-level project being built and used by a global community of contributors and users.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Hadoop</a:t>
            </a:r>
            <a:r>
              <a:rPr lang="en-US" sz="1500" dirty="0" smtClean="0">
                <a:solidFill>
                  <a:srgbClr val="3C5790"/>
                </a:solidFill>
              </a:rPr>
              <a:t> is licensed under the Apache License 2.0</a:t>
            </a: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Hadop</a:t>
            </a:r>
            <a:r>
              <a:rPr lang="en-US" sz="3200" dirty="0" smtClean="0">
                <a:solidFill>
                  <a:schemeClr val="bg1"/>
                </a:solidFill>
              </a:rPr>
              <a:t> 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066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scribe server that collects logs runs on every node and forwards them to a central Scribe server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Scribe supports multiple data sinks, including HDFS, regular </a:t>
            </a:r>
            <a:r>
              <a:rPr lang="en-US" sz="1400" dirty="0" err="1" smtClean="0">
                <a:solidFill>
                  <a:srgbClr val="3C5790"/>
                </a:solidFill>
              </a:rPr>
              <a:t>filesystems</a:t>
            </a:r>
            <a:r>
              <a:rPr lang="en-US" sz="1400" dirty="0" smtClean="0">
                <a:solidFill>
                  <a:srgbClr val="3C5790"/>
                </a:solidFill>
              </a:rPr>
              <a:t>, and NFS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Unlike Flume or </a:t>
            </a:r>
            <a:r>
              <a:rPr lang="en-US" sz="1400" dirty="0" err="1" smtClean="0">
                <a:solidFill>
                  <a:srgbClr val="3C5790"/>
                </a:solidFill>
              </a:rPr>
              <a:t>Chukwa</a:t>
            </a:r>
            <a:r>
              <a:rPr lang="en-US" sz="1400" dirty="0" smtClean="0">
                <a:solidFill>
                  <a:srgbClr val="3C5790"/>
                </a:solidFill>
              </a:rPr>
              <a:t>, Scribe doesn’t include any convenience mechanisms to pull log data. 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3276600"/>
            <a:ext cx="71056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Hadop</a:t>
            </a:r>
            <a:r>
              <a:rPr lang="en-US" sz="3200" dirty="0" smtClean="0">
                <a:solidFill>
                  <a:schemeClr val="bg1"/>
                </a:solidFill>
              </a:rPr>
              <a:t> Basics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381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Each of these three tools can fulfill the criteria of providing mechanisms to push log data into HDFS.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362200"/>
            <a:ext cx="7467600" cy="4287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Hadoop</a:t>
            </a:r>
            <a:r>
              <a:rPr lang="en-US" sz="3200" dirty="0" smtClean="0">
                <a:solidFill>
                  <a:schemeClr val="bg1"/>
                </a:solidFill>
              </a:rPr>
              <a:t> Components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Apache </a:t>
            </a:r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framework contains following modules:</a:t>
            </a:r>
          </a:p>
          <a:p>
            <a:pPr lvl="1"/>
            <a:r>
              <a:rPr lang="en-US" sz="1400" b="1" dirty="0" err="1" smtClean="0">
                <a:solidFill>
                  <a:srgbClr val="3C5790"/>
                </a:solidFill>
              </a:rPr>
              <a:t>Hadoop</a:t>
            </a:r>
            <a:r>
              <a:rPr lang="en-US" sz="1400" b="1" dirty="0" smtClean="0">
                <a:solidFill>
                  <a:srgbClr val="3C5790"/>
                </a:solidFill>
              </a:rPr>
              <a:t> Common</a:t>
            </a:r>
            <a:r>
              <a:rPr lang="en-US" sz="1400" dirty="0" smtClean="0">
                <a:solidFill>
                  <a:srgbClr val="3C5790"/>
                </a:solidFill>
              </a:rPr>
              <a:t> - contains libraries and utilities needed by other </a:t>
            </a:r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modules</a:t>
            </a:r>
          </a:p>
          <a:p>
            <a:pPr lvl="1"/>
            <a:r>
              <a:rPr lang="en-US" sz="1400" b="1" dirty="0" err="1" smtClean="0">
                <a:solidFill>
                  <a:srgbClr val="3C5790"/>
                </a:solidFill>
              </a:rPr>
              <a:t>Hadoop</a:t>
            </a:r>
            <a:r>
              <a:rPr lang="en-US" sz="1400" b="1" dirty="0" smtClean="0">
                <a:solidFill>
                  <a:srgbClr val="3C5790"/>
                </a:solidFill>
              </a:rPr>
              <a:t> Distributed File System (HDFS)</a:t>
            </a:r>
            <a:r>
              <a:rPr lang="en-US" sz="1400" dirty="0" smtClean="0">
                <a:solidFill>
                  <a:srgbClr val="3C5790"/>
                </a:solidFill>
              </a:rPr>
              <a:t> - a distributed file-system that stores data on the commodity machines, providing very high aggregate bandwidth across the cluster.</a:t>
            </a:r>
          </a:p>
          <a:p>
            <a:pPr lvl="1"/>
            <a:r>
              <a:rPr lang="en-US" sz="1400" b="1" dirty="0" err="1" smtClean="0">
                <a:solidFill>
                  <a:srgbClr val="3C5790"/>
                </a:solidFill>
              </a:rPr>
              <a:t>Hadoop</a:t>
            </a:r>
            <a:r>
              <a:rPr lang="en-US" sz="1400" b="1" dirty="0" smtClean="0">
                <a:solidFill>
                  <a:srgbClr val="3C5790"/>
                </a:solidFill>
              </a:rPr>
              <a:t> YARN </a:t>
            </a:r>
            <a:r>
              <a:rPr lang="en-US" sz="1400" dirty="0" smtClean="0">
                <a:solidFill>
                  <a:srgbClr val="3C5790"/>
                </a:solidFill>
              </a:rPr>
              <a:t>- a resource-management platform responsible for managing compute resources in clusters and using them for scheduling of users' applications.</a:t>
            </a:r>
          </a:p>
          <a:p>
            <a:pPr lvl="1"/>
            <a:r>
              <a:rPr lang="en-US" sz="1400" b="1" dirty="0" err="1" smtClean="0">
                <a:solidFill>
                  <a:srgbClr val="3C5790"/>
                </a:solidFill>
              </a:rPr>
              <a:t>Hadoop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err="1" smtClean="0">
                <a:solidFill>
                  <a:srgbClr val="3C5790"/>
                </a:solidFill>
              </a:rPr>
              <a:t>MapReduce</a:t>
            </a:r>
            <a:r>
              <a:rPr lang="en-US" sz="1400" dirty="0" smtClean="0">
                <a:solidFill>
                  <a:srgbClr val="3C5790"/>
                </a:solidFill>
              </a:rPr>
              <a:t> - a programming model for large scale data processing.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Hadoop</a:t>
            </a:r>
            <a:r>
              <a:rPr lang="en-US" sz="3200" dirty="0" smtClean="0">
                <a:solidFill>
                  <a:schemeClr val="bg1"/>
                </a:solidFill>
              </a:rPr>
              <a:t> Components</a:t>
            </a:r>
            <a:r>
              <a:rPr lang="ro-RO" sz="3200" dirty="0" smtClean="0">
                <a:solidFill>
                  <a:schemeClr val="bg1"/>
                </a:solidFill>
              </a:rPr>
              <a:t>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HDFS</a:t>
            </a:r>
            <a:r>
              <a:rPr lang="en-US" sz="1400" dirty="0" smtClean="0">
                <a:solidFill>
                  <a:srgbClr val="3C5790"/>
                </a:solidFill>
              </a:rPr>
              <a:t> is the storage component of </a:t>
            </a:r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It’s a distributed </a:t>
            </a:r>
            <a:r>
              <a:rPr lang="en-US" sz="1400" dirty="0" err="1" smtClean="0">
                <a:solidFill>
                  <a:srgbClr val="3C5790"/>
                </a:solidFill>
              </a:rPr>
              <a:t>filesystem</a:t>
            </a:r>
            <a:r>
              <a:rPr lang="en-US" sz="1400" dirty="0" smtClean="0">
                <a:solidFill>
                  <a:srgbClr val="3C5790"/>
                </a:solidFill>
              </a:rPr>
              <a:t> that’s modeled after the Google File System (GFS) paper.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HDFS is optimized for high throughput and works best when reading and writing large files (gigabytes and larger).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HDFS replicates files for a configured number of times, is tolerant of both software and hardware failure, and automatically re-replicates data blocks on nodes that have failed.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Configuration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C</a:t>
            </a:r>
            <a:r>
              <a:rPr lang="en-US" sz="1400" dirty="0" err="1" smtClean="0">
                <a:solidFill>
                  <a:srgbClr val="3C5790"/>
                </a:solidFill>
              </a:rPr>
              <a:t>onfigs</a:t>
            </a:r>
            <a:r>
              <a:rPr lang="en-US" sz="1400" dirty="0" smtClean="0">
                <a:solidFill>
                  <a:srgbClr val="3C5790"/>
                </a:solidFill>
              </a:rPr>
              <a:t> are contained under </a:t>
            </a:r>
            <a:r>
              <a:rPr lang="en-US" sz="1400" b="1" dirty="0" smtClean="0">
                <a:solidFill>
                  <a:srgbClr val="3C5790"/>
                </a:solidFill>
              </a:rPr>
              <a:t>/etc/</a:t>
            </a:r>
            <a:r>
              <a:rPr lang="en-US" sz="1400" b="1" dirty="0" err="1" smtClean="0">
                <a:solidFill>
                  <a:srgbClr val="3C5790"/>
                </a:solidFill>
              </a:rPr>
              <a:t>hadoop</a:t>
            </a:r>
            <a:r>
              <a:rPr lang="en-US" sz="1400" b="1" dirty="0" smtClean="0">
                <a:solidFill>
                  <a:srgbClr val="3C5790"/>
                </a:solidFill>
              </a:rPr>
              <a:t>/conf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core-site.xml</a:t>
            </a:r>
            <a:r>
              <a:rPr lang="en-US" sz="1400" dirty="0" smtClean="0">
                <a:solidFill>
                  <a:srgbClr val="3C5790"/>
                </a:solidFill>
              </a:rPr>
              <a:t> --&gt; contains system-level </a:t>
            </a:r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configuration items such as HDFS URL, </a:t>
            </a:r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temporary directory, script locations.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hdfs-site.xml </a:t>
            </a:r>
            <a:r>
              <a:rPr lang="en-US" sz="1400" dirty="0" smtClean="0">
                <a:solidFill>
                  <a:srgbClr val="3C5790"/>
                </a:solidFill>
              </a:rPr>
              <a:t>--&gt; contains HDFS settings such as the default file replication count, block size, permissions.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mapred-site.xml </a:t>
            </a:r>
            <a:r>
              <a:rPr lang="en-US" sz="1400" dirty="0" smtClean="0">
                <a:solidFill>
                  <a:srgbClr val="3C5790"/>
                </a:solidFill>
              </a:rPr>
              <a:t>--&gt; HDFS settings such as the default number of reduce tasks, memory settings.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Hive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90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Hive is one of the easiest to use of the high-level </a:t>
            </a:r>
            <a:r>
              <a:rPr lang="en-US" sz="1400" dirty="0" err="1" smtClean="0">
                <a:solidFill>
                  <a:srgbClr val="3C5790"/>
                </a:solidFill>
              </a:rPr>
              <a:t>MapReduce</a:t>
            </a:r>
            <a:r>
              <a:rPr lang="en-US" sz="1400" dirty="0" smtClean="0">
                <a:solidFill>
                  <a:srgbClr val="3C5790"/>
                </a:solidFill>
              </a:rPr>
              <a:t> frameworks.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Hive was originally an internal </a:t>
            </a:r>
            <a:r>
              <a:rPr lang="en-US" sz="1400" dirty="0" err="1" smtClean="0">
                <a:solidFill>
                  <a:srgbClr val="3C5790"/>
                </a:solidFill>
              </a:rPr>
              <a:t>Facebook</a:t>
            </a:r>
            <a:r>
              <a:rPr lang="en-US" sz="1400" dirty="0" smtClean="0">
                <a:solidFill>
                  <a:srgbClr val="3C5790"/>
                </a:solidFill>
              </a:rPr>
              <a:t> project, but became an Apache project.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was created to simplify access to </a:t>
            </a:r>
            <a:r>
              <a:rPr lang="en-US" sz="1400" dirty="0" err="1" smtClean="0">
                <a:solidFill>
                  <a:srgbClr val="3C5790"/>
                </a:solidFill>
              </a:rPr>
              <a:t>MapReduce</a:t>
            </a:r>
            <a:r>
              <a:rPr lang="en-US" sz="1400" dirty="0" smtClean="0">
                <a:solidFill>
                  <a:srgbClr val="3C5790"/>
                </a:solidFill>
              </a:rPr>
              <a:t> by exposing a SQL-based language for data manipulation.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3124200"/>
            <a:ext cx="3124200" cy="291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Pig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85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Pig consists of a shell, which allows for interactive command execution, </a:t>
            </a:r>
            <a:r>
              <a:rPr lang="en-US" sz="1400" b="1" dirty="0" err="1" smtClean="0">
                <a:solidFill>
                  <a:srgbClr val="3C5790"/>
                </a:solidFill>
              </a:rPr>
              <a:t>PigLatin</a:t>
            </a:r>
            <a:r>
              <a:rPr lang="en-US" sz="1400" dirty="0" smtClean="0">
                <a:solidFill>
                  <a:srgbClr val="3C5790"/>
                </a:solidFill>
              </a:rPr>
              <a:t>, its data flow language.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execution translates the </a:t>
            </a:r>
            <a:r>
              <a:rPr lang="en-US" sz="1400" dirty="0" err="1" smtClean="0">
                <a:solidFill>
                  <a:srgbClr val="3C5790"/>
                </a:solidFill>
              </a:rPr>
              <a:t>PigLatin</a:t>
            </a:r>
            <a:r>
              <a:rPr lang="en-US" sz="1400" dirty="0" smtClean="0">
                <a:solidFill>
                  <a:srgbClr val="3C5790"/>
                </a:solidFill>
              </a:rPr>
              <a:t> commands into </a:t>
            </a:r>
            <a:r>
              <a:rPr lang="en-US" sz="1400" dirty="0" err="1" smtClean="0">
                <a:solidFill>
                  <a:srgbClr val="3C5790"/>
                </a:solidFill>
              </a:rPr>
              <a:t>MapReduce</a:t>
            </a:r>
            <a:r>
              <a:rPr lang="en-US" sz="1400" dirty="0" smtClean="0">
                <a:solidFill>
                  <a:srgbClr val="3C5790"/>
                </a:solidFill>
              </a:rPr>
              <a:t> execution plans and executes them.</a:t>
            </a:r>
            <a:endParaRPr lang="ro-RO" sz="1400" dirty="0" smtClean="0">
              <a:solidFill>
                <a:srgbClr val="3C579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4343" y="2743200"/>
            <a:ext cx="3369257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Who uses Hadoop?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Facebook</a:t>
            </a:r>
            <a:r>
              <a:rPr lang="en-US" sz="1400" dirty="0" smtClean="0">
                <a:solidFill>
                  <a:srgbClr val="3C5790"/>
                </a:solidFill>
              </a:rPr>
              <a:t> uses </a:t>
            </a:r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, Hive, and </a:t>
            </a:r>
            <a:r>
              <a:rPr lang="en-US" sz="1400" dirty="0" err="1" smtClean="0">
                <a:solidFill>
                  <a:srgbClr val="3C5790"/>
                </a:solidFill>
              </a:rPr>
              <a:t>HBase</a:t>
            </a:r>
            <a:r>
              <a:rPr lang="en-US" sz="1400" dirty="0" smtClean="0">
                <a:solidFill>
                  <a:srgbClr val="3C5790"/>
                </a:solidFill>
              </a:rPr>
              <a:t> for data warehousing and real-time application serving.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Twitter</a:t>
            </a:r>
            <a:r>
              <a:rPr lang="en-US" sz="1400" dirty="0" smtClean="0">
                <a:solidFill>
                  <a:srgbClr val="3C5790"/>
                </a:solidFill>
              </a:rPr>
              <a:t> uses </a:t>
            </a:r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, Pig, and </a:t>
            </a:r>
            <a:r>
              <a:rPr lang="en-US" sz="1400" dirty="0" err="1" smtClean="0">
                <a:solidFill>
                  <a:srgbClr val="3C5790"/>
                </a:solidFill>
              </a:rPr>
              <a:t>HBase</a:t>
            </a:r>
            <a:r>
              <a:rPr lang="en-US" sz="1400" dirty="0" smtClean="0">
                <a:solidFill>
                  <a:srgbClr val="3C5790"/>
                </a:solidFill>
              </a:rPr>
              <a:t> for data analysis, visualization, social graph analysis, and machine learning.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Yahoo!</a:t>
            </a:r>
            <a:r>
              <a:rPr lang="en-US" sz="1400" dirty="0" smtClean="0">
                <a:solidFill>
                  <a:srgbClr val="3C5790"/>
                </a:solidFill>
              </a:rPr>
              <a:t> uses </a:t>
            </a:r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for data analytics, machine learning, search ranking, email </a:t>
            </a:r>
            <a:r>
              <a:rPr lang="en-US" sz="1400" dirty="0" err="1" smtClean="0">
                <a:solidFill>
                  <a:srgbClr val="3C5790"/>
                </a:solidFill>
              </a:rPr>
              <a:t>antispam</a:t>
            </a:r>
            <a:r>
              <a:rPr lang="en-US" sz="1400" dirty="0" smtClean="0">
                <a:solidFill>
                  <a:srgbClr val="3C5790"/>
                </a:solidFill>
              </a:rPr>
              <a:t>, ad optimization, ETL,9 and more.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eBay</a:t>
            </a:r>
            <a:r>
              <a:rPr lang="en-US" sz="1400" dirty="0" smtClean="0">
                <a:solidFill>
                  <a:srgbClr val="3C5790"/>
                </a:solidFill>
              </a:rPr>
              <a:t>, Samsung, </a:t>
            </a:r>
            <a:r>
              <a:rPr lang="en-US" sz="1400" dirty="0" err="1" smtClean="0">
                <a:solidFill>
                  <a:srgbClr val="3C5790"/>
                </a:solidFill>
              </a:rPr>
              <a:t>Rackspace</a:t>
            </a:r>
            <a:r>
              <a:rPr lang="en-US" sz="1400" dirty="0" smtClean="0">
                <a:solidFill>
                  <a:srgbClr val="3C5790"/>
                </a:solidFill>
              </a:rPr>
              <a:t>, J.P. Morgan, </a:t>
            </a:r>
            <a:r>
              <a:rPr lang="en-US" sz="1400" dirty="0" err="1" smtClean="0">
                <a:solidFill>
                  <a:srgbClr val="3C5790"/>
                </a:solidFill>
              </a:rPr>
              <a:t>Groupon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b="1" dirty="0" smtClean="0">
                <a:solidFill>
                  <a:srgbClr val="3C5790"/>
                </a:solidFill>
              </a:rPr>
              <a:t>LinkedIn</a:t>
            </a:r>
            <a:r>
              <a:rPr lang="en-US" sz="1400" dirty="0" smtClean="0">
                <a:solidFill>
                  <a:srgbClr val="3C5790"/>
                </a:solidFill>
              </a:rPr>
              <a:t>, AOL, Last.fm, and </a:t>
            </a:r>
            <a:r>
              <a:rPr lang="en-US" sz="1400" dirty="0" err="1" smtClean="0">
                <a:solidFill>
                  <a:srgbClr val="3C5790"/>
                </a:solidFill>
              </a:rPr>
              <a:t>StumbleUpon</a:t>
            </a:r>
            <a:r>
              <a:rPr lang="en-US" sz="1400" dirty="0" smtClean="0">
                <a:solidFill>
                  <a:srgbClr val="3C5790"/>
                </a:solidFill>
              </a:rPr>
              <a:t> are some of the other organizations that are also heavily invested in </a:t>
            </a:r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Google</a:t>
            </a:r>
            <a:r>
              <a:rPr lang="en-US" sz="1400" dirty="0" smtClean="0">
                <a:solidFill>
                  <a:srgbClr val="3C5790"/>
                </a:solidFill>
              </a:rPr>
              <a:t>, in its </a:t>
            </a:r>
            <a:r>
              <a:rPr lang="en-US" sz="1400" dirty="0" err="1" smtClean="0">
                <a:solidFill>
                  <a:srgbClr val="3C5790"/>
                </a:solidFill>
              </a:rPr>
              <a:t>MapReduce</a:t>
            </a:r>
            <a:r>
              <a:rPr lang="en-US" sz="1400" dirty="0" smtClean="0">
                <a:solidFill>
                  <a:srgbClr val="3C5790"/>
                </a:solidFill>
              </a:rPr>
              <a:t> paper, indicated that it used its version of </a:t>
            </a:r>
            <a:r>
              <a:rPr lang="en-US" sz="1400" dirty="0" err="1" smtClean="0">
                <a:solidFill>
                  <a:srgbClr val="3C5790"/>
                </a:solidFill>
              </a:rPr>
              <a:t>MapReduce</a:t>
            </a:r>
            <a:r>
              <a:rPr lang="en-US" sz="1400" dirty="0" smtClean="0">
                <a:solidFill>
                  <a:srgbClr val="3C5790"/>
                </a:solidFill>
              </a:rPr>
              <a:t> to create its web index from crawl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Who uses Hadoop?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28725" y="1905000"/>
            <a:ext cx="63150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fr-CA" sz="1600" dirty="0" smtClean="0">
                <a:solidFill>
                  <a:schemeClr val="bg1"/>
                </a:solidFill>
              </a:rPr>
              <a:t>http://en.wikipedia.org/wiki/Apache_Hadoop</a:t>
            </a:r>
          </a:p>
          <a:p>
            <a:r>
              <a:rPr lang="fr-CA" sz="1600" dirty="0" smtClean="0">
                <a:solidFill>
                  <a:schemeClr val="bg1"/>
                </a:solidFill>
              </a:rPr>
              <a:t>Manning - </a:t>
            </a:r>
            <a:r>
              <a:rPr lang="fr-CA" sz="1600" dirty="0" err="1" smtClean="0">
                <a:solidFill>
                  <a:schemeClr val="bg1"/>
                </a:solidFill>
              </a:rPr>
              <a:t>Hadoop</a:t>
            </a:r>
            <a:r>
              <a:rPr lang="fr-CA" sz="1600" dirty="0" smtClean="0">
                <a:solidFill>
                  <a:schemeClr val="bg1"/>
                </a:solidFill>
              </a:rPr>
              <a:t> in Action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History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started out as a subproject of </a:t>
            </a:r>
            <a:r>
              <a:rPr lang="en-US" sz="1400" dirty="0" err="1" smtClean="0">
                <a:solidFill>
                  <a:srgbClr val="3C5790"/>
                </a:solidFill>
              </a:rPr>
              <a:t>Nutch</a:t>
            </a:r>
            <a:r>
              <a:rPr lang="en-US" sz="1400" dirty="0" smtClean="0">
                <a:solidFill>
                  <a:srgbClr val="3C5790"/>
                </a:solidFill>
              </a:rPr>
              <a:t> , which in turn was a subproject of Apache </a:t>
            </a:r>
            <a:r>
              <a:rPr lang="en-US" sz="1400" dirty="0" err="1" smtClean="0">
                <a:solidFill>
                  <a:srgbClr val="3C5790"/>
                </a:solidFill>
              </a:rPr>
              <a:t>Lucene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Nutch</a:t>
            </a:r>
            <a:r>
              <a:rPr lang="en-US" sz="1400" dirty="0" smtClean="0">
                <a:solidFill>
                  <a:srgbClr val="3C5790"/>
                </a:solidFill>
              </a:rPr>
              <a:t> is a </a:t>
            </a:r>
            <a:r>
              <a:rPr lang="en-US" sz="1400" dirty="0" err="1" smtClean="0">
                <a:solidFill>
                  <a:srgbClr val="3C5790"/>
                </a:solidFill>
              </a:rPr>
              <a:t>Lucene</a:t>
            </a:r>
            <a:r>
              <a:rPr lang="en-US" sz="1400" dirty="0" smtClean="0">
                <a:solidFill>
                  <a:srgbClr val="3C5790"/>
                </a:solidFill>
              </a:rPr>
              <a:t> extension; it tries to build a complete web search engine using </a:t>
            </a:r>
            <a:r>
              <a:rPr lang="en-US" sz="1400" dirty="0" err="1" smtClean="0">
                <a:solidFill>
                  <a:srgbClr val="3C5790"/>
                </a:solidFill>
              </a:rPr>
              <a:t>Lucene</a:t>
            </a:r>
            <a:r>
              <a:rPr lang="en-US" sz="1400" dirty="0" smtClean="0">
                <a:solidFill>
                  <a:srgbClr val="3C5790"/>
                </a:solidFill>
              </a:rPr>
              <a:t> as its core component.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Around 2004, Google published two papers describing the Google File System (GFS) and the </a:t>
            </a:r>
            <a:r>
              <a:rPr lang="en-US" sz="1400" dirty="0" err="1" smtClean="0">
                <a:solidFill>
                  <a:srgbClr val="3C5790"/>
                </a:solidFill>
              </a:rPr>
              <a:t>MapReduce</a:t>
            </a:r>
            <a:r>
              <a:rPr lang="en-US" sz="1400" dirty="0" smtClean="0">
                <a:solidFill>
                  <a:srgbClr val="3C5790"/>
                </a:solidFill>
              </a:rPr>
              <a:t> framework.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On February 19, 2008, Yahoo! announced that </a:t>
            </a:r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running on a 10,000+ core Linux cluster was its production system for indexing the Web.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Big Data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Characteristics Big Data: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Volume</a:t>
            </a:r>
            <a:r>
              <a:rPr lang="en-US" sz="1400" dirty="0" smtClean="0">
                <a:solidFill>
                  <a:srgbClr val="3C5790"/>
                </a:solidFill>
              </a:rPr>
              <a:t>: the volume of data is massive.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Variety</a:t>
            </a:r>
            <a:r>
              <a:rPr lang="en-US" sz="1400" dirty="0" smtClean="0">
                <a:solidFill>
                  <a:srgbClr val="3C5790"/>
                </a:solidFill>
              </a:rPr>
              <a:t>: data would be semi-structured and may originate from variety of sources and in variety of formats.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Velocity</a:t>
            </a:r>
            <a:r>
              <a:rPr lang="en-US" sz="1400" dirty="0" smtClean="0">
                <a:solidFill>
                  <a:srgbClr val="3C5790"/>
                </a:solidFill>
              </a:rPr>
              <a:t>: the rate which data comes into the system is really fast.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Hadoop</a:t>
            </a:r>
            <a:r>
              <a:rPr lang="en-US" sz="3200" dirty="0" smtClean="0">
                <a:solidFill>
                  <a:schemeClr val="bg1"/>
                </a:solidFill>
              </a:rPr>
              <a:t> Goals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8288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is running distributed applications that process large amounts of data: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Accessible</a:t>
            </a:r>
            <a:r>
              <a:rPr lang="en-US" sz="1400" dirty="0" smtClean="0">
                <a:solidFill>
                  <a:srgbClr val="3C5790"/>
                </a:solidFill>
              </a:rPr>
              <a:t>: runs on large clusters or on cloud computing services such as Amazon’s Elastic Compute Cloud (EC2)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Robust</a:t>
            </a:r>
            <a:r>
              <a:rPr lang="en-US" sz="1400" dirty="0" smtClean="0">
                <a:solidFill>
                  <a:srgbClr val="3C5790"/>
                </a:solidFill>
              </a:rPr>
              <a:t>: is architected with the assumption of frequent hardware malfunctions. It can gracefully handle most such failures.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Scalable</a:t>
            </a:r>
            <a:r>
              <a:rPr lang="en-US" sz="1400" dirty="0" smtClean="0">
                <a:solidFill>
                  <a:srgbClr val="3C5790"/>
                </a:solidFill>
              </a:rPr>
              <a:t>: scales linearly to handle larger data by adding more nodes to the cluster.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Simple</a:t>
            </a:r>
            <a:r>
              <a:rPr lang="en-US" sz="1400" dirty="0" smtClean="0">
                <a:solidFill>
                  <a:srgbClr val="3C5790"/>
                </a:solidFill>
              </a:rPr>
              <a:t>: allows users to quickly write efficient parallel code.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3920153"/>
            <a:ext cx="4876800" cy="2633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Architecture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970714"/>
            <a:ext cx="7086600" cy="4811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SQL </a:t>
            </a:r>
            <a:r>
              <a:rPr lang="en-US" sz="3200" dirty="0" err="1" smtClean="0">
                <a:solidFill>
                  <a:schemeClr val="bg1"/>
                </a:solidFill>
              </a:rPr>
              <a:t>vs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Hadoop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362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is </a:t>
            </a:r>
            <a:r>
              <a:rPr lang="en-US" sz="1400" dirty="0" err="1" smtClean="0">
                <a:solidFill>
                  <a:srgbClr val="3C5790"/>
                </a:solidFill>
              </a:rPr>
              <a:t>is</a:t>
            </a:r>
            <a:r>
              <a:rPr lang="en-US" sz="1400" dirty="0" smtClean="0">
                <a:solidFill>
                  <a:srgbClr val="3C5790"/>
                </a:solidFill>
              </a:rPr>
              <a:t> a framework for processing data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Many of </a:t>
            </a:r>
            <a:r>
              <a:rPr lang="en-US" sz="1400" dirty="0" err="1" smtClean="0">
                <a:solidFill>
                  <a:srgbClr val="3C5790"/>
                </a:solidFill>
              </a:rPr>
              <a:t>Hadoop’s</a:t>
            </a:r>
            <a:r>
              <a:rPr lang="en-US" sz="1400" dirty="0" smtClean="0">
                <a:solidFill>
                  <a:srgbClr val="3C5790"/>
                </a:solidFill>
              </a:rPr>
              <a:t> initial applications deal with unstructured data such as text.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principle, SQL and </a:t>
            </a:r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can be complementary.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is designed to be a scale-out architecture operating on a cluster.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clusters with ten to hundreds of machines is standard. 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uses key/value pairs as its basic data unit, which is flexible to work with the less-structured data types.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SQL </a:t>
            </a:r>
            <a:r>
              <a:rPr lang="en-US" sz="3200" dirty="0" err="1" smtClean="0">
                <a:solidFill>
                  <a:schemeClr val="bg1"/>
                </a:solidFill>
              </a:rPr>
              <a:t>vs</a:t>
            </a:r>
            <a:r>
              <a:rPr lang="en-US" sz="3200" dirty="0" smtClean="0">
                <a:solidFill>
                  <a:schemeClr val="bg1"/>
                </a:solidFill>
              </a:rPr>
              <a:t> </a:t>
            </a:r>
            <a:r>
              <a:rPr lang="en-US" sz="3200" dirty="0" err="1" smtClean="0">
                <a:solidFill>
                  <a:schemeClr val="bg1"/>
                </a:solidFill>
              </a:rPr>
              <a:t>Hadoop</a:t>
            </a:r>
            <a:r>
              <a:rPr lang="en-US" sz="3200" dirty="0" smtClean="0">
                <a:solidFill>
                  <a:schemeClr val="bg1"/>
                </a:solidFill>
              </a:rPr>
              <a:t> 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362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Under </a:t>
            </a:r>
            <a:r>
              <a:rPr lang="en-US" sz="1400" dirty="0" err="1" smtClean="0">
                <a:solidFill>
                  <a:srgbClr val="3C5790"/>
                </a:solidFill>
              </a:rPr>
              <a:t>MapReduce</a:t>
            </a:r>
            <a:r>
              <a:rPr lang="en-US" sz="1400" dirty="0" smtClean="0">
                <a:solidFill>
                  <a:srgbClr val="3C5790"/>
                </a:solidFill>
              </a:rPr>
              <a:t> we specify the actual steps in processing the data, which is more analogous to an execution plan for a SQL engine.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MapReduce</a:t>
            </a:r>
            <a:r>
              <a:rPr lang="en-US" sz="1400" dirty="0" smtClean="0">
                <a:solidFill>
                  <a:srgbClr val="3C5790"/>
                </a:solidFill>
              </a:rPr>
              <a:t> allows you to process data in a more general fashion than SQL queries.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is designed for offline processing and analysis of large-scale data.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Hadoop</a:t>
            </a:r>
            <a:r>
              <a:rPr lang="en-US" sz="1400" dirty="0" smtClean="0">
                <a:solidFill>
                  <a:srgbClr val="3C5790"/>
                </a:solidFill>
              </a:rPr>
              <a:t> is best used as a write-once , read-many-times type of data store.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6925</TotalTime>
  <Words>2152</Words>
  <Application>Microsoft Office PowerPoint</Application>
  <PresentationFormat>On-screen Show (4:3)</PresentationFormat>
  <Paragraphs>184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143</vt:lpstr>
      <vt:lpstr>Hadoop</vt:lpstr>
      <vt:lpstr>Contents</vt:lpstr>
      <vt:lpstr>What is Hadoop?</vt:lpstr>
      <vt:lpstr>History</vt:lpstr>
      <vt:lpstr>Big Data</vt:lpstr>
      <vt:lpstr>Hadoop Goals</vt:lpstr>
      <vt:lpstr>Architecture</vt:lpstr>
      <vt:lpstr>SQL vs Hadoop</vt:lpstr>
      <vt:lpstr>SQL vs Hadoop (cont.)</vt:lpstr>
      <vt:lpstr>MapReduce Basics</vt:lpstr>
      <vt:lpstr>MapReduce Basics (cont.)</vt:lpstr>
      <vt:lpstr>MapReduce Basics (cont.)</vt:lpstr>
      <vt:lpstr>MapReduce Basics (cont.)</vt:lpstr>
      <vt:lpstr>Hadop Basics</vt:lpstr>
      <vt:lpstr>Hadop Basics (cont.)</vt:lpstr>
      <vt:lpstr>Hadop Basics (cont.)</vt:lpstr>
      <vt:lpstr>Hadop Basics (cont.)</vt:lpstr>
      <vt:lpstr>Hadop Basics (cont.)</vt:lpstr>
      <vt:lpstr>Hadop Basics (cont.)</vt:lpstr>
      <vt:lpstr>Hadop Basics (cont.)</vt:lpstr>
      <vt:lpstr>Hadop Basics (cont.)</vt:lpstr>
      <vt:lpstr>Hadop Basics (cont.)</vt:lpstr>
      <vt:lpstr>Hadop Basics (cont.)</vt:lpstr>
      <vt:lpstr>Hadop Basics (cont.)</vt:lpstr>
      <vt:lpstr>Hadop Basics (cont.)</vt:lpstr>
      <vt:lpstr>Hadop Basics (cont.)</vt:lpstr>
      <vt:lpstr>Hadop Basics (cont.)</vt:lpstr>
      <vt:lpstr>Hadop Basics (cont.)</vt:lpstr>
      <vt:lpstr>Hadop Basics (cont.)</vt:lpstr>
      <vt:lpstr>Hadop Basics (cont.)</vt:lpstr>
      <vt:lpstr>Hadop Basics (cont.)</vt:lpstr>
      <vt:lpstr>Hadoop Components</vt:lpstr>
      <vt:lpstr>Hadoop Components (cont.)</vt:lpstr>
      <vt:lpstr>Configuration</vt:lpstr>
      <vt:lpstr>Hive</vt:lpstr>
      <vt:lpstr>Pig</vt:lpstr>
      <vt:lpstr>Who uses Hadoop?</vt:lpstr>
      <vt:lpstr>Who uses Hadoop? (cont.)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752</cp:revision>
  <dcterms:created xsi:type="dcterms:W3CDTF">2012-04-12T06:19:17Z</dcterms:created>
  <dcterms:modified xsi:type="dcterms:W3CDTF">2015-02-24T20:59:23Z</dcterms:modified>
</cp:coreProperties>
</file>