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2" r:id="rId6"/>
    <p:sldId id="389" r:id="rId7"/>
    <p:sldId id="383" r:id="rId8"/>
    <p:sldId id="391" r:id="rId9"/>
    <p:sldId id="386" r:id="rId10"/>
    <p:sldId id="388" r:id="rId11"/>
    <p:sldId id="387" r:id="rId12"/>
    <p:sldId id="394" r:id="rId13"/>
    <p:sldId id="393" r:id="rId14"/>
    <p:sldId id="390" r:id="rId15"/>
    <p:sldId id="259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HornetQ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JMS Publish/Subscribe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publish/subscribe approach has following characteristics: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message may have multiple consumers.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client that subscribes to a topic can consume messages published only after the client has created a subscription. The subscriber must continue to be active in order for it to consume messages.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657600"/>
            <a:ext cx="4800600" cy="289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can take a system property or command line for configuration logging.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Configuration directory is specified on the </a:t>
            </a:r>
            <a:r>
              <a:rPr lang="en-US" sz="1400" dirty="0" err="1" smtClean="0">
                <a:solidFill>
                  <a:srgbClr val="3C5790"/>
                </a:solidFill>
              </a:rPr>
              <a:t>classpath</a:t>
            </a:r>
            <a:r>
              <a:rPr lang="en-US" sz="1400" dirty="0" smtClean="0">
                <a:solidFill>
                  <a:srgbClr val="3C5790"/>
                </a:solidFill>
              </a:rPr>
              <a:t> in the run.sh/run.bat scripts.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hornet-beans.xml</a:t>
            </a:r>
            <a:r>
              <a:rPr lang="en-US" sz="1400" dirty="0" smtClean="0">
                <a:solidFill>
                  <a:srgbClr val="3C5790"/>
                </a:solidFill>
              </a:rPr>
              <a:t>: contains beans that will be used in </a:t>
            </a:r>
            <a:r>
              <a:rPr lang="en-US" sz="1400" dirty="0" err="1" smtClean="0">
                <a:solidFill>
                  <a:srgbClr val="3C5790"/>
                </a:solidFill>
              </a:rPr>
              <a:t>JBoss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microcontainer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hornetq-configuration.xml</a:t>
            </a:r>
            <a:r>
              <a:rPr lang="en-US" sz="1400" dirty="0" smtClean="0">
                <a:solidFill>
                  <a:srgbClr val="3C5790"/>
                </a:solidFill>
              </a:rPr>
              <a:t>: main </a:t>
            </a:r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configuration file.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hornetq-queues.xml</a:t>
            </a:r>
            <a:r>
              <a:rPr lang="en-US" sz="1400" dirty="0" smtClean="0">
                <a:solidFill>
                  <a:srgbClr val="3C5790"/>
                </a:solidFill>
              </a:rPr>
              <a:t>: contains </a:t>
            </a:r>
            <a:r>
              <a:rPr lang="en-US" sz="1400" dirty="0" err="1" smtClean="0">
                <a:solidFill>
                  <a:srgbClr val="3C5790"/>
                </a:solidFill>
              </a:rPr>
              <a:t>predifined</a:t>
            </a:r>
            <a:r>
              <a:rPr lang="en-US" sz="1400" dirty="0" smtClean="0">
                <a:solidFill>
                  <a:srgbClr val="3C5790"/>
                </a:solidFill>
              </a:rPr>
              <a:t> queues, security settings.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hornetq-users.xml</a:t>
            </a:r>
            <a:r>
              <a:rPr lang="en-US" sz="1400" dirty="0" smtClean="0">
                <a:solidFill>
                  <a:srgbClr val="3C5790"/>
                </a:solidFill>
              </a:rPr>
              <a:t>: security manager setup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hornetq-jms.xml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configurtion</a:t>
            </a:r>
            <a:r>
              <a:rPr lang="en-US" sz="1400" dirty="0" smtClean="0">
                <a:solidFill>
                  <a:srgbClr val="3C5790"/>
                </a:solidFill>
              </a:rPr>
              <a:t> for JMS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logging.properties</a:t>
            </a:r>
            <a:r>
              <a:rPr lang="en-US" sz="1400" b="1" dirty="0" smtClean="0">
                <a:solidFill>
                  <a:srgbClr val="3C5790"/>
                </a:solidFill>
              </a:rPr>
              <a:t>:</a:t>
            </a:r>
            <a:r>
              <a:rPr lang="en-US" sz="1400" dirty="0" smtClean="0">
                <a:solidFill>
                  <a:srgbClr val="3C5790"/>
                </a:solidFill>
              </a:rPr>
              <a:t> logging setup.</a:t>
            </a:r>
            <a:endParaRPr lang="en-US" sz="1400" dirty="0" err="1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Transport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has a fully </a:t>
            </a:r>
            <a:r>
              <a:rPr lang="en-US" sz="1400" dirty="0" err="1" smtClean="0">
                <a:solidFill>
                  <a:srgbClr val="3C5790"/>
                </a:solidFill>
              </a:rPr>
              <a:t>plugable</a:t>
            </a:r>
            <a:r>
              <a:rPr lang="en-US" sz="1400" dirty="0" smtClean="0">
                <a:solidFill>
                  <a:srgbClr val="3C5790"/>
                </a:solidFill>
              </a:rPr>
              <a:t> and flexible transport layer.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Acceptors defines a way in which connections can be made to the </a:t>
            </a:r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Connectors are used by a client to define how it connects to a server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uses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as high performance low level network library.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can be configured in several different ways: old Java IO(Blocking), NIO(non-blocking).</a:t>
            </a:r>
            <a:endParaRPr lang="en-US" sz="1400" dirty="0" err="1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657600"/>
            <a:ext cx="55245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Clustering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provides very configurable state-of-the-art clustering model where messages can </a:t>
            </a:r>
            <a:r>
              <a:rPr lang="en-US" sz="1400" dirty="0" smtClean="0">
                <a:solidFill>
                  <a:srgbClr val="3C5790"/>
                </a:solidFill>
              </a:rPr>
              <a:t>be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intelligently </a:t>
            </a:r>
            <a:r>
              <a:rPr lang="en-US" sz="1400" dirty="0" smtClean="0">
                <a:solidFill>
                  <a:srgbClr val="3C5790"/>
                </a:solidFill>
              </a:rPr>
              <a:t>load balanced between the servers in the cluster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cluster can be configured in the hornetq-configuration.xml.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 node forms a cluster connection to another node, internally it creates a core bridge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Server discovery uses UDP multicast or </a:t>
            </a:r>
            <a:r>
              <a:rPr lang="en-US" sz="1400" dirty="0" err="1" smtClean="0">
                <a:solidFill>
                  <a:srgbClr val="3C5790"/>
                </a:solidFill>
              </a:rPr>
              <a:t>JGroups</a:t>
            </a:r>
            <a:r>
              <a:rPr lang="en-US" sz="1400" dirty="0" smtClean="0">
                <a:solidFill>
                  <a:srgbClr val="3C5790"/>
                </a:solidFill>
              </a:rPr>
              <a:t> to broadcast server connection settings.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Easy to use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Simple API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Documented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Minimal third-party dependencies</a:t>
            </a:r>
            <a:endParaRPr lang="en-US" sz="10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http://en.wikipedia.org/wiki/HornetQ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HornetQ User Manual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HornetQ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MOM </a:t>
            </a:r>
            <a:r>
              <a:rPr lang="fr-CA" sz="1600" dirty="0" err="1" smtClean="0">
                <a:solidFill>
                  <a:srgbClr val="3C5790"/>
                </a:solidFill>
              </a:rPr>
              <a:t>Arhitecture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API and Protocols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JMS Point-To-Point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JMS </a:t>
            </a:r>
            <a:r>
              <a:rPr lang="fr-CA" sz="1600" dirty="0" err="1" smtClean="0">
                <a:solidFill>
                  <a:srgbClr val="3C5790"/>
                </a:solidFill>
              </a:rPr>
              <a:t>Publish</a:t>
            </a:r>
            <a:r>
              <a:rPr lang="fr-CA" sz="1600" dirty="0" smtClean="0">
                <a:solidFill>
                  <a:srgbClr val="3C5790"/>
                </a:solidFill>
              </a:rPr>
              <a:t>/</a:t>
            </a:r>
            <a:r>
              <a:rPr lang="fr-CA" sz="1600" dirty="0" err="1" smtClean="0">
                <a:solidFill>
                  <a:srgbClr val="3C5790"/>
                </a:solidFill>
              </a:rPr>
              <a:t>Subscribe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Transport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Clustering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HornetQ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5814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HornetQ</a:t>
            </a:r>
            <a:r>
              <a:rPr lang="en-US" sz="1500" dirty="0" smtClean="0">
                <a:solidFill>
                  <a:srgbClr val="3C5790"/>
                </a:solidFill>
              </a:rPr>
              <a:t> is an open source asynchronous messaging project from </a:t>
            </a:r>
            <a:r>
              <a:rPr lang="en-US" sz="1500" dirty="0" err="1" smtClean="0">
                <a:solidFill>
                  <a:srgbClr val="3C5790"/>
                </a:solidFill>
              </a:rPr>
              <a:t>JBoss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HornetQ</a:t>
            </a:r>
            <a:r>
              <a:rPr lang="en-US" sz="1500" dirty="0" smtClean="0">
                <a:solidFill>
                  <a:srgbClr val="3C5790"/>
                </a:solidFill>
              </a:rPr>
              <a:t> is build a multi-protocol, embeddable, very high performance, clustered, asynchronous messaging system.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HornetQ</a:t>
            </a:r>
            <a:r>
              <a:rPr lang="en-US" sz="1500" dirty="0" smtClean="0">
                <a:solidFill>
                  <a:srgbClr val="3C5790"/>
                </a:solidFill>
              </a:rPr>
              <a:t> code base was developed under the name </a:t>
            </a:r>
            <a:r>
              <a:rPr lang="en-US" sz="1500" dirty="0" err="1" smtClean="0">
                <a:solidFill>
                  <a:srgbClr val="3C5790"/>
                </a:solidFill>
              </a:rPr>
              <a:t>JBoss</a:t>
            </a:r>
            <a:r>
              <a:rPr lang="en-US" sz="1500" dirty="0" smtClean="0">
                <a:solidFill>
                  <a:srgbClr val="3C5790"/>
                </a:solidFill>
              </a:rPr>
              <a:t> Messaging 2.0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err="1" smtClean="0">
                <a:solidFill>
                  <a:srgbClr val="3C5790"/>
                </a:solidFill>
              </a:rPr>
              <a:t>HornetQ</a:t>
            </a:r>
            <a:r>
              <a:rPr lang="en-US" sz="1500" dirty="0" smtClean="0">
                <a:solidFill>
                  <a:srgbClr val="3C5790"/>
                </a:solidFill>
              </a:rPr>
              <a:t> project is licensed using the Apache Software License v 2.0.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1371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can boot in </a:t>
            </a:r>
            <a:r>
              <a:rPr lang="en-US" sz="1400" dirty="0" err="1" smtClean="0">
                <a:solidFill>
                  <a:srgbClr val="3C5790"/>
                </a:solidFill>
              </a:rPr>
              <a:t>follo</a:t>
            </a:r>
            <a:r>
              <a:rPr lang="ro-RO" sz="1400" dirty="0" smtClean="0">
                <a:solidFill>
                  <a:srgbClr val="3C5790"/>
                </a:solidFill>
              </a:rPr>
              <a:t>w</a:t>
            </a:r>
            <a:r>
              <a:rPr lang="en-US" sz="1400" dirty="0" err="1" smtClean="0">
                <a:solidFill>
                  <a:srgbClr val="3C5790"/>
                </a:solidFill>
              </a:rPr>
              <a:t>ing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modes: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Standalone</a:t>
            </a:r>
            <a:r>
              <a:rPr lang="en-US" sz="1200" dirty="0" smtClean="0">
                <a:solidFill>
                  <a:srgbClr val="3C5790"/>
                </a:solidFill>
              </a:rPr>
              <a:t> - single instance of the server running on a machine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Integrated</a:t>
            </a:r>
            <a:r>
              <a:rPr lang="en-US" sz="1200" dirty="0" smtClean="0">
                <a:solidFill>
                  <a:srgbClr val="3C5790"/>
                </a:solidFill>
              </a:rPr>
              <a:t> - from </a:t>
            </a:r>
            <a:r>
              <a:rPr lang="en-US" sz="1200" dirty="0" err="1" smtClean="0">
                <a:solidFill>
                  <a:srgbClr val="3C5790"/>
                </a:solidFill>
              </a:rPr>
              <a:t>JBoss</a:t>
            </a:r>
            <a:r>
              <a:rPr lang="en-US" sz="1200" dirty="0" smtClean="0">
                <a:solidFill>
                  <a:srgbClr val="3C5790"/>
                </a:solidFill>
              </a:rPr>
              <a:t> AS 6, </a:t>
            </a:r>
            <a:r>
              <a:rPr lang="en-US" sz="1200" dirty="0" err="1" smtClean="0">
                <a:solidFill>
                  <a:srgbClr val="3C5790"/>
                </a:solidFill>
              </a:rPr>
              <a:t>HornetQ</a:t>
            </a:r>
            <a:r>
              <a:rPr lang="en-US" sz="1200" dirty="0" smtClean="0">
                <a:solidFill>
                  <a:srgbClr val="3C5790"/>
                </a:solidFill>
              </a:rPr>
              <a:t> is default Java messaging system.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Embedded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server uses a JMS to core </a:t>
            </a:r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API translator.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9060" y="3352800"/>
            <a:ext cx="188254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990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HornetQ</a:t>
            </a:r>
            <a:r>
              <a:rPr lang="en-US" sz="1400" dirty="0" smtClean="0">
                <a:solidFill>
                  <a:srgbClr val="3C5790"/>
                </a:solidFill>
              </a:rPr>
              <a:t> provides its own fully functional JCA adaptor which enables to be integrated with JEE </a:t>
            </a:r>
            <a:r>
              <a:rPr lang="en-US" sz="1400" dirty="0" err="1" smtClean="0">
                <a:solidFill>
                  <a:srgbClr val="3C5790"/>
                </a:solidFill>
              </a:rPr>
              <a:t>complian</a:t>
            </a:r>
            <a:r>
              <a:rPr lang="en-US" sz="1400" dirty="0" smtClean="0">
                <a:solidFill>
                  <a:srgbClr val="3C5790"/>
                </a:solidFill>
              </a:rPr>
              <a:t> application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application server's JCA service provides extra functionality such as connection pooling and automatic </a:t>
            </a:r>
            <a:r>
              <a:rPr lang="en-US" sz="1400" dirty="0" err="1" smtClean="0">
                <a:solidFill>
                  <a:srgbClr val="3C5790"/>
                </a:solidFill>
              </a:rPr>
              <a:t>transactio</a:t>
            </a:r>
            <a:r>
              <a:rPr lang="ro-RO" sz="1400" dirty="0" smtClean="0">
                <a:solidFill>
                  <a:srgbClr val="3C5790"/>
                </a:solidFill>
              </a:rPr>
              <a:t>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046988"/>
            <a:ext cx="2895600" cy="373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MOM 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To produce/consume messages we need to have a </a:t>
            </a:r>
            <a:r>
              <a:rPr lang="en-US" sz="1400" dirty="0" err="1" smtClean="0">
                <a:solidFill>
                  <a:srgbClr val="3C5790"/>
                </a:solidFill>
              </a:rPr>
              <a:t>ConnectionFactory</a:t>
            </a:r>
            <a:r>
              <a:rPr lang="en-US" sz="1400" dirty="0" smtClean="0">
                <a:solidFill>
                  <a:srgbClr val="3C5790"/>
                </a:solidFill>
              </a:rPr>
              <a:t> that handles the Connection.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connection handles the Session both for the consumer and the producer that send/receive message in that session.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8825" y="2971800"/>
            <a:ext cx="4752975" cy="350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581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100% JMS compliant.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JMS Bridges to connect to other JMS compatible servers.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Supports Master/Slave architecture for fault tolerance.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Supports discovery groups for dynamic node clusters.</a:t>
            </a:r>
          </a:p>
          <a:p>
            <a:r>
              <a:rPr lang="fr-CA" sz="1400" dirty="0" smtClean="0">
                <a:solidFill>
                  <a:srgbClr val="3C5790"/>
                </a:solidFill>
              </a:rPr>
              <a:t>XA and JTA transaction support.</a:t>
            </a:r>
          </a:p>
          <a:p>
            <a:r>
              <a:rPr lang="fr-CA" sz="1400" dirty="0" smtClean="0">
                <a:solidFill>
                  <a:srgbClr val="3C5790"/>
                </a:solidFill>
              </a:rPr>
              <a:t>JMX </a:t>
            </a:r>
            <a:r>
              <a:rPr lang="fr-CA" sz="1400" dirty="0" err="1" smtClean="0">
                <a:solidFill>
                  <a:srgbClr val="3C5790"/>
                </a:solidFill>
              </a:rPr>
              <a:t>based</a:t>
            </a:r>
            <a:r>
              <a:rPr lang="fr-CA" sz="1400" dirty="0" smtClean="0">
                <a:solidFill>
                  <a:srgbClr val="3C5790"/>
                </a:solidFill>
              </a:rPr>
              <a:t> management.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Security features integrated with JAAS.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Clustering for scalability and reliability.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Supports STOMP protocol for cross language clients.</a:t>
            </a:r>
          </a:p>
          <a:p>
            <a:r>
              <a:rPr lang="fr-CA" sz="1400" dirty="0" err="1" smtClean="0">
                <a:solidFill>
                  <a:srgbClr val="3C5790"/>
                </a:solidFill>
              </a:rPr>
              <a:t>Filters</a:t>
            </a:r>
            <a:r>
              <a:rPr lang="fr-CA" sz="1400" dirty="0" smtClean="0">
                <a:solidFill>
                  <a:srgbClr val="3C5790"/>
                </a:solidFill>
              </a:rPr>
              <a:t> and </a:t>
            </a:r>
            <a:r>
              <a:rPr lang="fr-CA" sz="1400" dirty="0" err="1" smtClean="0">
                <a:solidFill>
                  <a:srgbClr val="3C5790"/>
                </a:solidFill>
              </a:rPr>
              <a:t>wildcard</a:t>
            </a:r>
            <a:r>
              <a:rPr lang="fr-CA" sz="1400" dirty="0" smtClean="0">
                <a:solidFill>
                  <a:srgbClr val="3C5790"/>
                </a:solidFill>
              </a:rPr>
              <a:t> support.</a:t>
            </a:r>
          </a:p>
          <a:p>
            <a:r>
              <a:rPr lang="fr-CA" sz="1400" dirty="0" smtClean="0">
                <a:solidFill>
                  <a:srgbClr val="3C5790"/>
                </a:solidFill>
              </a:rPr>
              <a:t>Simple XML configuration.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Application Server integration using the JCA standard (allows MDBs too).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API and Protocols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Several messaging systems provide their own proprietary APIs.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JMS</a:t>
            </a:r>
            <a:r>
              <a:rPr lang="en-US" sz="1400" dirty="0" smtClean="0">
                <a:solidFill>
                  <a:srgbClr val="3C5790"/>
                </a:solidFill>
              </a:rPr>
              <a:t> is part of Sun's JEE specification.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REST</a:t>
            </a:r>
            <a:r>
              <a:rPr lang="en-US" sz="1400" dirty="0" smtClean="0">
                <a:solidFill>
                  <a:srgbClr val="3C5790"/>
                </a:solidFill>
              </a:rPr>
              <a:t> approaches in messaging is to manipulate resources using HTTP </a:t>
            </a:r>
            <a:r>
              <a:rPr lang="en-US" sz="1400" dirty="0" smtClean="0">
                <a:solidFill>
                  <a:srgbClr val="3C5790"/>
                </a:solidFill>
              </a:rPr>
              <a:t>p</a:t>
            </a:r>
            <a:r>
              <a:rPr lang="ro-RO" sz="1400" dirty="0" smtClean="0">
                <a:solidFill>
                  <a:srgbClr val="3C5790"/>
                </a:solidFill>
              </a:rPr>
              <a:t>r</a:t>
            </a:r>
            <a:r>
              <a:rPr lang="en-US" sz="1400" dirty="0" err="1" smtClean="0">
                <a:solidFill>
                  <a:srgbClr val="3C5790"/>
                </a:solidFill>
              </a:rPr>
              <a:t>otocol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STOMP</a:t>
            </a:r>
            <a:r>
              <a:rPr lang="en-US" sz="1400" dirty="0" smtClean="0">
                <a:solidFill>
                  <a:srgbClr val="3C5790"/>
                </a:solidFill>
              </a:rPr>
              <a:t> is a very simple text protocol for interoperating with messaging systems.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AMQP</a:t>
            </a:r>
            <a:r>
              <a:rPr lang="en-US" sz="1400" dirty="0" smtClean="0">
                <a:solidFill>
                  <a:srgbClr val="3C5790"/>
                </a:solidFill>
              </a:rPr>
              <a:t> is a specification for interoperable messaging.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191000"/>
            <a:ext cx="50863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JMS Point-To-Point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Point-To-Point approach messages are sent to a </a:t>
            </a:r>
            <a:r>
              <a:rPr lang="en-US" sz="1400" dirty="0" err="1" smtClean="0">
                <a:solidFill>
                  <a:srgbClr val="3C5790"/>
                </a:solidFill>
              </a:rPr>
              <a:t>queu</a:t>
            </a:r>
            <a:r>
              <a:rPr lang="ro-RO" sz="1400" dirty="0" smtClean="0">
                <a:solidFill>
                  <a:srgbClr val="3C5790"/>
                </a:solidFill>
              </a:rPr>
              <a:t>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and the consumer is sending acknowledgement after the message is consumed.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message has only one consumer.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sender and a receiver of a message work in an asynchronous way.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86200"/>
            <a:ext cx="5562600" cy="180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6436</TotalTime>
  <Words>652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143</vt:lpstr>
      <vt:lpstr>HornetQ</vt:lpstr>
      <vt:lpstr>Contents</vt:lpstr>
      <vt:lpstr>What is HornetQ?</vt:lpstr>
      <vt:lpstr>Architecture</vt:lpstr>
      <vt:lpstr>Architecture (cont.)</vt:lpstr>
      <vt:lpstr>MOM Architecture</vt:lpstr>
      <vt:lpstr>Features</vt:lpstr>
      <vt:lpstr>API and Protocols</vt:lpstr>
      <vt:lpstr>JMS Point-To-Point</vt:lpstr>
      <vt:lpstr>JMS Publish/Subscribe</vt:lpstr>
      <vt:lpstr>Configuration</vt:lpstr>
      <vt:lpstr>Transport</vt:lpstr>
      <vt:lpstr>Clustering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739</cp:revision>
  <dcterms:created xsi:type="dcterms:W3CDTF">2012-04-12T06:19:17Z</dcterms:created>
  <dcterms:modified xsi:type="dcterms:W3CDTF">2015-02-01T03:55:46Z</dcterms:modified>
</cp:coreProperties>
</file>