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1" r:id="rId5"/>
    <p:sldId id="383" r:id="rId6"/>
    <p:sldId id="384" r:id="rId7"/>
    <p:sldId id="385" r:id="rId8"/>
    <p:sldId id="387" r:id="rId9"/>
    <p:sldId id="388" r:id="rId10"/>
    <p:sldId id="390" r:id="rId11"/>
    <p:sldId id="391" r:id="rId12"/>
    <p:sldId id="392" r:id="rId13"/>
    <p:sldId id="393" r:id="rId14"/>
    <p:sldId id="395" r:id="rId15"/>
    <p:sldId id="394" r:id="rId16"/>
    <p:sldId id="389" r:id="rId17"/>
    <p:sldId id="396" r:id="rId18"/>
    <p:sldId id="397" r:id="rId19"/>
    <p:sldId id="300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31/03/2013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Infinispan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733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configure </a:t>
            </a:r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declarative: based on XML.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programatic</a:t>
            </a:r>
            <a:r>
              <a:rPr lang="en-US" sz="1200" dirty="0" smtClean="0">
                <a:solidFill>
                  <a:srgbClr val="3C5790"/>
                </a:solidFill>
              </a:rPr>
              <a:t>: based on </a:t>
            </a:r>
            <a:r>
              <a:rPr lang="en-US" sz="1200" dirty="0" err="1" smtClean="0">
                <a:solidFill>
                  <a:srgbClr val="3C5790"/>
                </a:solidFill>
              </a:rPr>
              <a:t>Infinispan</a:t>
            </a:r>
            <a:r>
              <a:rPr lang="en-US" sz="1200" dirty="0" smtClean="0">
                <a:solidFill>
                  <a:srgbClr val="3C5790"/>
                </a:solidFill>
              </a:rPr>
              <a:t>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XML configuration contains 3 sections: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global</a:t>
            </a:r>
            <a:r>
              <a:rPr lang="en-US" sz="1200" dirty="0" smtClean="0">
                <a:solidFill>
                  <a:srgbClr val="3C5790"/>
                </a:solidFill>
              </a:rPr>
              <a:t>: global settings shared among all cache instances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default</a:t>
            </a:r>
            <a:r>
              <a:rPr lang="en-US" sz="1200" dirty="0" smtClean="0">
                <a:solidFill>
                  <a:srgbClr val="3C5790"/>
                </a:solidFill>
              </a:rPr>
              <a:t>: default </a:t>
            </a:r>
            <a:r>
              <a:rPr lang="en-US" sz="1200" dirty="0" err="1" smtClean="0">
                <a:solidFill>
                  <a:srgbClr val="3C5790"/>
                </a:solidFill>
              </a:rPr>
              <a:t>behaviour</a:t>
            </a:r>
            <a:r>
              <a:rPr lang="en-US" sz="1200" dirty="0" smtClean="0">
                <a:solidFill>
                  <a:srgbClr val="3C5790"/>
                </a:solidFill>
              </a:rPr>
              <a:t> for all named caches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namedCache</a:t>
            </a:r>
            <a:r>
              <a:rPr lang="en-US" sz="1200" dirty="0" smtClean="0">
                <a:solidFill>
                  <a:srgbClr val="3C5790"/>
                </a:solidFill>
              </a:rPr>
              <a:t>: additional configuration for named caches.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 of elements that can be configured: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Clustering 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Eviction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Expiration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Loaders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Locking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Transaction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Indexing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Container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Cache Loaders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Entries can be saved also in other storages using cache storage.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CacheLoader</a:t>
            </a:r>
            <a:r>
              <a:rPr lang="en-US" sz="1400" dirty="0" smtClean="0">
                <a:solidFill>
                  <a:srgbClr val="3C5790"/>
                </a:solidFill>
              </a:rPr>
              <a:t> - loads entry from persistent storage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CacheStore</a:t>
            </a:r>
            <a:r>
              <a:rPr lang="en-US" sz="1400" dirty="0" smtClean="0">
                <a:solidFill>
                  <a:srgbClr val="3C5790"/>
                </a:solidFill>
              </a:rPr>
              <a:t> - stores entries to persistent storage.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b="1" dirty="0" err="1" smtClean="0">
                <a:solidFill>
                  <a:srgbClr val="3C5790"/>
                </a:solidFill>
              </a:rPr>
              <a:t>passivation</a:t>
            </a:r>
            <a:r>
              <a:rPr lang="en-US" sz="1400" dirty="0" smtClean="0">
                <a:solidFill>
                  <a:srgbClr val="3C5790"/>
                </a:solidFill>
              </a:rPr>
              <a:t> is enabled entries that are evicted are removed from memory, and they are persisted using a cache store.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Activation</a:t>
            </a:r>
            <a:r>
              <a:rPr lang="en-US" sz="1400" dirty="0" smtClean="0">
                <a:solidFill>
                  <a:srgbClr val="3C5790"/>
                </a:solidFill>
              </a:rPr>
              <a:t> involves loading the entry into memory, and then removing it from the cache store.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53805"/>
            <a:ext cx="3352800" cy="224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4326467"/>
            <a:ext cx="4495800" cy="199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Cache Stores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419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CacheStores</a:t>
            </a:r>
            <a:r>
              <a:rPr lang="en-US" sz="1400" dirty="0" smtClean="0">
                <a:solidFill>
                  <a:srgbClr val="3C5790"/>
                </a:solidFill>
              </a:rPr>
              <a:t> can be also chained.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Samples of </a:t>
            </a:r>
            <a:r>
              <a:rPr lang="en-US" sz="1400" dirty="0" err="1" smtClean="0">
                <a:solidFill>
                  <a:srgbClr val="3C5790"/>
                </a:solidFill>
              </a:rPr>
              <a:t>CacheStore</a:t>
            </a:r>
            <a:r>
              <a:rPr lang="en-US" sz="1400" dirty="0" smtClean="0">
                <a:solidFill>
                  <a:srgbClr val="3C5790"/>
                </a:solidFill>
              </a:rPr>
              <a:t> implementations: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FileCacheStore</a:t>
            </a:r>
            <a:r>
              <a:rPr lang="en-US" sz="1200" dirty="0" smtClean="0">
                <a:solidFill>
                  <a:srgbClr val="3C5790"/>
                </a:solidFill>
              </a:rPr>
              <a:t> – store persistent data on non transactional </a:t>
            </a:r>
            <a:r>
              <a:rPr lang="en-US" sz="1200" dirty="0" err="1" smtClean="0">
                <a:solidFill>
                  <a:srgbClr val="3C5790"/>
                </a:solidFill>
              </a:rPr>
              <a:t>filesystem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BdbjeCacheStore</a:t>
            </a:r>
            <a:r>
              <a:rPr lang="en-US" sz="1200" dirty="0" smtClean="0">
                <a:solidFill>
                  <a:srgbClr val="3C5790"/>
                </a:solidFill>
              </a:rPr>
              <a:t> – oracle </a:t>
            </a:r>
            <a:r>
              <a:rPr lang="en-US" sz="1200" dirty="0" err="1" smtClean="0">
                <a:solidFill>
                  <a:srgbClr val="3C5790"/>
                </a:solidFill>
              </a:rPr>
              <a:t>BerkeleyDB</a:t>
            </a:r>
            <a:r>
              <a:rPr lang="en-US" sz="1200" dirty="0" smtClean="0">
                <a:solidFill>
                  <a:srgbClr val="3C5790"/>
                </a:solidFill>
              </a:rPr>
              <a:t> cache store implementation.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JdbcBinaryCacheStore</a:t>
            </a:r>
            <a:r>
              <a:rPr lang="en-US" sz="1200" dirty="0" smtClean="0">
                <a:solidFill>
                  <a:srgbClr val="3C5790"/>
                </a:solidFill>
              </a:rPr>
              <a:t>/</a:t>
            </a:r>
            <a:r>
              <a:rPr lang="en-US" sz="1200" dirty="0" err="1" smtClean="0">
                <a:solidFill>
                  <a:srgbClr val="3C5790"/>
                </a:solidFill>
              </a:rPr>
              <a:t>JdbcStringBasedCacheStore</a:t>
            </a:r>
            <a:r>
              <a:rPr lang="en-US" sz="1200" dirty="0" smtClean="0">
                <a:solidFill>
                  <a:srgbClr val="3C5790"/>
                </a:solidFill>
              </a:rPr>
              <a:t>/</a:t>
            </a:r>
            <a:r>
              <a:rPr lang="en-US" sz="1200" dirty="0" err="1" smtClean="0">
                <a:solidFill>
                  <a:srgbClr val="3C5790"/>
                </a:solidFill>
              </a:rPr>
              <a:t>JdbcMixedCacheStore</a:t>
            </a:r>
            <a:r>
              <a:rPr lang="en-US" sz="1200" dirty="0" smtClean="0">
                <a:solidFill>
                  <a:srgbClr val="3C5790"/>
                </a:solidFill>
              </a:rPr>
              <a:t>	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CasandraCacheStore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CloadCacheStore</a:t>
            </a:r>
            <a:r>
              <a:rPr lang="en-US" sz="1200" dirty="0" smtClean="0">
                <a:solidFill>
                  <a:srgbClr val="3C5790"/>
                </a:solidFill>
              </a:rPr>
              <a:t> – uses </a:t>
            </a:r>
            <a:r>
              <a:rPr lang="en-US" sz="1200" dirty="0" err="1" smtClean="0">
                <a:solidFill>
                  <a:srgbClr val="3C5790"/>
                </a:solidFill>
              </a:rPr>
              <a:t>Jclouds</a:t>
            </a:r>
            <a:r>
              <a:rPr lang="en-US" sz="1200" dirty="0" smtClean="0">
                <a:solidFill>
                  <a:srgbClr val="3C5790"/>
                </a:solidFill>
              </a:rPr>
              <a:t> for CRUD operation on Amazon S3 or Amazon EC2.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HBCacheStore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RemoteCacheStore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JdbmCacheStore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Batching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It’s simple to use batch and is less expensive then transactions.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Multiple operations are grouped and executed “atomically”.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Can be integrated with JTA.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861672"/>
            <a:ext cx="4800600" cy="373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Clustering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209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cluster consists of a number of </a:t>
            </a:r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instances.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cluster in turn has a view, which is the list of cluster members.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dirty="0" err="1" smtClean="0">
                <a:solidFill>
                  <a:srgbClr val="3C5790"/>
                </a:solidFill>
              </a:rPr>
              <a:t>JGroups</a:t>
            </a:r>
            <a:r>
              <a:rPr lang="en-US" sz="1400" dirty="0" smtClean="0">
                <a:solidFill>
                  <a:srgbClr val="3C5790"/>
                </a:solidFill>
              </a:rPr>
              <a:t> for  communications within a cluster.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distribution has a default </a:t>
            </a:r>
            <a:r>
              <a:rPr lang="en-US" sz="1400" dirty="0" err="1" smtClean="0">
                <a:solidFill>
                  <a:srgbClr val="3C5790"/>
                </a:solidFill>
              </a:rPr>
              <a:t>JGroups</a:t>
            </a:r>
            <a:r>
              <a:rPr lang="en-US" sz="1400" dirty="0" smtClean="0">
                <a:solidFill>
                  <a:srgbClr val="3C5790"/>
                </a:solidFill>
              </a:rPr>
              <a:t> configuration containing: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Jgroups-udp.xml </a:t>
            </a:r>
            <a:r>
              <a:rPr lang="en-US" sz="1200" dirty="0" smtClean="0">
                <a:solidFill>
                  <a:srgbClr val="3C5790"/>
                </a:solidFill>
              </a:rPr>
              <a:t>: discovery configuration, using UDP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Jgroups-tcp.xml</a:t>
            </a:r>
            <a:r>
              <a:rPr lang="en-US" sz="1200" dirty="0" smtClean="0">
                <a:solidFill>
                  <a:srgbClr val="3C5790"/>
                </a:solidFill>
              </a:rPr>
              <a:t>: uses TCP transport and UDP multicast for discovery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Jgroups-ec2.xml</a:t>
            </a:r>
            <a:r>
              <a:rPr lang="en-US" sz="1200" dirty="0" smtClean="0">
                <a:solidFill>
                  <a:srgbClr val="3C5790"/>
                </a:solidFill>
              </a:rPr>
              <a:t>: TCP transport and experimental S3_PING protocol for discovery.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JGroups</a:t>
            </a:r>
            <a:r>
              <a:rPr lang="en-US" sz="1400" dirty="0" smtClean="0">
                <a:solidFill>
                  <a:srgbClr val="3C5790"/>
                </a:solidFill>
              </a:rPr>
              <a:t> configuration parameters are passed at JVM startup.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038600"/>
            <a:ext cx="5181600" cy="2533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Clustering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209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Any cache from the cluster can define a </a:t>
            </a:r>
            <a:r>
              <a:rPr lang="en-US" sz="1400" dirty="0" smtClean="0">
                <a:solidFill>
                  <a:srgbClr val="3C5790"/>
                </a:solidFill>
              </a:rPr>
              <a:t>cluster cache </a:t>
            </a:r>
            <a:r>
              <a:rPr lang="en-US" sz="1400" dirty="0" smtClean="0">
                <a:solidFill>
                  <a:srgbClr val="3C5790"/>
                </a:solidFill>
              </a:rPr>
              <a:t>mode: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replication</a:t>
            </a:r>
            <a:r>
              <a:rPr lang="en-US" sz="1200" dirty="0" smtClean="0">
                <a:solidFill>
                  <a:srgbClr val="3C5790"/>
                </a:solidFill>
              </a:rPr>
              <a:t>: replica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distribution</a:t>
            </a:r>
            <a:r>
              <a:rPr lang="en-US" sz="1200" dirty="0" smtClean="0">
                <a:solidFill>
                  <a:srgbClr val="3C5790"/>
                </a:solidFill>
              </a:rPr>
              <a:t>: default, increases scalability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invalidation</a:t>
            </a:r>
            <a:r>
              <a:rPr lang="en-US" sz="1200" dirty="0" smtClean="0">
                <a:solidFill>
                  <a:srgbClr val="3C5790"/>
                </a:solidFill>
              </a:rPr>
              <a:t>: doesn't share data, remove data from another remote caches minimizing network traffic.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clustering modes provide for automatic discovery of new members in a cluster.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Replication </a:t>
            </a:r>
            <a:r>
              <a:rPr lang="en-US" sz="1400" dirty="0" smtClean="0">
                <a:solidFill>
                  <a:srgbClr val="3C5790"/>
                </a:solidFill>
              </a:rPr>
              <a:t>is the simplest clustered mode. After a new member joins a cluster, if state transfer is enabled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Replication </a:t>
            </a:r>
            <a:r>
              <a:rPr lang="en-US" sz="1400" dirty="0" smtClean="0">
                <a:solidFill>
                  <a:srgbClr val="3C5790"/>
                </a:solidFill>
              </a:rPr>
              <a:t>can be synchronous or asynchronous.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191000"/>
            <a:ext cx="3505200" cy="234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Transactions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733800"/>
          </a:xfrm>
        </p:spPr>
        <p:txBody>
          <a:bodyPr/>
          <a:lstStyle/>
          <a:p>
            <a:r>
              <a:rPr lang="fr-FR" sz="1400" dirty="0" err="1" smtClean="0">
                <a:solidFill>
                  <a:srgbClr val="3C5790"/>
                </a:solidFill>
              </a:rPr>
              <a:t>Infinispan</a:t>
            </a:r>
            <a:r>
              <a:rPr lang="fr-FR" sz="1400" dirty="0" smtClean="0">
                <a:solidFill>
                  <a:srgbClr val="3C5790"/>
                </a:solidFill>
              </a:rPr>
              <a:t> </a:t>
            </a:r>
            <a:r>
              <a:rPr lang="fr-FR" sz="1400" dirty="0" err="1" smtClean="0">
                <a:solidFill>
                  <a:srgbClr val="3C5790"/>
                </a:solidFill>
              </a:rPr>
              <a:t>is</a:t>
            </a:r>
            <a:r>
              <a:rPr lang="fr-FR" sz="1400" dirty="0" smtClean="0">
                <a:solidFill>
                  <a:srgbClr val="3C5790"/>
                </a:solidFill>
              </a:rPr>
              <a:t> a compatible JTA-</a:t>
            </a:r>
            <a:r>
              <a:rPr lang="fr-FR" sz="1400" dirty="0" err="1" smtClean="0">
                <a:solidFill>
                  <a:srgbClr val="3C5790"/>
                </a:solidFill>
              </a:rPr>
              <a:t>compliant</a:t>
            </a:r>
            <a:r>
              <a:rPr lang="fr-FR" sz="1400" dirty="0" smtClean="0">
                <a:solidFill>
                  <a:srgbClr val="3C5790"/>
                </a:solidFill>
              </a:rPr>
              <a:t> transaction manager.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transaction manager is responsible for either commit or roll back any distributed transaction.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Keys that are a part of the transaction are locked for writes, although you can still read the keys in another concurrent transaction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Transactional mode: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TRANSACTIONAL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NON_TRANSACTIONAL</a:t>
            </a:r>
            <a:r>
              <a:rPr lang="en-US" sz="1200" dirty="0" smtClean="0">
                <a:solidFill>
                  <a:srgbClr val="3C5790"/>
                </a:solidFill>
              </a:rPr>
              <a:t>: default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Locking mode: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Optimistic</a:t>
            </a:r>
            <a:r>
              <a:rPr lang="en-US" sz="1200" dirty="0" smtClean="0">
                <a:solidFill>
                  <a:srgbClr val="3C5790"/>
                </a:solidFill>
              </a:rPr>
              <a:t>: default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Pessimistic</a:t>
            </a:r>
            <a:r>
              <a:rPr lang="en-US" sz="1200" dirty="0" smtClean="0">
                <a:solidFill>
                  <a:srgbClr val="3C5790"/>
                </a:solidFill>
              </a:rPr>
              <a:t>: locks are acquired on every update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Lock timeout can be also configured.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safe mechanism implemented when using locks is deadlock detection.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Monitoring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371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uses JMX to expose management operations and statistical data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Expanding the </a:t>
            </a:r>
            <a:r>
              <a:rPr lang="en-US" sz="1400" dirty="0" err="1" smtClean="0">
                <a:solidFill>
                  <a:srgbClr val="3C5790"/>
                </a:solidFill>
              </a:rPr>
              <a:t>org.infinispan</a:t>
            </a:r>
            <a:r>
              <a:rPr lang="en-US" sz="1400" dirty="0" smtClean="0">
                <a:solidFill>
                  <a:srgbClr val="3C5790"/>
                </a:solidFill>
              </a:rPr>
              <a:t> folder statistics will be found on  Cache and </a:t>
            </a:r>
            <a:r>
              <a:rPr lang="en-US" sz="1400" dirty="0" err="1" smtClean="0">
                <a:solidFill>
                  <a:srgbClr val="3C5790"/>
                </a:solidFill>
              </a:rPr>
              <a:t>CacheManager</a:t>
            </a:r>
            <a:r>
              <a:rPr lang="en-US" sz="1400" dirty="0" smtClean="0">
                <a:solidFill>
                  <a:srgbClr val="3C5790"/>
                </a:solidFill>
              </a:rPr>
              <a:t> nodes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RHQ server to monitor.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124200"/>
            <a:ext cx="707909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Advanced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can be used with </a:t>
            </a:r>
            <a:r>
              <a:rPr lang="en-US" sz="1400" b="1" dirty="0" smtClean="0">
                <a:solidFill>
                  <a:srgbClr val="3C5790"/>
                </a:solidFill>
              </a:rPr>
              <a:t>CDI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asynchronous API</a:t>
            </a:r>
            <a:r>
              <a:rPr lang="en-US" sz="1400" dirty="0" smtClean="0">
                <a:solidFill>
                  <a:srgbClr val="3C5790"/>
                </a:solidFill>
              </a:rPr>
              <a:t> provides non-blocking cache methods: put, get, and remove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exposes a </a:t>
            </a:r>
            <a:r>
              <a:rPr lang="en-US" sz="1400" b="1" dirty="0" smtClean="0">
                <a:solidFill>
                  <a:srgbClr val="3C5790"/>
                </a:solidFill>
              </a:rPr>
              <a:t>querying API</a:t>
            </a:r>
            <a:r>
              <a:rPr lang="en-US" sz="1400" dirty="0" smtClean="0">
                <a:solidFill>
                  <a:srgbClr val="3C5790"/>
                </a:solidFill>
              </a:rPr>
              <a:t> that allows users to write queries using </a:t>
            </a:r>
            <a:r>
              <a:rPr lang="en-US" sz="1400" dirty="0" smtClean="0">
                <a:solidFill>
                  <a:srgbClr val="3C5790"/>
                </a:solidFill>
              </a:rPr>
              <a:t>either </a:t>
            </a:r>
            <a:r>
              <a:rPr lang="en-US" sz="1400" dirty="0" err="1" smtClean="0">
                <a:solidFill>
                  <a:srgbClr val="3C5790"/>
                </a:solidFill>
              </a:rPr>
              <a:t>Lucene's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object-oriented query API or Hibernate Search's compatible, but </a:t>
            </a:r>
            <a:r>
              <a:rPr lang="en-US" sz="1400" dirty="0" smtClean="0">
                <a:solidFill>
                  <a:srgbClr val="3C5790"/>
                </a:solidFill>
              </a:rPr>
              <a:t>much simpler.	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545654"/>
            <a:ext cx="5410200" cy="285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4114800"/>
            <a:ext cx="32072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High scalability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Documented, API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Can be integrated very easy.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Scalable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Transactions</a:t>
            </a:r>
          </a:p>
          <a:p>
            <a:pPr lvl="1"/>
            <a:r>
              <a:rPr lang="en-US" sz="1000" dirty="0" err="1" smtClean="0">
                <a:solidFill>
                  <a:srgbClr val="3C5790"/>
                </a:solidFill>
              </a:rPr>
              <a:t>Plugable</a:t>
            </a:r>
            <a:r>
              <a:rPr lang="en-US" sz="1000" dirty="0" smtClean="0">
                <a:solidFill>
                  <a:srgbClr val="3C5790"/>
                </a:solidFill>
              </a:rPr>
              <a:t> 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57400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Infinispan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Inifinispan</a:t>
            </a:r>
            <a:r>
              <a:rPr lang="fr-CA" sz="1600" dirty="0" smtClean="0">
                <a:solidFill>
                  <a:srgbClr val="3C5790"/>
                </a:solidFill>
              </a:rPr>
              <a:t> modes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API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Listeners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Cache Loaders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Cache Stores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Batching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Clustering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Transactions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Monitoring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Advanced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http://refcardz.dzone.com/refcardz/getting-started-infinispan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http://www.jboss.org/infinispan/</a:t>
            </a: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Packtpub</a:t>
            </a:r>
            <a:r>
              <a:rPr lang="en-US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err="1" smtClean="0">
                <a:solidFill>
                  <a:schemeClr val="bg1"/>
                </a:solidFill>
              </a:rPr>
              <a:t>Infinispan</a:t>
            </a:r>
            <a:r>
              <a:rPr lang="en-US" sz="1600" dirty="0" smtClean="0">
                <a:solidFill>
                  <a:schemeClr val="bg1"/>
                </a:solidFill>
              </a:rPr>
              <a:t> Data Grid Platform</a:t>
            </a:r>
          </a:p>
          <a:p>
            <a:endParaRPr lang="en-US" sz="1600" dirty="0" smtClean="0"/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Infinispan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052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Infinispan</a:t>
            </a:r>
            <a:r>
              <a:rPr lang="en-US" sz="1500" dirty="0" smtClean="0">
                <a:solidFill>
                  <a:srgbClr val="3C5790"/>
                </a:solidFill>
              </a:rPr>
              <a:t> is a </a:t>
            </a:r>
            <a:r>
              <a:rPr lang="en-US" sz="1500" dirty="0" smtClean="0">
                <a:solidFill>
                  <a:srgbClr val="3C5790"/>
                </a:solidFill>
              </a:rPr>
              <a:t>high scalability data grid platform </a:t>
            </a:r>
            <a:r>
              <a:rPr lang="en-US" sz="1500" dirty="0" smtClean="0">
                <a:solidFill>
                  <a:srgbClr val="3C5790"/>
                </a:solidFill>
              </a:rPr>
              <a:t>written in Java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Infinispan</a:t>
            </a:r>
            <a:r>
              <a:rPr lang="en-US" sz="1500" dirty="0" smtClean="0">
                <a:solidFill>
                  <a:srgbClr val="3C5790"/>
                </a:solidFill>
              </a:rPr>
              <a:t> is based on </a:t>
            </a:r>
            <a:r>
              <a:rPr lang="en-US" sz="1500" dirty="0" err="1" smtClean="0">
                <a:solidFill>
                  <a:srgbClr val="3C5790"/>
                </a:solidFill>
              </a:rPr>
              <a:t>JBoss</a:t>
            </a:r>
            <a:r>
              <a:rPr lang="en-US" sz="1500" dirty="0" smtClean="0">
                <a:solidFill>
                  <a:srgbClr val="3C5790"/>
                </a:solidFill>
              </a:rPr>
              <a:t> Cache code.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Is more scalable than </a:t>
            </a:r>
            <a:r>
              <a:rPr lang="en-US" sz="1500" dirty="0" err="1" smtClean="0">
                <a:solidFill>
                  <a:srgbClr val="3C5790"/>
                </a:solidFill>
              </a:rPr>
              <a:t>JBoss</a:t>
            </a:r>
            <a:r>
              <a:rPr lang="en-US" sz="1500" dirty="0" smtClean="0">
                <a:solidFill>
                  <a:srgbClr val="3C5790"/>
                </a:solidFill>
              </a:rPr>
              <a:t> Cache.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Several ideas for JSR-107(Java Temporary Cache API</a:t>
            </a:r>
            <a:r>
              <a:rPr lang="en-US" sz="1500" dirty="0" smtClean="0">
                <a:solidFill>
                  <a:srgbClr val="3C5790"/>
                </a:solidFill>
              </a:rPr>
              <a:t>) </a:t>
            </a:r>
            <a:r>
              <a:rPr lang="en-US" sz="1500" dirty="0" smtClean="0">
                <a:solidFill>
                  <a:srgbClr val="3C5790"/>
                </a:solidFill>
              </a:rPr>
              <a:t>and JSR-347(Data Grid for java platform) have </a:t>
            </a:r>
            <a:r>
              <a:rPr lang="en-US" sz="1500" dirty="0" smtClean="0">
                <a:solidFill>
                  <a:srgbClr val="3C5790"/>
                </a:solidFill>
              </a:rPr>
              <a:t>come from </a:t>
            </a:r>
            <a:r>
              <a:rPr lang="en-US" sz="1500" dirty="0" err="1" smtClean="0">
                <a:solidFill>
                  <a:srgbClr val="3C5790"/>
                </a:solidFill>
              </a:rPr>
              <a:t>Infinispan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038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API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Map API</a:t>
            </a:r>
          </a:p>
          <a:p>
            <a:pPr lvl="1"/>
            <a:r>
              <a:rPr lang="en-US" sz="1000" dirty="0" err="1" smtClean="0">
                <a:solidFill>
                  <a:srgbClr val="3C5790"/>
                </a:solidFill>
              </a:rPr>
              <a:t>RESTful</a:t>
            </a:r>
            <a:r>
              <a:rPr lang="en-US" sz="1000" dirty="0" smtClean="0">
                <a:solidFill>
                  <a:srgbClr val="3C5790"/>
                </a:solidFill>
              </a:rPr>
              <a:t> API for remote access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Support for non-JVM clients via </a:t>
            </a:r>
            <a:r>
              <a:rPr lang="en-US" sz="1000" dirty="0" err="1" smtClean="0">
                <a:solidFill>
                  <a:srgbClr val="3C5790"/>
                </a:solidFill>
              </a:rPr>
              <a:t>RESTful</a:t>
            </a:r>
            <a:r>
              <a:rPr lang="en-US" sz="1000" dirty="0" smtClean="0">
                <a:solidFill>
                  <a:srgbClr val="3C5790"/>
                </a:solidFill>
              </a:rPr>
              <a:t>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Operational modes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Clustered and non-clustered operation modes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Distribution with optional L1 caching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JTA support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JTA-compliant transaction manager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Supports batching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Pluggable cache stores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Configurable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Support for custom implementations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Eviction and expiration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FIFO and LRU based eviction policies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Expiration of data based on lifespan and idle time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Management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JMX statistics and monitoring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JOPR-based GUI management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Infinispan</a:t>
            </a:r>
            <a:r>
              <a:rPr lang="fr-CA" dirty="0" smtClean="0">
                <a:solidFill>
                  <a:schemeClr val="bg1"/>
                </a:solidFill>
              </a:rPr>
              <a:t> modes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419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operational modes: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embedded</a:t>
            </a:r>
            <a:r>
              <a:rPr lang="en-US" sz="1200" dirty="0" smtClean="0">
                <a:solidFill>
                  <a:srgbClr val="3C5790"/>
                </a:solidFill>
              </a:rPr>
              <a:t>: in the same JVM with applications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client-server</a:t>
            </a:r>
            <a:r>
              <a:rPr lang="en-US" sz="1200" dirty="0" smtClean="0">
                <a:solidFill>
                  <a:srgbClr val="3C5790"/>
                </a:solidFill>
              </a:rPr>
              <a:t>: start instance remote and connect using a variety of different protocols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Starting a cache in embedded mode requires only the </a:t>
            </a:r>
            <a:r>
              <a:rPr lang="en-US" sz="1400" dirty="0" err="1" smtClean="0">
                <a:solidFill>
                  <a:srgbClr val="3C5790"/>
                </a:solidFill>
              </a:rPr>
              <a:t>CacheManager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3443287" cy="174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962400"/>
            <a:ext cx="2971800" cy="213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Infinispan</a:t>
            </a:r>
            <a:r>
              <a:rPr lang="fr-CA" dirty="0" smtClean="0">
                <a:solidFill>
                  <a:schemeClr val="bg1"/>
                </a:solidFill>
              </a:rPr>
              <a:t> modes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embedded mode the node instances are able to find each other and are sharing the distributing data across the grid.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client/server mode, clients are connecting using different clients protocols. Clients can be written in </a:t>
            </a:r>
            <a:r>
              <a:rPr lang="en-US" sz="1400" dirty="0" err="1" smtClean="0">
                <a:solidFill>
                  <a:srgbClr val="3C5790"/>
                </a:solidFill>
              </a:rPr>
              <a:t>Java,Jython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JRuby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Scala</a:t>
            </a:r>
            <a:r>
              <a:rPr lang="en-US" sz="1400" dirty="0" smtClean="0">
                <a:solidFill>
                  <a:srgbClr val="3C5790"/>
                </a:solidFill>
              </a:rPr>
              <a:t>, Groovy, etc.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server can be started: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Non-</a:t>
            </a:r>
            <a:r>
              <a:rPr lang="en-US" sz="1200" b="1" dirty="0" err="1" smtClean="0">
                <a:solidFill>
                  <a:srgbClr val="3C5790"/>
                </a:solidFill>
              </a:rPr>
              <a:t>gui</a:t>
            </a:r>
            <a:r>
              <a:rPr lang="en-US" sz="1200" b="1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mode: </a:t>
            </a:r>
            <a:r>
              <a:rPr lang="en-US" sz="1200" dirty="0" err="1" smtClean="0">
                <a:solidFill>
                  <a:srgbClr val="3C5790"/>
                </a:solidFill>
              </a:rPr>
              <a:t>startServer</a:t>
            </a:r>
            <a:r>
              <a:rPr lang="en-US" sz="1200" dirty="0" smtClean="0">
                <a:solidFill>
                  <a:srgbClr val="3C5790"/>
                </a:solidFill>
              </a:rPr>
              <a:t> -r &lt;protocol&gt; where protocol can be: hotrod, </a:t>
            </a:r>
            <a:r>
              <a:rPr lang="en-US" sz="1200" dirty="0" err="1" smtClean="0">
                <a:solidFill>
                  <a:srgbClr val="3C5790"/>
                </a:solidFill>
              </a:rPr>
              <a:t>memcached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websocket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Gui</a:t>
            </a:r>
            <a:r>
              <a:rPr lang="en-US" sz="1200" dirty="0" smtClean="0">
                <a:solidFill>
                  <a:srgbClr val="3C5790"/>
                </a:solidFill>
              </a:rPr>
              <a:t> demo mode: </a:t>
            </a:r>
            <a:r>
              <a:rPr lang="en-US" sz="1200" dirty="0" err="1" smtClean="0">
                <a:solidFill>
                  <a:srgbClr val="3C5790"/>
                </a:solidFill>
              </a:rPr>
              <a:t>runGuiDemo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038600"/>
            <a:ext cx="43243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86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core interface of </a:t>
            </a:r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b="1" dirty="0" err="1" smtClean="0">
                <a:solidFill>
                  <a:srgbClr val="3C5790"/>
                </a:solidFill>
              </a:rPr>
              <a:t>org.infinispan.Cache</a:t>
            </a:r>
            <a:r>
              <a:rPr lang="en-US" sz="1400" dirty="0" smtClean="0">
                <a:solidFill>
                  <a:srgbClr val="3C5790"/>
                </a:solidFill>
              </a:rPr>
              <a:t>(extends the </a:t>
            </a:r>
            <a:r>
              <a:rPr lang="en-US" sz="1400" dirty="0" err="1" smtClean="0">
                <a:solidFill>
                  <a:srgbClr val="3C5790"/>
                </a:solidFill>
              </a:rPr>
              <a:t>ConcurrentMap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Storing data in memory provides the fastest data access.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Mechanisms to control memory usage: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Eviction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Expiration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Eviction</a:t>
            </a:r>
            <a:r>
              <a:rPr lang="en-US" sz="1400" dirty="0" smtClean="0">
                <a:solidFill>
                  <a:srgbClr val="3C5790"/>
                </a:solidFill>
              </a:rPr>
              <a:t> is used to prevent your application from running out of memory using configuration or programmatically.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attach lifespan and/or maximum idle times to entries.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038600"/>
            <a:ext cx="3581400" cy="228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Listeners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receive notifications when certain events happen.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Listeners can be attached to Cache and Cache Manager.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At cache-level there are events such as adding or removing entries from the cache.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At cache manager level events are related to the startup/shutdown of the cache or topology change in the cluster.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Listeners are marked using 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org.infinispan.notifications.Listener</a:t>
            </a:r>
            <a:r>
              <a:rPr lang="en-US" sz="1400" dirty="0" smtClean="0">
                <a:solidFill>
                  <a:srgbClr val="3C5790"/>
                </a:solidFill>
              </a:rPr>
              <a:t> annotation.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a large number of annotations to use for </a:t>
            </a:r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events.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962400"/>
            <a:ext cx="4114800" cy="215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14925" y="4267200"/>
            <a:ext cx="34956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Listeners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733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Cache-related events are triggered twice by </a:t>
            </a:r>
            <a:r>
              <a:rPr lang="en-US" sz="1400" dirty="0" err="1" smtClean="0">
                <a:solidFill>
                  <a:srgbClr val="3C5790"/>
                </a:solidFill>
              </a:rPr>
              <a:t>Infinispan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isPre</a:t>
            </a:r>
            <a:r>
              <a:rPr lang="en-US" sz="1400" dirty="0" smtClean="0">
                <a:solidFill>
                  <a:srgbClr val="3C5790"/>
                </a:solidFill>
              </a:rPr>
              <a:t> method can detect if the event took place before or after.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Notifications are by default synchronously as call-backs triggers.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Using @Listener(sync=false)  for a better performance, not to block the running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6883</TotalTime>
  <Words>1017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143</vt:lpstr>
      <vt:lpstr>Infinispan</vt:lpstr>
      <vt:lpstr>Contents</vt:lpstr>
      <vt:lpstr>What is Infinispan?</vt:lpstr>
      <vt:lpstr>Features</vt:lpstr>
      <vt:lpstr>Infinispan modes</vt:lpstr>
      <vt:lpstr>Infinispan modes (cont.)</vt:lpstr>
      <vt:lpstr>Core API</vt:lpstr>
      <vt:lpstr>Listeners</vt:lpstr>
      <vt:lpstr>Listeners (cont.)</vt:lpstr>
      <vt:lpstr>Configuration</vt:lpstr>
      <vt:lpstr>Cache Loaders</vt:lpstr>
      <vt:lpstr>Cache Stores</vt:lpstr>
      <vt:lpstr>Batching</vt:lpstr>
      <vt:lpstr>Clustering</vt:lpstr>
      <vt:lpstr>Clustering (cont.)</vt:lpstr>
      <vt:lpstr>Transactions</vt:lpstr>
      <vt:lpstr>Monitoring</vt:lpstr>
      <vt:lpstr>Advanced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735</cp:revision>
  <dcterms:created xsi:type="dcterms:W3CDTF">2012-04-12T06:19:17Z</dcterms:created>
  <dcterms:modified xsi:type="dcterms:W3CDTF">2013-03-31T21:20:55Z</dcterms:modified>
</cp:coreProperties>
</file>