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7" r:id="rId5"/>
    <p:sldId id="386" r:id="rId6"/>
    <p:sldId id="388" r:id="rId7"/>
    <p:sldId id="389" r:id="rId8"/>
    <p:sldId id="391" r:id="rId9"/>
    <p:sldId id="392" r:id="rId10"/>
    <p:sldId id="390" r:id="rId11"/>
    <p:sldId id="418" r:id="rId12"/>
    <p:sldId id="419" r:id="rId13"/>
    <p:sldId id="395" r:id="rId14"/>
    <p:sldId id="393" r:id="rId15"/>
    <p:sldId id="397" r:id="rId16"/>
    <p:sldId id="396" r:id="rId17"/>
    <p:sldId id="399" r:id="rId18"/>
    <p:sldId id="398" r:id="rId19"/>
    <p:sldId id="402" r:id="rId20"/>
    <p:sldId id="403" r:id="rId21"/>
    <p:sldId id="405" r:id="rId22"/>
    <p:sldId id="407" r:id="rId23"/>
    <p:sldId id="406" r:id="rId24"/>
    <p:sldId id="408" r:id="rId25"/>
    <p:sldId id="400" r:id="rId26"/>
    <p:sldId id="417" r:id="rId27"/>
    <p:sldId id="409" r:id="rId28"/>
    <p:sldId id="420" r:id="rId29"/>
    <p:sldId id="421" r:id="rId30"/>
    <p:sldId id="401" r:id="rId31"/>
    <p:sldId id="404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22" r:id="rId41"/>
    <p:sldId id="432" r:id="rId42"/>
    <p:sldId id="431" r:id="rId43"/>
    <p:sldId id="384" r:id="rId44"/>
    <p:sldId id="411" r:id="rId45"/>
    <p:sldId id="412" r:id="rId46"/>
    <p:sldId id="413" r:id="rId47"/>
    <p:sldId id="414" r:id="rId48"/>
    <p:sldId id="415" r:id="rId49"/>
    <p:sldId id="416" r:id="rId50"/>
    <p:sldId id="410" r:id="rId51"/>
    <p:sldId id="259" r:id="rId5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30/06/2014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JAIN SLEE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Activity</a:t>
            </a:r>
            <a:r>
              <a:rPr lang="ro-RO" dirty="0" smtClean="0">
                <a:solidFill>
                  <a:schemeClr val="bg1"/>
                </a:solidFill>
              </a:rPr>
              <a:t>/ActivityContext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Activity is a Java interface that represents a conversation with another system.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Commonly Activities model Sessions, Dialogs or Protocol Request / Response pairs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Activities are in the resource domain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Events are delivered on Activities.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Events are routed to SBB that are interested in them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Activity ==&gt; Event ==&gt; SBB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Activity has an </a:t>
            </a:r>
            <a:r>
              <a:rPr lang="en-US" sz="1400" b="1" dirty="0" err="1" smtClean="0">
                <a:solidFill>
                  <a:srgbClr val="3C5790"/>
                </a:solidFill>
              </a:rPr>
              <a:t>ActivityContext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JSLEE does not define the API for an Activity; the Resource Adaptor provides its own APIs.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Activity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/</a:t>
            </a:r>
            <a:r>
              <a:rPr lang="fr-CA" dirty="0" err="1" smtClean="0">
                <a:solidFill>
                  <a:schemeClr val="bg1"/>
                </a:solidFill>
              </a:rPr>
              <a:t>Activity</a:t>
            </a:r>
            <a:r>
              <a:rPr lang="ro-RO" dirty="0" smtClean="0">
                <a:solidFill>
                  <a:schemeClr val="bg1"/>
                </a:solidFill>
              </a:rPr>
              <a:t>Context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32766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</a:t>
            </a:r>
            <a:r>
              <a:rPr lang="en-US" sz="1400" dirty="0" smtClean="0">
                <a:solidFill>
                  <a:srgbClr val="3C5790"/>
                </a:solidFill>
              </a:rPr>
              <a:t>n </a:t>
            </a:r>
            <a:r>
              <a:rPr lang="en-US" sz="1400" dirty="0" smtClean="0">
                <a:solidFill>
                  <a:srgbClr val="3C5790"/>
                </a:solidFill>
              </a:rPr>
              <a:t>Activity object resides within the resource domain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An Activity Context resides in the SLEE domain to represent an underlying Activity object in the resource </a:t>
            </a:r>
            <a:r>
              <a:rPr lang="en-US" sz="1400" dirty="0" smtClean="0">
                <a:solidFill>
                  <a:srgbClr val="3C5790"/>
                </a:solidFill>
              </a:rPr>
              <a:t>domain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934287"/>
            <a:ext cx="4147797" cy="484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Activity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/</a:t>
            </a:r>
            <a:r>
              <a:rPr lang="fr-CA" dirty="0" err="1" smtClean="0">
                <a:solidFill>
                  <a:schemeClr val="bg1"/>
                </a:solidFill>
              </a:rPr>
              <a:t>Activity</a:t>
            </a:r>
            <a:r>
              <a:rPr lang="ro-RO" dirty="0" smtClean="0">
                <a:solidFill>
                  <a:schemeClr val="bg1"/>
                </a:solidFill>
              </a:rPr>
              <a:t>Context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5105400" cy="480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dirty="0" smtClean="0">
                <a:solidFill>
                  <a:srgbClr val="3C5790"/>
                </a:solidFill>
              </a:rPr>
              <a:t>Activity</a:t>
            </a:r>
            <a:r>
              <a:rPr lang="ro-RO" sz="1400" dirty="0" smtClean="0">
                <a:solidFill>
                  <a:srgbClr val="3C5790"/>
                </a:solidFill>
              </a:rPr>
              <a:t>Context can be in 3 states: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Active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Ending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Invalid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lifecycle state of an ActivityContext is transactional.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24955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Events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Events represents some </a:t>
            </a:r>
            <a:r>
              <a:rPr lang="en-US" sz="1400" dirty="0" err="1" smtClean="0">
                <a:solidFill>
                  <a:srgbClr val="3C5790"/>
                </a:solidFill>
              </a:rPr>
              <a:t>occurence</a:t>
            </a:r>
            <a:r>
              <a:rPr lang="en-US" sz="1400" dirty="0" smtClean="0">
                <a:solidFill>
                  <a:srgbClr val="3C5790"/>
                </a:solidFill>
              </a:rPr>
              <a:t> of </a:t>
            </a:r>
            <a:r>
              <a:rPr lang="en-US" sz="1400" dirty="0" err="1" smtClean="0">
                <a:solidFill>
                  <a:srgbClr val="3C5790"/>
                </a:solidFill>
              </a:rPr>
              <a:t>significants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Events originate from a number of places: external places, SLEE, other services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SLEE services are triggered by events and process events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Events are Deployable Units, having: name, vendor, version.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act of passing an event from its source to its destination is termed "Event Routing" in JSLEE.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81400"/>
            <a:ext cx="80772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Service is a deployment artifact defined by a Service 'deployment descriptor' that is deployed in the SLEE.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Service is a collection of one or more SBBs. One of the SBBs is the 'Root SBB'.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service instance consists of one or more SBB instances of the type of SBB in the Service.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SBB instances in the same Service may process events concurrently.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SBB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SBB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SBB stands for Service Building Blocks.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SBB component defines: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event types received and generated by the SBB component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Per-instance state is stored in CMP(Container Managed Persistent) fields that the SLEE manages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Event handler methods.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Local interface methods: defines the operations of the SBB component that may be invoked sync.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Child relations: an SBB component may be composed of 0 or more child SBB components.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Shareable state: SBB defines the state that it may share with the other components as a set of Activity Context properties.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SBB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SBB’s component identity uniquely identifies an SBB component: </a:t>
            </a:r>
            <a:r>
              <a:rPr lang="en-US" sz="1400" dirty="0" err="1" smtClean="0">
                <a:solidFill>
                  <a:srgbClr val="3C5790"/>
                </a:solidFill>
              </a:rPr>
              <a:t>sbb</a:t>
            </a:r>
            <a:r>
              <a:rPr lang="en-US" sz="1400" dirty="0" smtClean="0">
                <a:solidFill>
                  <a:srgbClr val="3C5790"/>
                </a:solidFill>
              </a:rPr>
              <a:t>-name + </a:t>
            </a:r>
            <a:r>
              <a:rPr lang="en-US" sz="1400" dirty="0" err="1" smtClean="0">
                <a:solidFill>
                  <a:srgbClr val="3C5790"/>
                </a:solidFill>
              </a:rPr>
              <a:t>sbb</a:t>
            </a:r>
            <a:r>
              <a:rPr lang="en-US" sz="1400" dirty="0" smtClean="0">
                <a:solidFill>
                  <a:srgbClr val="3C5790"/>
                </a:solidFill>
              </a:rPr>
              <a:t>-vendor + </a:t>
            </a:r>
            <a:r>
              <a:rPr lang="en-US" sz="1400" dirty="0" err="1" smtClean="0">
                <a:solidFill>
                  <a:srgbClr val="3C5790"/>
                </a:solidFill>
              </a:rPr>
              <a:t>sbb</a:t>
            </a:r>
            <a:r>
              <a:rPr lang="en-US" sz="1400" dirty="0" smtClean="0">
                <a:solidFill>
                  <a:srgbClr val="3C5790"/>
                </a:solidFill>
              </a:rPr>
              <a:t>-version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SbbID</a:t>
            </a:r>
            <a:r>
              <a:rPr lang="en-US" sz="1400" dirty="0" smtClean="0">
                <a:solidFill>
                  <a:srgbClr val="3C5790"/>
                </a:solidFill>
              </a:rPr>
              <a:t> class defines the interface of a Java object that encapsulates an SBB’s component identity.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SBB local interface must extend the </a:t>
            </a:r>
            <a:r>
              <a:rPr lang="en-US" sz="1400" dirty="0" err="1" smtClean="0">
                <a:solidFill>
                  <a:srgbClr val="3C5790"/>
                </a:solidFill>
              </a:rPr>
              <a:t>javax.slee.SbbLocalObject</a:t>
            </a:r>
            <a:r>
              <a:rPr lang="en-US" sz="1400" dirty="0" smtClean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SBB abstract class is mandatory and implements the </a:t>
            </a:r>
            <a:r>
              <a:rPr lang="en-US" sz="1400" dirty="0" err="1" smtClean="0">
                <a:solidFill>
                  <a:srgbClr val="3C5790"/>
                </a:solidFill>
              </a:rPr>
              <a:t>javax.slee.Sbb</a:t>
            </a:r>
            <a:r>
              <a:rPr lang="en-US" sz="1400" dirty="0" smtClean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SBB methods: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Event handler methods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Local interface methods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Life cycle callback methods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 </a:t>
            </a:r>
            <a:r>
              <a:rPr lang="en-US" sz="1200" dirty="0" err="1" smtClean="0">
                <a:solidFill>
                  <a:srgbClr val="3C5790"/>
                </a:solidFill>
              </a:rPr>
              <a:t>sbbExceptionThrown</a:t>
            </a:r>
            <a:r>
              <a:rPr lang="en-US" sz="1200" dirty="0" smtClean="0">
                <a:solidFill>
                  <a:srgbClr val="3C5790"/>
                </a:solidFill>
              </a:rPr>
              <a:t> callback method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 </a:t>
            </a:r>
            <a:r>
              <a:rPr lang="en-US" sz="1200" dirty="0" err="1" smtClean="0">
                <a:solidFill>
                  <a:srgbClr val="3C5790"/>
                </a:solidFill>
              </a:rPr>
              <a:t>sbbRolledBack</a:t>
            </a:r>
            <a:r>
              <a:rPr lang="en-US" sz="1200" dirty="0" smtClean="0">
                <a:solidFill>
                  <a:srgbClr val="3C5790"/>
                </a:solidFill>
              </a:rPr>
              <a:t> callback method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Initial event selector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447800"/>
            <a:ext cx="28813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JAIN SLEE?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Basic Concepts</a:t>
            </a:r>
          </a:p>
          <a:p>
            <a:pPr lvl="1"/>
            <a:r>
              <a:rPr lang="fr-CA" sz="1400" dirty="0" smtClean="0">
                <a:solidFill>
                  <a:srgbClr val="3C5790"/>
                </a:solidFill>
              </a:rPr>
              <a:t>Resource </a:t>
            </a:r>
            <a:r>
              <a:rPr lang="fr-CA" sz="1400" dirty="0" err="1" smtClean="0">
                <a:solidFill>
                  <a:srgbClr val="3C5790"/>
                </a:solidFill>
              </a:rPr>
              <a:t>Adaptor</a:t>
            </a:r>
            <a:endParaRPr lang="fr-CA" sz="1400" dirty="0" smtClean="0">
              <a:solidFill>
                <a:srgbClr val="3C5790"/>
              </a:solidFill>
            </a:endParaRPr>
          </a:p>
          <a:p>
            <a:pPr lvl="1"/>
            <a:r>
              <a:rPr lang="fr-CA" sz="1400" dirty="0" err="1" smtClean="0">
                <a:solidFill>
                  <a:srgbClr val="3C5790"/>
                </a:solidFill>
              </a:rPr>
              <a:t>Activity</a:t>
            </a:r>
            <a:r>
              <a:rPr lang="ro-RO" sz="1400" dirty="0" smtClean="0">
                <a:solidFill>
                  <a:srgbClr val="3C5790"/>
                </a:solidFill>
              </a:rPr>
              <a:t>/ActivityContext</a:t>
            </a:r>
            <a:endParaRPr lang="fr-CA" sz="1400" dirty="0" smtClean="0">
              <a:solidFill>
                <a:srgbClr val="3C5790"/>
              </a:solidFill>
            </a:endParaRPr>
          </a:p>
          <a:p>
            <a:pPr lvl="1"/>
            <a:r>
              <a:rPr lang="fr-CA" sz="1400" dirty="0" err="1" smtClean="0">
                <a:solidFill>
                  <a:srgbClr val="3C5790"/>
                </a:solidFill>
              </a:rPr>
              <a:t>Events</a:t>
            </a:r>
            <a:endParaRPr lang="fr-CA" sz="1400" dirty="0" smtClean="0">
              <a:solidFill>
                <a:srgbClr val="3C5790"/>
              </a:solidFill>
            </a:endParaRPr>
          </a:p>
          <a:p>
            <a:pPr lvl="1"/>
            <a:r>
              <a:rPr lang="fr-CA" sz="1400" dirty="0" smtClean="0">
                <a:solidFill>
                  <a:srgbClr val="3C5790"/>
                </a:solidFill>
              </a:rPr>
              <a:t>Services</a:t>
            </a:r>
          </a:p>
          <a:p>
            <a:pPr lvl="1"/>
            <a:r>
              <a:rPr lang="fr-CA" sz="1400" dirty="0" smtClean="0">
                <a:solidFill>
                  <a:srgbClr val="3C5790"/>
                </a:solidFill>
              </a:rPr>
              <a:t>SBB</a:t>
            </a:r>
          </a:p>
          <a:p>
            <a:pPr lvl="1"/>
            <a:r>
              <a:rPr lang="fr-CA" sz="1400" dirty="0" err="1" smtClean="0">
                <a:solidFill>
                  <a:srgbClr val="3C5790"/>
                </a:solidFill>
              </a:rPr>
              <a:t>Deployable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smtClean="0">
                <a:solidFill>
                  <a:srgbClr val="3C5790"/>
                </a:solidFill>
              </a:rPr>
              <a:t>Unit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Profiles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Usage Parameters</a:t>
            </a:r>
            <a:endParaRPr lang="fr-CA" sz="14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SBB </a:t>
            </a:r>
            <a:r>
              <a:rPr lang="fr-CA" sz="1600" dirty="0" err="1" smtClean="0">
                <a:solidFill>
                  <a:srgbClr val="3C5790"/>
                </a:solidFill>
              </a:rPr>
              <a:t>Lifecycle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Facilities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Management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Resource Adaptor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5715000" y="1447800"/>
            <a:ext cx="28813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o-RO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SLEE </a:t>
            </a:r>
            <a:r>
              <a:rPr kumimoji="0" lang="fr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Vendors</a:t>
            </a:r>
            <a:endParaRPr kumimoji="0" lang="fr-CA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Mobicents</a:t>
            </a:r>
            <a: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SLEE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fr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Diameter</a:t>
            </a:r>
            <a:r>
              <a:rPr kumimoji="0" lang="fr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Base RA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Bibliography</a:t>
            </a:r>
            <a:endParaRPr kumimoji="0" lang="fr-CA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fr-CA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SBB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SBB object is an instance of the SLEE generated class that extends the SBB abstract class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SLEE creates and manages a pool of SBB objects.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can receive and fire events, receive synchronous method invocations, and access and update the persistent state of the SBB entity.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SBB interfaces and classes naming convention: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SBB abstract class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b="1" dirty="0" smtClean="0">
                <a:solidFill>
                  <a:srgbClr val="3C5790"/>
                </a:solidFill>
              </a:rPr>
              <a:t>&lt;name&gt;</a:t>
            </a:r>
            <a:r>
              <a:rPr lang="en-US" sz="1200" b="1" dirty="0" err="1" smtClean="0">
                <a:solidFill>
                  <a:srgbClr val="3C5790"/>
                </a:solidFill>
              </a:rPr>
              <a:t>Sbb</a:t>
            </a:r>
            <a:endParaRPr lang="en-US" sz="12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SBB Activity Context Interface </a:t>
            </a:r>
            <a:r>
              <a:rPr lang="en-US" sz="1200" dirty="0" err="1" smtClean="0">
                <a:solidFill>
                  <a:srgbClr val="3C5790"/>
                </a:solidFill>
              </a:rPr>
              <a:t>interface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b="1" dirty="0" smtClean="0">
                <a:solidFill>
                  <a:srgbClr val="3C5790"/>
                </a:solidFill>
              </a:rPr>
              <a:t>&lt;name&gt;</a:t>
            </a:r>
            <a:r>
              <a:rPr lang="en-US" sz="1200" b="1" dirty="0" err="1" smtClean="0">
                <a:solidFill>
                  <a:srgbClr val="3C5790"/>
                </a:solidFill>
              </a:rPr>
              <a:t>SbbActivityContextInterface</a:t>
            </a:r>
            <a:endParaRPr lang="en-US" sz="12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SBB local interface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b="1" dirty="0" smtClean="0">
                <a:solidFill>
                  <a:srgbClr val="3C5790"/>
                </a:solidFill>
              </a:rPr>
              <a:t>&lt;name&gt;</a:t>
            </a:r>
            <a:r>
              <a:rPr lang="en-US" sz="1200" b="1" dirty="0" err="1" smtClean="0">
                <a:solidFill>
                  <a:srgbClr val="3C5790"/>
                </a:solidFill>
              </a:rPr>
              <a:t>SbbLocalObject</a:t>
            </a:r>
            <a:endParaRPr lang="en-US" sz="1200" b="1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SBB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5181600" y="2286000"/>
            <a:ext cx="37338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HelloSleeWorldSbb</a:t>
            </a:r>
            <a:r>
              <a:rPr lang="en-US" sz="1400" dirty="0" smtClean="0">
                <a:solidFill>
                  <a:srgbClr val="3C5790"/>
                </a:solidFill>
              </a:rPr>
              <a:t> implements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javax.slee.Sbb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inteface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362200"/>
            <a:ext cx="4958079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SBB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2057400"/>
            <a:ext cx="86106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SBB definition is needed for SLEE vendor application server.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contains the abstract SBB class and the events that the SBB is interested in.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200"/>
            <a:ext cx="8041351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SBB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deployable unit contains the service xml file that contains the metadata.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75" y="2800350"/>
            <a:ext cx="58007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Deployable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Deployable</a:t>
            </a:r>
            <a:r>
              <a:rPr lang="fr-CA" dirty="0" smtClean="0">
                <a:solidFill>
                  <a:schemeClr val="bg1"/>
                </a:solidFill>
              </a:rPr>
              <a:t> unit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deployable unit is a Jar file that can be installed in the SLEE.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A deployable unit may contain Services, SBB jar files, event jar files, Profile Specification jar files, resource adaptor type jar files, resource adaptor jar files, and library jar files.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of these jar files contain the Java class files and the deployment descriptors of one or more of these components.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ro-RO" sz="4000" dirty="0" smtClean="0">
                <a:solidFill>
                  <a:srgbClr val="3C5790"/>
                </a:solidFill>
              </a:rPr>
              <a:t>Profiles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Profiles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Provisioned data required by the SBB to perform its function. E.g. configuration data or per subscriber data.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For each Profile Specification, the Profile Specification Developer provides the following parts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A profile CMP interface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An optional Profile Local Interface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Profile Specification Developer may provide an optional Profile Local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interface declares the methods that should be visible to SLEE Components such as SBBs, Resource Adaptors, or other Profile Specifications.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ro-RO" sz="4000" dirty="0" smtClean="0">
                <a:solidFill>
                  <a:srgbClr val="3C5790"/>
                </a:solidFill>
              </a:rPr>
              <a:t>Usage Parameters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Usage Parameters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 usage parameter is a parameter that can be updated by an object in the SLEE to provide usage infomation.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It is accessible by the Administrator through the management interface of the SLEE.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Each usage parameter is addressed by a hierarchically scoped name: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Notification source name component</a:t>
            </a:r>
            <a:r>
              <a:rPr lang="ro-RO" sz="1200" dirty="0" smtClean="0">
                <a:solidFill>
                  <a:srgbClr val="3C5790"/>
                </a:solidFill>
              </a:rPr>
              <a:t>: identifies the SLEE entity such as an SBB, Profile Table or RA entity.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Usage parameter set name component</a:t>
            </a:r>
            <a:r>
              <a:rPr lang="ro-RO" sz="1200" dirty="0" smtClean="0">
                <a:solidFill>
                  <a:srgbClr val="3C5790"/>
                </a:solidFill>
              </a:rPr>
              <a:t>: identifies a usage parameter set accssible by the notification source.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Usage parameter name component</a:t>
            </a:r>
            <a:r>
              <a:rPr lang="ro-RO" sz="1200" dirty="0" smtClean="0">
                <a:solidFill>
                  <a:srgbClr val="3C5790"/>
                </a:solidFill>
              </a:rPr>
              <a:t>: is the lowest-level scoped name and identifies a usage parameter by the notification source name component.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smtClean="0">
                <a:solidFill>
                  <a:schemeClr val="bg1"/>
                </a:solidFill>
              </a:rPr>
              <a:t> JAIN SLEE?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2400" y="2438400"/>
            <a:ext cx="4648200" cy="34290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SLEE</a:t>
            </a:r>
            <a:r>
              <a:rPr lang="en-US" sz="1400" dirty="0" smtClean="0">
                <a:solidFill>
                  <a:srgbClr val="3C5790"/>
                </a:solidFill>
              </a:rPr>
              <a:t> stands for Service Logic Execution Environment.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JAIN</a:t>
            </a:r>
            <a:r>
              <a:rPr lang="en-US" sz="1400" dirty="0" smtClean="0">
                <a:solidFill>
                  <a:srgbClr val="3C5790"/>
                </a:solidFill>
              </a:rPr>
              <a:t> stands for Java APIs for Intelligent Networks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JAIN SLEE is Java based "Write once – Run anywhere".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JAIN SLEE is standardized in Java Community Process: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JAIN SLEE 1.0 --&gt; JSR 22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JAIN SLEE 1.1 --&gt; JSR 240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JAIN is an enabling set of Java APIs to develop and deploy service driven network applications and services.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800600" y="2514600"/>
            <a:ext cx="4191000" cy="3219450"/>
            <a:chOff x="2133600" y="2971800"/>
            <a:chExt cx="4191000" cy="32194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9800" y="2971800"/>
              <a:ext cx="4114800" cy="32194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</p:pic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2133600" y="5867400"/>
              <a:ext cx="9906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400"/>
                <a:t>~2005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SBB </a:t>
            </a:r>
            <a:r>
              <a:rPr lang="fr-CA" dirty="0" err="1" smtClean="0">
                <a:solidFill>
                  <a:schemeClr val="bg1"/>
                </a:solidFill>
              </a:rPr>
              <a:t>Lifecycle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953000" y="2514600"/>
            <a:ext cx="41148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Does Not Exist state</a:t>
            </a:r>
          </a:p>
          <a:p>
            <a:pPr marL="0" indent="0">
              <a:buNone/>
            </a:pPr>
            <a:r>
              <a:rPr lang="en-US" sz="1400" dirty="0" smtClean="0">
                <a:latin typeface="Arial" charset="0"/>
                <a:cs typeface="Arial" charset="0"/>
              </a:rPr>
              <a:t> The SBB object does not exist. It may not have   been created or it may have been deleted.</a:t>
            </a:r>
          </a:p>
          <a:p>
            <a:pPr marL="0" indent="0">
              <a:buNone/>
            </a:pPr>
            <a:endParaRPr lang="en-US" sz="1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Pooled state</a:t>
            </a:r>
          </a:p>
          <a:p>
            <a:pPr marL="0" indent="0">
              <a:buNone/>
            </a:pPr>
            <a:r>
              <a:rPr lang="en-US" sz="1400" dirty="0" smtClean="0">
                <a:latin typeface="Arial" charset="0"/>
                <a:cs typeface="Arial" charset="0"/>
              </a:rPr>
              <a:t>The SBB object exists but is not assigned to any particular SBB entity.</a:t>
            </a:r>
          </a:p>
          <a:p>
            <a:pPr marL="0" indent="0">
              <a:buNone/>
            </a:pPr>
            <a:endParaRPr lang="en-US" sz="1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Ready state</a:t>
            </a:r>
          </a:p>
          <a:p>
            <a:pPr marL="0" indent="0">
              <a:buNone/>
            </a:pPr>
            <a:r>
              <a:rPr lang="en-US" sz="1400" dirty="0" smtClean="0">
                <a:latin typeface="Arial" charset="0"/>
                <a:cs typeface="Arial" charset="0"/>
              </a:rPr>
              <a:t>The SBB object in the Ready state is assigned to an SBB entity. It is ready to receive events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362200"/>
            <a:ext cx="4648200" cy="37719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Facilities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Facilities are standard functional components provided by the SLEE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99" y="2514600"/>
            <a:ext cx="6781801" cy="379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Facilities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SLEE specification defines the following standard Facilities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Timer </a:t>
            </a:r>
            <a:r>
              <a:rPr lang="en-US" sz="1200" b="1" dirty="0" smtClean="0">
                <a:solidFill>
                  <a:srgbClr val="3C5790"/>
                </a:solidFill>
              </a:rPr>
              <a:t>Facility</a:t>
            </a:r>
            <a:endParaRPr lang="ro-RO" sz="1200" b="1" dirty="0" smtClean="0">
              <a:solidFill>
                <a:srgbClr val="3C5790"/>
              </a:solidFill>
            </a:endParaRP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for initiating periodic actions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Alarm Facility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Used by SBBs, RA, Profiles to request the SLEE to raise or clear alarms.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Trace Facility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Generates  trace messages intended for consumtion by external management clients.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Activity Context Naming </a:t>
            </a:r>
            <a:r>
              <a:rPr lang="en-US" sz="1200" b="1" dirty="0" smtClean="0">
                <a:solidFill>
                  <a:srgbClr val="3C5790"/>
                </a:solidFill>
              </a:rPr>
              <a:t>Facility</a:t>
            </a:r>
            <a:endParaRPr lang="ro-RO" sz="1200" b="1" dirty="0" smtClean="0">
              <a:solidFill>
                <a:srgbClr val="3C5790"/>
              </a:solidFill>
            </a:endParaRP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Provides a global flat namespace for naming Activity Contexts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P</a:t>
            </a:r>
            <a:r>
              <a:rPr lang="en-US" sz="1200" b="1" dirty="0" err="1" smtClean="0">
                <a:solidFill>
                  <a:srgbClr val="3C5790"/>
                </a:solidFill>
              </a:rPr>
              <a:t>rofile</a:t>
            </a:r>
            <a:r>
              <a:rPr lang="en-US" sz="1200" b="1" dirty="0" smtClean="0">
                <a:solidFill>
                  <a:srgbClr val="3C5790"/>
                </a:solidFill>
              </a:rPr>
              <a:t> Facility</a:t>
            </a:r>
            <a:endParaRPr lang="ro-RO" sz="1200" b="1" dirty="0" smtClean="0">
              <a:solidFill>
                <a:srgbClr val="3C5790"/>
              </a:solidFill>
            </a:endParaRP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Allows SBBs to obtain the ProfileTable object or ProfileTableActivity object for a specified ProfileTable.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Event Lookup </a:t>
            </a:r>
            <a:r>
              <a:rPr lang="ro-RO" sz="1200" b="1" dirty="0" smtClean="0">
                <a:solidFill>
                  <a:srgbClr val="3C5790"/>
                </a:solidFill>
              </a:rPr>
              <a:t>Facility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Used by RA to obtain information about the event types installed in the SLEE.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Service Lookup </a:t>
            </a:r>
            <a:r>
              <a:rPr lang="ro-RO" sz="1200" b="1" dirty="0" smtClean="0">
                <a:solidFill>
                  <a:srgbClr val="3C5790"/>
                </a:solidFill>
              </a:rPr>
              <a:t>Facility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Used by RA to obtain information about the types of events a Service installed in the SLEE may receive.</a:t>
            </a:r>
          </a:p>
          <a:p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Management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SLEE specification provides management capabilities for deployable units, Services, Resource </a:t>
            </a:r>
            <a:r>
              <a:rPr lang="en-US" sz="1400" dirty="0" smtClean="0">
                <a:solidFill>
                  <a:srgbClr val="3C5790"/>
                </a:solidFill>
              </a:rPr>
              <a:t>Adaptors,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Profile </a:t>
            </a:r>
            <a:r>
              <a:rPr lang="en-US" sz="1400" dirty="0" smtClean="0">
                <a:solidFill>
                  <a:srgbClr val="3C5790"/>
                </a:solidFill>
              </a:rPr>
              <a:t>Tables, Profiles, the Alarm Facility, and the Trace Facility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 management client manages the SLEE by interacting with a set of SLEE specification defined </a:t>
            </a:r>
            <a:r>
              <a:rPr lang="en-US" sz="1400" dirty="0" smtClean="0">
                <a:solidFill>
                  <a:srgbClr val="3C5790"/>
                </a:solidFill>
              </a:rPr>
              <a:t>M</a:t>
            </a:r>
            <a:r>
              <a:rPr lang="ro-RO" sz="1400" dirty="0" smtClean="0">
                <a:solidFill>
                  <a:srgbClr val="3C5790"/>
                </a:solidFill>
              </a:rPr>
              <a:t>B</a:t>
            </a:r>
            <a:r>
              <a:rPr lang="en-US" sz="1400" dirty="0" err="1" smtClean="0">
                <a:solidFill>
                  <a:srgbClr val="3C5790"/>
                </a:solidFill>
              </a:rPr>
              <a:t>ean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objects</a:t>
            </a:r>
            <a:r>
              <a:rPr lang="en-US" sz="1400" dirty="0" smtClean="0">
                <a:solidFill>
                  <a:srgbClr val="3C5790"/>
                </a:solidFill>
              </a:rPr>
              <a:t>, as defined by the Java Management Extension (JMX) specification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The SLEE Mbean interfaces are Mbeans interfaces defined by the SLEE specification; thise interfaces are defined in the </a:t>
            </a:r>
            <a:r>
              <a:rPr lang="ro-RO" sz="1400" b="1" dirty="0" smtClean="0">
                <a:solidFill>
                  <a:srgbClr val="3C5790"/>
                </a:solidFill>
              </a:rPr>
              <a:t>javax.slee.management</a:t>
            </a:r>
            <a:r>
              <a:rPr lang="ro-RO" sz="1400" dirty="0" smtClean="0">
                <a:solidFill>
                  <a:srgbClr val="3C5790"/>
                </a:solidFill>
              </a:rPr>
              <a:t> package.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Example Mbean interfaces: SleeManagementMBean, ServiceManagementMBean, ServiceUsageMBnea, AlarmMBean, TraceMBean, ResourceManagementMBean, ProfileTableUsageMBean,etc.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Management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Requirements of any management client that accesses the SLEE Mbean objects: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Client may only reference a SLEE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object by its Object Name.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Client can only invoke a SLEE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object through a local or remote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Server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There are two </a:t>
            </a:r>
            <a:r>
              <a:rPr lang="en-US" sz="1400" dirty="0" smtClean="0">
                <a:solidFill>
                  <a:srgbClr val="3C5790"/>
                </a:solidFill>
              </a:rPr>
              <a:t>approaches </a:t>
            </a:r>
            <a:r>
              <a:rPr lang="en-US" sz="1400" dirty="0" smtClean="0">
                <a:solidFill>
                  <a:srgbClr val="3C5790"/>
                </a:solidFill>
              </a:rPr>
              <a:t>to implementing a custom SLEE management client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implement the client as a </a:t>
            </a:r>
            <a:r>
              <a:rPr lang="en-US" sz="1200" dirty="0" err="1" smtClean="0">
                <a:solidFill>
                  <a:srgbClr val="3C5790"/>
                </a:solidFill>
              </a:rPr>
              <a:t>MLet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implement a SLEE management client using the JMX Remote API.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requirements of a management client </a:t>
            </a:r>
            <a:r>
              <a:rPr lang="en-US" sz="1400" dirty="0" err="1" smtClean="0">
                <a:solidFill>
                  <a:srgbClr val="3C5790"/>
                </a:solidFill>
              </a:rPr>
              <a:t>MLet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are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can be implemented as any type of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supported by the JMX 1.2.1 specification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should implement the </a:t>
            </a:r>
            <a:r>
              <a:rPr lang="en-US" sz="1200" dirty="0" err="1" smtClean="0">
                <a:solidFill>
                  <a:srgbClr val="3C5790"/>
                </a:solidFill>
              </a:rPr>
              <a:t>javax.management.MBeanRegistration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interface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Management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There are lots of MBean objects that provide the external management interface of the SLEE.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4525" y="2362200"/>
            <a:ext cx="5019675" cy="440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Resource Adaptor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Resources are entities that represent and interact with other systems outside the SLEE, such as network devices, protocol stacks,databases, directories, etc.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Resource adaptors adapt particular resources to the requirements of the SLEE.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Resource adaptor receives messages from external sources and submits them as events to the SLEE.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SLEE Resource Adaptor architecture consists of APIs which are implemented by the </a:t>
            </a:r>
            <a:r>
              <a:rPr lang="en-US" sz="1400" dirty="0" smtClean="0">
                <a:solidFill>
                  <a:srgbClr val="3C5790"/>
                </a:solidFill>
              </a:rPr>
              <a:t>SLEE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Resource adaptor type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Defines the API and a contract that SBB use to interact with the Resource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Resource adaptor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Implementation of one or more resource adaptor types.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Resource adaptor entity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Represents the mapping within the SLEE of a particular resource as adapted by a RA. 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Multiple resource adaptor entities may be created from a single RA.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Resource adaptor object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RA objects are Java objects that the SLEE uses to interact with RA entities.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SLEE Endpoint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Integrace used by a RA object to start Activities, fire Events on Activities and end Activities.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Resource Adaptor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4268" y="1676400"/>
            <a:ext cx="3928332" cy="511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5486400" y="2133600"/>
            <a:ext cx="3429000" cy="609600"/>
          </a:xfrm>
        </p:spPr>
        <p:txBody>
          <a:bodyPr/>
          <a:lstStyle/>
          <a:p>
            <a:pPr>
              <a:buNone/>
            </a:pP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 Meta model of the Resource Adaptor architecture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Resource Adaptor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 resource adaptor entity can be in one the following 3 operational states: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Inactive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The RA entity is ready to be activated.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Active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The RA adaptor entity has been activated.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Stopping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The RA entity is being deactivated.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581400"/>
            <a:ext cx="5486400" cy="323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Resource Adaptor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Resource adaptor class requirements: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RA </a:t>
            </a:r>
            <a:r>
              <a:rPr lang="en-US" sz="1200" dirty="0" smtClean="0">
                <a:solidFill>
                  <a:srgbClr val="3C5790"/>
                </a:solidFill>
              </a:rPr>
              <a:t>class must be defined in a named package.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class </a:t>
            </a:r>
            <a:r>
              <a:rPr lang="en-US" sz="1200" dirty="0" smtClean="0">
                <a:solidFill>
                  <a:srgbClr val="3C5790"/>
                </a:solidFill>
              </a:rPr>
              <a:t>must implement </a:t>
            </a:r>
            <a:r>
              <a:rPr lang="en-US" sz="1200" dirty="0" err="1" smtClean="0">
                <a:solidFill>
                  <a:srgbClr val="3C5790"/>
                </a:solidFill>
              </a:rPr>
              <a:t>javax.slee.resource.ResourceAdaptor</a:t>
            </a:r>
            <a:r>
              <a:rPr lang="en-US" sz="1200" dirty="0" smtClean="0">
                <a:solidFill>
                  <a:srgbClr val="3C5790"/>
                </a:solidFill>
              </a:rPr>
              <a:t> interface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class </a:t>
            </a:r>
            <a:r>
              <a:rPr lang="en-US" sz="1200" dirty="0" smtClean="0">
                <a:solidFill>
                  <a:srgbClr val="3C5790"/>
                </a:solidFill>
              </a:rPr>
              <a:t>must be defined as public and cannot be abstract or final.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class </a:t>
            </a:r>
            <a:r>
              <a:rPr lang="en-US" sz="1200" dirty="0" smtClean="0">
                <a:solidFill>
                  <a:srgbClr val="3C5790"/>
                </a:solidFill>
              </a:rPr>
              <a:t>must have a public no-argument </a:t>
            </a:r>
            <a:r>
              <a:rPr lang="en-US" sz="1200" dirty="0" smtClean="0">
                <a:solidFill>
                  <a:srgbClr val="3C5790"/>
                </a:solidFill>
              </a:rPr>
              <a:t>constructor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Resource adaptor object lifecycle: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Unconfigured state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Inactive state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Active state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Stopping state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980042"/>
            <a:ext cx="3736933" cy="372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JAIN SLEE?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3048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JSLEE</a:t>
            </a:r>
            <a:r>
              <a:rPr lang="en-US" sz="1400" dirty="0" smtClean="0">
                <a:solidFill>
                  <a:srgbClr val="3C5790"/>
                </a:solidFill>
              </a:rPr>
              <a:t> - low latency and high throughput application server for event processing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343056"/>
            <a:ext cx="6629400" cy="44387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Transactions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All SLEEs must implement the transactional semantics defined in this specification.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transactions are isolated from each other at the </a:t>
            </a:r>
            <a:r>
              <a:rPr lang="en-US" sz="1400" dirty="0" err="1" smtClean="0">
                <a:solidFill>
                  <a:srgbClr val="3C5790"/>
                </a:solidFill>
              </a:rPr>
              <a:t>serializable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isolation level.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SLEE starts a transaction prior to a SLEE originated invocation sequence.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resource adaptor object may also start and commit or rollback transactions for its own use.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3009806"/>
            <a:ext cx="6553200" cy="38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Transactions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transaction may be in one of the following states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Active</a:t>
            </a:r>
            <a:r>
              <a:rPr lang="ro-RO" sz="1200" dirty="0" smtClean="0">
                <a:solidFill>
                  <a:srgbClr val="3C5790"/>
                </a:solidFill>
              </a:rPr>
              <a:t>: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Transaction is typically created and initialized prior to the SLEE originated invocation sequence.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Committing</a:t>
            </a:r>
            <a:endParaRPr lang="ro-RO" sz="1200" b="1" dirty="0" smtClean="0">
              <a:solidFill>
                <a:srgbClr val="3C5790"/>
              </a:solidFill>
            </a:endParaRP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On successful completion of SLEE originated invocation sequence the transaction transitions from Active to Committing state.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Committed</a:t>
            </a:r>
            <a:endParaRPr lang="ro-RO" sz="1200" b="1" dirty="0" smtClean="0">
              <a:solidFill>
                <a:srgbClr val="3C5790"/>
              </a:solidFill>
            </a:endParaRP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Transition enters in this state when a heuristic has likely been applied.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Marked for </a:t>
            </a:r>
            <a:r>
              <a:rPr lang="en-US" sz="1200" b="1" dirty="0" smtClean="0">
                <a:solidFill>
                  <a:srgbClr val="3C5790"/>
                </a:solidFill>
              </a:rPr>
              <a:t>Rollback</a:t>
            </a:r>
            <a:endParaRPr lang="ro-RO" sz="1200" b="1" dirty="0" smtClean="0">
              <a:solidFill>
                <a:srgbClr val="3C5790"/>
              </a:solidFill>
            </a:endParaRP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Extension of the transaction life cycle provided by the SLEE.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Rolling </a:t>
            </a:r>
            <a:r>
              <a:rPr lang="en-US" sz="1200" b="1" dirty="0" smtClean="0">
                <a:solidFill>
                  <a:srgbClr val="3C5790"/>
                </a:solidFill>
              </a:rPr>
              <a:t>Back</a:t>
            </a:r>
            <a:endParaRPr lang="ro-RO" sz="1200" b="1" dirty="0" smtClean="0">
              <a:solidFill>
                <a:srgbClr val="3C5790"/>
              </a:solidFill>
            </a:endParaRP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A transaction in this state is in the process of rolling back.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Rolled </a:t>
            </a:r>
            <a:r>
              <a:rPr lang="en-US" sz="1200" b="1" dirty="0" smtClean="0">
                <a:solidFill>
                  <a:srgbClr val="3C5790"/>
                </a:solidFill>
              </a:rPr>
              <a:t>Back</a:t>
            </a:r>
            <a:endParaRPr lang="ro-RO" sz="1200" b="1" dirty="0" smtClean="0">
              <a:solidFill>
                <a:srgbClr val="3C5790"/>
              </a:solidFill>
            </a:endParaRP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Tra.nsaction has been aborted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SLEE </a:t>
            </a:r>
            <a:r>
              <a:rPr lang="fr-CA" dirty="0" err="1" smtClean="0">
                <a:solidFill>
                  <a:schemeClr val="bg1"/>
                </a:solidFill>
              </a:rPr>
              <a:t>Vendors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2 SLEE vendors:</a:t>
            </a:r>
          </a:p>
          <a:p>
            <a:pPr lvl="1">
              <a:buFont typeface="+mj-lt"/>
              <a:buAutoNum type="arabicPeriod"/>
            </a:pPr>
            <a:r>
              <a:rPr lang="en-US" sz="1400" b="1" dirty="0" err="1" smtClean="0">
                <a:solidFill>
                  <a:srgbClr val="3C5790"/>
                </a:solidFill>
              </a:rPr>
              <a:t>Mobicents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sz="1400" b="1" dirty="0" smtClean="0">
                <a:solidFill>
                  <a:srgbClr val="3C5790"/>
                </a:solidFill>
              </a:rPr>
              <a:t>Rhino</a:t>
            </a:r>
            <a:r>
              <a:rPr lang="en-US" sz="1400" dirty="0" smtClean="0">
                <a:solidFill>
                  <a:srgbClr val="3C5790"/>
                </a:solidFill>
              </a:rPr>
              <a:t> from </a:t>
            </a:r>
            <a:r>
              <a:rPr lang="en-US" sz="1400" b="1" dirty="0" err="1" smtClean="0">
                <a:solidFill>
                  <a:srgbClr val="3C5790"/>
                </a:solidFill>
              </a:rPr>
              <a:t>OpenCloud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Mobicents</a:t>
            </a:r>
            <a:r>
              <a:rPr lang="en-US" sz="1400" dirty="0" smtClean="0">
                <a:solidFill>
                  <a:srgbClr val="3C5790"/>
                </a:solidFill>
              </a:rPr>
              <a:t> is an Open Source VoIP Platform written in Java to help create, deploy, manage services and applications integrating voice, video and  data across a range of IP and legacy communications networks.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OpenCloud</a:t>
            </a:r>
            <a:r>
              <a:rPr lang="en-US" sz="1400" dirty="0" smtClean="0">
                <a:solidFill>
                  <a:srgbClr val="3C5790"/>
                </a:solidFill>
              </a:rPr>
              <a:t> Rhino Telecom Application Server is the world-leading converged carrier-grade Telecom Application Server (TAS).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Rhino</a:t>
            </a:r>
            <a:r>
              <a:rPr lang="en-US" sz="1400" dirty="0" smtClean="0">
                <a:solidFill>
                  <a:srgbClr val="3C5790"/>
                </a:solidFill>
              </a:rPr>
              <a:t> Telecoms Application Server complies with both Java telecom application server standards – JAIN SLEE (JSLEE) and SIP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Mobicents</a:t>
            </a:r>
            <a:r>
              <a:rPr lang="en-US" sz="3200" dirty="0" smtClean="0">
                <a:solidFill>
                  <a:schemeClr val="bg1"/>
                </a:solidFill>
              </a:rPr>
              <a:t> SLEE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Mobicents</a:t>
            </a:r>
            <a:r>
              <a:rPr lang="en-US" sz="1400" dirty="0" smtClean="0">
                <a:solidFill>
                  <a:srgbClr val="3C5790"/>
                </a:solidFill>
              </a:rPr>
              <a:t> can be installed on Tomcat or </a:t>
            </a:r>
            <a:r>
              <a:rPr lang="en-US" sz="1400" dirty="0" err="1" smtClean="0">
                <a:solidFill>
                  <a:srgbClr val="3C5790"/>
                </a:solidFill>
              </a:rPr>
              <a:t>Jboss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Mobicents</a:t>
            </a:r>
            <a:r>
              <a:rPr lang="en-US" sz="1400" dirty="0" smtClean="0">
                <a:solidFill>
                  <a:srgbClr val="3C5790"/>
                </a:solidFill>
              </a:rPr>
              <a:t> managements can be found at </a:t>
            </a:r>
            <a:r>
              <a:rPr lang="en-US" sz="1400" b="1" dirty="0" smtClean="0">
                <a:solidFill>
                  <a:srgbClr val="3C5790"/>
                </a:solidFill>
              </a:rPr>
              <a:t>http://localhost:8080/slee-management-console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344422"/>
            <a:ext cx="8763000" cy="328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Mobicents</a:t>
            </a:r>
            <a:r>
              <a:rPr lang="en-US" sz="3200" dirty="0" smtClean="0">
                <a:solidFill>
                  <a:schemeClr val="bg1"/>
                </a:solidFill>
              </a:rPr>
              <a:t> SLEE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JAIN SLEE specification includes an API for interaction with JAIN SLEE container.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External applications can connect via interface </a:t>
            </a:r>
            <a:r>
              <a:rPr lang="en-US" sz="1400" dirty="0" err="1" smtClean="0">
                <a:solidFill>
                  <a:srgbClr val="3C5790"/>
                </a:solidFill>
              </a:rPr>
              <a:t>javax.slee.connection.SleeConnectionFactory</a:t>
            </a:r>
            <a:r>
              <a:rPr lang="en-US" sz="1400" dirty="0" smtClean="0">
                <a:solidFill>
                  <a:srgbClr val="3C5790"/>
                </a:solidFill>
              </a:rPr>
              <a:t> and fire events.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JAIN SLEE provides two different implementations of the API, one for access in the same JVM, another for remote access.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733800"/>
            <a:ext cx="8686800" cy="142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Mobicents</a:t>
            </a:r>
            <a:r>
              <a:rPr lang="en-US" sz="3200" dirty="0" smtClean="0">
                <a:solidFill>
                  <a:schemeClr val="bg1"/>
                </a:solidFill>
              </a:rPr>
              <a:t> SLEE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Mobicents</a:t>
            </a:r>
            <a:r>
              <a:rPr lang="en-US" sz="1400" dirty="0" smtClean="0">
                <a:solidFill>
                  <a:srgbClr val="3C5790"/>
                </a:solidFill>
              </a:rPr>
              <a:t> JSLEE </a:t>
            </a:r>
            <a:r>
              <a:rPr lang="en-US" sz="1400" b="1" dirty="0" smtClean="0">
                <a:solidFill>
                  <a:srgbClr val="3C5790"/>
                </a:solidFill>
              </a:rPr>
              <a:t>Twiddle</a:t>
            </a:r>
            <a:r>
              <a:rPr lang="en-US" sz="1400" dirty="0" smtClean="0">
                <a:solidFill>
                  <a:srgbClr val="3C5790"/>
                </a:solidFill>
              </a:rPr>
              <a:t> is command line tool, based on </a:t>
            </a:r>
            <a:r>
              <a:rPr lang="en-US" sz="1400" dirty="0" err="1" smtClean="0">
                <a:solidFill>
                  <a:srgbClr val="3C5790"/>
                </a:solidFill>
              </a:rPr>
              <a:t>JBoss</a:t>
            </a:r>
            <a:r>
              <a:rPr lang="en-US" sz="1400" dirty="0" smtClean="0">
                <a:solidFill>
                  <a:srgbClr val="3C5790"/>
                </a:solidFill>
              </a:rPr>
              <a:t> JMX.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Mobicents</a:t>
            </a:r>
            <a:r>
              <a:rPr lang="en-US" sz="1400" dirty="0" smtClean="0">
                <a:solidFill>
                  <a:srgbClr val="3C5790"/>
                </a:solidFill>
              </a:rPr>
              <a:t> JSLEE Twiddle acts on base of command and operation.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Command supports various operations.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Operation is aware of specific resource that needs to be called and how it should be accessed to perform certain task.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2800"/>
            <a:ext cx="3209925" cy="333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3437" y="3810000"/>
            <a:ext cx="4210963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Mobicents</a:t>
            </a:r>
            <a:r>
              <a:rPr lang="en-US" sz="3200" dirty="0" smtClean="0">
                <a:solidFill>
                  <a:schemeClr val="bg1"/>
                </a:solidFill>
              </a:rPr>
              <a:t> SLEE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9154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twiddle.sh [options] &lt;command&gt; [</a:t>
            </a:r>
            <a:r>
              <a:rPr lang="en-US" sz="1400" dirty="0" err="1" smtClean="0">
                <a:solidFill>
                  <a:srgbClr val="3C5790"/>
                </a:solidFill>
              </a:rPr>
              <a:t>command_arguments</a:t>
            </a:r>
            <a:r>
              <a:rPr lang="en-US" sz="1400" dirty="0" smtClean="0">
                <a:solidFill>
                  <a:srgbClr val="3C5790"/>
                </a:solidFill>
              </a:rPr>
              <a:t>] 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slee</a:t>
            </a:r>
            <a:r>
              <a:rPr lang="en-US" sz="1400" dirty="0" smtClean="0">
                <a:solidFill>
                  <a:srgbClr val="3C5790"/>
                </a:solidFill>
              </a:rPr>
              <a:t> command interacts with </a:t>
            </a:r>
            <a:r>
              <a:rPr lang="en-US" sz="1400" dirty="0" err="1" smtClean="0">
                <a:solidFill>
                  <a:srgbClr val="3C5790"/>
                </a:solidFill>
              </a:rPr>
              <a:t>javax.slee.management:name</a:t>
            </a:r>
            <a:r>
              <a:rPr lang="en-US" sz="1400" dirty="0" smtClean="0">
                <a:solidFill>
                  <a:srgbClr val="3C5790"/>
                </a:solidFill>
              </a:rPr>
              <a:t>=</a:t>
            </a:r>
            <a:r>
              <a:rPr lang="en-US" sz="1400" dirty="0" err="1" smtClean="0">
                <a:solidFill>
                  <a:srgbClr val="3C5790"/>
                </a:solidFill>
              </a:rPr>
              <a:t>SleeManagement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770224"/>
            <a:ext cx="3810000" cy="393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Mobicents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Diameter Base 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Diameter Base RA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86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Diameter Base Resource Adaptor Type is defined by </a:t>
            </a:r>
            <a:r>
              <a:rPr lang="en-US" sz="1400" dirty="0" err="1" smtClean="0">
                <a:solidFill>
                  <a:srgbClr val="3C5790"/>
                </a:solidFill>
              </a:rPr>
              <a:t>Mobicents</a:t>
            </a:r>
            <a:r>
              <a:rPr lang="en-US" sz="1400" dirty="0" smtClean="0">
                <a:solidFill>
                  <a:srgbClr val="3C5790"/>
                </a:solidFill>
              </a:rPr>
              <a:t> team as part of effort to standardize RA Types.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Diameter Base Type defines the following Activities: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AuthClientSessionActivity</a:t>
            </a:r>
            <a:r>
              <a:rPr lang="en-US" sz="1200" dirty="0" smtClean="0">
                <a:solidFill>
                  <a:srgbClr val="3C5790"/>
                </a:solidFill>
              </a:rPr>
              <a:t>:  client side of Base Authentication session. Abort-Session-Request (ASR) and Re-Auth-Request (RAR) messages are received in this Activity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AuthServerSessionActivity</a:t>
            </a:r>
            <a:r>
              <a:rPr lang="en-US" sz="1200" dirty="0" smtClean="0">
                <a:solidFill>
                  <a:srgbClr val="3C5790"/>
                </a:solidFill>
              </a:rPr>
              <a:t>: represents server side of Base Authentication session.  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AccountingClientSessionActivity</a:t>
            </a:r>
            <a:r>
              <a:rPr lang="en-US" sz="1200" dirty="0" smtClean="0">
                <a:solidFill>
                  <a:srgbClr val="3C5790"/>
                </a:solidFill>
              </a:rPr>
              <a:t>: represents client side of Base Accounting session. Accounting-Request (ACR) messages can be created and sent in this Activity.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AccountingServerSessionActivity</a:t>
            </a:r>
            <a:r>
              <a:rPr lang="en-US" sz="1200" dirty="0" smtClean="0">
                <a:solidFill>
                  <a:srgbClr val="3C5790"/>
                </a:solidFill>
              </a:rPr>
              <a:t>: represents server side of Base Accounting session. Accounting-Request(ACR) messages are received in this Activity.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DiameterActvity</a:t>
            </a:r>
            <a:r>
              <a:rPr lang="en-US" sz="1200" dirty="0" smtClean="0">
                <a:solidFill>
                  <a:srgbClr val="3C5790"/>
                </a:solidFill>
              </a:rPr>
              <a:t>: represents a generic Diameter session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318927"/>
            <a:ext cx="5105400" cy="231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Diameter Base RA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667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Events received on </a:t>
            </a:r>
            <a:r>
              <a:rPr lang="en-US" sz="1400" b="1" dirty="0" smtClean="0">
                <a:solidFill>
                  <a:srgbClr val="3C5790"/>
                </a:solidFill>
              </a:rPr>
              <a:t>Authorization Client Activity</a:t>
            </a:r>
            <a:r>
              <a:rPr lang="en-US" sz="1400" dirty="0" smtClean="0">
                <a:solidFill>
                  <a:srgbClr val="3C5790"/>
                </a:solidFill>
              </a:rPr>
              <a:t> : </a:t>
            </a:r>
            <a:r>
              <a:rPr lang="en-US" sz="1400" dirty="0" err="1" smtClean="0">
                <a:solidFill>
                  <a:srgbClr val="3C5790"/>
                </a:solidFill>
              </a:rPr>
              <a:t>SessionTerminationRequest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AbortSessionAnswer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ReAuthAnswer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ErrorAnswer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AbortSessionRequest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SessionTerminationAnswer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ReAuthRequest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ErrorAnswer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Events received on </a:t>
            </a:r>
            <a:r>
              <a:rPr lang="en-US" sz="1400" b="1" dirty="0" smtClean="0">
                <a:solidFill>
                  <a:srgbClr val="3C5790"/>
                </a:solidFill>
              </a:rPr>
              <a:t>Accounting Server Activity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AccountingRequest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Events received on </a:t>
            </a:r>
            <a:r>
              <a:rPr lang="en-US" sz="1400" b="1" dirty="0" smtClean="0">
                <a:solidFill>
                  <a:srgbClr val="3C5790"/>
                </a:solidFill>
              </a:rPr>
              <a:t>Accounting Client Activity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AccountingAnswer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ErrorAnswer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Events received on </a:t>
            </a:r>
            <a:r>
              <a:rPr lang="en-US" sz="1400" b="1" dirty="0" smtClean="0">
                <a:solidFill>
                  <a:srgbClr val="3C5790"/>
                </a:solidFill>
              </a:rPr>
              <a:t>Generic Diameter Activity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ExtensionDiameterMessage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ErrorAnswer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CapabilitiesExchangeRequest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CapabilitiesExchangeAnswer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DeviceWatchdogRequest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DeviceWatchdogAnswer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DisconnectPeerRequest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DisconnectPeerAnswer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Mobicents</a:t>
            </a:r>
            <a:r>
              <a:rPr lang="en-US" sz="1400" dirty="0" smtClean="0">
                <a:solidFill>
                  <a:srgbClr val="3C5790"/>
                </a:solidFill>
              </a:rPr>
              <a:t> Diameter Base Resource Adaptor SBB Interface provides SBBs with access to the Diameter objects required for creating and sending messages using the interface </a:t>
            </a:r>
            <a:r>
              <a:rPr lang="en-US" sz="1400" b="1" dirty="0" err="1" smtClean="0">
                <a:solidFill>
                  <a:srgbClr val="3C5790"/>
                </a:solidFill>
              </a:rPr>
              <a:t>DiameterProvider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Every component type is a </a:t>
            </a:r>
            <a:r>
              <a:rPr lang="en-US" sz="1400" b="1" dirty="0" smtClean="0">
                <a:solidFill>
                  <a:srgbClr val="3C5790"/>
                </a:solidFill>
              </a:rPr>
              <a:t>Deployable Unit</a:t>
            </a:r>
            <a:r>
              <a:rPr lang="en-US" sz="1400" dirty="0" smtClean="0">
                <a:solidFill>
                  <a:srgbClr val="3C5790"/>
                </a:solidFill>
              </a:rPr>
              <a:t> (DU)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Concurrency control is implemented by the environment, not the application.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JSLEE is </a:t>
            </a:r>
            <a:r>
              <a:rPr lang="en-US" sz="1400" b="1" dirty="0" smtClean="0">
                <a:solidFill>
                  <a:srgbClr val="3C5790"/>
                </a:solidFill>
              </a:rPr>
              <a:t>event driven</a:t>
            </a:r>
            <a:r>
              <a:rPr lang="en-US" sz="1400" dirty="0" smtClean="0">
                <a:solidFill>
                  <a:srgbClr val="3C5790"/>
                </a:solidFill>
              </a:rPr>
              <a:t> and knows producer consumer relationships.</a:t>
            </a:r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785185"/>
            <a:ext cx="5791200" cy="392041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JAIN SLEE is used in the telephony.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For telephony, data and wireless communications networks the API brings: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Service portability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Network independe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Open development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SLEE can be used to interface with other application servers and services.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JAIN SLEE (JSLEE) 1.1 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Specification</a:t>
            </a:r>
            <a:r>
              <a:rPr lang="en-US" sz="1600" dirty="0" smtClean="0">
                <a:solidFill>
                  <a:schemeClr val="bg1"/>
                </a:solidFill>
              </a:rPr>
              <a:t>, Final </a:t>
            </a:r>
            <a:r>
              <a:rPr lang="en-US" sz="1600" dirty="0" smtClean="0">
                <a:solidFill>
                  <a:schemeClr val="bg1"/>
                </a:solidFill>
              </a:rPr>
              <a:t>Release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Mobicents User Guide</a:t>
            </a:r>
          </a:p>
          <a:p>
            <a:endParaRPr lang="ro-RO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JSR 22 was finished in 03 Mar 2004.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defines Service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</a:t>
            </a:r>
            <a:r>
              <a:rPr lang="en-US" sz="1200" dirty="0" smtClean="0">
                <a:solidFill>
                  <a:srgbClr val="3C5790"/>
                </a:solidFill>
              </a:rPr>
              <a:t>Resource API interface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JSR 240 was finished in 14 Jul 2008.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defines Service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 Resource Adaptor interface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124200"/>
            <a:ext cx="6172200" cy="315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Resource Adaptor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Resource </a:t>
            </a:r>
            <a:r>
              <a:rPr lang="fr-CA" dirty="0" err="1" smtClean="0">
                <a:solidFill>
                  <a:schemeClr val="bg1"/>
                </a:solidFill>
              </a:rPr>
              <a:t>Adaptor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External resources are represented in SLEE by Resource Adaptors(RA)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RA adapts an external resource for use by services in the SLEE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System level component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Incoming flow (external resource -&gt; SLEE): modeled as events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Outgoing flow (SLEE -&gt; external resource): modeled as method invocations on objects provided by the RA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RA submits events via  a '</a:t>
            </a:r>
            <a:r>
              <a:rPr lang="en-US" sz="1400" dirty="0" err="1" smtClean="0">
                <a:solidFill>
                  <a:srgbClr val="3C5790"/>
                </a:solidFill>
              </a:rPr>
              <a:t>SleeEndpoint</a:t>
            </a:r>
            <a:r>
              <a:rPr lang="en-US" sz="1400" dirty="0" smtClean="0">
                <a:solidFill>
                  <a:srgbClr val="3C5790"/>
                </a:solidFill>
              </a:rPr>
              <a:t>'; SLEE routes the events to 0 or more SBBs.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"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" adapts a network protocol to JSLEE event based communication.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981200" y="3352800"/>
            <a:ext cx="5638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Activity</a:t>
            </a:r>
            <a:r>
              <a:rPr lang="ro-RO" sz="4000" dirty="0" smtClean="0">
                <a:solidFill>
                  <a:srgbClr val="3C5790"/>
                </a:solidFill>
              </a:rPr>
              <a:t>/ActivityContext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8061</TotalTime>
  <Words>2555</Words>
  <Application>Microsoft Office PowerPoint</Application>
  <PresentationFormat>On-screen Show (4:3)</PresentationFormat>
  <Paragraphs>302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143</vt:lpstr>
      <vt:lpstr>JAIN SLEE</vt:lpstr>
      <vt:lpstr>Contents</vt:lpstr>
      <vt:lpstr>What is JAIN SLEE?</vt:lpstr>
      <vt:lpstr>What is JAIN SLEE? (cont.)</vt:lpstr>
      <vt:lpstr>Basic Concepts</vt:lpstr>
      <vt:lpstr>Basic Concepts (cont.)</vt:lpstr>
      <vt:lpstr>Basic Concepts</vt:lpstr>
      <vt:lpstr>Resource Adaptor</vt:lpstr>
      <vt:lpstr>Basic Concepts</vt:lpstr>
      <vt:lpstr>Activity/ActivityContext</vt:lpstr>
      <vt:lpstr>Activity /ActivityContext (cont.)</vt:lpstr>
      <vt:lpstr>Activity /ActivityContext (cont.)</vt:lpstr>
      <vt:lpstr>Basic Concepts</vt:lpstr>
      <vt:lpstr>Events</vt:lpstr>
      <vt:lpstr>Basic Concepts</vt:lpstr>
      <vt:lpstr>Services</vt:lpstr>
      <vt:lpstr>Basic Concepts</vt:lpstr>
      <vt:lpstr>SBB</vt:lpstr>
      <vt:lpstr>SBB (cont.)</vt:lpstr>
      <vt:lpstr>SBB (cont.)</vt:lpstr>
      <vt:lpstr>SBB (cont.)</vt:lpstr>
      <vt:lpstr>SBB (cont.)</vt:lpstr>
      <vt:lpstr>SBB (cont.)</vt:lpstr>
      <vt:lpstr>Basic Concepts</vt:lpstr>
      <vt:lpstr>Deployable unit</vt:lpstr>
      <vt:lpstr>Basic Concepts</vt:lpstr>
      <vt:lpstr>Profiles</vt:lpstr>
      <vt:lpstr>Basic Concepts</vt:lpstr>
      <vt:lpstr>Usage Parameters</vt:lpstr>
      <vt:lpstr>SBB Lifecycle</vt:lpstr>
      <vt:lpstr>Facilities</vt:lpstr>
      <vt:lpstr>Facilities (cont.)</vt:lpstr>
      <vt:lpstr>Management</vt:lpstr>
      <vt:lpstr>Management (cont.)</vt:lpstr>
      <vt:lpstr>Management (cont.)</vt:lpstr>
      <vt:lpstr>Resource Adaptor</vt:lpstr>
      <vt:lpstr>Resource Adaptor (cont.)</vt:lpstr>
      <vt:lpstr>Resource Adaptor (cont.)</vt:lpstr>
      <vt:lpstr>Resource Adaptor (cont.)</vt:lpstr>
      <vt:lpstr>Transactions</vt:lpstr>
      <vt:lpstr>Transactions</vt:lpstr>
      <vt:lpstr>SLEE Vendors</vt:lpstr>
      <vt:lpstr>Mobicents SLEE</vt:lpstr>
      <vt:lpstr>Mobicents SLEE (cont.)</vt:lpstr>
      <vt:lpstr>Mobicents SLEE (cont.)</vt:lpstr>
      <vt:lpstr>Mobicents SLEE (cont.)</vt:lpstr>
      <vt:lpstr>Mobicents</vt:lpstr>
      <vt:lpstr>Diameter Base RA</vt:lpstr>
      <vt:lpstr>Diameter Base RA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835</cp:revision>
  <dcterms:created xsi:type="dcterms:W3CDTF">2012-04-12T06:19:17Z</dcterms:created>
  <dcterms:modified xsi:type="dcterms:W3CDTF">2014-07-01T08:35:39Z</dcterms:modified>
</cp:coreProperties>
</file>