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301" r:id="rId6"/>
    <p:sldId id="316" r:id="rId7"/>
    <p:sldId id="302" r:id="rId8"/>
    <p:sldId id="304" r:id="rId9"/>
    <p:sldId id="305" r:id="rId10"/>
    <p:sldId id="303" r:id="rId11"/>
    <p:sldId id="306" r:id="rId12"/>
    <p:sldId id="310" r:id="rId13"/>
    <p:sldId id="313" r:id="rId14"/>
    <p:sldId id="314" r:id="rId15"/>
    <p:sldId id="318" r:id="rId16"/>
    <p:sldId id="320" r:id="rId17"/>
    <p:sldId id="315" r:id="rId18"/>
    <p:sldId id="319" r:id="rId19"/>
    <p:sldId id="322" r:id="rId20"/>
    <p:sldId id="309" r:id="rId21"/>
    <p:sldId id="317" r:id="rId22"/>
    <p:sldId id="321" r:id="rId23"/>
    <p:sldId id="323" r:id="rId24"/>
    <p:sldId id="308" r:id="rId25"/>
    <p:sldId id="324" r:id="rId26"/>
    <p:sldId id="325" r:id="rId27"/>
    <p:sldId id="307" r:id="rId28"/>
    <p:sldId id="327" r:id="rId29"/>
    <p:sldId id="328" r:id="rId30"/>
    <p:sldId id="329" r:id="rId31"/>
    <p:sldId id="332" r:id="rId32"/>
    <p:sldId id="330" r:id="rId33"/>
    <p:sldId id="333" r:id="rId34"/>
    <p:sldId id="335" r:id="rId35"/>
    <p:sldId id="334" r:id="rId36"/>
    <p:sldId id="273" r:id="rId37"/>
    <p:sldId id="312" r:id="rId38"/>
    <p:sldId id="340" r:id="rId39"/>
    <p:sldId id="341" r:id="rId40"/>
    <p:sldId id="344" r:id="rId41"/>
    <p:sldId id="345" r:id="rId42"/>
    <p:sldId id="343" r:id="rId43"/>
    <p:sldId id="342" r:id="rId44"/>
    <p:sldId id="346" r:id="rId45"/>
    <p:sldId id="348" r:id="rId46"/>
    <p:sldId id="349" r:id="rId47"/>
    <p:sldId id="351" r:id="rId48"/>
    <p:sldId id="350" r:id="rId49"/>
    <p:sldId id="352" r:id="rId50"/>
    <p:sldId id="347" r:id="rId51"/>
    <p:sldId id="354" r:id="rId52"/>
    <p:sldId id="353" r:id="rId53"/>
    <p:sldId id="355" r:id="rId54"/>
    <p:sldId id="274" r:id="rId55"/>
    <p:sldId id="275" r:id="rId56"/>
    <p:sldId id="276" r:id="rId57"/>
    <p:sldId id="277" r:id="rId58"/>
    <p:sldId id="278" r:id="rId59"/>
    <p:sldId id="279" r:id="rId60"/>
    <p:sldId id="280" r:id="rId61"/>
    <p:sldId id="281" r:id="rId62"/>
    <p:sldId id="282" r:id="rId63"/>
    <p:sldId id="283" r:id="rId64"/>
    <p:sldId id="284" r:id="rId65"/>
    <p:sldId id="285" r:id="rId66"/>
    <p:sldId id="286" r:id="rId67"/>
    <p:sldId id="287" r:id="rId68"/>
    <p:sldId id="288" r:id="rId69"/>
    <p:sldId id="300" r:id="rId70"/>
    <p:sldId id="259" r:id="rId7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83" d="100"/>
          <a:sy n="83" d="100"/>
        </p:scale>
        <p:origin x="-11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17/07/2012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17/07/2012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17/07/2012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17/07/2012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17/07/2012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17/07/2012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17/07/2012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17/07/2012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17/07/2012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17/07/2012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17/07/2012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17/07/2012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6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smtClean="0">
                <a:solidFill>
                  <a:schemeClr val="bg1"/>
                </a:solidFill>
              </a:rPr>
              <a:t>Java IO NIO </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3810000"/>
          </a:xfrm>
        </p:spPr>
        <p:txBody>
          <a:bodyPr/>
          <a:lstStyle/>
          <a:p>
            <a:r>
              <a:rPr lang="en-US" sz="1400" dirty="0" smtClean="0">
                <a:solidFill>
                  <a:srgbClr val="3C5790"/>
                </a:solidFill>
              </a:rPr>
              <a:t>The java.io package provides a set of abstract classes that define and partially implement filter streams. </a:t>
            </a:r>
          </a:p>
          <a:p>
            <a:r>
              <a:rPr lang="en-US" sz="1400" dirty="0" smtClean="0">
                <a:solidFill>
                  <a:srgbClr val="3C5790"/>
                </a:solidFill>
              </a:rPr>
              <a:t>A filter stream filters data as it's being read from or written to the stream. The filter streams are </a:t>
            </a:r>
            <a:r>
              <a:rPr lang="en-US" sz="1400" b="1" dirty="0" err="1" smtClean="0">
                <a:solidFill>
                  <a:srgbClr val="3C5790"/>
                </a:solidFill>
              </a:rPr>
              <a:t>FilterInputStream</a:t>
            </a:r>
            <a:r>
              <a:rPr lang="en-US" sz="1400" dirty="0" smtClean="0">
                <a:solidFill>
                  <a:srgbClr val="3C5790"/>
                </a:solidFill>
              </a:rPr>
              <a:t> and </a:t>
            </a:r>
            <a:r>
              <a:rPr lang="en-US" sz="1400" b="1" dirty="0" err="1" smtClean="0">
                <a:solidFill>
                  <a:srgbClr val="3C5790"/>
                </a:solidFill>
              </a:rPr>
              <a:t>FilterOutputStream</a:t>
            </a:r>
            <a:r>
              <a:rPr lang="en-US" sz="1400" dirty="0" smtClean="0">
                <a:solidFill>
                  <a:srgbClr val="3C5790"/>
                </a:solidFill>
              </a:rPr>
              <a:t>. </a:t>
            </a:r>
          </a:p>
          <a:p>
            <a:r>
              <a:rPr lang="en-US" sz="1400" dirty="0" smtClean="0">
                <a:solidFill>
                  <a:srgbClr val="3C5790"/>
                </a:solidFill>
              </a:rPr>
              <a:t>Common filter streams classes: </a:t>
            </a:r>
            <a:r>
              <a:rPr lang="en-US" sz="1400" dirty="0" err="1" smtClean="0">
                <a:solidFill>
                  <a:srgbClr val="3C5790"/>
                </a:solidFill>
              </a:rPr>
              <a:t>DataInputStream,DataOutputStream</a:t>
            </a:r>
            <a:r>
              <a:rPr lang="en-US" sz="1400" dirty="0" smtClean="0">
                <a:solidFill>
                  <a:srgbClr val="3C5790"/>
                </a:solidFill>
              </a:rPr>
              <a:t>, </a:t>
            </a:r>
            <a:r>
              <a:rPr lang="en-US" sz="1400" dirty="0" err="1" smtClean="0">
                <a:solidFill>
                  <a:srgbClr val="3C5790"/>
                </a:solidFill>
              </a:rPr>
              <a:t>BufferedInputStream</a:t>
            </a:r>
            <a:r>
              <a:rPr lang="en-US" sz="1400" dirty="0" smtClean="0">
                <a:solidFill>
                  <a:srgbClr val="3C5790"/>
                </a:solidFill>
              </a:rPr>
              <a:t>, </a:t>
            </a:r>
            <a:r>
              <a:rPr lang="en-US" sz="1400" dirty="0" err="1" smtClean="0">
                <a:solidFill>
                  <a:srgbClr val="3C5790"/>
                </a:solidFill>
              </a:rPr>
              <a:t>BufferedOutputStream</a:t>
            </a:r>
            <a:r>
              <a:rPr lang="en-US" sz="1400" dirty="0" smtClean="0">
                <a:solidFill>
                  <a:srgbClr val="3C5790"/>
                </a:solidFill>
              </a:rPr>
              <a:t>, </a:t>
            </a:r>
            <a:r>
              <a:rPr lang="en-US" sz="1400" dirty="0" err="1" smtClean="0">
                <a:solidFill>
                  <a:srgbClr val="3C5790"/>
                </a:solidFill>
              </a:rPr>
              <a:t>PrintStream</a:t>
            </a:r>
            <a:r>
              <a:rPr lang="en-US" sz="1400" dirty="0" smtClean="0">
                <a:solidFill>
                  <a:srgbClr val="3C5790"/>
                </a:solidFill>
              </a:rPr>
              <a:t>.</a:t>
            </a:r>
          </a:p>
          <a:p>
            <a:r>
              <a:rPr lang="en-US" sz="1400" dirty="0" smtClean="0">
                <a:solidFill>
                  <a:srgbClr val="3C5790"/>
                </a:solidFill>
              </a:rPr>
              <a:t>The </a:t>
            </a:r>
            <a:r>
              <a:rPr lang="en-US" sz="1400" dirty="0" err="1" smtClean="0">
                <a:solidFill>
                  <a:srgbClr val="3C5790"/>
                </a:solidFill>
              </a:rPr>
              <a:t>java.util.security</a:t>
            </a:r>
            <a:r>
              <a:rPr lang="en-US" sz="1400" dirty="0" smtClean="0">
                <a:solidFill>
                  <a:srgbClr val="3C5790"/>
                </a:solidFill>
              </a:rPr>
              <a:t> package contains the </a:t>
            </a:r>
            <a:r>
              <a:rPr lang="en-US" sz="1400" dirty="0" err="1" smtClean="0">
                <a:solidFill>
                  <a:srgbClr val="3C5790"/>
                </a:solidFill>
              </a:rPr>
              <a:t>DigestInputStream</a:t>
            </a:r>
            <a:r>
              <a:rPr lang="en-US" sz="1400" dirty="0" smtClean="0">
                <a:solidFill>
                  <a:srgbClr val="3C5790"/>
                </a:solidFill>
              </a:rPr>
              <a:t> and </a:t>
            </a:r>
            <a:r>
              <a:rPr lang="en-US" sz="1400" dirty="0" err="1" smtClean="0">
                <a:solidFill>
                  <a:srgbClr val="3C5790"/>
                </a:solidFill>
              </a:rPr>
              <a:t>DigestOutputStream</a:t>
            </a:r>
            <a:r>
              <a:rPr lang="en-US" sz="1400" dirty="0" smtClean="0">
                <a:solidFill>
                  <a:srgbClr val="3C5790"/>
                </a:solidFill>
              </a:rPr>
              <a:t> filter streams.</a:t>
            </a:r>
          </a:p>
          <a:p>
            <a:r>
              <a:rPr lang="en-US" sz="1400" dirty="0" smtClean="0">
                <a:solidFill>
                  <a:srgbClr val="3C5790"/>
                </a:solidFill>
              </a:rPr>
              <a:t>The Java Cryptography Extension (JCE) adds two more filter streams to this package, </a:t>
            </a:r>
            <a:r>
              <a:rPr lang="en-US" sz="1400" dirty="0" err="1" smtClean="0">
                <a:solidFill>
                  <a:srgbClr val="3C5790"/>
                </a:solidFill>
              </a:rPr>
              <a:t>CipherInputStream</a:t>
            </a:r>
            <a:r>
              <a:rPr lang="en-US" sz="1400" dirty="0" smtClean="0">
                <a:solidFill>
                  <a:srgbClr val="3C5790"/>
                </a:solidFill>
              </a:rPr>
              <a:t> and </a:t>
            </a:r>
            <a:r>
              <a:rPr lang="en-US" sz="1400" dirty="0" err="1" smtClean="0">
                <a:solidFill>
                  <a:srgbClr val="3C5790"/>
                </a:solidFill>
              </a:rPr>
              <a:t>CipherOutputStream</a:t>
            </a:r>
            <a:r>
              <a:rPr lang="en-US" sz="1400" dirty="0" smtClean="0">
                <a:solidFill>
                  <a:srgbClr val="3C5790"/>
                </a:solidFill>
              </a:rPr>
              <a:t>, which can encrypt or decrypt data using a variety of algorithms.</a:t>
            </a:r>
          </a:p>
          <a:p>
            <a:r>
              <a:rPr lang="en-US" sz="1400" b="1" dirty="0" err="1" smtClean="0">
                <a:solidFill>
                  <a:srgbClr val="3C5790"/>
                </a:solidFill>
              </a:rPr>
              <a:t>PrintStream</a:t>
            </a:r>
            <a:r>
              <a:rPr lang="en-US" sz="1400" dirty="0" smtClean="0">
                <a:solidFill>
                  <a:srgbClr val="3C5790"/>
                </a:solidFill>
              </a:rPr>
              <a:t> is a filter stream and thus can be connected to any other output stream: </a:t>
            </a:r>
            <a:r>
              <a:rPr lang="en-US" sz="1400" dirty="0" err="1" smtClean="0">
                <a:solidFill>
                  <a:srgbClr val="3C5790"/>
                </a:solidFill>
              </a:rPr>
              <a:t>FileOutputStream</a:t>
            </a:r>
            <a:r>
              <a:rPr lang="en-US" sz="1400" dirty="0" smtClean="0">
                <a:solidFill>
                  <a:srgbClr val="3C5790"/>
                </a:solidFill>
              </a:rPr>
              <a:t>, </a:t>
            </a:r>
            <a:r>
              <a:rPr lang="en-US" sz="1400" dirty="0" err="1" smtClean="0">
                <a:solidFill>
                  <a:srgbClr val="3C5790"/>
                </a:solidFill>
              </a:rPr>
              <a:t>ByteArrayOutputStream</a:t>
            </a:r>
            <a:r>
              <a:rPr lang="en-US" sz="1400" dirty="0" smtClean="0">
                <a:solidFill>
                  <a:srgbClr val="3C5790"/>
                </a:solidFill>
              </a:rPr>
              <a:t>, </a:t>
            </a:r>
            <a:r>
              <a:rPr lang="en-US" sz="1400" dirty="0" err="1" smtClean="0">
                <a:solidFill>
                  <a:srgbClr val="3C5790"/>
                </a:solidFill>
              </a:rPr>
              <a:t>TelnetOutputStream</a:t>
            </a:r>
            <a:r>
              <a:rPr lang="en-US" sz="1400" dirty="0" smtClean="0">
                <a:solidFill>
                  <a:srgbClr val="3C5790"/>
                </a:solidFill>
              </a:rPr>
              <a:t>.</a:t>
            </a:r>
          </a:p>
          <a:p>
            <a:r>
              <a:rPr lang="en-US" sz="1400" dirty="0" smtClean="0">
                <a:solidFill>
                  <a:srgbClr val="3C5790"/>
                </a:solidFill>
              </a:rPr>
              <a:t>The </a:t>
            </a:r>
            <a:r>
              <a:rPr lang="en-US" sz="1400" dirty="0" err="1" smtClean="0">
                <a:solidFill>
                  <a:srgbClr val="3C5790"/>
                </a:solidFill>
              </a:rPr>
              <a:t>println</a:t>
            </a:r>
            <a:r>
              <a:rPr lang="en-US" sz="1400" dirty="0" smtClean="0">
                <a:solidFill>
                  <a:srgbClr val="3C5790"/>
                </a:solidFill>
              </a:rPr>
              <a:t>( ) method always adds a line break at the end of each line it prints. The line break character varies from platform to platform.</a:t>
            </a:r>
          </a:p>
          <a:p>
            <a:r>
              <a:rPr lang="en-US" sz="1400" dirty="0" err="1" smtClean="0">
                <a:solidFill>
                  <a:srgbClr val="3C5790"/>
                </a:solidFill>
              </a:rPr>
              <a:t>PrintStream</a:t>
            </a:r>
            <a:r>
              <a:rPr lang="en-US" sz="1400" dirty="0" smtClean="0">
                <a:solidFill>
                  <a:srgbClr val="3C5790"/>
                </a:solidFill>
              </a:rPr>
              <a:t> methods never throw </a:t>
            </a:r>
            <a:r>
              <a:rPr lang="en-US" sz="1400" dirty="0" err="1" smtClean="0">
                <a:solidFill>
                  <a:srgbClr val="3C5790"/>
                </a:solidFill>
              </a:rPr>
              <a:t>IOExceptions</a:t>
            </a:r>
            <a:r>
              <a:rPr lang="en-US" sz="1400" dirty="0" smtClean="0">
                <a:solidFill>
                  <a:srgbClr val="3C5790"/>
                </a:solidFill>
              </a:rPr>
              <a:t>. Each method in the class catches </a:t>
            </a:r>
            <a:r>
              <a:rPr lang="en-US" sz="1400" dirty="0" err="1" smtClean="0">
                <a:solidFill>
                  <a:srgbClr val="3C5790"/>
                </a:solidFill>
              </a:rPr>
              <a:t>IOException</a:t>
            </a:r>
            <a:r>
              <a:rPr lang="en-US" sz="1400" dirty="0" smtClean="0">
                <a:solidFill>
                  <a:srgbClr val="3C5790"/>
                </a:solidFill>
              </a:rPr>
              <a:t>. When an exception occurs, an internal flag is set to true. We can test this flag using the </a:t>
            </a:r>
            <a:r>
              <a:rPr lang="en-US" sz="1400" b="1" dirty="0" err="1" smtClean="0">
                <a:solidFill>
                  <a:srgbClr val="3C5790"/>
                </a:solidFill>
              </a:rPr>
              <a:t>checkError</a:t>
            </a:r>
            <a:r>
              <a:rPr lang="en-US" sz="1400" dirty="0" smtClean="0">
                <a:solidFill>
                  <a:srgbClr val="3C5790"/>
                </a:solidFill>
              </a:rPr>
              <a:t>() method.</a:t>
            </a:r>
          </a:p>
          <a:p>
            <a:r>
              <a:rPr lang="en-US" sz="1400" dirty="0" smtClean="0">
                <a:solidFill>
                  <a:srgbClr val="3C5790"/>
                </a:solidFill>
              </a:rPr>
              <a:t>There's also a protected </a:t>
            </a:r>
            <a:r>
              <a:rPr lang="en-US" sz="1400" b="1" dirty="0" err="1" smtClean="0">
                <a:solidFill>
                  <a:srgbClr val="3C5790"/>
                </a:solidFill>
              </a:rPr>
              <a:t>setError</a:t>
            </a:r>
            <a:r>
              <a:rPr lang="en-US" sz="1400" dirty="0" smtClean="0">
                <a:solidFill>
                  <a:srgbClr val="3C5790"/>
                </a:solidFill>
              </a:rPr>
              <a:t>() method we can use to signal an error from a subclass. Once an error has been set, there's no way to unset it.</a:t>
            </a:r>
          </a:p>
          <a:p>
            <a:endParaRPr lang="en-US" sz="1400" dirty="0" smtClean="0">
              <a:solidFill>
                <a:srgbClr val="3C5790"/>
              </a:solidFill>
            </a:endParaRPr>
          </a:p>
          <a:p>
            <a:endParaRPr lang="fr-CA" sz="1400" dirty="0" smtClean="0">
              <a:solidFill>
                <a:srgbClr val="3C5790"/>
              </a:solidFill>
            </a:endParaRPr>
          </a:p>
        </p:txBody>
      </p:sp>
      <p:pic>
        <p:nvPicPr>
          <p:cNvPr id="2050" name="Picture 2"/>
          <p:cNvPicPr>
            <a:picLocks noChangeAspect="1" noChangeArrowheads="1"/>
          </p:cNvPicPr>
          <p:nvPr/>
        </p:nvPicPr>
        <p:blipFill>
          <a:blip r:embed="rId3" cstate="print"/>
          <a:srcRect/>
          <a:stretch>
            <a:fillRect/>
          </a:stretch>
        </p:blipFill>
        <p:spPr bwMode="auto">
          <a:xfrm>
            <a:off x="1905000" y="5943600"/>
            <a:ext cx="5181600"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152400" y="1905000"/>
            <a:ext cx="8686800" cy="2514600"/>
          </a:xfrm>
        </p:spPr>
        <p:txBody>
          <a:bodyPr/>
          <a:lstStyle/>
          <a:p>
            <a:r>
              <a:rPr lang="en-US" sz="1400" dirty="0" smtClean="0">
                <a:solidFill>
                  <a:srgbClr val="3C5790"/>
                </a:solidFill>
              </a:rPr>
              <a:t>Data streams read and write strings, integers, floating-point numbers, and other data at a higher level than bytes. The </a:t>
            </a:r>
            <a:r>
              <a:rPr lang="en-US" sz="1400" b="1" dirty="0" err="1" smtClean="0">
                <a:solidFill>
                  <a:srgbClr val="3C5790"/>
                </a:solidFill>
              </a:rPr>
              <a:t>java.io.DataInputStream</a:t>
            </a:r>
            <a:r>
              <a:rPr lang="en-US" sz="1400" dirty="0" smtClean="0">
                <a:solidFill>
                  <a:srgbClr val="3C5790"/>
                </a:solidFill>
              </a:rPr>
              <a:t> and </a:t>
            </a:r>
            <a:r>
              <a:rPr lang="en-US" sz="1400" b="1" dirty="0" err="1" smtClean="0">
                <a:solidFill>
                  <a:srgbClr val="3C5790"/>
                </a:solidFill>
              </a:rPr>
              <a:t>java.io.DataOutputStream</a:t>
            </a:r>
            <a:r>
              <a:rPr lang="en-US" sz="1400" dirty="0" smtClean="0">
                <a:solidFill>
                  <a:srgbClr val="3C5790"/>
                </a:solidFill>
              </a:rPr>
              <a:t> classes read and write the primitive Java data types and strings in a particular, platform-independent format.</a:t>
            </a:r>
          </a:p>
          <a:p>
            <a:r>
              <a:rPr lang="en-US" sz="1400" dirty="0" smtClean="0">
                <a:solidFill>
                  <a:srgbClr val="3C5790"/>
                </a:solidFill>
              </a:rPr>
              <a:t>The </a:t>
            </a:r>
            <a:r>
              <a:rPr lang="en-US" sz="1400" b="1" dirty="0" err="1" smtClean="0">
                <a:solidFill>
                  <a:srgbClr val="3C5790"/>
                </a:solidFill>
              </a:rPr>
              <a:t>java.io.DataInput</a:t>
            </a:r>
            <a:r>
              <a:rPr lang="en-US" sz="1400" dirty="0" smtClean="0">
                <a:solidFill>
                  <a:srgbClr val="3C5790"/>
                </a:solidFill>
              </a:rPr>
              <a:t> interface declares 15 methods for reading various  data:  </a:t>
            </a:r>
            <a:r>
              <a:rPr lang="en-US" sz="1400" dirty="0" err="1" smtClean="0">
                <a:solidFill>
                  <a:srgbClr val="3C5790"/>
                </a:solidFill>
              </a:rPr>
              <a:t>readBoolean</a:t>
            </a:r>
            <a:r>
              <a:rPr lang="en-US" sz="1400" dirty="0" smtClean="0">
                <a:solidFill>
                  <a:srgbClr val="3C5790"/>
                </a:solidFill>
              </a:rPr>
              <a:t>, </a:t>
            </a:r>
            <a:r>
              <a:rPr lang="en-US" sz="1400" dirty="0" err="1" smtClean="0">
                <a:solidFill>
                  <a:srgbClr val="3C5790"/>
                </a:solidFill>
              </a:rPr>
              <a:t>readByte</a:t>
            </a:r>
            <a:r>
              <a:rPr lang="en-US" sz="1400" dirty="0" smtClean="0">
                <a:solidFill>
                  <a:srgbClr val="3C5790"/>
                </a:solidFill>
              </a:rPr>
              <a:t>, </a:t>
            </a:r>
            <a:r>
              <a:rPr lang="en-US" sz="1400" dirty="0" err="1" smtClean="0">
                <a:solidFill>
                  <a:srgbClr val="3C5790"/>
                </a:solidFill>
              </a:rPr>
              <a:t>readUnsignedByte</a:t>
            </a:r>
            <a:r>
              <a:rPr lang="en-US" sz="1400" dirty="0" smtClean="0">
                <a:solidFill>
                  <a:srgbClr val="3C5790"/>
                </a:solidFill>
              </a:rPr>
              <a:t>, </a:t>
            </a:r>
            <a:r>
              <a:rPr lang="en-US" sz="1400" dirty="0" err="1" smtClean="0">
                <a:solidFill>
                  <a:srgbClr val="3C5790"/>
                </a:solidFill>
              </a:rPr>
              <a:t>readShort</a:t>
            </a:r>
            <a:r>
              <a:rPr lang="en-US" sz="1400" dirty="0" smtClean="0">
                <a:solidFill>
                  <a:srgbClr val="3C5790"/>
                </a:solidFill>
              </a:rPr>
              <a:t>, </a:t>
            </a:r>
            <a:r>
              <a:rPr lang="en-US" sz="1400" dirty="0" err="1" smtClean="0">
                <a:solidFill>
                  <a:srgbClr val="3C5790"/>
                </a:solidFill>
              </a:rPr>
              <a:t>readUnsignedShort</a:t>
            </a:r>
            <a:r>
              <a:rPr lang="en-US" sz="1400" dirty="0" smtClean="0">
                <a:solidFill>
                  <a:srgbClr val="3C5790"/>
                </a:solidFill>
              </a:rPr>
              <a:t>, </a:t>
            </a:r>
            <a:r>
              <a:rPr lang="en-US" sz="1400" dirty="0" err="1" smtClean="0">
                <a:solidFill>
                  <a:srgbClr val="3C5790"/>
                </a:solidFill>
              </a:rPr>
              <a:t>readChar</a:t>
            </a:r>
            <a:r>
              <a:rPr lang="en-US" sz="1400" dirty="0" smtClean="0">
                <a:solidFill>
                  <a:srgbClr val="3C5790"/>
                </a:solidFill>
              </a:rPr>
              <a:t>, </a:t>
            </a:r>
            <a:r>
              <a:rPr lang="en-US" sz="1400" dirty="0" err="1" smtClean="0">
                <a:solidFill>
                  <a:srgbClr val="3C5790"/>
                </a:solidFill>
              </a:rPr>
              <a:t>readInt</a:t>
            </a:r>
            <a:r>
              <a:rPr lang="en-US" sz="1400" dirty="0" smtClean="0">
                <a:solidFill>
                  <a:srgbClr val="3C5790"/>
                </a:solidFill>
              </a:rPr>
              <a:t>, </a:t>
            </a:r>
            <a:r>
              <a:rPr lang="en-US" sz="1400" dirty="0" err="1" smtClean="0">
                <a:solidFill>
                  <a:srgbClr val="3C5790"/>
                </a:solidFill>
              </a:rPr>
              <a:t>readLong</a:t>
            </a:r>
            <a:r>
              <a:rPr lang="en-US" sz="1400" dirty="0" smtClean="0">
                <a:solidFill>
                  <a:srgbClr val="3C5790"/>
                </a:solidFill>
              </a:rPr>
              <a:t>, </a:t>
            </a:r>
            <a:r>
              <a:rPr lang="en-US" sz="1400" dirty="0" err="1" smtClean="0">
                <a:solidFill>
                  <a:srgbClr val="3C5790"/>
                </a:solidFill>
              </a:rPr>
              <a:t>readFloat</a:t>
            </a:r>
            <a:r>
              <a:rPr lang="en-US" sz="1400" dirty="0" smtClean="0">
                <a:solidFill>
                  <a:srgbClr val="3C5790"/>
                </a:solidFill>
              </a:rPr>
              <a:t>, </a:t>
            </a:r>
            <a:r>
              <a:rPr lang="en-US" sz="1400" dirty="0" err="1" smtClean="0">
                <a:solidFill>
                  <a:srgbClr val="3C5790"/>
                </a:solidFill>
              </a:rPr>
              <a:t>readDouble</a:t>
            </a:r>
            <a:r>
              <a:rPr lang="en-US" sz="1400" dirty="0" smtClean="0">
                <a:solidFill>
                  <a:srgbClr val="3C5790"/>
                </a:solidFill>
              </a:rPr>
              <a:t>, </a:t>
            </a:r>
            <a:r>
              <a:rPr lang="en-US" sz="1400" dirty="0" err="1" smtClean="0">
                <a:solidFill>
                  <a:srgbClr val="3C5790"/>
                </a:solidFill>
              </a:rPr>
              <a:t>readLine,readUTF</a:t>
            </a:r>
            <a:r>
              <a:rPr lang="en-US" sz="1400" dirty="0" smtClean="0">
                <a:solidFill>
                  <a:srgbClr val="3C5790"/>
                </a:solidFill>
              </a:rPr>
              <a:t>.</a:t>
            </a:r>
          </a:p>
          <a:p>
            <a:r>
              <a:rPr lang="en-US" sz="1400" dirty="0" smtClean="0">
                <a:solidFill>
                  <a:srgbClr val="3C5790"/>
                </a:solidFill>
              </a:rPr>
              <a:t>The </a:t>
            </a:r>
            <a:r>
              <a:rPr lang="en-US" sz="1400" b="1" dirty="0" err="1" smtClean="0">
                <a:solidFill>
                  <a:srgbClr val="3C5790"/>
                </a:solidFill>
              </a:rPr>
              <a:t>java.io.DataOutput</a:t>
            </a:r>
            <a:r>
              <a:rPr lang="en-US" sz="1400" dirty="0" smtClean="0">
                <a:solidFill>
                  <a:srgbClr val="3C5790"/>
                </a:solidFill>
              </a:rPr>
              <a:t> interface declares 14 methods, complementary to those in </a:t>
            </a:r>
            <a:r>
              <a:rPr lang="en-US" sz="1400" dirty="0" err="1" smtClean="0">
                <a:solidFill>
                  <a:srgbClr val="3C5790"/>
                </a:solidFill>
              </a:rPr>
              <a:t>DataInput</a:t>
            </a:r>
            <a:r>
              <a:rPr lang="en-US" sz="1400" dirty="0" smtClean="0">
                <a:solidFill>
                  <a:srgbClr val="3C5790"/>
                </a:solidFill>
              </a:rPr>
              <a:t>: write, </a:t>
            </a:r>
            <a:r>
              <a:rPr lang="en-US" sz="1400" dirty="0" err="1" smtClean="0">
                <a:solidFill>
                  <a:srgbClr val="3C5790"/>
                </a:solidFill>
              </a:rPr>
              <a:t>writeBoolean</a:t>
            </a:r>
            <a:r>
              <a:rPr lang="en-US" sz="1400" dirty="0" smtClean="0">
                <a:solidFill>
                  <a:srgbClr val="3C5790"/>
                </a:solidFill>
              </a:rPr>
              <a:t>, </a:t>
            </a:r>
            <a:r>
              <a:rPr lang="en-US" sz="1400" dirty="0" err="1" smtClean="0">
                <a:solidFill>
                  <a:srgbClr val="3C5790"/>
                </a:solidFill>
              </a:rPr>
              <a:t>writeByte</a:t>
            </a:r>
            <a:r>
              <a:rPr lang="en-US" sz="1400" dirty="0" smtClean="0">
                <a:solidFill>
                  <a:srgbClr val="3C5790"/>
                </a:solidFill>
              </a:rPr>
              <a:t>, </a:t>
            </a:r>
            <a:r>
              <a:rPr lang="en-US" sz="1400" dirty="0" err="1" smtClean="0">
                <a:solidFill>
                  <a:srgbClr val="3C5790"/>
                </a:solidFill>
              </a:rPr>
              <a:t>writeShort</a:t>
            </a:r>
            <a:r>
              <a:rPr lang="en-US" sz="1400" dirty="0" smtClean="0">
                <a:solidFill>
                  <a:srgbClr val="3C5790"/>
                </a:solidFill>
              </a:rPr>
              <a:t>, </a:t>
            </a:r>
            <a:r>
              <a:rPr lang="en-US" sz="1400" dirty="0" err="1" smtClean="0">
                <a:solidFill>
                  <a:srgbClr val="3C5790"/>
                </a:solidFill>
              </a:rPr>
              <a:t>writeChar</a:t>
            </a:r>
            <a:r>
              <a:rPr lang="en-US" sz="1400" dirty="0" smtClean="0">
                <a:solidFill>
                  <a:srgbClr val="3C5790"/>
                </a:solidFill>
              </a:rPr>
              <a:t>, </a:t>
            </a:r>
            <a:r>
              <a:rPr lang="en-US" sz="1400" dirty="0" err="1" smtClean="0">
                <a:solidFill>
                  <a:srgbClr val="3C5790"/>
                </a:solidFill>
              </a:rPr>
              <a:t>writeInt</a:t>
            </a:r>
            <a:r>
              <a:rPr lang="en-US" sz="1400" dirty="0" smtClean="0">
                <a:solidFill>
                  <a:srgbClr val="3C5790"/>
                </a:solidFill>
              </a:rPr>
              <a:t>, </a:t>
            </a:r>
            <a:r>
              <a:rPr lang="en-US" sz="1400" dirty="0" err="1" smtClean="0">
                <a:solidFill>
                  <a:srgbClr val="3C5790"/>
                </a:solidFill>
              </a:rPr>
              <a:t>writeLong</a:t>
            </a:r>
            <a:r>
              <a:rPr lang="en-US" sz="1400" dirty="0" smtClean="0">
                <a:solidFill>
                  <a:srgbClr val="3C5790"/>
                </a:solidFill>
              </a:rPr>
              <a:t>, </a:t>
            </a:r>
            <a:r>
              <a:rPr lang="en-US" sz="1400" dirty="0" err="1" smtClean="0">
                <a:solidFill>
                  <a:srgbClr val="3C5790"/>
                </a:solidFill>
              </a:rPr>
              <a:t>writeFloat</a:t>
            </a:r>
            <a:r>
              <a:rPr lang="en-US" sz="1400" dirty="0" smtClean="0">
                <a:solidFill>
                  <a:srgbClr val="3C5790"/>
                </a:solidFill>
              </a:rPr>
              <a:t>, </a:t>
            </a:r>
            <a:r>
              <a:rPr lang="en-US" sz="1400" dirty="0" err="1" smtClean="0">
                <a:solidFill>
                  <a:srgbClr val="3C5790"/>
                </a:solidFill>
              </a:rPr>
              <a:t>writeDouble</a:t>
            </a:r>
            <a:r>
              <a:rPr lang="en-US" sz="1400" dirty="0" smtClean="0">
                <a:solidFill>
                  <a:srgbClr val="3C5790"/>
                </a:solidFill>
              </a:rPr>
              <a:t>, </a:t>
            </a:r>
            <a:r>
              <a:rPr lang="en-US" sz="1400" dirty="0" err="1" smtClean="0">
                <a:solidFill>
                  <a:srgbClr val="3C5790"/>
                </a:solidFill>
              </a:rPr>
              <a:t>writeBytes</a:t>
            </a:r>
            <a:r>
              <a:rPr lang="en-US" sz="1400" dirty="0" smtClean="0">
                <a:solidFill>
                  <a:srgbClr val="3C5790"/>
                </a:solidFill>
              </a:rPr>
              <a:t>, </a:t>
            </a:r>
            <a:r>
              <a:rPr lang="en-US" sz="1400" dirty="0" err="1" smtClean="0">
                <a:solidFill>
                  <a:srgbClr val="3C5790"/>
                </a:solidFill>
              </a:rPr>
              <a:t>writeChars</a:t>
            </a:r>
            <a:r>
              <a:rPr lang="en-US" sz="1400" dirty="0" smtClean="0">
                <a:solidFill>
                  <a:srgbClr val="3C5790"/>
                </a:solidFill>
              </a:rPr>
              <a:t>, </a:t>
            </a:r>
            <a:r>
              <a:rPr lang="en-US" sz="1400" dirty="0" err="1" smtClean="0">
                <a:solidFill>
                  <a:srgbClr val="3C5790"/>
                </a:solidFill>
              </a:rPr>
              <a:t>writeUTF</a:t>
            </a:r>
            <a:r>
              <a:rPr lang="en-US" sz="1400" dirty="0" smtClean="0">
                <a:solidFill>
                  <a:srgbClr val="3C5790"/>
                </a:solidFill>
              </a:rPr>
              <a:t>.</a:t>
            </a:r>
          </a:p>
          <a:p>
            <a:r>
              <a:rPr lang="en-US" sz="1400" dirty="0" smtClean="0">
                <a:solidFill>
                  <a:srgbClr val="3C5790"/>
                </a:solidFill>
              </a:rPr>
              <a:t>The </a:t>
            </a:r>
            <a:r>
              <a:rPr lang="en-US" sz="1400" dirty="0" err="1" smtClean="0">
                <a:solidFill>
                  <a:srgbClr val="3C5790"/>
                </a:solidFill>
              </a:rPr>
              <a:t>DataInputStream</a:t>
            </a:r>
            <a:r>
              <a:rPr lang="en-US" sz="1400" dirty="0" smtClean="0">
                <a:solidFill>
                  <a:srgbClr val="3C5790"/>
                </a:solidFill>
              </a:rPr>
              <a:t> class also has a commonly used but deprecated </a:t>
            </a:r>
            <a:r>
              <a:rPr lang="en-US" sz="1400" b="1" dirty="0" err="1" smtClean="0">
                <a:solidFill>
                  <a:srgbClr val="3C5790"/>
                </a:solidFill>
              </a:rPr>
              <a:t>readLine</a:t>
            </a:r>
            <a:r>
              <a:rPr lang="en-US" sz="1400" dirty="0" smtClean="0">
                <a:solidFill>
                  <a:srgbClr val="3C5790"/>
                </a:solidFill>
              </a:rPr>
              <a:t>() .</a:t>
            </a:r>
            <a:endParaRPr lang="fr-CA" sz="1400" dirty="0" smtClean="0">
              <a:solidFill>
                <a:srgbClr val="3C579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5800" y="4800600"/>
            <a:ext cx="5867400" cy="1438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7239000" y="5181600"/>
            <a:ext cx="990600" cy="28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1295400"/>
          </a:xfrm>
        </p:spPr>
        <p:txBody>
          <a:bodyPr/>
          <a:lstStyle/>
          <a:p>
            <a:r>
              <a:rPr lang="en-US" sz="1400" dirty="0" smtClean="0">
                <a:solidFill>
                  <a:srgbClr val="3C5790"/>
                </a:solidFill>
              </a:rPr>
              <a:t>Sequence input streams chain input streams together so that they appear as a single stream.  Byte array streams allow output to be stored in byte arrays and input to be read from byte arrays. </a:t>
            </a:r>
          </a:p>
          <a:p>
            <a:r>
              <a:rPr lang="en-US" sz="1400" dirty="0" smtClean="0">
                <a:solidFill>
                  <a:srgbClr val="3C5790"/>
                </a:solidFill>
              </a:rPr>
              <a:t>Piped input and output streams allow output from one thread to become input for another thread.</a:t>
            </a:r>
          </a:p>
          <a:p>
            <a:r>
              <a:rPr lang="en-US" sz="1400" dirty="0" smtClean="0">
                <a:solidFill>
                  <a:srgbClr val="3C5790"/>
                </a:solidFill>
              </a:rPr>
              <a:t>The </a:t>
            </a:r>
            <a:r>
              <a:rPr lang="en-US" sz="1400" b="1" dirty="0" err="1" smtClean="0">
                <a:solidFill>
                  <a:srgbClr val="3C5790"/>
                </a:solidFill>
              </a:rPr>
              <a:t>java.io.SequenceInputStream</a:t>
            </a:r>
            <a:r>
              <a:rPr lang="en-US" sz="1400" dirty="0" smtClean="0">
                <a:solidFill>
                  <a:srgbClr val="3C5790"/>
                </a:solidFill>
              </a:rPr>
              <a:t> class connects multiple input streams together in a particular order.  When the end of one stream is reached, that stream is closed.</a:t>
            </a:r>
            <a:endParaRPr lang="fr-CA" sz="1400" dirty="0" smtClean="0">
              <a:solidFill>
                <a:srgbClr val="3C5790"/>
              </a:solidFill>
            </a:endParaRPr>
          </a:p>
        </p:txBody>
      </p:sp>
      <p:pic>
        <p:nvPicPr>
          <p:cNvPr id="1027" name="Picture 3"/>
          <p:cNvPicPr>
            <a:picLocks noChangeAspect="1" noChangeArrowheads="1"/>
          </p:cNvPicPr>
          <p:nvPr/>
        </p:nvPicPr>
        <p:blipFill>
          <a:blip r:embed="rId3" cstate="print"/>
          <a:srcRect/>
          <a:stretch>
            <a:fillRect/>
          </a:stretch>
        </p:blipFill>
        <p:spPr bwMode="auto">
          <a:xfrm>
            <a:off x="1981200" y="3200400"/>
            <a:ext cx="5010150" cy="334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533400"/>
          </a:xfrm>
        </p:spPr>
        <p:txBody>
          <a:bodyPr/>
          <a:lstStyle/>
          <a:p>
            <a:r>
              <a:rPr lang="en-US" sz="1400" dirty="0" smtClean="0">
                <a:solidFill>
                  <a:srgbClr val="3C5790"/>
                </a:solidFill>
              </a:rPr>
              <a:t>Sometimes is convenient to use stream methods to manipulate data in byte arrays.  The classes </a:t>
            </a:r>
            <a:r>
              <a:rPr lang="en-US" sz="1400" b="1" dirty="0" err="1" smtClean="0">
                <a:solidFill>
                  <a:srgbClr val="3C5790"/>
                </a:solidFill>
              </a:rPr>
              <a:t>java.io.ByteArrayInputStream</a:t>
            </a:r>
            <a:r>
              <a:rPr lang="en-US" sz="1400" dirty="0" smtClean="0">
                <a:solidFill>
                  <a:srgbClr val="3C5790"/>
                </a:solidFill>
              </a:rPr>
              <a:t> and </a:t>
            </a:r>
            <a:r>
              <a:rPr lang="en-US" sz="1400" b="1" dirty="0" err="1" smtClean="0">
                <a:solidFill>
                  <a:srgbClr val="3C5790"/>
                </a:solidFill>
              </a:rPr>
              <a:t>java.io.ByteArrayOutputStream</a:t>
            </a:r>
            <a:r>
              <a:rPr lang="en-US" sz="1400" dirty="0" smtClean="0">
                <a:solidFill>
                  <a:srgbClr val="3C5790"/>
                </a:solidFill>
              </a:rPr>
              <a:t> are the best choice.</a:t>
            </a:r>
            <a:endParaRPr lang="fr-CA" sz="1400" dirty="0" smtClean="0">
              <a:solidFill>
                <a:srgbClr val="3C5790"/>
              </a:solidFill>
            </a:endParaRPr>
          </a:p>
        </p:txBody>
      </p:sp>
      <p:pic>
        <p:nvPicPr>
          <p:cNvPr id="2050" name="Picture 2"/>
          <p:cNvPicPr>
            <a:picLocks noChangeAspect="1" noChangeArrowheads="1"/>
          </p:cNvPicPr>
          <p:nvPr/>
        </p:nvPicPr>
        <p:blipFill>
          <a:blip r:embed="rId3" cstate="print"/>
          <a:srcRect/>
          <a:stretch>
            <a:fillRect/>
          </a:stretch>
        </p:blipFill>
        <p:spPr bwMode="auto">
          <a:xfrm>
            <a:off x="76200" y="2514600"/>
            <a:ext cx="4724400" cy="1245904"/>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724400" y="2514600"/>
            <a:ext cx="4343400" cy="1165954"/>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1752600" y="5200650"/>
            <a:ext cx="5257800" cy="1428750"/>
          </a:xfrm>
          <a:prstGeom prst="rect">
            <a:avLst/>
          </a:prstGeom>
          <a:noFill/>
          <a:ln w="9525">
            <a:noFill/>
            <a:miter lim="800000"/>
            <a:headEnd/>
            <a:tailEnd/>
          </a:ln>
          <a:effectLst/>
        </p:spPr>
      </p:pic>
      <p:cxnSp>
        <p:nvCxnSpPr>
          <p:cNvPr id="15" name="Straight Connector 14"/>
          <p:cNvCxnSpPr/>
          <p:nvPr/>
        </p:nvCxnSpPr>
        <p:spPr>
          <a:xfrm>
            <a:off x="4724400" y="2438400"/>
            <a:ext cx="0" cy="1371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3810000"/>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bwMode="auto">
          <a:xfrm>
            <a:off x="152400" y="3962400"/>
            <a:ext cx="89154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sz="1400" dirty="0" smtClean="0">
                <a:solidFill>
                  <a:srgbClr val="3C5790"/>
                </a:solidFill>
                <a:latin typeface="+mn-lt"/>
              </a:rPr>
              <a:t>The </a:t>
            </a:r>
            <a:r>
              <a:rPr lang="en-US" sz="1400" b="1" dirty="0" err="1" smtClean="0">
                <a:solidFill>
                  <a:srgbClr val="3C5790"/>
                </a:solidFill>
                <a:latin typeface="+mn-lt"/>
              </a:rPr>
              <a:t>java.io.PipedInputStream</a:t>
            </a:r>
            <a:r>
              <a:rPr lang="en-US" sz="1400" dirty="0" smtClean="0">
                <a:solidFill>
                  <a:srgbClr val="3C5790"/>
                </a:solidFill>
                <a:latin typeface="+mn-lt"/>
              </a:rPr>
              <a:t> class and </a:t>
            </a:r>
            <a:r>
              <a:rPr lang="en-US" sz="1400" b="1" dirty="0" err="1" smtClean="0">
                <a:solidFill>
                  <a:srgbClr val="3C5790"/>
                </a:solidFill>
                <a:latin typeface="+mn-lt"/>
              </a:rPr>
              <a:t>java.io.PipedOutputStream</a:t>
            </a:r>
            <a:r>
              <a:rPr lang="en-US" sz="1400" dirty="0" smtClean="0">
                <a:solidFill>
                  <a:srgbClr val="3C5790"/>
                </a:solidFill>
                <a:latin typeface="+mn-lt"/>
              </a:rPr>
              <a:t> classes provide a convenient means to move data from one thread to another. Output from one thread becomes input for the other thread.</a:t>
            </a:r>
            <a:endParaRPr kumimoji="0" lang="fr-CA" sz="1400" b="0" i="0" u="none" strike="noStrike" kern="1200" cap="none" spc="0" normalizeH="0" baseline="0" noProof="0" dirty="0" smtClean="0">
              <a:ln>
                <a:noFill/>
              </a:ln>
              <a:solidFill>
                <a:srgbClr val="3C579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2" name="Picture 2"/>
          <p:cNvPicPr>
            <a:picLocks noChangeAspect="1" noChangeArrowheads="1"/>
          </p:cNvPicPr>
          <p:nvPr/>
        </p:nvPicPr>
        <p:blipFill>
          <a:blip r:embed="rId3" cstate="print"/>
          <a:srcRect/>
          <a:stretch>
            <a:fillRect/>
          </a:stretch>
        </p:blipFill>
        <p:spPr bwMode="auto">
          <a:xfrm>
            <a:off x="152400" y="3581400"/>
            <a:ext cx="5144787" cy="3124200"/>
          </a:xfrm>
          <a:prstGeom prst="rect">
            <a:avLst/>
          </a:prstGeom>
          <a:noFill/>
          <a:ln w="9525">
            <a:noFill/>
            <a:miter lim="800000"/>
            <a:headEnd/>
            <a:tailEnd/>
          </a:ln>
          <a:effectLst/>
        </p:spPr>
      </p:pic>
      <p:pic>
        <p:nvPicPr>
          <p:cNvPr id="3" name="Picture 3"/>
          <p:cNvPicPr>
            <a:picLocks noChangeAspect="1" noChangeArrowheads="1"/>
          </p:cNvPicPr>
          <p:nvPr/>
        </p:nvPicPr>
        <p:blipFill>
          <a:blip r:embed="rId4" cstate="print"/>
          <a:srcRect/>
          <a:stretch>
            <a:fillRect/>
          </a:stretch>
        </p:blipFill>
        <p:spPr bwMode="auto">
          <a:xfrm>
            <a:off x="5410200" y="2676041"/>
            <a:ext cx="3657600" cy="4029559"/>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cstate="print"/>
          <a:srcRect/>
          <a:stretch>
            <a:fillRect/>
          </a:stretch>
        </p:blipFill>
        <p:spPr bwMode="auto">
          <a:xfrm>
            <a:off x="609600" y="2027959"/>
            <a:ext cx="4191000" cy="1324841"/>
          </a:xfrm>
          <a:prstGeom prst="rect">
            <a:avLst/>
          </a:prstGeom>
          <a:noFill/>
          <a:ln w="9525">
            <a:noFill/>
            <a:miter lim="800000"/>
            <a:headEnd/>
            <a:tailEnd/>
          </a:ln>
          <a:effectLst/>
        </p:spPr>
      </p:pic>
      <p:cxnSp>
        <p:nvCxnSpPr>
          <p:cNvPr id="9" name="Straight Connector 8"/>
          <p:cNvCxnSpPr/>
          <p:nvPr/>
        </p:nvCxnSpPr>
        <p:spPr>
          <a:xfrm>
            <a:off x="0" y="3429000"/>
            <a:ext cx="5334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0" y="2362200"/>
            <a:ext cx="0" cy="449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2362200"/>
            <a:ext cx="38100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4724400"/>
          </a:xfrm>
        </p:spPr>
        <p:txBody>
          <a:bodyPr/>
          <a:lstStyle/>
          <a:p>
            <a:r>
              <a:rPr lang="en-US" sz="1400" dirty="0" smtClean="0">
                <a:solidFill>
                  <a:srgbClr val="3C5790"/>
                </a:solidFill>
              </a:rPr>
              <a:t>The </a:t>
            </a:r>
            <a:r>
              <a:rPr lang="en-US" sz="1400" b="1" dirty="0" err="1" smtClean="0">
                <a:solidFill>
                  <a:srgbClr val="3C5790"/>
                </a:solidFill>
              </a:rPr>
              <a:t>java.io.Writer</a:t>
            </a:r>
            <a:r>
              <a:rPr lang="en-US" sz="1400" dirty="0" smtClean="0">
                <a:solidFill>
                  <a:srgbClr val="3C5790"/>
                </a:solidFill>
              </a:rPr>
              <a:t> class is modeled on the </a:t>
            </a:r>
            <a:r>
              <a:rPr lang="en-US" sz="1400" dirty="0" err="1" smtClean="0">
                <a:solidFill>
                  <a:srgbClr val="3C5790"/>
                </a:solidFill>
              </a:rPr>
              <a:t>java.io.OutputStream</a:t>
            </a:r>
            <a:r>
              <a:rPr lang="en-US" sz="1400" dirty="0" smtClean="0">
                <a:solidFill>
                  <a:srgbClr val="3C5790"/>
                </a:solidFill>
              </a:rPr>
              <a:t> class and </a:t>
            </a:r>
            <a:r>
              <a:rPr lang="en-US" sz="1400" b="1" dirty="0" err="1" smtClean="0">
                <a:solidFill>
                  <a:srgbClr val="3C5790"/>
                </a:solidFill>
              </a:rPr>
              <a:t>java.io.Reader</a:t>
            </a:r>
            <a:r>
              <a:rPr lang="en-US" sz="1400" dirty="0" smtClean="0">
                <a:solidFill>
                  <a:srgbClr val="3C5790"/>
                </a:solidFill>
              </a:rPr>
              <a:t> after </a:t>
            </a:r>
            <a:r>
              <a:rPr lang="en-US" sz="1400" dirty="0" err="1" smtClean="0">
                <a:solidFill>
                  <a:srgbClr val="3C5790"/>
                </a:solidFill>
              </a:rPr>
              <a:t>java.io.InputStream</a:t>
            </a:r>
            <a:r>
              <a:rPr lang="en-US" sz="1400" dirty="0" smtClean="0">
                <a:solidFill>
                  <a:srgbClr val="3C5790"/>
                </a:solidFill>
              </a:rPr>
              <a:t>. The difference between readers and writers and input and output streams is that streams are fundamentally byte-based while readers and writers are fundamentally character-based.</a:t>
            </a:r>
          </a:p>
          <a:p>
            <a:r>
              <a:rPr lang="en-US" sz="1400" dirty="0" smtClean="0">
                <a:solidFill>
                  <a:srgbClr val="3C5790"/>
                </a:solidFill>
              </a:rPr>
              <a:t>While bytes are a more or less universal concept, characters are not. Characters can even have different sizes in different character sets. For example, ASCII and Latin-1 use 1-byte characters. UTF-8 uses characters of varying width between one and four bytes.</a:t>
            </a:r>
          </a:p>
          <a:p>
            <a:r>
              <a:rPr lang="en-US" sz="1400" dirty="0" smtClean="0">
                <a:solidFill>
                  <a:srgbClr val="3C5790"/>
                </a:solidFill>
              </a:rPr>
              <a:t>A language that supports international text must separate the reading and writing of raw bytes from the reading and writing of characters.  Classes that write characters must be able to translate the language's native character set into a variety of formats and write those. This task is performed by the </a:t>
            </a:r>
            <a:r>
              <a:rPr lang="en-US" sz="1400" b="1" dirty="0" err="1" smtClean="0">
                <a:solidFill>
                  <a:srgbClr val="3C5790"/>
                </a:solidFill>
              </a:rPr>
              <a:t>InputStreamReader</a:t>
            </a:r>
            <a:r>
              <a:rPr lang="en-US" sz="1400" dirty="0" smtClean="0">
                <a:solidFill>
                  <a:srgbClr val="3C5790"/>
                </a:solidFill>
              </a:rPr>
              <a:t> and </a:t>
            </a:r>
            <a:r>
              <a:rPr lang="en-US" sz="1400" b="1" dirty="0" err="1" smtClean="0">
                <a:solidFill>
                  <a:srgbClr val="3C5790"/>
                </a:solidFill>
              </a:rPr>
              <a:t>OutputStreamWriter</a:t>
            </a:r>
            <a:r>
              <a:rPr lang="en-US" sz="1400" dirty="0" smtClean="0">
                <a:solidFill>
                  <a:srgbClr val="3C5790"/>
                </a:solidFill>
              </a:rPr>
              <a:t> classes.</a:t>
            </a:r>
          </a:p>
          <a:p>
            <a:r>
              <a:rPr lang="en-US" sz="1400" dirty="0" smtClean="0">
                <a:solidFill>
                  <a:srgbClr val="3C5790"/>
                </a:solidFill>
              </a:rPr>
              <a:t>Input and output can be time-consuming operations. It's often quicker to read or write text in large chunks rather than in many separate smaller pieces, even when you only process the text in the smaller pieces. </a:t>
            </a:r>
          </a:p>
          <a:p>
            <a:r>
              <a:rPr lang="en-US" sz="1400" dirty="0" smtClean="0">
                <a:solidFill>
                  <a:srgbClr val="3C5790"/>
                </a:solidFill>
              </a:rPr>
              <a:t> The </a:t>
            </a:r>
            <a:r>
              <a:rPr lang="en-US" sz="1400" b="1" dirty="0" err="1" smtClean="0">
                <a:solidFill>
                  <a:srgbClr val="3C5790"/>
                </a:solidFill>
              </a:rPr>
              <a:t>java.io.BufferedReader</a:t>
            </a:r>
            <a:r>
              <a:rPr lang="en-US" sz="1400" dirty="0" smtClean="0">
                <a:solidFill>
                  <a:srgbClr val="3C5790"/>
                </a:solidFill>
              </a:rPr>
              <a:t> and </a:t>
            </a:r>
            <a:r>
              <a:rPr lang="en-US" sz="1400" b="1" dirty="0" err="1" smtClean="0">
                <a:solidFill>
                  <a:srgbClr val="3C5790"/>
                </a:solidFill>
              </a:rPr>
              <a:t>java.io.BufferedWriter</a:t>
            </a:r>
            <a:r>
              <a:rPr lang="en-US" sz="1400" dirty="0" smtClean="0">
                <a:solidFill>
                  <a:srgbClr val="3C5790"/>
                </a:solidFill>
              </a:rPr>
              <a:t> classes provide internal character buffers.</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1524000"/>
          </a:xfrm>
        </p:spPr>
        <p:txBody>
          <a:bodyPr/>
          <a:lstStyle/>
          <a:p>
            <a:r>
              <a:rPr lang="en-US" sz="1400" dirty="0" smtClean="0">
                <a:solidFill>
                  <a:srgbClr val="3C5790"/>
                </a:solidFill>
              </a:rPr>
              <a:t>The </a:t>
            </a:r>
            <a:r>
              <a:rPr lang="en-US" sz="1400" b="1" dirty="0" err="1" smtClean="0">
                <a:solidFill>
                  <a:srgbClr val="3C5790"/>
                </a:solidFill>
              </a:rPr>
              <a:t>java.io.StringReader</a:t>
            </a:r>
            <a:r>
              <a:rPr lang="en-US" sz="1400" dirty="0" smtClean="0">
                <a:solidFill>
                  <a:srgbClr val="3C5790"/>
                </a:solidFill>
              </a:rPr>
              <a:t> and </a:t>
            </a:r>
            <a:r>
              <a:rPr lang="en-US" sz="1400" b="1" dirty="0" err="1" smtClean="0">
                <a:solidFill>
                  <a:srgbClr val="3C5790"/>
                </a:solidFill>
              </a:rPr>
              <a:t>java.io.StringWriter</a:t>
            </a:r>
            <a:r>
              <a:rPr lang="en-US" sz="1400" dirty="0" smtClean="0">
                <a:solidFill>
                  <a:srgbClr val="3C5790"/>
                </a:solidFill>
              </a:rPr>
              <a:t> classes allow programmers to use Reader and Writer methods to read and write strings.  Like char arrays, Java strings are composed of pure Unicode characters.</a:t>
            </a:r>
          </a:p>
          <a:p>
            <a:r>
              <a:rPr lang="en-US" sz="1400" dirty="0" smtClean="0">
                <a:solidFill>
                  <a:srgbClr val="3C5790"/>
                </a:solidFill>
              </a:rPr>
              <a:t>The </a:t>
            </a:r>
            <a:r>
              <a:rPr lang="en-US" sz="1400" b="1" dirty="0" err="1" smtClean="0">
                <a:solidFill>
                  <a:srgbClr val="3C5790"/>
                </a:solidFill>
              </a:rPr>
              <a:t>FileWriter</a:t>
            </a:r>
            <a:r>
              <a:rPr lang="en-US" sz="1400" dirty="0" smtClean="0">
                <a:solidFill>
                  <a:srgbClr val="3C5790"/>
                </a:solidFill>
              </a:rPr>
              <a:t> class is a subclass of </a:t>
            </a:r>
            <a:r>
              <a:rPr lang="en-US" sz="1400" dirty="0" err="1" smtClean="0">
                <a:solidFill>
                  <a:srgbClr val="3C5790"/>
                </a:solidFill>
              </a:rPr>
              <a:t>OutputStreamWriter</a:t>
            </a:r>
            <a:r>
              <a:rPr lang="en-US" sz="1400" dirty="0" smtClean="0">
                <a:solidFill>
                  <a:srgbClr val="3C5790"/>
                </a:solidFill>
              </a:rPr>
              <a:t> that writes text files using the platform's default character encoding and buffer size. </a:t>
            </a:r>
          </a:p>
          <a:p>
            <a:r>
              <a:rPr lang="en-US" sz="1400" dirty="0" smtClean="0">
                <a:solidFill>
                  <a:srgbClr val="3C5790"/>
                </a:solidFill>
              </a:rPr>
              <a:t>The </a:t>
            </a:r>
            <a:r>
              <a:rPr lang="en-US" sz="1400" b="1" dirty="0" err="1" smtClean="0">
                <a:solidFill>
                  <a:srgbClr val="3C5790"/>
                </a:solidFill>
              </a:rPr>
              <a:t>FileReader</a:t>
            </a:r>
            <a:r>
              <a:rPr lang="en-US" sz="1400" dirty="0" smtClean="0">
                <a:solidFill>
                  <a:srgbClr val="3C5790"/>
                </a:solidFill>
              </a:rPr>
              <a:t> class is a subclass of </a:t>
            </a:r>
            <a:r>
              <a:rPr lang="en-US" sz="1400" dirty="0" err="1" smtClean="0">
                <a:solidFill>
                  <a:srgbClr val="3C5790"/>
                </a:solidFill>
              </a:rPr>
              <a:t>InputStreamReader</a:t>
            </a:r>
            <a:r>
              <a:rPr lang="en-US" sz="1400" dirty="0" smtClean="0">
                <a:solidFill>
                  <a:srgbClr val="3C5790"/>
                </a:solidFill>
              </a:rPr>
              <a:t> that reads text files using the platform's default character encoding.</a:t>
            </a:r>
            <a:endParaRPr lang="fr-CA" sz="1400" dirty="0" smtClean="0">
              <a:solidFill>
                <a:srgbClr val="3C5790"/>
              </a:solidFill>
            </a:endParaRPr>
          </a:p>
        </p:txBody>
      </p:sp>
      <p:pic>
        <p:nvPicPr>
          <p:cNvPr id="7170" name="Picture 2"/>
          <p:cNvPicPr>
            <a:picLocks noChangeAspect="1" noChangeArrowheads="1"/>
          </p:cNvPicPr>
          <p:nvPr/>
        </p:nvPicPr>
        <p:blipFill>
          <a:blip r:embed="rId3" cstate="print"/>
          <a:srcRect/>
          <a:stretch>
            <a:fillRect/>
          </a:stretch>
        </p:blipFill>
        <p:spPr bwMode="auto">
          <a:xfrm>
            <a:off x="6083530" y="3419475"/>
            <a:ext cx="3060470" cy="33623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5562600" y="4619625"/>
            <a:ext cx="581025" cy="638175"/>
          </a:xfrm>
          <a:prstGeom prst="rect">
            <a:avLst/>
          </a:prstGeom>
          <a:noFill/>
          <a:ln w="9525">
            <a:noFill/>
            <a:miter lim="800000"/>
            <a:headEnd/>
            <a:tailEnd/>
          </a:ln>
          <a:effectLst/>
        </p:spPr>
      </p:pic>
      <p:sp>
        <p:nvSpPr>
          <p:cNvPr id="6" name="Espace réservé du contenu 4"/>
          <p:cNvSpPr txBox="1">
            <a:spLocks/>
          </p:cNvSpPr>
          <p:nvPr/>
        </p:nvSpPr>
        <p:spPr bwMode="auto">
          <a:xfrm>
            <a:off x="304800" y="3352800"/>
            <a:ext cx="5181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sz="1400" dirty="0" err="1" smtClean="0">
                <a:solidFill>
                  <a:srgbClr val="3C5790"/>
                </a:solidFill>
                <a:latin typeface="+mn-lt"/>
              </a:rPr>
              <a:t>FileReader</a:t>
            </a:r>
            <a:r>
              <a:rPr lang="en-US" sz="1400" dirty="0" smtClean="0">
                <a:solidFill>
                  <a:srgbClr val="3C5790"/>
                </a:solidFill>
                <a:latin typeface="+mn-lt"/>
              </a:rPr>
              <a:t> and </a:t>
            </a:r>
            <a:r>
              <a:rPr lang="en-US" sz="1400" dirty="0" err="1" smtClean="0">
                <a:solidFill>
                  <a:srgbClr val="3C5790"/>
                </a:solidFill>
                <a:latin typeface="+mn-lt"/>
              </a:rPr>
              <a:t>FileWriter</a:t>
            </a:r>
            <a:r>
              <a:rPr lang="en-US" sz="1400" dirty="0" smtClean="0">
                <a:solidFill>
                  <a:srgbClr val="3C5790"/>
                </a:solidFill>
                <a:latin typeface="+mn-lt"/>
              </a:rPr>
              <a:t> always use the local default encoding for converting characters to and from bytes. </a:t>
            </a:r>
            <a:r>
              <a:rPr lang="en-US" sz="1400" b="1" dirty="0" smtClean="0">
                <a:solidFill>
                  <a:srgbClr val="3C5790"/>
                </a:solidFill>
                <a:latin typeface="+mn-lt"/>
              </a:rPr>
              <a:t>This is rarely what we want</a:t>
            </a:r>
            <a:r>
              <a:rPr lang="en-US" sz="1400" dirty="0" smtClean="0">
                <a:solidFill>
                  <a:srgbClr val="3C5790"/>
                </a:solidFill>
                <a:latin typeface="+mn-lt"/>
              </a:rPr>
              <a:t>. We should almost always specify the encoding explicitly, or perhaps </a:t>
            </a:r>
            <a:r>
              <a:rPr lang="en-US" sz="1400" dirty="0" err="1" smtClean="0">
                <a:solidFill>
                  <a:srgbClr val="3C5790"/>
                </a:solidFill>
                <a:latin typeface="+mn-lt"/>
              </a:rPr>
              <a:t>autodetect</a:t>
            </a:r>
            <a:r>
              <a:rPr lang="en-US" sz="1400" dirty="0" smtClean="0">
                <a:solidFill>
                  <a:srgbClr val="3C5790"/>
                </a:solidFill>
                <a:latin typeface="+mn-lt"/>
              </a:rPr>
              <a:t> it.</a:t>
            </a:r>
          </a:p>
          <a:p>
            <a:pPr marL="342900" lvl="0" indent="-342900">
              <a:spcBef>
                <a:spcPct val="20000"/>
              </a:spcBef>
              <a:buFont typeface="Arial" charset="0"/>
              <a:buChar char="•"/>
            </a:pPr>
            <a:r>
              <a:rPr lang="en-US" sz="1400" dirty="0" smtClean="0">
                <a:solidFill>
                  <a:srgbClr val="3C5790"/>
                </a:solidFill>
                <a:latin typeface="+mn-lt"/>
              </a:rPr>
              <a:t>The </a:t>
            </a:r>
            <a:r>
              <a:rPr lang="en-US" sz="1400" b="1" dirty="0" err="1" smtClean="0">
                <a:solidFill>
                  <a:srgbClr val="3C5790"/>
                </a:solidFill>
                <a:latin typeface="+mn-lt"/>
              </a:rPr>
              <a:t>java.io.PrintWriter</a:t>
            </a:r>
            <a:r>
              <a:rPr lang="en-US" sz="1400" dirty="0" smtClean="0">
                <a:solidFill>
                  <a:srgbClr val="3C5790"/>
                </a:solidFill>
                <a:latin typeface="+mn-lt"/>
              </a:rPr>
              <a:t> class is a subclass of </a:t>
            </a:r>
            <a:r>
              <a:rPr lang="en-US" sz="1400" dirty="0" err="1" smtClean="0">
                <a:solidFill>
                  <a:srgbClr val="3C5790"/>
                </a:solidFill>
                <a:latin typeface="+mn-lt"/>
              </a:rPr>
              <a:t>java.io.Writer</a:t>
            </a:r>
            <a:r>
              <a:rPr lang="en-US" sz="1400" dirty="0" smtClean="0">
                <a:solidFill>
                  <a:srgbClr val="3C5790"/>
                </a:solidFill>
                <a:latin typeface="+mn-lt"/>
              </a:rPr>
              <a:t> that contains the familiar print( ) and </a:t>
            </a:r>
            <a:r>
              <a:rPr lang="en-US" sz="1400" dirty="0" err="1" smtClean="0">
                <a:solidFill>
                  <a:srgbClr val="3C5790"/>
                </a:solidFill>
                <a:latin typeface="+mn-lt"/>
              </a:rPr>
              <a:t>println</a:t>
            </a:r>
            <a:r>
              <a:rPr lang="en-US" sz="1400" dirty="0" smtClean="0">
                <a:solidFill>
                  <a:srgbClr val="3C5790"/>
                </a:solidFill>
                <a:latin typeface="+mn-lt"/>
              </a:rPr>
              <a:t>( ) methods from </a:t>
            </a:r>
            <a:r>
              <a:rPr lang="en-US" sz="1400" dirty="0" err="1" smtClean="0">
                <a:solidFill>
                  <a:srgbClr val="3C5790"/>
                </a:solidFill>
                <a:latin typeface="+mn-lt"/>
              </a:rPr>
              <a:t>System.out</a:t>
            </a:r>
            <a:r>
              <a:rPr lang="en-US" sz="1400" dirty="0" smtClean="0">
                <a:solidFill>
                  <a:srgbClr val="3C5790"/>
                </a:solidFill>
                <a:latin typeface="+mn-lt"/>
              </a:rPr>
              <a:t> and other instances of </a:t>
            </a:r>
            <a:r>
              <a:rPr lang="en-US" sz="1400" dirty="0" err="1" smtClean="0">
                <a:solidFill>
                  <a:srgbClr val="3C5790"/>
                </a:solidFill>
                <a:latin typeface="+mn-lt"/>
              </a:rPr>
              <a:t>PrintStream</a:t>
            </a:r>
            <a:r>
              <a:rPr lang="en-US" sz="1400" dirty="0" smtClean="0">
                <a:solidFill>
                  <a:srgbClr val="3C5790"/>
                </a:solidFill>
                <a:latin typeface="+mn-lt"/>
              </a:rPr>
              <a:t>.</a:t>
            </a:r>
          </a:p>
          <a:p>
            <a:pPr marL="342900" lvl="0" indent="-342900">
              <a:spcBef>
                <a:spcPct val="20000"/>
              </a:spcBef>
              <a:buFont typeface="Arial" charset="0"/>
              <a:buChar char="•"/>
            </a:pPr>
            <a:r>
              <a:rPr lang="en-US" sz="1400" dirty="0" smtClean="0">
                <a:solidFill>
                  <a:srgbClr val="3C5790"/>
                </a:solidFill>
                <a:latin typeface="+mn-lt"/>
              </a:rPr>
              <a:t>The main difference between </a:t>
            </a:r>
            <a:r>
              <a:rPr lang="en-US" sz="1400" dirty="0" err="1" smtClean="0">
                <a:solidFill>
                  <a:srgbClr val="3C5790"/>
                </a:solidFill>
                <a:latin typeface="+mn-lt"/>
              </a:rPr>
              <a:t>PrintStream</a:t>
            </a:r>
            <a:r>
              <a:rPr lang="en-US" sz="1400" dirty="0" smtClean="0">
                <a:solidFill>
                  <a:srgbClr val="3C5790"/>
                </a:solidFill>
                <a:latin typeface="+mn-lt"/>
              </a:rPr>
              <a:t> and </a:t>
            </a:r>
            <a:r>
              <a:rPr lang="en-US" sz="1400" dirty="0" err="1" smtClean="0">
                <a:solidFill>
                  <a:srgbClr val="3C5790"/>
                </a:solidFill>
                <a:latin typeface="+mn-lt"/>
              </a:rPr>
              <a:t>PrintWriter</a:t>
            </a:r>
            <a:r>
              <a:rPr lang="en-US" sz="1400" dirty="0" smtClean="0">
                <a:solidFill>
                  <a:srgbClr val="3C5790"/>
                </a:solidFill>
                <a:latin typeface="+mn-lt"/>
              </a:rPr>
              <a:t> is that </a:t>
            </a:r>
            <a:r>
              <a:rPr lang="en-US" sz="1400" dirty="0" err="1" smtClean="0">
                <a:solidFill>
                  <a:srgbClr val="3C5790"/>
                </a:solidFill>
                <a:latin typeface="+mn-lt"/>
              </a:rPr>
              <a:t>PrintWriter</a:t>
            </a:r>
            <a:r>
              <a:rPr lang="en-US" sz="1400" dirty="0" smtClean="0">
                <a:solidFill>
                  <a:srgbClr val="3C5790"/>
                </a:solidFill>
                <a:latin typeface="+mn-lt"/>
              </a:rPr>
              <a:t> handles multiple-byte and other non-Latin-1 character sets properly.</a:t>
            </a:r>
          </a:p>
          <a:p>
            <a:pPr marL="342900" lvl="0" indent="-342900">
              <a:spcBef>
                <a:spcPct val="20000"/>
              </a:spcBef>
              <a:buFont typeface="Arial" charset="0"/>
              <a:buChar char="•"/>
            </a:pPr>
            <a:r>
              <a:rPr lang="en-US" sz="1400" b="1" dirty="0" err="1" smtClean="0">
                <a:solidFill>
                  <a:srgbClr val="3C5790"/>
                </a:solidFill>
                <a:latin typeface="+mn-lt"/>
              </a:rPr>
              <a:t>PipedReader</a:t>
            </a:r>
            <a:r>
              <a:rPr lang="en-US" sz="1400" dirty="0" smtClean="0">
                <a:solidFill>
                  <a:srgbClr val="3C5790"/>
                </a:solidFill>
                <a:latin typeface="+mn-lt"/>
              </a:rPr>
              <a:t> and </a:t>
            </a:r>
            <a:r>
              <a:rPr lang="en-US" sz="1400" b="1" dirty="0" err="1" smtClean="0">
                <a:solidFill>
                  <a:srgbClr val="3C5790"/>
                </a:solidFill>
                <a:latin typeface="+mn-lt"/>
              </a:rPr>
              <a:t>PipedWriter</a:t>
            </a:r>
            <a:r>
              <a:rPr lang="en-US" sz="1400" dirty="0" smtClean="0">
                <a:solidFill>
                  <a:srgbClr val="3C5790"/>
                </a:solidFill>
                <a:latin typeface="+mn-lt"/>
              </a:rPr>
              <a:t> do for character streams what piped input and output streams do for byte streams: they allow two threads to communicate. Character output from one thread becomes character input for the other thread.</a:t>
            </a:r>
          </a:p>
          <a:p>
            <a:pPr marL="342900" lvl="0" indent="-342900">
              <a:spcBef>
                <a:spcPct val="20000"/>
              </a:spcBef>
              <a:buFont typeface="Arial" charset="0"/>
              <a:buChar char="•"/>
            </a:pPr>
            <a:endParaRPr kumimoji="0" lang="fr-CA" sz="1400" b="0" i="0" u="none" strike="noStrike" kern="1200" cap="none" spc="0" normalizeH="0" baseline="0" noProof="0" dirty="0" smtClean="0">
              <a:ln>
                <a:noFill/>
              </a:ln>
              <a:solidFill>
                <a:srgbClr val="3C5790"/>
              </a:solidFill>
              <a:effectLst/>
              <a:uLnTx/>
              <a:uFillTx/>
              <a:latin typeface="+mn-lt"/>
              <a:ea typeface="+mn-ea"/>
              <a:cs typeface="+mn-cs"/>
            </a:endParaRPr>
          </a:p>
        </p:txBody>
      </p:sp>
      <p:cxnSp>
        <p:nvCxnSpPr>
          <p:cNvPr id="8" name="Straight Connector 7"/>
          <p:cNvCxnSpPr/>
          <p:nvPr/>
        </p:nvCxnSpPr>
        <p:spPr>
          <a:xfrm>
            <a:off x="5486400" y="3276600"/>
            <a:ext cx="0" cy="3581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3276600"/>
            <a:ext cx="36576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152400" y="1905000"/>
            <a:ext cx="8991600" cy="4724400"/>
          </a:xfrm>
        </p:spPr>
        <p:txBody>
          <a:bodyPr/>
          <a:lstStyle/>
          <a:p>
            <a:r>
              <a:rPr lang="en-US" sz="1400" dirty="0" smtClean="0">
                <a:solidFill>
                  <a:srgbClr val="3C5790"/>
                </a:solidFill>
              </a:rPr>
              <a:t>The </a:t>
            </a:r>
            <a:r>
              <a:rPr lang="en-US" sz="1400" b="1" dirty="0" err="1" smtClean="0">
                <a:solidFill>
                  <a:srgbClr val="3C5790"/>
                </a:solidFill>
              </a:rPr>
              <a:t>java.io.RandomAccess</a:t>
            </a:r>
            <a:r>
              <a:rPr lang="en-US" sz="1400" dirty="0" smtClean="0">
                <a:solidFill>
                  <a:srgbClr val="3C5790"/>
                </a:solidFill>
              </a:rPr>
              <a:t> class allows us to read and write arbitrary bytes, text, and primitive Java data types from or to any specified location in a file. Random </a:t>
            </a:r>
            <a:r>
              <a:rPr lang="en-US" sz="1400" dirty="0" err="1" smtClean="0">
                <a:solidFill>
                  <a:srgbClr val="3C5790"/>
                </a:solidFill>
              </a:rPr>
              <a:t>AccessFile</a:t>
            </a:r>
            <a:r>
              <a:rPr lang="en-US" sz="1400" dirty="0" smtClean="0">
                <a:solidFill>
                  <a:srgbClr val="3C5790"/>
                </a:solidFill>
              </a:rPr>
              <a:t> implements the same interfaces as the </a:t>
            </a:r>
            <a:r>
              <a:rPr lang="en-US" sz="1400" dirty="0" err="1" smtClean="0">
                <a:solidFill>
                  <a:srgbClr val="3C5790"/>
                </a:solidFill>
              </a:rPr>
              <a:t>DataInputStream</a:t>
            </a:r>
            <a:r>
              <a:rPr lang="en-US" sz="1400" dirty="0" smtClean="0">
                <a:solidFill>
                  <a:srgbClr val="3C5790"/>
                </a:solidFill>
              </a:rPr>
              <a:t> and the </a:t>
            </a:r>
            <a:r>
              <a:rPr lang="en-US" sz="1400" dirty="0" err="1" smtClean="0">
                <a:solidFill>
                  <a:srgbClr val="3C5790"/>
                </a:solidFill>
              </a:rPr>
              <a:t>DataOutputStream</a:t>
            </a:r>
            <a:r>
              <a:rPr lang="en-US" sz="1400" dirty="0" smtClean="0">
                <a:solidFill>
                  <a:srgbClr val="3C5790"/>
                </a:solidFill>
              </a:rPr>
              <a:t>.</a:t>
            </a:r>
          </a:p>
          <a:p>
            <a:r>
              <a:rPr lang="en-US" sz="1400" dirty="0" smtClean="0">
                <a:solidFill>
                  <a:srgbClr val="3C5790"/>
                </a:solidFill>
              </a:rPr>
              <a:t>Random access files permit </a:t>
            </a:r>
            <a:r>
              <a:rPr lang="en-US" sz="1400" dirty="0" smtClean="0">
                <a:solidFill>
                  <a:srgbClr val="3C5790"/>
                </a:solidFill>
              </a:rPr>
              <a:t>non-sequential</a:t>
            </a:r>
            <a:r>
              <a:rPr lang="en-US" sz="1400" dirty="0" smtClean="0">
                <a:solidFill>
                  <a:srgbClr val="3C5790"/>
                </a:solidFill>
              </a:rPr>
              <a:t>, or random, access to a file's contents. To access a file randomly, you open the file, seek a particular location, and read from or write to that </a:t>
            </a:r>
            <a:r>
              <a:rPr lang="en-US" sz="1400" dirty="0" smtClean="0">
                <a:solidFill>
                  <a:srgbClr val="3C5790"/>
                </a:solidFill>
              </a:rPr>
              <a:t>file.</a:t>
            </a:r>
            <a:endParaRPr lang="en-US" sz="1400" dirty="0" smtClean="0">
              <a:solidFill>
                <a:srgbClr val="3C5790"/>
              </a:solidFill>
            </a:endParaRPr>
          </a:p>
          <a:p>
            <a:r>
              <a:rPr lang="en-US" sz="1400" dirty="0" smtClean="0">
                <a:solidFill>
                  <a:srgbClr val="3C5790"/>
                </a:solidFill>
              </a:rPr>
              <a:t>File management is the manner in which files are monitored and controlled for standard I/O access. </a:t>
            </a:r>
          </a:p>
          <a:p>
            <a:r>
              <a:rPr lang="en-US" sz="1400" dirty="0" smtClean="0">
                <a:solidFill>
                  <a:srgbClr val="3C5790"/>
                </a:solidFill>
              </a:rPr>
              <a:t>The </a:t>
            </a:r>
            <a:r>
              <a:rPr lang="en-US" sz="1400" b="1" dirty="0" err="1" smtClean="0">
                <a:solidFill>
                  <a:srgbClr val="3C5790"/>
                </a:solidFill>
              </a:rPr>
              <a:t>java.io.File</a:t>
            </a:r>
            <a:r>
              <a:rPr lang="en-US" sz="1400" dirty="0" smtClean="0">
                <a:solidFill>
                  <a:srgbClr val="3C5790"/>
                </a:solidFill>
              </a:rPr>
              <a:t> class provides a constructor to create a file handle.  This file handle is then used by various file class methods to access the properties of a specific file or by file stream constructors to open files.</a:t>
            </a:r>
          </a:p>
          <a:p>
            <a:r>
              <a:rPr lang="en-US" sz="1400" dirty="0" smtClean="0">
                <a:solidFill>
                  <a:srgbClr val="3C5790"/>
                </a:solidFill>
              </a:rPr>
              <a:t>The File class attempts to provide a platform-independent abstraction for common file operations and meta information.</a:t>
            </a:r>
          </a:p>
          <a:p>
            <a:r>
              <a:rPr lang="en-US" sz="1400" dirty="0" smtClean="0">
                <a:solidFill>
                  <a:srgbClr val="3C5790"/>
                </a:solidFill>
              </a:rPr>
              <a:t>Common methods used: </a:t>
            </a:r>
            <a:r>
              <a:rPr lang="en-US" sz="1400" dirty="0" err="1" smtClean="0">
                <a:solidFill>
                  <a:srgbClr val="3C5790"/>
                </a:solidFill>
              </a:rPr>
              <a:t>getAbsolutePath</a:t>
            </a:r>
            <a:r>
              <a:rPr lang="en-US" sz="1400" dirty="0" smtClean="0">
                <a:solidFill>
                  <a:srgbClr val="3C5790"/>
                </a:solidFill>
              </a:rPr>
              <a:t>, </a:t>
            </a:r>
            <a:r>
              <a:rPr lang="en-US" sz="1400" dirty="0" err="1" smtClean="0">
                <a:solidFill>
                  <a:srgbClr val="3C5790"/>
                </a:solidFill>
              </a:rPr>
              <a:t>lastModified</a:t>
            </a:r>
            <a:r>
              <a:rPr lang="en-US" sz="1400" dirty="0" smtClean="0">
                <a:solidFill>
                  <a:srgbClr val="3C5790"/>
                </a:solidFill>
              </a:rPr>
              <a:t>, </a:t>
            </a:r>
            <a:r>
              <a:rPr lang="en-US" sz="1400" dirty="0" err="1" smtClean="0">
                <a:solidFill>
                  <a:srgbClr val="3C5790"/>
                </a:solidFill>
              </a:rPr>
              <a:t>length,list,listFiles</a:t>
            </a:r>
            <a:r>
              <a:rPr lang="en-US" sz="1400" dirty="0" smtClean="0">
                <a:solidFill>
                  <a:srgbClr val="3C5790"/>
                </a:solidFill>
              </a:rPr>
              <a:t>, delete, </a:t>
            </a:r>
            <a:r>
              <a:rPr lang="en-US" sz="1400" dirty="0" err="1" smtClean="0">
                <a:solidFill>
                  <a:srgbClr val="3C5790"/>
                </a:solidFill>
              </a:rPr>
              <a:t>mkdir</a:t>
            </a:r>
            <a:r>
              <a:rPr lang="en-US" sz="1400" dirty="0" smtClean="0">
                <a:solidFill>
                  <a:srgbClr val="3C5790"/>
                </a:solidFill>
              </a:rPr>
              <a:t>, </a:t>
            </a:r>
            <a:r>
              <a:rPr lang="en-US" sz="1400" dirty="0" err="1" smtClean="0">
                <a:solidFill>
                  <a:srgbClr val="3C5790"/>
                </a:solidFill>
              </a:rPr>
              <a:t>renameTo</a:t>
            </a:r>
            <a:r>
              <a:rPr lang="en-US" sz="1400" dirty="0" smtClean="0">
                <a:solidFill>
                  <a:srgbClr val="3C5790"/>
                </a:solidFill>
              </a:rPr>
              <a:t>, </a:t>
            </a:r>
            <a:r>
              <a:rPr lang="en-US" sz="1400" dirty="0" err="1" smtClean="0">
                <a:solidFill>
                  <a:srgbClr val="3C5790"/>
                </a:solidFill>
              </a:rPr>
              <a:t>setReadOnly</a:t>
            </a:r>
            <a:r>
              <a:rPr lang="en-US" sz="1400" dirty="0" smtClean="0">
                <a:solidFill>
                  <a:srgbClr val="3C5790"/>
                </a:solidFill>
              </a:rPr>
              <a:t>, </a:t>
            </a:r>
            <a:r>
              <a:rPr lang="en-US" sz="1400" dirty="0" err="1" smtClean="0">
                <a:solidFill>
                  <a:srgbClr val="3C5790"/>
                </a:solidFill>
              </a:rPr>
              <a:t>setLastModified,canRead</a:t>
            </a:r>
            <a:r>
              <a:rPr lang="en-US" sz="1400" dirty="0" smtClean="0">
                <a:solidFill>
                  <a:srgbClr val="3C5790"/>
                </a:solidFill>
              </a:rPr>
              <a:t>, </a:t>
            </a:r>
            <a:r>
              <a:rPr lang="en-US" sz="1400" dirty="0" err="1" smtClean="0">
                <a:solidFill>
                  <a:srgbClr val="3C5790"/>
                </a:solidFill>
              </a:rPr>
              <a:t>canWrite</a:t>
            </a:r>
            <a:r>
              <a:rPr lang="en-US" sz="1400" dirty="0" smtClean="0">
                <a:solidFill>
                  <a:srgbClr val="3C5790"/>
                </a:solidFill>
              </a:rPr>
              <a:t>, exists, </a:t>
            </a:r>
            <a:r>
              <a:rPr lang="en-US" sz="1400" dirty="0" err="1" smtClean="0">
                <a:solidFill>
                  <a:srgbClr val="3C5790"/>
                </a:solidFill>
              </a:rPr>
              <a:t>isDirectory</a:t>
            </a:r>
            <a:r>
              <a:rPr lang="en-US" sz="1400" dirty="0" smtClean="0">
                <a:solidFill>
                  <a:srgbClr val="3C5790"/>
                </a:solidFill>
              </a:rPr>
              <a:t>, </a:t>
            </a:r>
            <a:r>
              <a:rPr lang="en-US" sz="1400" dirty="0" err="1" smtClean="0">
                <a:solidFill>
                  <a:srgbClr val="3C5790"/>
                </a:solidFill>
              </a:rPr>
              <a:t>isAbsolute</a:t>
            </a:r>
            <a:r>
              <a:rPr lang="en-US" sz="1400" dirty="0" smtClean="0">
                <a:solidFill>
                  <a:srgbClr val="3C5790"/>
                </a:solidFill>
              </a:rPr>
              <a:t>, </a:t>
            </a:r>
            <a:r>
              <a:rPr lang="en-US" sz="1400" dirty="0" err="1" smtClean="0">
                <a:solidFill>
                  <a:srgbClr val="3C5790"/>
                </a:solidFill>
              </a:rPr>
              <a:t>isFile</a:t>
            </a:r>
            <a:r>
              <a:rPr lang="en-US" sz="1400" dirty="0" smtClean="0">
                <a:solidFill>
                  <a:srgbClr val="3C5790"/>
                </a:solidFill>
              </a:rPr>
              <a:t>, </a:t>
            </a:r>
            <a:r>
              <a:rPr lang="en-US" sz="1400" dirty="0" err="1" smtClean="0">
                <a:solidFill>
                  <a:srgbClr val="3C5790"/>
                </a:solidFill>
              </a:rPr>
              <a:t>isHidden</a:t>
            </a:r>
            <a:r>
              <a:rPr lang="en-US" sz="1400" dirty="0" smtClean="0">
                <a:solidFill>
                  <a:srgbClr val="3C5790"/>
                </a:solidFill>
              </a:rPr>
              <a:t>.</a:t>
            </a:r>
          </a:p>
          <a:p>
            <a:r>
              <a:rPr lang="en-US" sz="1400" dirty="0" smtClean="0">
                <a:solidFill>
                  <a:srgbClr val="3C5790"/>
                </a:solidFill>
              </a:rPr>
              <a:t>The complete list of directories from the root to a specified file plus the name of the file itself is called the absolute path to the file. The exact syntax of absolute paths varies from system to system.</a:t>
            </a:r>
          </a:p>
          <a:p>
            <a:r>
              <a:rPr lang="en-US" sz="1400" dirty="0" smtClean="0">
                <a:solidFill>
                  <a:srgbClr val="3C5790"/>
                </a:solidFill>
              </a:rPr>
              <a:t>Unix (including Linux and Mac OS X) use a forward slash (/) to separate directories. DOS-based </a:t>
            </a:r>
            <a:r>
              <a:rPr lang="en-US" sz="1400" dirty="0" err="1" smtClean="0">
                <a:solidFill>
                  <a:srgbClr val="3C5790"/>
                </a:solidFill>
              </a:rPr>
              <a:t>filesystems</a:t>
            </a:r>
            <a:r>
              <a:rPr lang="en-US" sz="1400" dirty="0" smtClean="0">
                <a:solidFill>
                  <a:srgbClr val="3C5790"/>
                </a:solidFill>
              </a:rPr>
              <a:t>, including the variants of  Windows and OS/2, use a backslash (\). Other platforms may use something completely different.</a:t>
            </a:r>
          </a:p>
          <a:p>
            <a:r>
              <a:rPr lang="en-US" sz="1400" dirty="0" smtClean="0">
                <a:solidFill>
                  <a:srgbClr val="3C5790"/>
                </a:solidFill>
              </a:rPr>
              <a:t>The separator used on a given system is available from the mnemonic constants </a:t>
            </a:r>
            <a:r>
              <a:rPr lang="en-US" sz="1400" b="1" dirty="0" err="1" smtClean="0">
                <a:solidFill>
                  <a:srgbClr val="3C5790"/>
                </a:solidFill>
              </a:rPr>
              <a:t>java.io.File.separator</a:t>
            </a:r>
            <a:r>
              <a:rPr lang="en-US" sz="1400" dirty="0" smtClean="0">
                <a:solidFill>
                  <a:srgbClr val="3C5790"/>
                </a:solidFill>
              </a:rPr>
              <a:t> and </a:t>
            </a:r>
            <a:r>
              <a:rPr lang="en-US" sz="1400" b="1" dirty="0" err="1" smtClean="0">
                <a:solidFill>
                  <a:srgbClr val="3C5790"/>
                </a:solidFill>
              </a:rPr>
              <a:t>java.io.File.separatorChar</a:t>
            </a:r>
            <a:r>
              <a:rPr lang="en-US" sz="1400" dirty="0" smtClean="0">
                <a:solidFill>
                  <a:srgbClr val="3C5790"/>
                </a:solidFill>
              </a:rPr>
              <a:t>. </a:t>
            </a:r>
            <a:r>
              <a:rPr lang="en-US" sz="1400" b="1" dirty="0" err="1" smtClean="0">
                <a:solidFill>
                  <a:srgbClr val="3C5790"/>
                </a:solidFill>
              </a:rPr>
              <a:t>File.separatorChar</a:t>
            </a:r>
            <a:r>
              <a:rPr lang="en-US" sz="1400" dirty="0" smtClean="0">
                <a:solidFill>
                  <a:srgbClr val="3C5790"/>
                </a:solidFill>
              </a:rPr>
              <a:t> is the first character of the string </a:t>
            </a:r>
            <a:r>
              <a:rPr lang="en-US" sz="1400" b="1" dirty="0" err="1" smtClean="0">
                <a:solidFill>
                  <a:srgbClr val="3C5790"/>
                </a:solidFill>
              </a:rPr>
              <a:t>File.separator</a:t>
            </a:r>
            <a:r>
              <a:rPr lang="en-US" sz="1400" dirty="0" smtClean="0">
                <a:solidFill>
                  <a:srgbClr val="3C5790"/>
                </a:solidFill>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2209800"/>
          </a:xfrm>
        </p:spPr>
        <p:txBody>
          <a:bodyPr/>
          <a:lstStyle/>
          <a:p>
            <a:r>
              <a:rPr lang="en-US" sz="1400" dirty="0" smtClean="0">
                <a:solidFill>
                  <a:srgbClr val="3C5790"/>
                </a:solidFill>
              </a:rPr>
              <a:t>Java adopts Unicode as its native character set.</a:t>
            </a:r>
          </a:p>
          <a:p>
            <a:r>
              <a:rPr lang="en-US" sz="1400" dirty="0" smtClean="0">
                <a:solidFill>
                  <a:srgbClr val="3C5790"/>
                </a:solidFill>
              </a:rPr>
              <a:t>Unicode is divided into blocks. Characters 0 through 127 are the Basic Latin block and contain ASCII. Characters 128 through 255 are the Latin Extended-A block and contain the upper 128 characters of the Latin-1 character set. The Unicode character set maps characters to integer code points. </a:t>
            </a:r>
          </a:p>
          <a:p>
            <a:r>
              <a:rPr lang="en-US" sz="1400" dirty="0" smtClean="0">
                <a:solidFill>
                  <a:srgbClr val="3C5790"/>
                </a:solidFill>
              </a:rPr>
              <a:t>For reference, JRE major versions with their corresponding Unicode versions:</a:t>
            </a:r>
          </a:p>
          <a:p>
            <a:pPr lvl="1"/>
            <a:r>
              <a:rPr lang="en-US" sz="1000" dirty="0" smtClean="0">
                <a:solidFill>
                  <a:srgbClr val="3C5790"/>
                </a:solidFill>
              </a:rPr>
              <a:t>Java 1.4 </a:t>
            </a:r>
            <a:r>
              <a:rPr lang="en-US" sz="1000" dirty="0" smtClean="0">
                <a:solidFill>
                  <a:srgbClr val="3C5790"/>
                </a:solidFill>
                <a:sym typeface="Wingdings" pitchFamily="2" charset="2"/>
              </a:rPr>
              <a:t></a:t>
            </a:r>
            <a:r>
              <a:rPr lang="en-US" sz="1000" dirty="0" smtClean="0">
                <a:solidFill>
                  <a:srgbClr val="3C5790"/>
                </a:solidFill>
              </a:rPr>
              <a:t> Unicode 3.0</a:t>
            </a:r>
          </a:p>
          <a:p>
            <a:pPr lvl="1"/>
            <a:r>
              <a:rPr lang="en-US" sz="1000" dirty="0" smtClean="0">
                <a:solidFill>
                  <a:srgbClr val="3C5790"/>
                </a:solidFill>
              </a:rPr>
              <a:t>Java 5, Java 6 </a:t>
            </a:r>
            <a:r>
              <a:rPr lang="en-US" sz="1000" dirty="0" smtClean="0">
                <a:solidFill>
                  <a:srgbClr val="3C5790"/>
                </a:solidFill>
                <a:sym typeface="Wingdings" pitchFamily="2" charset="2"/>
              </a:rPr>
              <a:t></a:t>
            </a:r>
            <a:r>
              <a:rPr lang="en-US" sz="1000" dirty="0" smtClean="0">
                <a:solidFill>
                  <a:srgbClr val="3C5790"/>
                </a:solidFill>
              </a:rPr>
              <a:t> Unicode 4.0</a:t>
            </a:r>
          </a:p>
          <a:p>
            <a:pPr lvl="1"/>
            <a:r>
              <a:rPr lang="en-US" sz="1000" dirty="0" smtClean="0">
                <a:solidFill>
                  <a:srgbClr val="3C5790"/>
                </a:solidFill>
              </a:rPr>
              <a:t>Java 7 </a:t>
            </a:r>
            <a:r>
              <a:rPr lang="en-US" sz="1000" dirty="0" smtClean="0">
                <a:solidFill>
                  <a:srgbClr val="3C5790"/>
                </a:solidFill>
                <a:sym typeface="Wingdings" pitchFamily="2" charset="2"/>
              </a:rPr>
              <a:t></a:t>
            </a:r>
            <a:r>
              <a:rPr lang="en-US" sz="1000" dirty="0" smtClean="0">
                <a:solidFill>
                  <a:srgbClr val="3C5790"/>
                </a:solidFill>
              </a:rPr>
              <a:t> Unicode 6.0</a:t>
            </a:r>
          </a:p>
        </p:txBody>
      </p:sp>
      <p:pic>
        <p:nvPicPr>
          <p:cNvPr id="1026" name="Picture 2"/>
          <p:cNvPicPr>
            <a:picLocks noChangeAspect="1" noChangeArrowheads="1"/>
          </p:cNvPicPr>
          <p:nvPr/>
        </p:nvPicPr>
        <p:blipFill>
          <a:blip r:embed="rId3" cstate="print"/>
          <a:srcRect/>
          <a:stretch>
            <a:fillRect/>
          </a:stretch>
        </p:blipFill>
        <p:spPr bwMode="auto">
          <a:xfrm>
            <a:off x="152400" y="3810000"/>
            <a:ext cx="4057550" cy="2819400"/>
          </a:xfrm>
          <a:prstGeom prst="rect">
            <a:avLst/>
          </a:prstGeom>
          <a:noFill/>
          <a:ln w="9525">
            <a:noFill/>
            <a:miter lim="800000"/>
            <a:headEnd/>
            <a:tailEnd/>
          </a:ln>
          <a:effectLst/>
        </p:spPr>
      </p:pic>
      <p:pic>
        <p:nvPicPr>
          <p:cNvPr id="5" name="Picture 3"/>
          <p:cNvPicPr>
            <a:picLocks noChangeAspect="1" noChangeArrowheads="1"/>
          </p:cNvPicPr>
          <p:nvPr/>
        </p:nvPicPr>
        <p:blipFill>
          <a:blip r:embed="rId4" cstate="print"/>
          <a:srcRect/>
          <a:stretch>
            <a:fillRect/>
          </a:stretch>
        </p:blipFill>
        <p:spPr bwMode="auto">
          <a:xfrm>
            <a:off x="4114800" y="4285770"/>
            <a:ext cx="4876800" cy="819630"/>
          </a:xfrm>
          <a:prstGeom prst="rect">
            <a:avLst/>
          </a:prstGeom>
          <a:noFill/>
          <a:ln w="9525">
            <a:noFill/>
            <a:miter lim="800000"/>
            <a:headEnd/>
            <a:tailEnd/>
          </a:ln>
          <a:effectLst/>
        </p:spPr>
      </p:pic>
      <p:pic>
        <p:nvPicPr>
          <p:cNvPr id="6" name="Picture 4"/>
          <p:cNvPicPr>
            <a:picLocks noChangeAspect="1" noChangeArrowheads="1"/>
          </p:cNvPicPr>
          <p:nvPr/>
        </p:nvPicPr>
        <p:blipFill>
          <a:blip r:embed="rId5" cstate="print"/>
          <a:srcRect/>
          <a:stretch>
            <a:fillRect/>
          </a:stretch>
        </p:blipFill>
        <p:spPr bwMode="auto">
          <a:xfrm>
            <a:off x="4800600" y="5638800"/>
            <a:ext cx="2076450"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76200" y="1905000"/>
            <a:ext cx="8839200" cy="3124200"/>
          </a:xfrm>
        </p:spPr>
        <p:txBody>
          <a:bodyPr/>
          <a:lstStyle/>
          <a:p>
            <a:r>
              <a:rPr lang="en-US" sz="1200" dirty="0" smtClean="0">
                <a:solidFill>
                  <a:srgbClr val="3C5790"/>
                </a:solidFill>
              </a:rPr>
              <a:t>A </a:t>
            </a:r>
            <a:r>
              <a:rPr lang="en-US" sz="1200" b="1" dirty="0" smtClean="0">
                <a:solidFill>
                  <a:srgbClr val="3C5790"/>
                </a:solidFill>
              </a:rPr>
              <a:t>character</a:t>
            </a:r>
            <a:r>
              <a:rPr lang="en-US" sz="1200" dirty="0" smtClean="0">
                <a:solidFill>
                  <a:srgbClr val="3C5790"/>
                </a:solidFill>
              </a:rPr>
              <a:t> is just an abstract minimal unit of text.  It doesn't have a fixed shape (that would be a glyph), and it doesn't have a value. "A" is a character, and so is "€", the symbol for the common currency of Germany, etc.</a:t>
            </a:r>
          </a:p>
          <a:p>
            <a:r>
              <a:rPr lang="en-US" sz="1200" dirty="0" smtClean="0">
                <a:solidFill>
                  <a:srgbClr val="3C5790"/>
                </a:solidFill>
              </a:rPr>
              <a:t>A </a:t>
            </a:r>
            <a:r>
              <a:rPr lang="en-US" sz="1200" b="1" dirty="0" smtClean="0">
                <a:solidFill>
                  <a:srgbClr val="3C5790"/>
                </a:solidFill>
              </a:rPr>
              <a:t>character set</a:t>
            </a:r>
            <a:r>
              <a:rPr lang="en-US" sz="1200" dirty="0" smtClean="0">
                <a:solidFill>
                  <a:srgbClr val="3C5790"/>
                </a:solidFill>
              </a:rPr>
              <a:t> is a collection of characters. The Han characters are the characters originally invented by the Chinese, which have been used to write Chinese, Japanese, Korean, and Vietnamese.</a:t>
            </a:r>
          </a:p>
          <a:p>
            <a:r>
              <a:rPr lang="en-US" sz="1200" dirty="0" smtClean="0">
                <a:solidFill>
                  <a:srgbClr val="3C5790"/>
                </a:solidFill>
              </a:rPr>
              <a:t>A </a:t>
            </a:r>
            <a:r>
              <a:rPr lang="en-US" sz="1200" b="1" dirty="0" smtClean="0">
                <a:solidFill>
                  <a:srgbClr val="3C5790"/>
                </a:solidFill>
              </a:rPr>
              <a:t>coded character set</a:t>
            </a:r>
            <a:r>
              <a:rPr lang="en-US" sz="1200" dirty="0" smtClean="0">
                <a:solidFill>
                  <a:srgbClr val="3C5790"/>
                </a:solidFill>
              </a:rPr>
              <a:t> is a character set where each character has been assigned a unique number. At the core of the Unicode standard is a coded character set that assigns the letter "A" the number 004116 and the letter "€" the number 20AC16. The Unicode standard always uses hexadecimal numbers, and writes them with the prefix "</a:t>
            </a:r>
            <a:r>
              <a:rPr lang="en-US" sz="1200" b="1" dirty="0" smtClean="0">
                <a:solidFill>
                  <a:srgbClr val="3C5790"/>
                </a:solidFill>
              </a:rPr>
              <a:t>U+</a:t>
            </a:r>
            <a:r>
              <a:rPr lang="en-US" sz="1200" dirty="0" smtClean="0">
                <a:solidFill>
                  <a:srgbClr val="3C5790"/>
                </a:solidFill>
              </a:rPr>
              <a:t>", so the number for "A" is written as "U+0041".</a:t>
            </a:r>
          </a:p>
          <a:p>
            <a:r>
              <a:rPr lang="en-US" sz="1200" b="1" dirty="0" smtClean="0">
                <a:solidFill>
                  <a:srgbClr val="3C5790"/>
                </a:solidFill>
              </a:rPr>
              <a:t>Code points</a:t>
            </a:r>
            <a:r>
              <a:rPr lang="en-US" sz="1200" dirty="0" smtClean="0">
                <a:solidFill>
                  <a:srgbClr val="3C5790"/>
                </a:solidFill>
              </a:rPr>
              <a:t> are the numbers that can be used in a coded character set. A coded character set defines a range of valid code points, but doesn't necessarily assign characters to all those code points. The valid code points for Unicode are U+0000 to U+10FFFF.</a:t>
            </a:r>
          </a:p>
          <a:p>
            <a:r>
              <a:rPr lang="en-US" sz="1200" dirty="0" smtClean="0">
                <a:solidFill>
                  <a:srgbClr val="3C5790"/>
                </a:solidFill>
              </a:rPr>
              <a:t>A </a:t>
            </a:r>
            <a:r>
              <a:rPr lang="en-US" sz="1200" b="1" dirty="0" smtClean="0">
                <a:solidFill>
                  <a:srgbClr val="3C5790"/>
                </a:solidFill>
              </a:rPr>
              <a:t>character encoding scheme</a:t>
            </a:r>
            <a:r>
              <a:rPr lang="en-US" sz="1200" dirty="0" smtClean="0">
                <a:solidFill>
                  <a:srgbClr val="3C5790"/>
                </a:solidFill>
              </a:rPr>
              <a:t> is a mapping from the numbers of one or more coded character sets to sequences of one or more fixed-width code units. The most commonly used code units are bytes, but 16-bit or 32-bit integers can also be used for internal processing. UTF-32, UTF-16, and UTF-8 are character encoding schemes for the coded character set of the Unicode standard.</a:t>
            </a:r>
          </a:p>
          <a:p>
            <a:r>
              <a:rPr lang="en-US" sz="1200" b="1" dirty="0" smtClean="0">
                <a:solidFill>
                  <a:srgbClr val="3C5790"/>
                </a:solidFill>
              </a:rPr>
              <a:t>UTF-32</a:t>
            </a:r>
            <a:r>
              <a:rPr lang="en-US" sz="1200" dirty="0" smtClean="0">
                <a:solidFill>
                  <a:srgbClr val="3C5790"/>
                </a:solidFill>
              </a:rPr>
              <a:t> simply represents each Unicode code point as the 32-bit integer of the same value.</a:t>
            </a:r>
          </a:p>
          <a:p>
            <a:r>
              <a:rPr lang="en-US" sz="1200" b="1" dirty="0" smtClean="0">
                <a:solidFill>
                  <a:srgbClr val="3C5790"/>
                </a:solidFill>
              </a:rPr>
              <a:t>UTF-16</a:t>
            </a:r>
            <a:r>
              <a:rPr lang="en-US" sz="1200" dirty="0" smtClean="0">
                <a:solidFill>
                  <a:srgbClr val="3C5790"/>
                </a:solidFill>
              </a:rPr>
              <a:t> uses sequences of one or two unsigned 16-bit code units to encode Unicode code points.</a:t>
            </a:r>
          </a:p>
          <a:p>
            <a:r>
              <a:rPr lang="en-US" sz="1200" b="1" dirty="0" smtClean="0">
                <a:solidFill>
                  <a:srgbClr val="3C5790"/>
                </a:solidFill>
              </a:rPr>
              <a:t>UTF-8</a:t>
            </a:r>
            <a:r>
              <a:rPr lang="en-US" sz="1200" dirty="0" smtClean="0">
                <a:solidFill>
                  <a:srgbClr val="3C5790"/>
                </a:solidFill>
              </a:rPr>
              <a:t> uses sequences of one to four bytes to encode </a:t>
            </a:r>
            <a:endParaRPr lang="fr-CA" sz="1200" dirty="0" smtClean="0">
              <a:solidFill>
                <a:srgbClr val="3C5790"/>
              </a:solidFill>
            </a:endParaRPr>
          </a:p>
        </p:txBody>
      </p:sp>
      <p:pic>
        <p:nvPicPr>
          <p:cNvPr id="5" name="Picture 2"/>
          <p:cNvPicPr>
            <a:picLocks noChangeAspect="1" noChangeArrowheads="1"/>
          </p:cNvPicPr>
          <p:nvPr/>
        </p:nvPicPr>
        <p:blipFill>
          <a:blip r:embed="rId3" cstate="print"/>
          <a:srcRect/>
          <a:stretch>
            <a:fillRect/>
          </a:stretch>
        </p:blipFill>
        <p:spPr bwMode="auto">
          <a:xfrm>
            <a:off x="1957552" y="5181600"/>
            <a:ext cx="4443248"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Java?</a:t>
            </a:r>
          </a:p>
          <a:p>
            <a:r>
              <a:rPr lang="fr-CA" sz="1600" dirty="0" smtClean="0">
                <a:solidFill>
                  <a:srgbClr val="3C5790"/>
                </a:solidFill>
              </a:rPr>
              <a:t>Java IO</a:t>
            </a:r>
          </a:p>
          <a:p>
            <a:r>
              <a:rPr lang="fr-CA" sz="1600" dirty="0" smtClean="0">
                <a:solidFill>
                  <a:srgbClr val="3C5790"/>
                </a:solidFill>
              </a:rPr>
              <a:t>Java NIO</a:t>
            </a:r>
          </a:p>
          <a:p>
            <a:r>
              <a:rPr lang="fr-CA" sz="1600" dirty="0" smtClean="0">
                <a:solidFill>
                  <a:srgbClr val="3C5790"/>
                </a:solidFill>
              </a:rPr>
              <a:t>JAVA NIO 2</a:t>
            </a:r>
          </a:p>
          <a:p>
            <a:r>
              <a:rPr lang="fr-CA" sz="1600" dirty="0" smtClean="0">
                <a:solidFill>
                  <a:srgbClr val="3C5790"/>
                </a:solidFill>
              </a:rPr>
              <a:t>JAVA IO vs NIO</a:t>
            </a:r>
          </a:p>
          <a:p>
            <a:r>
              <a:rPr lang="fr-CA" sz="1600" dirty="0" smtClean="0">
                <a:solidFill>
                  <a:srgbClr val="3C5790"/>
                </a:solidFill>
              </a:rPr>
              <a:t>Conclusions</a:t>
            </a:r>
          </a:p>
          <a:p>
            <a:r>
              <a:rPr lang="fr-CA" sz="1600" dirty="0" err="1" smtClean="0">
                <a:solidFill>
                  <a:srgbClr val="3C5790"/>
                </a:solidFill>
              </a:rPr>
              <a:t>Bibliography</a:t>
            </a:r>
            <a:endParaRPr lang="fr-CA" sz="1600" dirty="0" smtClean="0">
              <a:solidFill>
                <a:srgbClr val="3C5790"/>
              </a:solidFill>
            </a:endParaRPr>
          </a:p>
          <a:p>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685800"/>
          </a:xfrm>
        </p:spPr>
        <p:txBody>
          <a:bodyPr/>
          <a:lstStyle/>
          <a:p>
            <a:r>
              <a:rPr lang="en-US" sz="1400" dirty="0" smtClean="0">
                <a:solidFill>
                  <a:srgbClr val="3C5790"/>
                </a:solidFill>
              </a:rPr>
              <a:t>The </a:t>
            </a:r>
            <a:r>
              <a:rPr lang="en-US" sz="1400" b="1" dirty="0" err="1" smtClean="0">
                <a:solidFill>
                  <a:srgbClr val="3C5790"/>
                </a:solidFill>
              </a:rPr>
              <a:t>java.util.zip</a:t>
            </a:r>
            <a:r>
              <a:rPr lang="en-US" sz="1400" dirty="0" smtClean="0">
                <a:solidFill>
                  <a:srgbClr val="3C5790"/>
                </a:solidFill>
              </a:rPr>
              <a:t> package contains six stream classes and another half dozen assorted classes that read and write data in zip, </a:t>
            </a:r>
            <a:r>
              <a:rPr lang="en-US" sz="1400" dirty="0" err="1" smtClean="0">
                <a:solidFill>
                  <a:srgbClr val="3C5790"/>
                </a:solidFill>
              </a:rPr>
              <a:t>gzip</a:t>
            </a:r>
            <a:r>
              <a:rPr lang="en-US" sz="1400" dirty="0" smtClean="0">
                <a:solidFill>
                  <a:srgbClr val="3C5790"/>
                </a:solidFill>
              </a:rPr>
              <a:t>, and inflate/deflate formats.  Java uses these classes to read and write JAR archives and to display PNG images.</a:t>
            </a:r>
            <a:endParaRPr lang="fr-CA" sz="1400" dirty="0" smtClean="0">
              <a:solidFill>
                <a:srgbClr val="3C5790"/>
              </a:solidFill>
            </a:endParaRPr>
          </a:p>
        </p:txBody>
      </p:sp>
      <p:pic>
        <p:nvPicPr>
          <p:cNvPr id="5123" name="Picture 3"/>
          <p:cNvPicPr>
            <a:picLocks noChangeAspect="1" noChangeArrowheads="1"/>
          </p:cNvPicPr>
          <p:nvPr/>
        </p:nvPicPr>
        <p:blipFill>
          <a:blip r:embed="rId3" cstate="print"/>
          <a:srcRect/>
          <a:stretch>
            <a:fillRect/>
          </a:stretch>
        </p:blipFill>
        <p:spPr bwMode="auto">
          <a:xfrm>
            <a:off x="1905000" y="2667000"/>
            <a:ext cx="5181600" cy="404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6146" name="Picture 2"/>
          <p:cNvPicPr>
            <a:picLocks noChangeAspect="1" noChangeArrowheads="1"/>
          </p:cNvPicPr>
          <p:nvPr/>
        </p:nvPicPr>
        <p:blipFill>
          <a:blip r:embed="rId3" cstate="print"/>
          <a:srcRect/>
          <a:stretch>
            <a:fillRect/>
          </a:stretch>
        </p:blipFill>
        <p:spPr bwMode="auto">
          <a:xfrm>
            <a:off x="4105275" y="1905000"/>
            <a:ext cx="5038725" cy="4941539"/>
          </a:xfrm>
          <a:prstGeom prst="rect">
            <a:avLst/>
          </a:prstGeom>
          <a:noFill/>
          <a:ln w="9525">
            <a:noFill/>
            <a:miter lim="800000"/>
            <a:headEnd/>
            <a:tailEnd/>
          </a:ln>
          <a:effectLst/>
        </p:spPr>
      </p:pic>
      <p:sp>
        <p:nvSpPr>
          <p:cNvPr id="6" name="Espace réservé du contenu 4"/>
          <p:cNvSpPr>
            <a:spLocks noGrp="1"/>
          </p:cNvSpPr>
          <p:nvPr>
            <p:ph idx="1"/>
          </p:nvPr>
        </p:nvSpPr>
        <p:spPr>
          <a:xfrm>
            <a:off x="76200" y="2133600"/>
            <a:ext cx="3886200" cy="1828800"/>
          </a:xfrm>
        </p:spPr>
        <p:txBody>
          <a:bodyPr/>
          <a:lstStyle/>
          <a:p>
            <a:r>
              <a:rPr lang="en-US" sz="1400" dirty="0" smtClean="0">
                <a:solidFill>
                  <a:srgbClr val="3C5790"/>
                </a:solidFill>
              </a:rPr>
              <a:t>The </a:t>
            </a:r>
            <a:r>
              <a:rPr lang="en-US" sz="1400" b="1" dirty="0" err="1" smtClean="0">
                <a:solidFill>
                  <a:srgbClr val="3C5790"/>
                </a:solidFill>
              </a:rPr>
              <a:t>java.util.zip.Deflater</a:t>
            </a:r>
            <a:r>
              <a:rPr lang="en-US" sz="1400" dirty="0" smtClean="0">
                <a:solidFill>
                  <a:srgbClr val="3C5790"/>
                </a:solidFill>
              </a:rPr>
              <a:t> and </a:t>
            </a:r>
            <a:r>
              <a:rPr lang="en-US" sz="1400" b="1" dirty="0" err="1" smtClean="0">
                <a:solidFill>
                  <a:srgbClr val="3C5790"/>
                </a:solidFill>
              </a:rPr>
              <a:t>java.util.zip.Inflater</a:t>
            </a:r>
            <a:r>
              <a:rPr lang="en-US" sz="1400" dirty="0" smtClean="0">
                <a:solidFill>
                  <a:srgbClr val="3C5790"/>
                </a:solidFill>
              </a:rPr>
              <a:t> classes provide compression and decompression services for all other classes. The </a:t>
            </a:r>
            <a:r>
              <a:rPr lang="en-US" sz="1400" dirty="0" err="1" smtClean="0">
                <a:solidFill>
                  <a:srgbClr val="3C5790"/>
                </a:solidFill>
              </a:rPr>
              <a:t>Deflater</a:t>
            </a:r>
            <a:r>
              <a:rPr lang="en-US" sz="1400" dirty="0" smtClean="0">
                <a:solidFill>
                  <a:srgbClr val="3C5790"/>
                </a:solidFill>
              </a:rPr>
              <a:t> class contains methods to compress blocks of data. We can choose the compression format, the level of compression, and the compression strategy.</a:t>
            </a:r>
          </a:p>
          <a:p>
            <a:endParaRPr lang="fr-CA" sz="1400" dirty="0" smtClean="0">
              <a:solidFill>
                <a:srgbClr val="3C5790"/>
              </a:solidFill>
            </a:endParaRPr>
          </a:p>
        </p:txBody>
      </p:sp>
      <p:pic>
        <p:nvPicPr>
          <p:cNvPr id="6147" name="Picture 3"/>
          <p:cNvPicPr>
            <a:picLocks noChangeAspect="1" noChangeArrowheads="1"/>
          </p:cNvPicPr>
          <p:nvPr/>
        </p:nvPicPr>
        <p:blipFill>
          <a:blip r:embed="rId4" cstate="print"/>
          <a:srcRect/>
          <a:stretch>
            <a:fillRect/>
          </a:stretch>
        </p:blipFill>
        <p:spPr bwMode="auto">
          <a:xfrm>
            <a:off x="381000" y="4800600"/>
            <a:ext cx="3276600"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3074" name="Picture 2"/>
          <p:cNvPicPr>
            <a:picLocks noChangeAspect="1" noChangeArrowheads="1"/>
          </p:cNvPicPr>
          <p:nvPr/>
        </p:nvPicPr>
        <p:blipFill>
          <a:blip r:embed="rId3" cstate="print"/>
          <a:srcRect/>
          <a:stretch>
            <a:fillRect/>
          </a:stretch>
        </p:blipFill>
        <p:spPr bwMode="auto">
          <a:xfrm>
            <a:off x="76200" y="2057400"/>
            <a:ext cx="4587810" cy="4724400"/>
          </a:xfrm>
          <a:prstGeom prst="rect">
            <a:avLst/>
          </a:prstGeom>
          <a:noFill/>
          <a:ln w="9525">
            <a:noFill/>
            <a:miter lim="800000"/>
            <a:headEnd/>
            <a:tailEnd/>
          </a:ln>
          <a:effectLst/>
        </p:spPr>
      </p:pic>
      <p:sp>
        <p:nvSpPr>
          <p:cNvPr id="6" name="Espace réservé du contenu 4"/>
          <p:cNvSpPr>
            <a:spLocks noGrp="1"/>
          </p:cNvSpPr>
          <p:nvPr>
            <p:ph idx="1"/>
          </p:nvPr>
        </p:nvSpPr>
        <p:spPr>
          <a:xfrm>
            <a:off x="4572000" y="2057400"/>
            <a:ext cx="4419600" cy="4724400"/>
          </a:xfrm>
        </p:spPr>
        <p:txBody>
          <a:bodyPr/>
          <a:lstStyle/>
          <a:p>
            <a:r>
              <a:rPr lang="en-US" sz="1400" dirty="0" smtClean="0">
                <a:solidFill>
                  <a:srgbClr val="3C5790"/>
                </a:solidFill>
              </a:rPr>
              <a:t>The </a:t>
            </a:r>
            <a:r>
              <a:rPr lang="en-US" sz="1400" b="1" dirty="0" err="1" smtClean="0">
                <a:solidFill>
                  <a:srgbClr val="3C5790"/>
                </a:solidFill>
              </a:rPr>
              <a:t>Inflater</a:t>
            </a:r>
            <a:r>
              <a:rPr lang="en-US" sz="1400" dirty="0" smtClean="0">
                <a:solidFill>
                  <a:srgbClr val="3C5790"/>
                </a:solidFill>
              </a:rPr>
              <a:t> and </a:t>
            </a:r>
            <a:r>
              <a:rPr lang="en-US" sz="1400" b="1" dirty="0" err="1" smtClean="0">
                <a:solidFill>
                  <a:srgbClr val="3C5790"/>
                </a:solidFill>
              </a:rPr>
              <a:t>Deflater</a:t>
            </a:r>
            <a:r>
              <a:rPr lang="en-US" sz="1400" dirty="0" smtClean="0">
                <a:solidFill>
                  <a:srgbClr val="3C5790"/>
                </a:solidFill>
              </a:rPr>
              <a:t> classes are raw classes.</a:t>
            </a:r>
          </a:p>
          <a:p>
            <a:r>
              <a:rPr lang="en-US" sz="1400" dirty="0" smtClean="0">
                <a:solidFill>
                  <a:srgbClr val="3C5790"/>
                </a:solidFill>
              </a:rPr>
              <a:t>It would be more easy to write uncompressed data onto an output stream and have the stream compress, without worrying about the mechanics of deflation. </a:t>
            </a:r>
          </a:p>
          <a:p>
            <a:r>
              <a:rPr lang="en-US" sz="1400" dirty="0" smtClean="0">
                <a:solidFill>
                  <a:srgbClr val="3C5790"/>
                </a:solidFill>
              </a:rPr>
              <a:t>Similarly, it would be useful to have an input stream class that could read from a compressed file and return the uncompressed data.</a:t>
            </a:r>
          </a:p>
          <a:p>
            <a:r>
              <a:rPr lang="fr-CA" sz="1400" dirty="0" smtClean="0">
                <a:solidFill>
                  <a:srgbClr val="3C5790"/>
                </a:solidFill>
              </a:rPr>
              <a:t>The </a:t>
            </a:r>
            <a:r>
              <a:rPr lang="fr-CA" sz="1400" b="1" dirty="0" err="1" smtClean="0">
                <a:solidFill>
                  <a:srgbClr val="3C5790"/>
                </a:solidFill>
              </a:rPr>
              <a:t>java.util.zip.DeflaterOutputStream</a:t>
            </a:r>
            <a:r>
              <a:rPr lang="fr-CA" sz="1400" dirty="0" smtClean="0">
                <a:solidFill>
                  <a:srgbClr val="3C5790"/>
                </a:solidFill>
              </a:rPr>
              <a:t> class </a:t>
            </a:r>
            <a:r>
              <a:rPr lang="fr-CA" sz="1400" dirty="0" err="1" smtClean="0">
                <a:solidFill>
                  <a:srgbClr val="3C5790"/>
                </a:solidFill>
              </a:rPr>
              <a:t>is</a:t>
            </a:r>
            <a:r>
              <a:rPr lang="fr-CA" sz="1400" dirty="0" smtClean="0">
                <a:solidFill>
                  <a:srgbClr val="3C5790"/>
                </a:solidFill>
              </a:rPr>
              <a:t> a </a:t>
            </a:r>
            <a:r>
              <a:rPr lang="fr-CA" sz="1400" dirty="0" err="1" smtClean="0">
                <a:solidFill>
                  <a:srgbClr val="3C5790"/>
                </a:solidFill>
              </a:rPr>
              <a:t>filter</a:t>
            </a:r>
            <a:r>
              <a:rPr lang="fr-CA" sz="1400" dirty="0" smtClean="0">
                <a:solidFill>
                  <a:srgbClr val="3C5790"/>
                </a:solidFill>
              </a:rPr>
              <a:t> </a:t>
            </a:r>
            <a:r>
              <a:rPr lang="fr-CA" sz="1400" dirty="0" err="1" smtClean="0">
                <a:solidFill>
                  <a:srgbClr val="3C5790"/>
                </a:solidFill>
              </a:rPr>
              <a:t>stream</a:t>
            </a:r>
            <a:r>
              <a:rPr lang="fr-CA" sz="1400" dirty="0" smtClean="0">
                <a:solidFill>
                  <a:srgbClr val="3C5790"/>
                </a:solidFill>
              </a:rPr>
              <a:t> </a:t>
            </a:r>
            <a:r>
              <a:rPr lang="fr-CA" sz="1400" dirty="0" err="1" smtClean="0">
                <a:solidFill>
                  <a:srgbClr val="3C5790"/>
                </a:solidFill>
              </a:rPr>
              <a:t>that</a:t>
            </a:r>
            <a:r>
              <a:rPr lang="fr-CA" sz="1400" dirty="0" smtClean="0">
                <a:solidFill>
                  <a:srgbClr val="3C5790"/>
                </a:solidFill>
              </a:rPr>
              <a:t> compresses the data</a:t>
            </a:r>
          </a:p>
          <a:p>
            <a:r>
              <a:rPr lang="fr-CA" sz="1400" dirty="0" smtClean="0">
                <a:solidFill>
                  <a:srgbClr val="3C5790"/>
                </a:solidFill>
              </a:rPr>
              <a:t>The </a:t>
            </a:r>
            <a:r>
              <a:rPr lang="fr-CA" sz="1400" b="1" dirty="0" err="1" smtClean="0">
                <a:solidFill>
                  <a:srgbClr val="3C5790"/>
                </a:solidFill>
              </a:rPr>
              <a:t>java.util.zip.InflaterInputStream</a:t>
            </a:r>
            <a:r>
              <a:rPr lang="fr-CA" sz="1400" dirty="0" smtClean="0">
                <a:solidFill>
                  <a:srgbClr val="3C5790"/>
                </a:solidFill>
              </a:rPr>
              <a:t> class </a:t>
            </a:r>
            <a:r>
              <a:rPr lang="fr-CA" sz="1400" dirty="0" err="1" smtClean="0">
                <a:solidFill>
                  <a:srgbClr val="3C5790"/>
                </a:solidFill>
              </a:rPr>
              <a:t>inflates</a:t>
            </a:r>
            <a:r>
              <a:rPr lang="fr-CA" sz="1400" dirty="0" smtClean="0">
                <a:solidFill>
                  <a:srgbClr val="3C5790"/>
                </a:solidFill>
              </a:rPr>
              <a:t> </a:t>
            </a:r>
            <a:r>
              <a:rPr lang="fr-CA" sz="1400" dirty="0" err="1" smtClean="0">
                <a:solidFill>
                  <a:srgbClr val="3C5790"/>
                </a:solidFill>
              </a:rPr>
              <a:t>deflated</a:t>
            </a:r>
            <a:r>
              <a:rPr lang="fr-CA" sz="1400" dirty="0" smtClean="0">
                <a:solidFill>
                  <a:srgbClr val="3C5790"/>
                </a:solidFill>
              </a:rPr>
              <a:t> data </a:t>
            </a:r>
            <a:r>
              <a:rPr lang="fr-CA" sz="1400" dirty="0" err="1" smtClean="0">
                <a:solidFill>
                  <a:srgbClr val="3C5790"/>
                </a:solidFill>
              </a:rPr>
              <a:t>before</a:t>
            </a:r>
            <a:r>
              <a:rPr lang="fr-CA" sz="1400" dirty="0" smtClean="0">
                <a:solidFill>
                  <a:srgbClr val="3C5790"/>
                </a:solidFill>
              </a:rPr>
              <a:t> passing </a:t>
            </a:r>
            <a:r>
              <a:rPr lang="fr-CA" sz="1400" dirty="0" err="1" smtClean="0">
                <a:solidFill>
                  <a:srgbClr val="3C5790"/>
                </a:solidFill>
              </a:rPr>
              <a:t>it</a:t>
            </a:r>
            <a:r>
              <a:rPr lang="fr-CA" sz="1400" dirty="0" smtClean="0">
                <a:solidFill>
                  <a:srgbClr val="3C5790"/>
                </a:solidFill>
              </a:rPr>
              <a:t> to the </a:t>
            </a:r>
            <a:r>
              <a:rPr lang="fr-CA" sz="1400" dirty="0" err="1" smtClean="0">
                <a:solidFill>
                  <a:srgbClr val="3C5790"/>
                </a:solidFill>
              </a:rPr>
              <a:t>reading</a:t>
            </a:r>
            <a:r>
              <a:rPr lang="fr-CA" sz="1400" dirty="0" smtClean="0">
                <a:solidFill>
                  <a:srgbClr val="3C5790"/>
                </a:solidFill>
              </a:rPr>
              <a:t> program.</a:t>
            </a:r>
          </a:p>
          <a:p>
            <a:r>
              <a:rPr lang="fr-CA" sz="1400" dirty="0" smtClean="0">
                <a:solidFill>
                  <a:srgbClr val="3C5790"/>
                </a:solidFill>
              </a:rPr>
              <a:t>The </a:t>
            </a:r>
            <a:r>
              <a:rPr lang="fr-CA" sz="1400" b="1" dirty="0" err="1" smtClean="0">
                <a:solidFill>
                  <a:srgbClr val="3C5790"/>
                </a:solidFill>
              </a:rPr>
              <a:t>java.util.zip.GZIPInputStream</a:t>
            </a:r>
            <a:r>
              <a:rPr lang="fr-CA" sz="1400" dirty="0" smtClean="0">
                <a:solidFill>
                  <a:srgbClr val="3C5790"/>
                </a:solidFill>
              </a:rPr>
              <a:t> and </a:t>
            </a:r>
            <a:r>
              <a:rPr lang="fr-CA" sz="1400" b="1" dirty="0" err="1" smtClean="0">
                <a:solidFill>
                  <a:srgbClr val="3C5790"/>
                </a:solidFill>
              </a:rPr>
              <a:t>java.util.zip.GZIPOutputStream</a:t>
            </a:r>
            <a:r>
              <a:rPr lang="fr-CA" sz="1400" dirty="0" smtClean="0">
                <a:solidFill>
                  <a:srgbClr val="3C5790"/>
                </a:solidFill>
              </a:rPr>
              <a:t> classes do the </a:t>
            </a:r>
            <a:r>
              <a:rPr lang="fr-CA" sz="1400" dirty="0" err="1" smtClean="0">
                <a:solidFill>
                  <a:srgbClr val="3C5790"/>
                </a:solidFill>
              </a:rPr>
              <a:t>same</a:t>
            </a:r>
            <a:r>
              <a:rPr lang="fr-CA" sz="1400" dirty="0" smtClean="0">
                <a:solidFill>
                  <a:srgbClr val="3C5790"/>
                </a:solidFill>
              </a:rPr>
              <a:t> </a:t>
            </a:r>
            <a:r>
              <a:rPr lang="fr-CA" sz="1400" dirty="0" err="1" smtClean="0">
                <a:solidFill>
                  <a:srgbClr val="3C5790"/>
                </a:solidFill>
              </a:rPr>
              <a:t>thing</a:t>
            </a:r>
            <a:r>
              <a:rPr lang="fr-CA" sz="1400" dirty="0" smtClean="0">
                <a:solidFill>
                  <a:srgbClr val="3C5790"/>
                </a:solidFill>
              </a:rPr>
              <a:t> </a:t>
            </a:r>
            <a:r>
              <a:rPr lang="fr-CA" sz="1400" dirty="0" err="1" smtClean="0">
                <a:solidFill>
                  <a:srgbClr val="3C5790"/>
                </a:solidFill>
              </a:rPr>
              <a:t>except</a:t>
            </a:r>
            <a:r>
              <a:rPr lang="fr-CA" sz="1400" dirty="0" smtClean="0">
                <a:solidFill>
                  <a:srgbClr val="3C5790"/>
                </a:solidFill>
              </a:rPr>
              <a:t> </a:t>
            </a:r>
            <a:r>
              <a:rPr lang="fr-CA" sz="1400" dirty="0" err="1" smtClean="0">
                <a:solidFill>
                  <a:srgbClr val="3C5790"/>
                </a:solidFill>
              </a:rPr>
              <a:t>using</a:t>
            </a:r>
            <a:r>
              <a:rPr lang="fr-CA" sz="1400" dirty="0" smtClean="0">
                <a:solidFill>
                  <a:srgbClr val="3C5790"/>
                </a:solidFill>
              </a:rPr>
              <a:t> the </a:t>
            </a:r>
            <a:r>
              <a:rPr lang="fr-CA" sz="1400" dirty="0" err="1" smtClean="0">
                <a:solidFill>
                  <a:srgbClr val="3C5790"/>
                </a:solidFill>
              </a:rPr>
              <a:t>gzip</a:t>
            </a:r>
            <a:r>
              <a:rPr lang="fr-CA" sz="1400" dirty="0" smtClean="0">
                <a:solidFill>
                  <a:srgbClr val="3C5790"/>
                </a:solidFill>
              </a:rPr>
              <a:t> format.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2" name="Picture 2"/>
          <p:cNvPicPr>
            <a:picLocks noChangeAspect="1" noChangeArrowheads="1"/>
          </p:cNvPicPr>
          <p:nvPr/>
        </p:nvPicPr>
        <p:blipFill>
          <a:blip r:embed="rId3" cstate="print"/>
          <a:srcRect/>
          <a:stretch>
            <a:fillRect/>
          </a:stretch>
        </p:blipFill>
        <p:spPr bwMode="auto">
          <a:xfrm>
            <a:off x="1271588" y="1792064"/>
            <a:ext cx="5434012" cy="2398936"/>
          </a:xfrm>
          <a:prstGeom prst="rect">
            <a:avLst/>
          </a:prstGeom>
          <a:noFill/>
          <a:ln w="9525">
            <a:noFill/>
            <a:miter lim="800000"/>
            <a:headEnd/>
            <a:tailEnd/>
          </a:ln>
          <a:effectLst/>
        </p:spPr>
      </p:pic>
      <p:pic>
        <p:nvPicPr>
          <p:cNvPr id="3" name="Picture 3"/>
          <p:cNvPicPr>
            <a:picLocks noChangeAspect="1" noChangeArrowheads="1"/>
          </p:cNvPicPr>
          <p:nvPr/>
        </p:nvPicPr>
        <p:blipFill>
          <a:blip r:embed="rId4" cstate="print"/>
          <a:srcRect/>
          <a:stretch>
            <a:fillRect/>
          </a:stretch>
        </p:blipFill>
        <p:spPr bwMode="auto">
          <a:xfrm>
            <a:off x="1295400" y="4481874"/>
            <a:ext cx="4724400" cy="2223726"/>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cstate="print"/>
          <a:srcRect/>
          <a:stretch>
            <a:fillRect/>
          </a:stretch>
        </p:blipFill>
        <p:spPr bwMode="auto">
          <a:xfrm>
            <a:off x="7372350" y="2743200"/>
            <a:ext cx="1162050" cy="371475"/>
          </a:xfrm>
          <a:prstGeom prst="rect">
            <a:avLst/>
          </a:prstGeom>
          <a:noFill/>
          <a:ln w="9525">
            <a:noFill/>
            <a:miter lim="800000"/>
            <a:headEnd/>
            <a:tailEnd/>
          </a:ln>
          <a:effectLst/>
        </p:spPr>
      </p:pic>
      <p:cxnSp>
        <p:nvCxnSpPr>
          <p:cNvPr id="9" name="Straight Connector 8"/>
          <p:cNvCxnSpPr/>
          <p:nvPr/>
        </p:nvCxnSpPr>
        <p:spPr>
          <a:xfrm rot="5400000" flipH="1" flipV="1">
            <a:off x="0" y="43434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4341812"/>
            <a:ext cx="9144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5122" name="Picture 2"/>
          <p:cNvPicPr>
            <a:picLocks noChangeAspect="1" noChangeArrowheads="1"/>
          </p:cNvPicPr>
          <p:nvPr/>
        </p:nvPicPr>
        <p:blipFill>
          <a:blip r:embed="rId3" cstate="print"/>
          <a:srcRect/>
          <a:stretch>
            <a:fillRect/>
          </a:stretch>
        </p:blipFill>
        <p:spPr bwMode="auto">
          <a:xfrm>
            <a:off x="1400175" y="1752600"/>
            <a:ext cx="5000625" cy="1771993"/>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7162800" y="2667000"/>
            <a:ext cx="1162050" cy="371475"/>
          </a:xfrm>
          <a:prstGeom prst="rect">
            <a:avLst/>
          </a:prstGeom>
          <a:noFill/>
          <a:ln w="9525">
            <a:noFill/>
            <a:miter lim="800000"/>
            <a:headEnd/>
            <a:tailEnd/>
          </a:ln>
          <a:effectLst/>
        </p:spPr>
      </p:pic>
      <p:cxnSp>
        <p:nvCxnSpPr>
          <p:cNvPr id="7" name="Straight Connector 6"/>
          <p:cNvCxnSpPr/>
          <p:nvPr/>
        </p:nvCxnSpPr>
        <p:spPr>
          <a:xfrm>
            <a:off x="0" y="3810000"/>
            <a:ext cx="91440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5" cstate="print"/>
          <a:srcRect/>
          <a:stretch>
            <a:fillRect/>
          </a:stretch>
        </p:blipFill>
        <p:spPr bwMode="auto">
          <a:xfrm>
            <a:off x="1828801" y="4211915"/>
            <a:ext cx="4495799" cy="20364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4724400"/>
          </a:xfrm>
        </p:spPr>
        <p:txBody>
          <a:bodyPr/>
          <a:lstStyle/>
          <a:p>
            <a:r>
              <a:rPr lang="en-US" sz="1400" dirty="0" err="1" smtClean="0">
                <a:solidFill>
                  <a:srgbClr val="3C5790"/>
                </a:solidFill>
              </a:rPr>
              <a:t>Gzip</a:t>
            </a:r>
            <a:r>
              <a:rPr lang="en-US" sz="1400" dirty="0" smtClean="0">
                <a:solidFill>
                  <a:srgbClr val="3C5790"/>
                </a:solidFill>
              </a:rPr>
              <a:t> and deflate are compression formats. </a:t>
            </a:r>
          </a:p>
          <a:p>
            <a:r>
              <a:rPr lang="en-US" sz="1400" dirty="0" smtClean="0">
                <a:solidFill>
                  <a:srgbClr val="3C5790"/>
                </a:solidFill>
              </a:rPr>
              <a:t>Zip is both a compression and an archive format. </a:t>
            </a:r>
          </a:p>
          <a:p>
            <a:r>
              <a:rPr lang="en-US" sz="1400" dirty="0" smtClean="0">
                <a:solidFill>
                  <a:srgbClr val="3C5790"/>
                </a:solidFill>
              </a:rPr>
              <a:t>A single zip file may contain more than one uncompressed file, along with information about the names, permissions, creation and modification dates, and other information about each file in the archive. </a:t>
            </a:r>
          </a:p>
          <a:p>
            <a:r>
              <a:rPr lang="en-US" sz="1400" dirty="0" smtClean="0">
                <a:solidFill>
                  <a:srgbClr val="3C5790"/>
                </a:solidFill>
              </a:rPr>
              <a:t>The</a:t>
            </a:r>
            <a:r>
              <a:rPr lang="en-US" sz="1400" b="1" dirty="0" smtClean="0">
                <a:solidFill>
                  <a:srgbClr val="3C5790"/>
                </a:solidFill>
              </a:rPr>
              <a:t> </a:t>
            </a:r>
            <a:r>
              <a:rPr lang="en-US" sz="1400" b="1" dirty="0" err="1" smtClean="0">
                <a:solidFill>
                  <a:srgbClr val="3C5790"/>
                </a:solidFill>
              </a:rPr>
              <a:t>java.util.zip.ZipFile</a:t>
            </a:r>
            <a:r>
              <a:rPr lang="en-US" sz="1400" b="1" dirty="0" smtClean="0">
                <a:solidFill>
                  <a:srgbClr val="3C5790"/>
                </a:solidFill>
              </a:rPr>
              <a:t> </a:t>
            </a:r>
            <a:r>
              <a:rPr lang="en-US" sz="1400" dirty="0" smtClean="0">
                <a:solidFill>
                  <a:srgbClr val="3C5790"/>
                </a:solidFill>
              </a:rPr>
              <a:t>class represents a file in the zip format. Such file might be created by many other zip programs. </a:t>
            </a:r>
          </a:p>
          <a:p>
            <a:r>
              <a:rPr lang="en-US" sz="1400" dirty="0" smtClean="0">
                <a:solidFill>
                  <a:srgbClr val="3C5790"/>
                </a:solidFill>
              </a:rPr>
              <a:t>The </a:t>
            </a:r>
            <a:r>
              <a:rPr lang="en-US" sz="1400" b="1" dirty="0" err="1" smtClean="0">
                <a:solidFill>
                  <a:srgbClr val="3C5790"/>
                </a:solidFill>
              </a:rPr>
              <a:t>java.util.zip.ZipEntry</a:t>
            </a:r>
            <a:r>
              <a:rPr lang="en-US" sz="1400" dirty="0" smtClean="0">
                <a:solidFill>
                  <a:srgbClr val="3C5790"/>
                </a:solidFill>
              </a:rPr>
              <a:t> class represents a single file stored in such an archive.</a:t>
            </a:r>
          </a:p>
          <a:p>
            <a:r>
              <a:rPr lang="en-US" sz="1400" dirty="0" smtClean="0">
                <a:solidFill>
                  <a:srgbClr val="3C5790"/>
                </a:solidFill>
              </a:rPr>
              <a:t>A </a:t>
            </a:r>
            <a:r>
              <a:rPr lang="en-US" sz="1400" dirty="0" err="1" smtClean="0">
                <a:solidFill>
                  <a:srgbClr val="3C5790"/>
                </a:solidFill>
              </a:rPr>
              <a:t>ZipEntry</a:t>
            </a:r>
            <a:r>
              <a:rPr lang="en-US" sz="1400" dirty="0" smtClean="0">
                <a:solidFill>
                  <a:srgbClr val="3C5790"/>
                </a:solidFill>
              </a:rPr>
              <a:t> object contains extra information : name, comment, modification time, CRC checksum, size, compressed size, method. Common methods: </a:t>
            </a:r>
            <a:r>
              <a:rPr lang="en-US" sz="1400" dirty="0" err="1" smtClean="0">
                <a:solidFill>
                  <a:srgbClr val="3C5790"/>
                </a:solidFill>
              </a:rPr>
              <a:t>getName</a:t>
            </a:r>
            <a:r>
              <a:rPr lang="en-US" sz="1400" dirty="0" smtClean="0">
                <a:solidFill>
                  <a:srgbClr val="3C5790"/>
                </a:solidFill>
              </a:rPr>
              <a:t>, </a:t>
            </a:r>
            <a:r>
              <a:rPr lang="en-US" sz="1400" dirty="0" err="1" smtClean="0">
                <a:solidFill>
                  <a:srgbClr val="3C5790"/>
                </a:solidFill>
              </a:rPr>
              <a:t>getTime</a:t>
            </a:r>
            <a:r>
              <a:rPr lang="en-US" sz="1400" dirty="0" smtClean="0">
                <a:solidFill>
                  <a:srgbClr val="3C5790"/>
                </a:solidFill>
              </a:rPr>
              <a:t>, </a:t>
            </a:r>
            <a:r>
              <a:rPr lang="en-US" sz="1400" dirty="0" err="1" smtClean="0">
                <a:solidFill>
                  <a:srgbClr val="3C5790"/>
                </a:solidFill>
              </a:rPr>
              <a:t>getSize</a:t>
            </a:r>
            <a:r>
              <a:rPr lang="en-US" sz="1400" dirty="0" smtClean="0">
                <a:solidFill>
                  <a:srgbClr val="3C5790"/>
                </a:solidFill>
              </a:rPr>
              <a:t>, </a:t>
            </a:r>
            <a:r>
              <a:rPr lang="en-US" sz="1400" dirty="0" err="1" smtClean="0">
                <a:solidFill>
                  <a:srgbClr val="3C5790"/>
                </a:solidFill>
              </a:rPr>
              <a:t>getCompressedSize</a:t>
            </a:r>
            <a:r>
              <a:rPr lang="en-US" sz="1400" dirty="0" smtClean="0">
                <a:solidFill>
                  <a:srgbClr val="3C5790"/>
                </a:solidFill>
              </a:rPr>
              <a:t>, </a:t>
            </a:r>
            <a:r>
              <a:rPr lang="en-US" sz="1400" dirty="0" err="1" smtClean="0">
                <a:solidFill>
                  <a:srgbClr val="3C5790"/>
                </a:solidFill>
              </a:rPr>
              <a:t>getCrc</a:t>
            </a:r>
            <a:r>
              <a:rPr lang="en-US" sz="1400" dirty="0" smtClean="0">
                <a:solidFill>
                  <a:srgbClr val="3C5790"/>
                </a:solidFill>
              </a:rPr>
              <a:t>, </a:t>
            </a:r>
            <a:r>
              <a:rPr lang="en-US" sz="1400" dirty="0" err="1" smtClean="0">
                <a:solidFill>
                  <a:srgbClr val="3C5790"/>
                </a:solidFill>
              </a:rPr>
              <a:t>getMethod</a:t>
            </a:r>
            <a:r>
              <a:rPr lang="en-US" sz="1400" dirty="0" smtClean="0">
                <a:solidFill>
                  <a:srgbClr val="3C5790"/>
                </a:solidFill>
              </a:rPr>
              <a:t>, </a:t>
            </a:r>
            <a:r>
              <a:rPr lang="en-US" sz="1400" dirty="0" err="1" smtClean="0">
                <a:solidFill>
                  <a:srgbClr val="3C5790"/>
                </a:solidFill>
              </a:rPr>
              <a:t>getExtra</a:t>
            </a:r>
            <a:r>
              <a:rPr lang="en-US" sz="1400" dirty="0" smtClean="0">
                <a:solidFill>
                  <a:srgbClr val="3C5790"/>
                </a:solidFill>
              </a:rPr>
              <a:t>, </a:t>
            </a:r>
            <a:r>
              <a:rPr lang="en-US" sz="1400" dirty="0" err="1" smtClean="0">
                <a:solidFill>
                  <a:srgbClr val="3C5790"/>
                </a:solidFill>
              </a:rPr>
              <a:t>getComment</a:t>
            </a:r>
            <a:r>
              <a:rPr lang="en-US" sz="1400" dirty="0" smtClean="0">
                <a:solidFill>
                  <a:srgbClr val="3C5790"/>
                </a:solidFill>
              </a:rPr>
              <a:t>, </a:t>
            </a:r>
            <a:r>
              <a:rPr lang="en-US" sz="1400" dirty="0" err="1" smtClean="0">
                <a:solidFill>
                  <a:srgbClr val="3C5790"/>
                </a:solidFill>
              </a:rPr>
              <a:t>isDirectory</a:t>
            </a:r>
            <a:endParaRPr lang="en-US" sz="1400" dirty="0" smtClean="0">
              <a:solidFill>
                <a:srgbClr val="3C5790"/>
              </a:solidFill>
            </a:endParaRPr>
          </a:p>
          <a:p>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6146" name="Picture 2"/>
          <p:cNvPicPr>
            <a:picLocks noChangeAspect="1" noChangeArrowheads="1"/>
          </p:cNvPicPr>
          <p:nvPr/>
        </p:nvPicPr>
        <p:blipFill>
          <a:blip r:embed="rId3" cstate="print"/>
          <a:srcRect/>
          <a:stretch>
            <a:fillRect/>
          </a:stretch>
        </p:blipFill>
        <p:spPr bwMode="auto">
          <a:xfrm>
            <a:off x="152400" y="2489200"/>
            <a:ext cx="3810000" cy="863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5715000" y="1993446"/>
            <a:ext cx="3181350" cy="2045154"/>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cstate="print"/>
          <a:srcRect/>
          <a:stretch>
            <a:fillRect/>
          </a:stretch>
        </p:blipFill>
        <p:spPr bwMode="auto">
          <a:xfrm>
            <a:off x="4248150" y="2514600"/>
            <a:ext cx="1162050" cy="838200"/>
          </a:xfrm>
          <a:prstGeom prst="rect">
            <a:avLst/>
          </a:prstGeom>
          <a:noFill/>
          <a:ln w="9525">
            <a:noFill/>
            <a:miter lim="800000"/>
            <a:headEnd/>
            <a:tailEnd/>
          </a:ln>
          <a:effectLst/>
        </p:spPr>
      </p:pic>
      <p:cxnSp>
        <p:nvCxnSpPr>
          <p:cNvPr id="10" name="Straight Connector 9"/>
          <p:cNvCxnSpPr/>
          <p:nvPr/>
        </p:nvCxnSpPr>
        <p:spPr>
          <a:xfrm>
            <a:off x="0" y="4113212"/>
            <a:ext cx="9144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3086894" y="3085306"/>
            <a:ext cx="2057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4456906" y="3085306"/>
            <a:ext cx="20574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150" name="Picture 6"/>
          <p:cNvPicPr>
            <a:picLocks noChangeAspect="1" noChangeArrowheads="1"/>
          </p:cNvPicPr>
          <p:nvPr/>
        </p:nvPicPr>
        <p:blipFill>
          <a:blip r:embed="rId6" cstate="print"/>
          <a:srcRect/>
          <a:stretch>
            <a:fillRect/>
          </a:stretch>
        </p:blipFill>
        <p:spPr bwMode="auto">
          <a:xfrm>
            <a:off x="1524000" y="4343400"/>
            <a:ext cx="4038600" cy="2367162"/>
          </a:xfrm>
          <a:prstGeom prst="rect">
            <a:avLst/>
          </a:prstGeom>
          <a:noFill/>
          <a:ln w="9525">
            <a:noFill/>
            <a:miter lim="800000"/>
            <a:headEnd/>
            <a:tailEnd/>
          </a:ln>
          <a:effectLst/>
        </p:spPr>
      </p:pic>
      <p:pic>
        <p:nvPicPr>
          <p:cNvPr id="6151" name="Picture 7"/>
          <p:cNvPicPr>
            <a:picLocks noChangeAspect="1" noChangeArrowheads="1"/>
          </p:cNvPicPr>
          <p:nvPr/>
        </p:nvPicPr>
        <p:blipFill>
          <a:blip r:embed="rId7" cstate="print"/>
          <a:srcRect/>
          <a:stretch>
            <a:fillRect/>
          </a:stretch>
        </p:blipFill>
        <p:spPr bwMode="auto">
          <a:xfrm>
            <a:off x="6248400" y="5029200"/>
            <a:ext cx="1523999" cy="7848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4724400"/>
          </a:xfrm>
        </p:spPr>
        <p:txBody>
          <a:bodyPr/>
          <a:lstStyle/>
          <a:p>
            <a:r>
              <a:rPr lang="en-US" sz="1400" dirty="0" smtClean="0">
                <a:solidFill>
                  <a:srgbClr val="3C5790"/>
                </a:solidFill>
              </a:rPr>
              <a:t>Compressed files are especially susceptible to corruption. Is common practice store a checksum with the compressed file so that the recipient can verify that the file is intact.</a:t>
            </a:r>
          </a:p>
          <a:p>
            <a:r>
              <a:rPr lang="en-US" sz="1400" dirty="0" smtClean="0">
                <a:solidFill>
                  <a:srgbClr val="3C5790"/>
                </a:solidFill>
              </a:rPr>
              <a:t>The zip format does this automatically, but we can use manual checksums in other circumstances.</a:t>
            </a:r>
          </a:p>
          <a:p>
            <a:r>
              <a:rPr lang="en-US" sz="1400" dirty="0" smtClean="0">
                <a:solidFill>
                  <a:srgbClr val="3C5790"/>
                </a:solidFill>
              </a:rPr>
              <a:t>The </a:t>
            </a:r>
            <a:r>
              <a:rPr lang="en-US" sz="1400" b="1" dirty="0" err="1" smtClean="0">
                <a:solidFill>
                  <a:srgbClr val="3C5790"/>
                </a:solidFill>
              </a:rPr>
              <a:t>java.util.zip.Checksum</a:t>
            </a:r>
            <a:r>
              <a:rPr lang="en-US" sz="1400" b="1" dirty="0" smtClean="0">
                <a:solidFill>
                  <a:srgbClr val="3C5790"/>
                </a:solidFill>
              </a:rPr>
              <a:t> </a:t>
            </a:r>
            <a:r>
              <a:rPr lang="en-US" sz="1400" dirty="0" smtClean="0">
                <a:solidFill>
                  <a:srgbClr val="3C5790"/>
                </a:solidFill>
              </a:rPr>
              <a:t>interface is calculating a checksum for a sequence of bytes. Common methods: update, </a:t>
            </a:r>
            <a:r>
              <a:rPr lang="en-US" sz="1400" dirty="0" err="1" smtClean="0">
                <a:solidFill>
                  <a:srgbClr val="3C5790"/>
                </a:solidFill>
              </a:rPr>
              <a:t>getValue</a:t>
            </a:r>
            <a:r>
              <a:rPr lang="en-US" sz="1400" dirty="0" smtClean="0">
                <a:solidFill>
                  <a:srgbClr val="3C5790"/>
                </a:solidFill>
              </a:rPr>
              <a:t>, reset.</a:t>
            </a:r>
          </a:p>
          <a:p>
            <a:r>
              <a:rPr lang="en-US" sz="1400" dirty="0" smtClean="0">
                <a:solidFill>
                  <a:srgbClr val="3C5790"/>
                </a:solidFill>
              </a:rPr>
              <a:t>The </a:t>
            </a:r>
            <a:r>
              <a:rPr lang="en-US" sz="1400" b="1" dirty="0" smtClean="0">
                <a:solidFill>
                  <a:srgbClr val="3C5790"/>
                </a:solidFill>
              </a:rPr>
              <a:t>update</a:t>
            </a:r>
            <a:r>
              <a:rPr lang="en-US" sz="1400" dirty="0" smtClean="0">
                <a:solidFill>
                  <a:srgbClr val="3C5790"/>
                </a:solidFill>
              </a:rPr>
              <a:t>() methods calculate the initial checksum and update the checksum as more bytes are added to the sequence. As bytes increase, the checksum changes. </a:t>
            </a:r>
          </a:p>
          <a:p>
            <a:r>
              <a:rPr lang="en-US" sz="1400" dirty="0" smtClean="0">
                <a:solidFill>
                  <a:srgbClr val="3C5790"/>
                </a:solidFill>
              </a:rPr>
              <a:t>The </a:t>
            </a:r>
            <a:r>
              <a:rPr lang="en-US" sz="1400" b="1" dirty="0" err="1" smtClean="0">
                <a:solidFill>
                  <a:srgbClr val="3C5790"/>
                </a:solidFill>
              </a:rPr>
              <a:t>getValue</a:t>
            </a:r>
            <a:r>
              <a:rPr lang="en-US" sz="1400" dirty="0" smtClean="0">
                <a:solidFill>
                  <a:srgbClr val="3C5790"/>
                </a:solidFill>
              </a:rPr>
              <a:t>() method returns the current value of the checksum. </a:t>
            </a:r>
          </a:p>
          <a:p>
            <a:r>
              <a:rPr lang="en-US" sz="1400" dirty="0" smtClean="0">
                <a:solidFill>
                  <a:srgbClr val="3C5790"/>
                </a:solidFill>
              </a:rPr>
              <a:t>The </a:t>
            </a:r>
            <a:r>
              <a:rPr lang="en-US" sz="1400" b="1" dirty="0" smtClean="0">
                <a:solidFill>
                  <a:srgbClr val="3C5790"/>
                </a:solidFill>
              </a:rPr>
              <a:t>reset</a:t>
            </a:r>
            <a:r>
              <a:rPr lang="en-US" sz="1400" dirty="0" smtClean="0">
                <a:solidFill>
                  <a:srgbClr val="3C5790"/>
                </a:solidFill>
              </a:rPr>
              <a:t>() method returns the checksum to its initial value.</a:t>
            </a:r>
          </a:p>
          <a:p>
            <a:r>
              <a:rPr lang="en-US" sz="1400" dirty="0" smtClean="0">
                <a:solidFill>
                  <a:srgbClr val="3C5790"/>
                </a:solidFill>
              </a:rPr>
              <a:t>The </a:t>
            </a:r>
            <a:r>
              <a:rPr lang="en-US" sz="1400" dirty="0" err="1" smtClean="0">
                <a:solidFill>
                  <a:srgbClr val="3C5790"/>
                </a:solidFill>
              </a:rPr>
              <a:t>java.util.zip</a:t>
            </a:r>
            <a:r>
              <a:rPr lang="en-US" sz="1400" dirty="0" smtClean="0">
                <a:solidFill>
                  <a:srgbClr val="3C5790"/>
                </a:solidFill>
              </a:rPr>
              <a:t> package provides two concrete implementations of the Checksum interface, </a:t>
            </a:r>
            <a:r>
              <a:rPr lang="en-US" sz="1400" b="1" dirty="0" smtClean="0">
                <a:solidFill>
                  <a:srgbClr val="3C5790"/>
                </a:solidFill>
              </a:rPr>
              <a:t>CRC32</a:t>
            </a:r>
            <a:r>
              <a:rPr lang="en-US" sz="1400" dirty="0" smtClean="0">
                <a:solidFill>
                  <a:srgbClr val="3C5790"/>
                </a:solidFill>
              </a:rPr>
              <a:t> and </a:t>
            </a:r>
            <a:r>
              <a:rPr lang="en-US" sz="1400" b="1" dirty="0" smtClean="0">
                <a:solidFill>
                  <a:srgbClr val="3C5790"/>
                </a:solidFill>
              </a:rPr>
              <a:t>Adler32</a:t>
            </a:r>
            <a:r>
              <a:rPr lang="en-US" sz="1400" dirty="0" smtClean="0">
                <a:solidFill>
                  <a:srgbClr val="3C5790"/>
                </a:solidFill>
              </a:rPr>
              <a:t>. Both produce 32-bit checksums.</a:t>
            </a:r>
          </a:p>
          <a:p>
            <a:r>
              <a:rPr lang="en-US" sz="1400" dirty="0" smtClean="0">
                <a:solidFill>
                  <a:srgbClr val="3C5790"/>
                </a:solidFill>
              </a:rPr>
              <a:t>The </a:t>
            </a:r>
            <a:r>
              <a:rPr lang="en-US" sz="1400" b="1" dirty="0" err="1" smtClean="0">
                <a:solidFill>
                  <a:srgbClr val="3C5790"/>
                </a:solidFill>
              </a:rPr>
              <a:t>java.util.zip.CheckedInputStream</a:t>
            </a:r>
            <a:r>
              <a:rPr lang="en-US" sz="1400" dirty="0" smtClean="0">
                <a:solidFill>
                  <a:srgbClr val="3C5790"/>
                </a:solidFill>
              </a:rPr>
              <a:t> and </a:t>
            </a:r>
            <a:r>
              <a:rPr lang="en-US" sz="1400" b="1" dirty="0" err="1" smtClean="0">
                <a:solidFill>
                  <a:srgbClr val="3C5790"/>
                </a:solidFill>
              </a:rPr>
              <a:t>java.util.zip.CheckedOutputStream</a:t>
            </a:r>
            <a:r>
              <a:rPr lang="en-US" sz="1400" dirty="0" smtClean="0">
                <a:solidFill>
                  <a:srgbClr val="3C5790"/>
                </a:solidFill>
              </a:rPr>
              <a:t> classes keep a checksum of the data they've read or written.</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1026" name="Picture 2"/>
          <p:cNvPicPr>
            <a:picLocks noChangeAspect="1" noChangeArrowheads="1"/>
          </p:cNvPicPr>
          <p:nvPr/>
        </p:nvPicPr>
        <p:blipFill>
          <a:blip r:embed="rId3" cstate="print"/>
          <a:srcRect/>
          <a:stretch>
            <a:fillRect/>
          </a:stretch>
        </p:blipFill>
        <p:spPr bwMode="auto">
          <a:xfrm>
            <a:off x="152400" y="2930567"/>
            <a:ext cx="4289592" cy="187003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724400" y="2895600"/>
            <a:ext cx="4362574" cy="1371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6324600" y="5334000"/>
            <a:ext cx="1228725" cy="3714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990600" y="5334000"/>
            <a:ext cx="2057400" cy="381000"/>
          </a:xfrm>
          <a:prstGeom prst="rect">
            <a:avLst/>
          </a:prstGeom>
          <a:noFill/>
          <a:ln w="9525">
            <a:noFill/>
            <a:miter lim="800000"/>
            <a:headEnd/>
            <a:tailEnd/>
          </a:ln>
          <a:effectLst/>
        </p:spPr>
      </p:pic>
      <p:cxnSp>
        <p:nvCxnSpPr>
          <p:cNvPr id="10" name="Straight Connector 9"/>
          <p:cNvCxnSpPr/>
          <p:nvPr/>
        </p:nvCxnSpPr>
        <p:spPr>
          <a:xfrm rot="5400000">
            <a:off x="2133600" y="4190206"/>
            <a:ext cx="4876800"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4800600"/>
          </a:xfrm>
        </p:spPr>
        <p:txBody>
          <a:bodyPr/>
          <a:lstStyle/>
          <a:p>
            <a:r>
              <a:rPr lang="en-US" sz="1400" dirty="0" smtClean="0">
                <a:solidFill>
                  <a:srgbClr val="3C5790"/>
                </a:solidFill>
              </a:rPr>
              <a:t>JAR archives are the standard means of packaging and distributing Java software. The content in a JAR archive can be found by the class loader as long as it is somewhere in the </a:t>
            </a:r>
            <a:r>
              <a:rPr lang="en-US" sz="1400" dirty="0" err="1" smtClean="0">
                <a:solidFill>
                  <a:srgbClr val="3C5790"/>
                </a:solidFill>
              </a:rPr>
              <a:t>classpath</a:t>
            </a:r>
            <a:r>
              <a:rPr lang="en-US" sz="1400" dirty="0" smtClean="0">
                <a:solidFill>
                  <a:srgbClr val="3C5790"/>
                </a:solidFill>
              </a:rPr>
              <a:t>.</a:t>
            </a:r>
          </a:p>
          <a:p>
            <a:r>
              <a:rPr lang="en-US" sz="1400" dirty="0" smtClean="0">
                <a:solidFill>
                  <a:srgbClr val="3C5790"/>
                </a:solidFill>
              </a:rPr>
              <a:t>JAR files also improve performance, especially in applications such as applets and Java Web Start-launched applications that download their code from a server. The content in the JAR archive is compressed.</a:t>
            </a:r>
          </a:p>
          <a:p>
            <a:r>
              <a:rPr lang="en-US" sz="1400" dirty="0" smtClean="0">
                <a:solidFill>
                  <a:srgbClr val="3C5790"/>
                </a:solidFill>
              </a:rPr>
              <a:t>Storing resources in a JAR file makes your applications faster, more robust, harder to accidentally break, and easier to install. The JAR file is treated like a directory in the context of the </a:t>
            </a:r>
            <a:r>
              <a:rPr lang="en-US" sz="1400" dirty="0" err="1" smtClean="0">
                <a:solidFill>
                  <a:srgbClr val="3C5790"/>
                </a:solidFill>
              </a:rPr>
              <a:t>classpath</a:t>
            </a:r>
            <a:r>
              <a:rPr lang="en-US" sz="1400" dirty="0" smtClean="0">
                <a:solidFill>
                  <a:srgbClr val="3C5790"/>
                </a:solidFill>
              </a:rPr>
              <a:t>. </a:t>
            </a:r>
          </a:p>
          <a:p>
            <a:r>
              <a:rPr lang="en-US" sz="1400" dirty="0" smtClean="0">
                <a:solidFill>
                  <a:srgbClr val="3C5790"/>
                </a:solidFill>
              </a:rPr>
              <a:t>The manifest file, which provides meta-information about the contents of the archive in a particular format, is named MANIFEST.MF and is stored in the META-INF directory at the top of the </a:t>
            </a:r>
            <a:r>
              <a:rPr lang="en-US" sz="1400" dirty="0" err="1" smtClean="0">
                <a:solidFill>
                  <a:srgbClr val="3C5790"/>
                </a:solidFill>
              </a:rPr>
              <a:t>archive.The</a:t>
            </a:r>
            <a:r>
              <a:rPr lang="en-US" sz="1400" dirty="0" smtClean="0">
                <a:solidFill>
                  <a:srgbClr val="3C5790"/>
                </a:solidFill>
              </a:rPr>
              <a:t> manifest is added as part of the archiving process.</a:t>
            </a:r>
          </a:p>
          <a:p>
            <a:r>
              <a:rPr lang="en-US" sz="1400" dirty="0" smtClean="0">
                <a:solidFill>
                  <a:srgbClr val="3C5790"/>
                </a:solidFill>
              </a:rPr>
              <a:t>At a minimum, a manifest file must contain this opening line: "</a:t>
            </a:r>
            <a:r>
              <a:rPr lang="en-US" sz="1400" b="1" dirty="0" smtClean="0">
                <a:solidFill>
                  <a:srgbClr val="3C5790"/>
                </a:solidFill>
              </a:rPr>
              <a:t>Manifest-Version: 1.0</a:t>
            </a:r>
            <a:r>
              <a:rPr lang="en-US" sz="1400" dirty="0" smtClean="0">
                <a:solidFill>
                  <a:srgbClr val="3C5790"/>
                </a:solidFill>
              </a:rPr>
              <a:t>".</a:t>
            </a:r>
          </a:p>
          <a:p>
            <a:r>
              <a:rPr lang="en-US" sz="1400" dirty="0" smtClean="0">
                <a:solidFill>
                  <a:srgbClr val="3C5790"/>
                </a:solidFill>
              </a:rPr>
              <a:t>A manifest usually contains additional entries for some of the files in the archive. Each entry is composed of a list of name/value pairs, one to a line. Names are separated from values by colons and whitespace.</a:t>
            </a:r>
          </a:p>
          <a:p>
            <a:r>
              <a:rPr lang="en-US" sz="1400" dirty="0" smtClean="0">
                <a:solidFill>
                  <a:srgbClr val="3C5790"/>
                </a:solidFill>
              </a:rPr>
              <a:t>The </a:t>
            </a:r>
            <a:r>
              <a:rPr lang="en-US" sz="1400" b="1" dirty="0" err="1" smtClean="0">
                <a:solidFill>
                  <a:srgbClr val="3C5790"/>
                </a:solidFill>
              </a:rPr>
              <a:t>java.util.jar.JarFile</a:t>
            </a:r>
            <a:r>
              <a:rPr lang="en-US" sz="1400" dirty="0" smtClean="0">
                <a:solidFill>
                  <a:srgbClr val="3C5790"/>
                </a:solidFill>
              </a:rPr>
              <a:t> class represents a file in the JAR format. The </a:t>
            </a:r>
            <a:r>
              <a:rPr lang="en-US" sz="1400" b="1" dirty="0" err="1" smtClean="0">
                <a:solidFill>
                  <a:srgbClr val="3C5790"/>
                </a:solidFill>
              </a:rPr>
              <a:t>java.util.jar.Manifest</a:t>
            </a:r>
            <a:r>
              <a:rPr lang="en-US" sz="1400" dirty="0" smtClean="0">
                <a:solidFill>
                  <a:srgbClr val="3C5790"/>
                </a:solidFill>
              </a:rPr>
              <a:t> class represents this manifest file.</a:t>
            </a:r>
          </a:p>
          <a:p>
            <a:r>
              <a:rPr lang="en-US" sz="1400" b="1" dirty="0" err="1" smtClean="0">
                <a:solidFill>
                  <a:srgbClr val="3C5790"/>
                </a:solidFill>
              </a:rPr>
              <a:t>JarInputStream</a:t>
            </a:r>
            <a:r>
              <a:rPr lang="en-US" sz="1400" dirty="0" smtClean="0">
                <a:solidFill>
                  <a:srgbClr val="3C5790"/>
                </a:solidFill>
              </a:rPr>
              <a:t> is a subclass of </a:t>
            </a:r>
            <a:r>
              <a:rPr lang="en-US" sz="1400" dirty="0" err="1" smtClean="0">
                <a:solidFill>
                  <a:srgbClr val="3C5790"/>
                </a:solidFill>
              </a:rPr>
              <a:t>ZipInputStream</a:t>
            </a:r>
            <a:r>
              <a:rPr lang="en-US" sz="1400" dirty="0" smtClean="0">
                <a:solidFill>
                  <a:srgbClr val="3C5790"/>
                </a:solidFill>
              </a:rPr>
              <a:t> that reads data from JAR archives. </a:t>
            </a:r>
            <a:r>
              <a:rPr lang="en-US" sz="1400" b="1" dirty="0" err="1" smtClean="0">
                <a:solidFill>
                  <a:srgbClr val="3C5790"/>
                </a:solidFill>
              </a:rPr>
              <a:t>JarOutputStream</a:t>
            </a:r>
            <a:r>
              <a:rPr lang="en-US" sz="1400" dirty="0" smtClean="0">
                <a:solidFill>
                  <a:srgbClr val="3C5790"/>
                </a:solidFill>
              </a:rPr>
              <a:t> is a subclass of </a:t>
            </a:r>
            <a:r>
              <a:rPr lang="en-US" sz="1400" dirty="0" err="1" smtClean="0">
                <a:solidFill>
                  <a:srgbClr val="3C5790"/>
                </a:solidFill>
              </a:rPr>
              <a:t>ZipOutputStream</a:t>
            </a:r>
            <a:r>
              <a:rPr lang="en-US" sz="1400" dirty="0" smtClean="0">
                <a:solidFill>
                  <a:srgbClr val="3C5790"/>
                </a:solidFill>
              </a:rPr>
              <a:t>.</a:t>
            </a:r>
          </a:p>
          <a:p>
            <a:r>
              <a:rPr lang="en-US" sz="1400" dirty="0" smtClean="0">
                <a:solidFill>
                  <a:srgbClr val="3C5790"/>
                </a:solidFill>
              </a:rPr>
              <a:t>One of the simplest ways to get information from a JAR file is through the </a:t>
            </a:r>
            <a:r>
              <a:rPr lang="en-US" sz="1400" b="1" dirty="0" err="1" smtClean="0">
                <a:solidFill>
                  <a:srgbClr val="3C5790"/>
                </a:solidFill>
              </a:rPr>
              <a:t>java.net.JarURLConnection</a:t>
            </a:r>
            <a:r>
              <a:rPr lang="en-US" sz="1400" dirty="0" smtClean="0">
                <a:solidFill>
                  <a:srgbClr val="3C5790"/>
                </a:solidFill>
              </a:rPr>
              <a:t> class and represents an active connection to a JAR file, generally via either the HTTP or file protocols.</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Java?</a:t>
            </a:r>
          </a:p>
        </p:txBody>
      </p:sp>
      <p:sp>
        <p:nvSpPr>
          <p:cNvPr id="4099" name="Espace réservé du contenu 4"/>
          <p:cNvSpPr>
            <a:spLocks noGrp="1"/>
          </p:cNvSpPr>
          <p:nvPr>
            <p:ph idx="1"/>
          </p:nvPr>
        </p:nvSpPr>
        <p:spPr>
          <a:xfrm>
            <a:off x="228600" y="2133600"/>
            <a:ext cx="8686800" cy="4419600"/>
          </a:xfrm>
        </p:spPr>
        <p:txBody>
          <a:bodyPr/>
          <a:lstStyle/>
          <a:p>
            <a:r>
              <a:rPr lang="en-US" sz="1500" b="1" dirty="0" smtClean="0">
                <a:solidFill>
                  <a:srgbClr val="3C5790"/>
                </a:solidFill>
              </a:rPr>
              <a:t>Java</a:t>
            </a:r>
            <a:r>
              <a:rPr lang="en-US" sz="1500" dirty="0" smtClean="0">
                <a:solidFill>
                  <a:srgbClr val="3C5790"/>
                </a:solidFill>
              </a:rPr>
              <a:t> is a programming language created by Sun Microsystems.</a:t>
            </a:r>
          </a:p>
          <a:p>
            <a:r>
              <a:rPr lang="en-US" sz="1500" dirty="0" smtClean="0">
                <a:solidFill>
                  <a:srgbClr val="3C5790"/>
                </a:solidFill>
              </a:rPr>
              <a:t>Java is used in a wide variety of computing platforms from embedded devices and mobile phones on  the low end, to enterprise servers and supercomputers on the high end.</a:t>
            </a:r>
          </a:p>
          <a:p>
            <a:r>
              <a:rPr lang="en-US" sz="1500" dirty="0" smtClean="0">
                <a:solidFill>
                  <a:srgbClr val="3C5790"/>
                </a:solidFill>
              </a:rPr>
              <a:t>Java eliminates certain low-level constructs such   as pointers and has a very simple memory model where every object is allocated on the heap and all variables of object types are references. </a:t>
            </a:r>
          </a:p>
          <a:p>
            <a:r>
              <a:rPr lang="en-US" sz="1500" dirty="0" smtClean="0">
                <a:solidFill>
                  <a:srgbClr val="3C5790"/>
                </a:solidFill>
              </a:rPr>
              <a:t>Memory management is handled through integrated automatic garbage collection performed by the JVM.</a:t>
            </a:r>
          </a:p>
          <a:p>
            <a:r>
              <a:rPr lang="en-US" sz="1500" dirty="0" smtClean="0">
                <a:solidFill>
                  <a:srgbClr val="3C5790"/>
                </a:solidFill>
              </a:rPr>
              <a:t>The heart of the Java platform is the concept of a "virtual machine" that executes Java </a:t>
            </a:r>
            <a:r>
              <a:rPr lang="en-US" sz="1500" b="1" dirty="0" err="1" smtClean="0">
                <a:solidFill>
                  <a:srgbClr val="3C5790"/>
                </a:solidFill>
              </a:rPr>
              <a:t>bytecode</a:t>
            </a:r>
            <a:r>
              <a:rPr lang="en-US" sz="1500" dirty="0" smtClean="0">
                <a:solidFill>
                  <a:srgbClr val="3C5790"/>
                </a:solidFill>
              </a:rPr>
              <a:t> programs. This </a:t>
            </a:r>
            <a:r>
              <a:rPr lang="en-US" sz="1500" dirty="0" err="1" smtClean="0">
                <a:solidFill>
                  <a:srgbClr val="3C5790"/>
                </a:solidFill>
              </a:rPr>
              <a:t>bytecode</a:t>
            </a:r>
            <a:r>
              <a:rPr lang="en-US" sz="1500" dirty="0" smtClean="0">
                <a:solidFill>
                  <a:srgbClr val="3C5790"/>
                </a:solidFill>
              </a:rPr>
              <a:t> is the same no matter what hardware or operating system the program is running under. </a:t>
            </a:r>
          </a:p>
          <a:p>
            <a:r>
              <a:rPr lang="en-US" sz="1500" dirty="0" smtClean="0">
                <a:solidFill>
                  <a:srgbClr val="3C5790"/>
                </a:solidFill>
              </a:rPr>
              <a:t>There is a </a:t>
            </a:r>
            <a:r>
              <a:rPr lang="en-US" sz="1500" b="1" dirty="0" smtClean="0">
                <a:solidFill>
                  <a:srgbClr val="3C5790"/>
                </a:solidFill>
              </a:rPr>
              <a:t>JIT(Just-In-Time)</a:t>
            </a:r>
            <a:r>
              <a:rPr lang="en-US" sz="1500" dirty="0" smtClean="0">
                <a:solidFill>
                  <a:srgbClr val="3C5790"/>
                </a:solidFill>
              </a:rPr>
              <a:t> compiler within the Java Virtual Machine, or JVM.  The JIT compiler translates the Java </a:t>
            </a:r>
            <a:r>
              <a:rPr lang="en-US" sz="1500" dirty="0" err="1" smtClean="0">
                <a:solidFill>
                  <a:srgbClr val="3C5790"/>
                </a:solidFill>
              </a:rPr>
              <a:t>bytecode</a:t>
            </a:r>
            <a:r>
              <a:rPr lang="en-US" sz="1500" dirty="0" smtClean="0">
                <a:solidFill>
                  <a:srgbClr val="3C5790"/>
                </a:solidFill>
              </a:rPr>
              <a:t> into native processor instructions at run-time and caches the native code in memory during execution. The use of a JIT compiler means that Java applications, after a short delay during loading and once they have "warmed up" by being all or mostly  JIT-compiled, tend to run about as fast as native programs.</a:t>
            </a:r>
          </a:p>
          <a:p>
            <a:r>
              <a:rPr lang="en-US" sz="1500" dirty="0" smtClean="0">
                <a:solidFill>
                  <a:srgbClr val="3C5790"/>
                </a:solidFill>
              </a:rPr>
              <a:t>The Java programs are cross-platform or platform independent, but the code of the Java Virtual Machines (JVM) that execute these programs is not. </a:t>
            </a:r>
          </a:p>
          <a:p>
            <a:endParaRPr lang="en-US" sz="1400" dirty="0" smtClean="0">
              <a:solidFill>
                <a:srgbClr val="3C5790"/>
              </a:solidFill>
            </a:endParaRPr>
          </a:p>
          <a:p>
            <a:endParaRPr lang="en-US" sz="1400" dirty="0" smtClean="0">
              <a:solidFill>
                <a:srgbClr val="3C5790"/>
              </a:solidFill>
            </a:endParaRPr>
          </a:p>
          <a:p>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3074" name="Picture 2"/>
          <p:cNvPicPr>
            <a:picLocks noChangeAspect="1" noChangeArrowheads="1"/>
          </p:cNvPicPr>
          <p:nvPr/>
        </p:nvPicPr>
        <p:blipFill>
          <a:blip r:embed="rId3" cstate="print"/>
          <a:srcRect/>
          <a:stretch>
            <a:fillRect/>
          </a:stretch>
        </p:blipFill>
        <p:spPr bwMode="auto">
          <a:xfrm>
            <a:off x="1520516" y="1772159"/>
            <a:ext cx="5108884" cy="47810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5" name="Picture 2"/>
          <p:cNvPicPr>
            <a:picLocks noChangeAspect="1" noChangeArrowheads="1"/>
          </p:cNvPicPr>
          <p:nvPr/>
        </p:nvPicPr>
        <p:blipFill>
          <a:blip r:embed="rId3" cstate="print"/>
          <a:srcRect/>
          <a:stretch>
            <a:fillRect/>
          </a:stretch>
        </p:blipFill>
        <p:spPr bwMode="auto">
          <a:xfrm>
            <a:off x="228600" y="2057400"/>
            <a:ext cx="3665755" cy="2209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4190999" y="2514600"/>
            <a:ext cx="4529031" cy="1295400"/>
          </a:xfrm>
          <a:prstGeom prst="rect">
            <a:avLst/>
          </a:prstGeom>
          <a:noFill/>
          <a:ln w="9525">
            <a:noFill/>
            <a:miter lim="800000"/>
            <a:headEnd/>
            <a:tailEnd/>
          </a:ln>
          <a:effectLst/>
        </p:spPr>
      </p:pic>
      <p:pic>
        <p:nvPicPr>
          <p:cNvPr id="2" name="Picture 2"/>
          <p:cNvPicPr>
            <a:picLocks noChangeAspect="1" noChangeArrowheads="1"/>
          </p:cNvPicPr>
          <p:nvPr/>
        </p:nvPicPr>
        <p:blipFill>
          <a:blip r:embed="rId5" cstate="print"/>
          <a:srcRect/>
          <a:stretch>
            <a:fillRect/>
          </a:stretch>
        </p:blipFill>
        <p:spPr bwMode="auto">
          <a:xfrm>
            <a:off x="2590800" y="4572000"/>
            <a:ext cx="3352800" cy="198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5125" name="Picture 5"/>
          <p:cNvPicPr>
            <a:picLocks noChangeAspect="1" noChangeArrowheads="1"/>
          </p:cNvPicPr>
          <p:nvPr/>
        </p:nvPicPr>
        <p:blipFill>
          <a:blip r:embed="rId3" cstate="print"/>
          <a:srcRect/>
          <a:stretch>
            <a:fillRect/>
          </a:stretch>
        </p:blipFill>
        <p:spPr bwMode="auto">
          <a:xfrm>
            <a:off x="1600200" y="5105400"/>
            <a:ext cx="5896023" cy="1676400"/>
          </a:xfrm>
          <a:prstGeom prst="rect">
            <a:avLst/>
          </a:prstGeom>
          <a:noFill/>
          <a:ln w="9525">
            <a:noFill/>
            <a:miter lim="800000"/>
            <a:headEnd/>
            <a:tailEnd/>
          </a:ln>
          <a:effectLst/>
        </p:spPr>
      </p:pic>
      <p:pic>
        <p:nvPicPr>
          <p:cNvPr id="10" name="Picture 2"/>
          <p:cNvPicPr>
            <a:picLocks noChangeAspect="1" noChangeArrowheads="1"/>
          </p:cNvPicPr>
          <p:nvPr/>
        </p:nvPicPr>
        <p:blipFill>
          <a:blip r:embed="rId4" cstate="print"/>
          <a:srcRect/>
          <a:stretch>
            <a:fillRect/>
          </a:stretch>
        </p:blipFill>
        <p:spPr bwMode="auto">
          <a:xfrm>
            <a:off x="76200" y="1981200"/>
            <a:ext cx="5029201" cy="2695942"/>
          </a:xfrm>
          <a:prstGeom prst="rect">
            <a:avLst/>
          </a:prstGeom>
          <a:noFill/>
          <a:ln w="9525">
            <a:noFill/>
            <a:miter lim="800000"/>
            <a:headEnd/>
            <a:tailEnd/>
          </a:ln>
          <a:effectLst/>
        </p:spPr>
      </p:pic>
      <p:pic>
        <p:nvPicPr>
          <p:cNvPr id="11" name="Picture 3"/>
          <p:cNvPicPr>
            <a:picLocks noChangeAspect="1" noChangeArrowheads="1"/>
          </p:cNvPicPr>
          <p:nvPr/>
        </p:nvPicPr>
        <p:blipFill>
          <a:blip r:embed="rId5" cstate="print"/>
          <a:srcRect/>
          <a:stretch>
            <a:fillRect/>
          </a:stretch>
        </p:blipFill>
        <p:spPr bwMode="auto">
          <a:xfrm>
            <a:off x="3012409" y="3657600"/>
            <a:ext cx="5979191" cy="1371600"/>
          </a:xfrm>
          <a:prstGeom prst="rect">
            <a:avLst/>
          </a:prstGeom>
          <a:noFill/>
          <a:ln w="9525">
            <a:noFill/>
            <a:miter lim="800000"/>
            <a:headEnd/>
            <a:tailEnd/>
          </a:ln>
          <a:effectLst/>
        </p:spPr>
      </p:pic>
      <p:sp>
        <p:nvSpPr>
          <p:cNvPr id="12" name="Espace réservé du contenu 4"/>
          <p:cNvSpPr>
            <a:spLocks noGrp="1"/>
          </p:cNvSpPr>
          <p:nvPr>
            <p:ph idx="1"/>
          </p:nvPr>
        </p:nvSpPr>
        <p:spPr>
          <a:xfrm>
            <a:off x="4876800" y="2133600"/>
            <a:ext cx="4114800" cy="1295400"/>
          </a:xfrm>
        </p:spPr>
        <p:txBody>
          <a:bodyPr/>
          <a:lstStyle/>
          <a:p>
            <a:r>
              <a:rPr lang="en-US" sz="1400" dirty="0" smtClean="0">
                <a:solidFill>
                  <a:srgbClr val="3C5790"/>
                </a:solidFill>
              </a:rPr>
              <a:t>Having groovy-all-1.8.6.jar in the </a:t>
            </a:r>
            <a:r>
              <a:rPr lang="en-US" sz="1400" dirty="0" err="1" smtClean="0">
                <a:solidFill>
                  <a:srgbClr val="3C5790"/>
                </a:solidFill>
              </a:rPr>
              <a:t>classpath</a:t>
            </a:r>
            <a:r>
              <a:rPr lang="en-US" sz="1400" dirty="0" smtClean="0">
                <a:solidFill>
                  <a:srgbClr val="3C5790"/>
                </a:solidFill>
              </a:rPr>
              <a:t> we can extract certain resource from the jar file as </a:t>
            </a:r>
            <a:r>
              <a:rPr lang="en-US" sz="1400" dirty="0" err="1" smtClean="0">
                <a:solidFill>
                  <a:srgbClr val="3C5790"/>
                </a:solidFill>
              </a:rPr>
              <a:t>InputStream</a:t>
            </a:r>
            <a:r>
              <a:rPr lang="en-US" sz="1400" dirty="0" smtClean="0">
                <a:solidFill>
                  <a:srgbClr val="3C5790"/>
                </a:solidFill>
              </a:rPr>
              <a:t> for later processing, using the </a:t>
            </a:r>
            <a:r>
              <a:rPr lang="en-US" sz="1400" b="1" dirty="0" err="1" smtClean="0">
                <a:solidFill>
                  <a:srgbClr val="3C5790"/>
                </a:solidFill>
              </a:rPr>
              <a:t>getResourceAsStream</a:t>
            </a:r>
            <a:r>
              <a:rPr lang="en-US" sz="1400" dirty="0" smtClean="0">
                <a:solidFill>
                  <a:srgbClr val="3C5790"/>
                </a:solidFill>
              </a:rPr>
              <a:t> method from the </a:t>
            </a:r>
            <a:r>
              <a:rPr lang="en-US" sz="1400" b="1" dirty="0" err="1" smtClean="0">
                <a:solidFill>
                  <a:srgbClr val="3C5790"/>
                </a:solidFill>
              </a:rPr>
              <a:t>ClassLoader</a:t>
            </a:r>
            <a:r>
              <a:rPr lang="en-US" sz="1400" dirty="0" smtClean="0">
                <a:solidFill>
                  <a:srgbClr val="3C5790"/>
                </a:solidFill>
              </a:rPr>
              <a:t> instance.</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4724400"/>
          </a:xfrm>
        </p:spPr>
        <p:txBody>
          <a:bodyPr/>
          <a:lstStyle/>
          <a:p>
            <a:r>
              <a:rPr lang="en-US" sz="1400" dirty="0" smtClean="0">
                <a:solidFill>
                  <a:srgbClr val="3C5790"/>
                </a:solidFill>
              </a:rPr>
              <a:t>The </a:t>
            </a:r>
            <a:r>
              <a:rPr lang="en-US" sz="1400" b="1" dirty="0" err="1" smtClean="0">
                <a:solidFill>
                  <a:srgbClr val="3C5790"/>
                </a:solidFill>
              </a:rPr>
              <a:t>java.io.ObjectOutputStream</a:t>
            </a:r>
            <a:r>
              <a:rPr lang="en-US" sz="1400" dirty="0" smtClean="0">
                <a:solidFill>
                  <a:srgbClr val="3C5790"/>
                </a:solidFill>
              </a:rPr>
              <a:t> class provides a </a:t>
            </a:r>
            <a:r>
              <a:rPr lang="en-US" sz="1400" b="1" dirty="0" err="1" smtClean="0">
                <a:solidFill>
                  <a:srgbClr val="3C5790"/>
                </a:solidFill>
              </a:rPr>
              <a:t>writeObject</a:t>
            </a:r>
            <a:r>
              <a:rPr lang="en-US" sz="1400" dirty="0" smtClean="0">
                <a:solidFill>
                  <a:srgbClr val="3C5790"/>
                </a:solidFill>
              </a:rPr>
              <a:t>() method you can use to write a Java object onto a stream.  </a:t>
            </a:r>
          </a:p>
          <a:p>
            <a:r>
              <a:rPr lang="en-US" sz="1400" dirty="0" smtClean="0">
                <a:solidFill>
                  <a:srgbClr val="3C5790"/>
                </a:solidFill>
              </a:rPr>
              <a:t>The </a:t>
            </a:r>
            <a:r>
              <a:rPr lang="en-US" sz="1400" b="1" dirty="0" err="1" smtClean="0">
                <a:solidFill>
                  <a:srgbClr val="3C5790"/>
                </a:solidFill>
              </a:rPr>
              <a:t>java.io.ObjectInputStream</a:t>
            </a:r>
            <a:r>
              <a:rPr lang="en-US" sz="1400" dirty="0" smtClean="0">
                <a:solidFill>
                  <a:srgbClr val="3C5790"/>
                </a:solidFill>
              </a:rPr>
              <a:t> class has a </a:t>
            </a:r>
            <a:r>
              <a:rPr lang="en-US" sz="1400" b="1" dirty="0" err="1" smtClean="0">
                <a:solidFill>
                  <a:srgbClr val="3C5790"/>
                </a:solidFill>
              </a:rPr>
              <a:t>readObject</a:t>
            </a:r>
            <a:r>
              <a:rPr lang="en-US" sz="1400" dirty="0" smtClean="0">
                <a:solidFill>
                  <a:srgbClr val="3C5790"/>
                </a:solidFill>
              </a:rPr>
              <a:t>() method that reads an object from a stream.</a:t>
            </a:r>
          </a:p>
          <a:p>
            <a:r>
              <a:rPr lang="en-US" sz="1400" dirty="0" smtClean="0">
                <a:solidFill>
                  <a:srgbClr val="3C5790"/>
                </a:solidFill>
              </a:rPr>
              <a:t>Object serialization saves an object's state in a sequence of bytes so that the object can be reconstituted from those bytes at a later time. Serialization in Java was first developed for use in RMI. Object serialization is also used in the JavaBeans component software architecture.</a:t>
            </a:r>
          </a:p>
          <a:p>
            <a:r>
              <a:rPr lang="en-US" sz="1400" dirty="0" smtClean="0">
                <a:solidFill>
                  <a:srgbClr val="3C5790"/>
                </a:solidFill>
              </a:rPr>
              <a:t>We can only serialize instances of classes that implement the </a:t>
            </a:r>
            <a:r>
              <a:rPr lang="en-US" sz="1400" b="1" dirty="0" err="1" smtClean="0">
                <a:solidFill>
                  <a:srgbClr val="3C5790"/>
                </a:solidFill>
              </a:rPr>
              <a:t>java.io.Serializable</a:t>
            </a:r>
            <a:r>
              <a:rPr lang="en-US" sz="1400" dirty="0" smtClean="0">
                <a:solidFill>
                  <a:srgbClr val="3C5790"/>
                </a:solidFill>
              </a:rPr>
              <a:t> interface. By implementing this interface, a class indicates that it may be serialized without problems.</a:t>
            </a:r>
          </a:p>
          <a:p>
            <a:r>
              <a:rPr lang="en-US" sz="1400" dirty="0" smtClean="0">
                <a:solidFill>
                  <a:srgbClr val="3C5790"/>
                </a:solidFill>
              </a:rPr>
              <a:t>There are reasons why a class may not be </a:t>
            </a:r>
            <a:r>
              <a:rPr lang="en-US" sz="1400" dirty="0" err="1" smtClean="0">
                <a:solidFill>
                  <a:srgbClr val="3C5790"/>
                </a:solidFill>
              </a:rPr>
              <a:t>serializable</a:t>
            </a:r>
            <a:r>
              <a:rPr lang="en-US" sz="1400" dirty="0" smtClean="0">
                <a:solidFill>
                  <a:srgbClr val="3C5790"/>
                </a:solidFill>
              </a:rPr>
              <a:t>:</a:t>
            </a:r>
          </a:p>
          <a:p>
            <a:pPr lvl="1"/>
            <a:r>
              <a:rPr lang="en-US" sz="1000" dirty="0" smtClean="0">
                <a:solidFill>
                  <a:srgbClr val="3C5790"/>
                </a:solidFill>
              </a:rPr>
              <a:t>It contains native code</a:t>
            </a:r>
          </a:p>
          <a:p>
            <a:pPr lvl="1"/>
            <a:r>
              <a:rPr lang="en-US" sz="1000" dirty="0" smtClean="0">
                <a:solidFill>
                  <a:srgbClr val="3C5790"/>
                </a:solidFill>
              </a:rPr>
              <a:t>The object's state depends on the internals of the JVM machine or the runtime environment</a:t>
            </a:r>
          </a:p>
          <a:p>
            <a:pPr lvl="1"/>
            <a:r>
              <a:rPr lang="en-US" sz="1000" dirty="0" smtClean="0">
                <a:solidFill>
                  <a:srgbClr val="3C5790"/>
                </a:solidFill>
              </a:rPr>
              <a:t>Serialization is a potential security risk</a:t>
            </a:r>
          </a:p>
          <a:p>
            <a:pPr lvl="1"/>
            <a:r>
              <a:rPr lang="en-US" sz="1000" dirty="0" smtClean="0">
                <a:solidFill>
                  <a:srgbClr val="3C5790"/>
                </a:solidFill>
              </a:rPr>
              <a:t>The class is a holder for static methods without any real internal state</a:t>
            </a:r>
          </a:p>
          <a:p>
            <a:pPr lvl="1"/>
            <a:r>
              <a:rPr lang="en-US" sz="1000" dirty="0" smtClean="0">
                <a:solidFill>
                  <a:srgbClr val="3C5790"/>
                </a:solidFill>
              </a:rPr>
              <a:t>The class is a </a:t>
            </a:r>
            <a:r>
              <a:rPr lang="en-US" sz="1000" dirty="0" err="1" smtClean="0">
                <a:solidFill>
                  <a:srgbClr val="3C5790"/>
                </a:solidFill>
              </a:rPr>
              <a:t>nonstatic</a:t>
            </a:r>
            <a:r>
              <a:rPr lang="en-US" sz="1000" dirty="0" smtClean="0">
                <a:solidFill>
                  <a:srgbClr val="3C5790"/>
                </a:solidFill>
              </a:rPr>
              <a:t> inner class. </a:t>
            </a:r>
          </a:p>
          <a:p>
            <a:pPr lvl="1"/>
            <a:r>
              <a:rPr lang="en-US" sz="1000" dirty="0" smtClean="0">
                <a:solidFill>
                  <a:srgbClr val="3C5790"/>
                </a:solidFill>
              </a:rPr>
              <a:t>An alternate serialization format is preferred in a particular context.</a:t>
            </a:r>
          </a:p>
          <a:p>
            <a:r>
              <a:rPr lang="en-US" sz="1400" dirty="0" smtClean="0">
                <a:solidFill>
                  <a:srgbClr val="3C5790"/>
                </a:solidFill>
              </a:rPr>
              <a:t>A common problem that prevents a </a:t>
            </a:r>
            <a:r>
              <a:rPr lang="en-US" sz="1400" dirty="0" err="1" smtClean="0">
                <a:solidFill>
                  <a:srgbClr val="3C5790"/>
                </a:solidFill>
              </a:rPr>
              <a:t>serializable</a:t>
            </a:r>
            <a:r>
              <a:rPr lang="en-US" sz="1400" dirty="0" smtClean="0">
                <a:solidFill>
                  <a:srgbClr val="3C5790"/>
                </a:solidFill>
              </a:rPr>
              <a:t> class from being serialized is that it contains objects that do not implement </a:t>
            </a:r>
            <a:r>
              <a:rPr lang="en-US" sz="1400" dirty="0" err="1" smtClean="0">
                <a:solidFill>
                  <a:srgbClr val="3C5790"/>
                </a:solidFill>
              </a:rPr>
              <a:t>Serializable</a:t>
            </a:r>
            <a:r>
              <a:rPr lang="en-US" sz="1400" dirty="0" smtClean="0">
                <a:solidFill>
                  <a:srgbClr val="3C5790"/>
                </a:solidFill>
              </a:rPr>
              <a:t>. Other problem that prevents a </a:t>
            </a:r>
            <a:r>
              <a:rPr lang="en-US" sz="1400" dirty="0" err="1" smtClean="0">
                <a:solidFill>
                  <a:srgbClr val="3C5790"/>
                </a:solidFill>
              </a:rPr>
              <a:t>serializable</a:t>
            </a:r>
            <a:r>
              <a:rPr lang="en-US" sz="1400" dirty="0" smtClean="0">
                <a:solidFill>
                  <a:srgbClr val="3C5790"/>
                </a:solidFill>
              </a:rPr>
              <a:t> class from being </a:t>
            </a:r>
            <a:r>
              <a:rPr lang="en-US" sz="1400" dirty="0" err="1" smtClean="0">
                <a:solidFill>
                  <a:srgbClr val="3C5790"/>
                </a:solidFill>
              </a:rPr>
              <a:t>deserialized</a:t>
            </a:r>
            <a:r>
              <a:rPr lang="en-US" sz="1400" dirty="0" smtClean="0">
                <a:solidFill>
                  <a:srgbClr val="3C5790"/>
                </a:solidFill>
              </a:rPr>
              <a:t> is that a </a:t>
            </a:r>
            <a:r>
              <a:rPr lang="en-US" sz="1400" dirty="0" err="1" smtClean="0">
                <a:solidFill>
                  <a:srgbClr val="3C5790"/>
                </a:solidFill>
              </a:rPr>
              <a:t>superclass</a:t>
            </a:r>
            <a:r>
              <a:rPr lang="en-US" sz="1400" dirty="0" smtClean="0">
                <a:solidFill>
                  <a:srgbClr val="3C5790"/>
                </a:solidFill>
              </a:rPr>
              <a:t> of the class is not </a:t>
            </a:r>
            <a:r>
              <a:rPr lang="en-US" sz="1400" dirty="0" err="1" smtClean="0">
                <a:solidFill>
                  <a:srgbClr val="3C5790"/>
                </a:solidFill>
              </a:rPr>
              <a:t>serializable</a:t>
            </a:r>
            <a:r>
              <a:rPr lang="en-US" sz="1400" dirty="0" smtClean="0">
                <a:solidFill>
                  <a:srgbClr val="3C5790"/>
                </a:solidFill>
              </a:rPr>
              <a:t> and does not contain a no-argument constructor.</a:t>
            </a:r>
          </a:p>
          <a:p>
            <a:r>
              <a:rPr lang="en-US" sz="1400" dirty="0" smtClean="0">
                <a:solidFill>
                  <a:srgbClr val="3C5790"/>
                </a:solidFill>
              </a:rPr>
              <a:t>The fields we don’t want to serialize are marked with the java keyword </a:t>
            </a:r>
            <a:r>
              <a:rPr lang="en-US" sz="1400" b="1" dirty="0" smtClean="0">
                <a:solidFill>
                  <a:srgbClr val="3C5790"/>
                </a:solidFill>
              </a:rPr>
              <a:t>transient</a:t>
            </a:r>
            <a:r>
              <a:rPr lang="en-US" sz="1400" dirty="0" smtClean="0">
                <a:solidFill>
                  <a:srgbClr val="3C5790"/>
                </a:solidFill>
              </a:rPr>
              <a:t>.</a:t>
            </a:r>
          </a:p>
          <a:p>
            <a:r>
              <a:rPr lang="en-US" sz="1400" b="1" dirty="0" err="1" smtClean="0">
                <a:solidFill>
                  <a:srgbClr val="3C5790"/>
                </a:solidFill>
              </a:rPr>
              <a:t>Externalizable</a:t>
            </a:r>
            <a:r>
              <a:rPr lang="en-US" sz="1400" dirty="0" smtClean="0">
                <a:solidFill>
                  <a:srgbClr val="3C5790"/>
                </a:solidFill>
              </a:rPr>
              <a:t>  is an interface which subclasses the </a:t>
            </a:r>
            <a:r>
              <a:rPr lang="en-US" sz="1400" dirty="0" err="1" smtClean="0">
                <a:solidFill>
                  <a:srgbClr val="3C5790"/>
                </a:solidFill>
              </a:rPr>
              <a:t>java.io.Serializable</a:t>
            </a:r>
            <a:r>
              <a:rPr lang="en-US" sz="1400" dirty="0" smtClean="0">
                <a:solidFill>
                  <a:srgbClr val="3C5790"/>
                </a:solidFill>
              </a:rPr>
              <a:t> marker interface. </a:t>
            </a:r>
            <a:r>
              <a:rPr lang="en-US" sz="1400" dirty="0" smtClean="0">
                <a:solidFill>
                  <a:srgbClr val="3C5790"/>
                </a:solidFill>
              </a:rPr>
              <a:t> This </a:t>
            </a:r>
            <a:r>
              <a:rPr lang="en-US" sz="1400" dirty="0" smtClean="0">
                <a:solidFill>
                  <a:srgbClr val="3C5790"/>
                </a:solidFill>
              </a:rPr>
              <a:t>interface contains two methods:  </a:t>
            </a:r>
            <a:r>
              <a:rPr lang="en-US" sz="1400" b="1" dirty="0" err="1" smtClean="0">
                <a:solidFill>
                  <a:srgbClr val="3C5790"/>
                </a:solidFill>
              </a:rPr>
              <a:t>writeExternal</a:t>
            </a:r>
            <a:r>
              <a:rPr lang="en-US" sz="1400" dirty="0" smtClean="0">
                <a:solidFill>
                  <a:srgbClr val="3C5790"/>
                </a:solidFill>
              </a:rPr>
              <a:t>(), </a:t>
            </a:r>
            <a:r>
              <a:rPr lang="en-US" sz="1400" b="1" dirty="0" err="1" smtClean="0">
                <a:solidFill>
                  <a:srgbClr val="3C5790"/>
                </a:solidFill>
              </a:rPr>
              <a:t>readExternal</a:t>
            </a:r>
            <a:r>
              <a:rPr lang="en-US" sz="1400" dirty="0" smtClean="0">
                <a:solidFill>
                  <a:srgbClr val="3C5790"/>
                </a:solidFill>
              </a:rPr>
              <a:t>().</a:t>
            </a:r>
            <a:endParaRPr lang="en-US" sz="1400" dirty="0" smtClean="0">
              <a:solidFill>
                <a:srgbClr val="3C5790"/>
              </a:solidFill>
            </a:endParaRPr>
          </a:p>
          <a:p>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8" name="Espace réservé du contenu 4"/>
          <p:cNvSpPr>
            <a:spLocks noGrp="1"/>
          </p:cNvSpPr>
          <p:nvPr>
            <p:ph idx="1"/>
          </p:nvPr>
        </p:nvSpPr>
        <p:spPr>
          <a:xfrm>
            <a:off x="304800" y="1905000"/>
            <a:ext cx="8534400" cy="4038600"/>
          </a:xfrm>
        </p:spPr>
        <p:txBody>
          <a:bodyPr/>
          <a:lstStyle/>
          <a:p>
            <a:r>
              <a:rPr lang="en-US" sz="1400" dirty="0" smtClean="0">
                <a:solidFill>
                  <a:srgbClr val="3C5790"/>
                </a:solidFill>
              </a:rPr>
              <a:t>When an object is written onto a stream, only the state of the object and the name of the object's class are stored; The byte codes for the object's class are not stored with the object. </a:t>
            </a:r>
          </a:p>
          <a:p>
            <a:r>
              <a:rPr lang="en-US" sz="1400" dirty="0" smtClean="0">
                <a:solidFill>
                  <a:srgbClr val="3C5790"/>
                </a:solidFill>
              </a:rPr>
              <a:t>There's no guarantee that a serialized object will be </a:t>
            </a:r>
            <a:r>
              <a:rPr lang="en-US" sz="1400" dirty="0" err="1" smtClean="0">
                <a:solidFill>
                  <a:srgbClr val="3C5790"/>
                </a:solidFill>
              </a:rPr>
              <a:t>deserialized</a:t>
            </a:r>
            <a:r>
              <a:rPr lang="en-US" sz="1400" dirty="0" smtClean="0">
                <a:solidFill>
                  <a:srgbClr val="3C5790"/>
                </a:solidFill>
              </a:rPr>
              <a:t> into the same environment from which it was serialized. It's possible for the class definition to change between the time the object is written and the time it's read.</a:t>
            </a:r>
          </a:p>
          <a:p>
            <a:r>
              <a:rPr lang="en-US" sz="1400" dirty="0" smtClean="0">
                <a:solidFill>
                  <a:srgbClr val="3C5790"/>
                </a:solidFill>
              </a:rPr>
              <a:t>For instance, the values of static fields aren't saved when an object is serialized.</a:t>
            </a:r>
          </a:p>
          <a:p>
            <a:r>
              <a:rPr lang="en-US" sz="1400" dirty="0" smtClean="0">
                <a:solidFill>
                  <a:srgbClr val="3C5790"/>
                </a:solidFill>
              </a:rPr>
              <a:t>Serialization completely ignores the methods in a class, so changing method bodies or adding or removing methods does not affect serialization. However, removing an instance field does affect serialization.</a:t>
            </a:r>
          </a:p>
          <a:p>
            <a:r>
              <a:rPr lang="en-US" sz="1400" dirty="0" smtClean="0">
                <a:solidFill>
                  <a:srgbClr val="3C5790"/>
                </a:solidFill>
              </a:rPr>
              <a:t>Changes to a class are divided into two groups: </a:t>
            </a:r>
            <a:r>
              <a:rPr lang="en-US" sz="1400" b="1" dirty="0" smtClean="0">
                <a:solidFill>
                  <a:srgbClr val="3C5790"/>
                </a:solidFill>
              </a:rPr>
              <a:t>compatible changes </a:t>
            </a:r>
            <a:r>
              <a:rPr lang="en-US" sz="1400" dirty="0" smtClean="0">
                <a:solidFill>
                  <a:srgbClr val="3C5790"/>
                </a:solidFill>
              </a:rPr>
              <a:t>and </a:t>
            </a:r>
            <a:r>
              <a:rPr lang="en-US" sz="1400" b="1" dirty="0" smtClean="0">
                <a:solidFill>
                  <a:srgbClr val="3C5790"/>
                </a:solidFill>
              </a:rPr>
              <a:t>incompatible changes</a:t>
            </a:r>
            <a:r>
              <a:rPr lang="en-US" sz="1400" dirty="0" smtClean="0">
                <a:solidFill>
                  <a:srgbClr val="3C5790"/>
                </a:solidFill>
              </a:rPr>
              <a:t>. </a:t>
            </a:r>
          </a:p>
          <a:p>
            <a:r>
              <a:rPr lang="en-US" sz="1400" b="1" dirty="0" smtClean="0">
                <a:solidFill>
                  <a:srgbClr val="3C5790"/>
                </a:solidFill>
              </a:rPr>
              <a:t>Compatible changes </a:t>
            </a:r>
            <a:r>
              <a:rPr lang="en-US" sz="1400" dirty="0" smtClean="0">
                <a:solidFill>
                  <a:srgbClr val="3C5790"/>
                </a:solidFill>
              </a:rPr>
              <a:t>are those that do not affect the serialization format of the object.</a:t>
            </a:r>
          </a:p>
          <a:p>
            <a:r>
              <a:rPr lang="en-US" sz="1400" b="1" dirty="0" smtClean="0">
                <a:solidFill>
                  <a:srgbClr val="3C5790"/>
                </a:solidFill>
              </a:rPr>
              <a:t>Incompatible changes </a:t>
            </a:r>
            <a:r>
              <a:rPr lang="en-US" sz="1400" dirty="0" smtClean="0">
                <a:solidFill>
                  <a:srgbClr val="3C5790"/>
                </a:solidFill>
              </a:rPr>
              <a:t>are those that do prevent a previously serialized object from being restored.</a:t>
            </a:r>
          </a:p>
          <a:p>
            <a:r>
              <a:rPr lang="en-US" sz="1400" dirty="0" smtClean="0">
                <a:solidFill>
                  <a:srgbClr val="3C5790"/>
                </a:solidFill>
              </a:rPr>
              <a:t>To help identify compatible or incompatible classes, each </a:t>
            </a:r>
            <a:r>
              <a:rPr lang="en-US" sz="1400" dirty="0" err="1" smtClean="0">
                <a:solidFill>
                  <a:srgbClr val="3C5790"/>
                </a:solidFill>
              </a:rPr>
              <a:t>serializable</a:t>
            </a:r>
            <a:r>
              <a:rPr lang="en-US" sz="1400" dirty="0" smtClean="0">
                <a:solidFill>
                  <a:srgbClr val="3C5790"/>
                </a:solidFill>
              </a:rPr>
              <a:t> class has a </a:t>
            </a:r>
            <a:r>
              <a:rPr lang="en-US" sz="1400" b="1" dirty="0" smtClean="0">
                <a:solidFill>
                  <a:srgbClr val="3C5790"/>
                </a:solidFill>
              </a:rPr>
              <a:t>stream unique identifier</a:t>
            </a:r>
            <a:r>
              <a:rPr lang="en-US" sz="1400" dirty="0" smtClean="0">
                <a:solidFill>
                  <a:srgbClr val="3C5790"/>
                </a:solidFill>
              </a:rPr>
              <a:t>, </a:t>
            </a:r>
            <a:r>
              <a:rPr lang="en-US" sz="1400" b="1" dirty="0" smtClean="0">
                <a:solidFill>
                  <a:srgbClr val="3C5790"/>
                </a:solidFill>
              </a:rPr>
              <a:t>SUID</a:t>
            </a:r>
            <a:r>
              <a:rPr lang="en-US" sz="1400" dirty="0" smtClean="0">
                <a:solidFill>
                  <a:srgbClr val="3C5790"/>
                </a:solidFill>
              </a:rPr>
              <a:t> for short. </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7170" name="Picture 2"/>
          <p:cNvPicPr>
            <a:picLocks noChangeAspect="1" noChangeArrowheads="1"/>
          </p:cNvPicPr>
          <p:nvPr/>
        </p:nvPicPr>
        <p:blipFill>
          <a:blip r:embed="rId3" cstate="print"/>
          <a:srcRect/>
          <a:stretch>
            <a:fillRect/>
          </a:stretch>
        </p:blipFill>
        <p:spPr bwMode="auto">
          <a:xfrm>
            <a:off x="495300" y="5732670"/>
            <a:ext cx="8039100" cy="97293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2438401" y="4580303"/>
            <a:ext cx="3352800" cy="982297"/>
          </a:xfrm>
          <a:prstGeom prst="rect">
            <a:avLst/>
          </a:prstGeom>
          <a:noFill/>
          <a:ln w="9525">
            <a:noFill/>
            <a:miter lim="800000"/>
            <a:headEnd/>
            <a:tailEnd/>
          </a:ln>
          <a:effectLst/>
        </p:spPr>
      </p:pic>
      <p:pic>
        <p:nvPicPr>
          <p:cNvPr id="7" name="Picture 2"/>
          <p:cNvPicPr>
            <a:picLocks noChangeAspect="1" noChangeArrowheads="1"/>
          </p:cNvPicPr>
          <p:nvPr/>
        </p:nvPicPr>
        <p:blipFill>
          <a:blip r:embed="rId5" cstate="print"/>
          <a:srcRect/>
          <a:stretch>
            <a:fillRect/>
          </a:stretch>
        </p:blipFill>
        <p:spPr bwMode="auto">
          <a:xfrm>
            <a:off x="228600" y="2209800"/>
            <a:ext cx="2590800" cy="873303"/>
          </a:xfrm>
          <a:prstGeom prst="rect">
            <a:avLst/>
          </a:prstGeom>
          <a:noFill/>
          <a:ln w="9525">
            <a:noFill/>
            <a:miter lim="800000"/>
            <a:headEnd/>
            <a:tailEnd/>
          </a:ln>
          <a:effectLst/>
        </p:spPr>
      </p:pic>
      <p:pic>
        <p:nvPicPr>
          <p:cNvPr id="8" name="Picture 4"/>
          <p:cNvPicPr>
            <a:picLocks noChangeAspect="1" noChangeArrowheads="1"/>
          </p:cNvPicPr>
          <p:nvPr/>
        </p:nvPicPr>
        <p:blipFill>
          <a:blip r:embed="rId6" cstate="print"/>
          <a:srcRect/>
          <a:stretch>
            <a:fillRect/>
          </a:stretch>
        </p:blipFill>
        <p:spPr bwMode="auto">
          <a:xfrm>
            <a:off x="381000" y="3505200"/>
            <a:ext cx="2085975" cy="371475"/>
          </a:xfrm>
          <a:prstGeom prst="rect">
            <a:avLst/>
          </a:prstGeom>
          <a:noFill/>
          <a:ln w="9525">
            <a:noFill/>
            <a:miter lim="800000"/>
            <a:headEnd/>
            <a:tailEnd/>
          </a:ln>
          <a:effectLst/>
        </p:spPr>
      </p:pic>
      <p:pic>
        <p:nvPicPr>
          <p:cNvPr id="9" name="Picture 3"/>
          <p:cNvPicPr>
            <a:picLocks noChangeAspect="1" noChangeArrowheads="1"/>
          </p:cNvPicPr>
          <p:nvPr/>
        </p:nvPicPr>
        <p:blipFill>
          <a:blip r:embed="rId7" cstate="print"/>
          <a:srcRect/>
          <a:stretch>
            <a:fillRect/>
          </a:stretch>
        </p:blipFill>
        <p:spPr bwMode="auto">
          <a:xfrm>
            <a:off x="4114800" y="2438400"/>
            <a:ext cx="3962400" cy="1284422"/>
          </a:xfrm>
          <a:prstGeom prst="rect">
            <a:avLst/>
          </a:prstGeom>
          <a:noFill/>
          <a:ln w="9525">
            <a:noFill/>
            <a:miter lim="800000"/>
            <a:headEnd/>
            <a:tailEnd/>
          </a:ln>
          <a:effectLst/>
        </p:spPr>
      </p:pic>
      <p:cxnSp>
        <p:nvCxnSpPr>
          <p:cNvPr id="11" name="Straight Connector 10"/>
          <p:cNvCxnSpPr/>
          <p:nvPr/>
        </p:nvCxnSpPr>
        <p:spPr>
          <a:xfrm>
            <a:off x="228600" y="4191000"/>
            <a:ext cx="8534400"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Java 1.4 introduced a new model for I/O.</a:t>
            </a:r>
          </a:p>
          <a:p>
            <a:r>
              <a:rPr lang="en-US" sz="1400" dirty="0" smtClean="0">
                <a:solidFill>
                  <a:srgbClr val="3C5790"/>
                </a:solidFill>
              </a:rPr>
              <a:t>The package java.nio (NIO or New I/O) was added to support memory-mapped I/O, facilitating I/O operations closer to the underlying hardware with sometimes dramatically better performance. </a:t>
            </a:r>
          </a:p>
          <a:p>
            <a:r>
              <a:rPr lang="en-US" sz="1400" dirty="0" smtClean="0">
                <a:solidFill>
                  <a:srgbClr val="3C5790"/>
                </a:solidFill>
              </a:rPr>
              <a:t>The </a:t>
            </a:r>
            <a:r>
              <a:rPr lang="en-US" sz="1400" dirty="0" err="1" smtClean="0">
                <a:solidFill>
                  <a:srgbClr val="3C5790"/>
                </a:solidFill>
              </a:rPr>
              <a:t>subpackage</a:t>
            </a:r>
            <a:r>
              <a:rPr lang="en-US" sz="1400" dirty="0" smtClean="0">
                <a:solidFill>
                  <a:srgbClr val="3C5790"/>
                </a:solidFill>
              </a:rPr>
              <a:t> </a:t>
            </a:r>
            <a:r>
              <a:rPr lang="en-US" sz="1400" dirty="0" err="1" smtClean="0">
                <a:solidFill>
                  <a:srgbClr val="3C5790"/>
                </a:solidFill>
              </a:rPr>
              <a:t>java.nio.charset</a:t>
            </a:r>
            <a:r>
              <a:rPr lang="en-US" sz="1400" dirty="0" smtClean="0">
                <a:solidFill>
                  <a:srgbClr val="3C5790"/>
                </a:solidFill>
              </a:rPr>
              <a:t> provides support for different character encodings for character data. </a:t>
            </a:r>
          </a:p>
          <a:p>
            <a:r>
              <a:rPr lang="en-US" sz="1400" dirty="0" smtClean="0">
                <a:solidFill>
                  <a:srgbClr val="3C5790"/>
                </a:solidFill>
              </a:rPr>
              <a:t>The </a:t>
            </a:r>
            <a:r>
              <a:rPr lang="en-US" sz="1400" dirty="0" err="1" smtClean="0">
                <a:solidFill>
                  <a:srgbClr val="3C5790"/>
                </a:solidFill>
              </a:rPr>
              <a:t>subpackage</a:t>
            </a:r>
            <a:r>
              <a:rPr lang="en-US" sz="1400" dirty="0" smtClean="0">
                <a:solidFill>
                  <a:srgbClr val="3C5790"/>
                </a:solidFill>
              </a:rPr>
              <a:t> </a:t>
            </a:r>
            <a:r>
              <a:rPr lang="en-US" sz="1400" dirty="0" err="1" smtClean="0">
                <a:solidFill>
                  <a:srgbClr val="3C5790"/>
                </a:solidFill>
              </a:rPr>
              <a:t>java.nio.channels</a:t>
            </a:r>
            <a:r>
              <a:rPr lang="en-US" sz="1400" dirty="0" smtClean="0">
                <a:solidFill>
                  <a:srgbClr val="3C5790"/>
                </a:solidFill>
              </a:rPr>
              <a:t> provides support for channels, which represent connections to entities that are capable of performing I/O operations, such as files and sockets. The </a:t>
            </a:r>
            <a:r>
              <a:rPr lang="en-US" sz="1400" dirty="0" err="1" smtClean="0">
                <a:solidFill>
                  <a:srgbClr val="3C5790"/>
                </a:solidFill>
              </a:rPr>
              <a:t>java.nio.channels</a:t>
            </a:r>
            <a:r>
              <a:rPr lang="en-US" sz="1400" dirty="0" smtClean="0">
                <a:solidFill>
                  <a:srgbClr val="3C5790"/>
                </a:solidFill>
              </a:rPr>
              <a:t> package also provides support for fine-grained locking of files.</a:t>
            </a:r>
          </a:p>
          <a:p>
            <a:r>
              <a:rPr lang="en-US" sz="1400" dirty="0" smtClean="0">
                <a:solidFill>
                  <a:srgbClr val="3C5790"/>
                </a:solidFill>
              </a:rPr>
              <a:t>Whereas the traditional I/O model is based on streams, the new I/O model is based on buffers and channels.</a:t>
            </a:r>
          </a:p>
          <a:p>
            <a:r>
              <a:rPr lang="en-US" sz="1400" dirty="0" smtClean="0">
                <a:solidFill>
                  <a:srgbClr val="3C5790"/>
                </a:solidFill>
              </a:rPr>
              <a:t>A buffer holds the data to be read and written and can be used for both reading and writing.</a:t>
            </a:r>
          </a:p>
          <a:p>
            <a:r>
              <a:rPr lang="en-US" sz="1400" dirty="0" smtClean="0">
                <a:solidFill>
                  <a:srgbClr val="3C5790"/>
                </a:solidFill>
              </a:rPr>
              <a:t>java.nio has seven basic buffer classes for the seven different primitive data types: </a:t>
            </a:r>
            <a:r>
              <a:rPr lang="en-US" sz="1400" b="1" dirty="0" err="1" smtClean="0">
                <a:solidFill>
                  <a:srgbClr val="3C5790"/>
                </a:solidFill>
              </a:rPr>
              <a:t>ByteBuffer</a:t>
            </a:r>
            <a:r>
              <a:rPr lang="en-US" sz="1400" dirty="0" smtClean="0">
                <a:solidFill>
                  <a:srgbClr val="3C5790"/>
                </a:solidFill>
              </a:rPr>
              <a:t>, </a:t>
            </a:r>
            <a:r>
              <a:rPr lang="en-US" sz="1400" b="1" dirty="0" err="1" smtClean="0">
                <a:solidFill>
                  <a:srgbClr val="3C5790"/>
                </a:solidFill>
              </a:rPr>
              <a:t>ShortBuffer</a:t>
            </a:r>
            <a:r>
              <a:rPr lang="en-US" sz="1400" dirty="0" smtClean="0">
                <a:solidFill>
                  <a:srgbClr val="3C5790"/>
                </a:solidFill>
              </a:rPr>
              <a:t>, </a:t>
            </a:r>
            <a:r>
              <a:rPr lang="en-US" sz="1400" b="1" dirty="0" err="1" smtClean="0">
                <a:solidFill>
                  <a:srgbClr val="3C5790"/>
                </a:solidFill>
              </a:rPr>
              <a:t>IntBuffer</a:t>
            </a:r>
            <a:r>
              <a:rPr lang="en-US" sz="1400" dirty="0" smtClean="0">
                <a:solidFill>
                  <a:srgbClr val="3C5790"/>
                </a:solidFill>
              </a:rPr>
              <a:t>, </a:t>
            </a:r>
            <a:r>
              <a:rPr lang="en-US" sz="1400" b="1" dirty="0" err="1" smtClean="0">
                <a:solidFill>
                  <a:srgbClr val="3C5790"/>
                </a:solidFill>
              </a:rPr>
              <a:t>CharBuffer</a:t>
            </a:r>
            <a:r>
              <a:rPr lang="en-US" sz="1400" dirty="0" smtClean="0">
                <a:solidFill>
                  <a:srgbClr val="3C5790"/>
                </a:solidFill>
              </a:rPr>
              <a:t>, </a:t>
            </a:r>
            <a:r>
              <a:rPr lang="en-US" sz="1400" b="1" dirty="0" err="1" smtClean="0">
                <a:solidFill>
                  <a:srgbClr val="3C5790"/>
                </a:solidFill>
              </a:rPr>
              <a:t>FloatBuffer</a:t>
            </a:r>
            <a:r>
              <a:rPr lang="en-US" sz="1400" dirty="0" smtClean="0">
                <a:solidFill>
                  <a:srgbClr val="3C5790"/>
                </a:solidFill>
              </a:rPr>
              <a:t>, </a:t>
            </a:r>
            <a:r>
              <a:rPr lang="en-US" sz="1400" b="1" dirty="0" err="1" smtClean="0">
                <a:solidFill>
                  <a:srgbClr val="3C5790"/>
                </a:solidFill>
              </a:rPr>
              <a:t>DoubleBuffer</a:t>
            </a:r>
            <a:r>
              <a:rPr lang="en-US" sz="1400" dirty="0" smtClean="0">
                <a:solidFill>
                  <a:srgbClr val="3C5790"/>
                </a:solidFill>
              </a:rPr>
              <a:t>, </a:t>
            </a:r>
            <a:r>
              <a:rPr lang="en-US" sz="1400" b="1" dirty="0" err="1" smtClean="0">
                <a:solidFill>
                  <a:srgbClr val="3C5790"/>
                </a:solidFill>
              </a:rPr>
              <a:t>LongBuffer</a:t>
            </a:r>
            <a:r>
              <a:rPr lang="en-US" sz="1400" dirty="0" smtClean="0">
                <a:solidFill>
                  <a:srgbClr val="3C5790"/>
                </a:solidFill>
              </a:rPr>
              <a:t>.</a:t>
            </a:r>
          </a:p>
          <a:p>
            <a:r>
              <a:rPr lang="en-US" sz="1400" dirty="0" smtClean="0">
                <a:solidFill>
                  <a:srgbClr val="3C5790"/>
                </a:solidFill>
              </a:rPr>
              <a:t>You create new buffers primarily in two ways: by </a:t>
            </a:r>
            <a:r>
              <a:rPr lang="en-US" sz="1400" b="1" dirty="0" smtClean="0">
                <a:solidFill>
                  <a:srgbClr val="3C5790"/>
                </a:solidFill>
              </a:rPr>
              <a:t>allocation</a:t>
            </a:r>
            <a:r>
              <a:rPr lang="en-US" sz="1400" dirty="0" smtClean="0">
                <a:solidFill>
                  <a:srgbClr val="3C5790"/>
                </a:solidFill>
              </a:rPr>
              <a:t> and by </a:t>
            </a:r>
            <a:r>
              <a:rPr lang="en-US" sz="1400" b="1" dirty="0" smtClean="0">
                <a:solidFill>
                  <a:srgbClr val="3C5790"/>
                </a:solidFill>
              </a:rPr>
              <a:t>wrapping</a:t>
            </a:r>
            <a:r>
              <a:rPr lang="en-US" sz="1400" dirty="0" smtClean="0">
                <a:solidFill>
                  <a:srgbClr val="3C5790"/>
                </a:solidFill>
              </a:rPr>
              <a:t>. </a:t>
            </a:r>
          </a:p>
          <a:p>
            <a:r>
              <a:rPr lang="en-US" sz="1400" dirty="0" smtClean="0">
                <a:solidFill>
                  <a:srgbClr val="3C5790"/>
                </a:solidFill>
              </a:rPr>
              <a:t>Allocation creates a new buffer backed by memory, whereas wrapping uses a buffer as an interface to an existing array.</a:t>
            </a:r>
          </a:p>
          <a:p>
            <a:r>
              <a:rPr lang="en-US" sz="1400" dirty="0" err="1" smtClean="0">
                <a:solidFill>
                  <a:srgbClr val="3C5790"/>
                </a:solidFill>
              </a:rPr>
              <a:t>Eg</a:t>
            </a:r>
            <a:r>
              <a:rPr lang="en-US" sz="1400" dirty="0" smtClean="0">
                <a:solidFill>
                  <a:srgbClr val="3C5790"/>
                </a:solidFill>
              </a:rPr>
              <a:t>: </a:t>
            </a:r>
            <a:r>
              <a:rPr lang="en-US" sz="1400" dirty="0" err="1" smtClean="0">
                <a:solidFill>
                  <a:srgbClr val="3C5790"/>
                </a:solidFill>
              </a:rPr>
              <a:t>ByteBuffer</a:t>
            </a:r>
            <a:r>
              <a:rPr lang="en-US" sz="1400" dirty="0" smtClean="0">
                <a:solidFill>
                  <a:srgbClr val="3C5790"/>
                </a:solidFill>
              </a:rPr>
              <a:t> </a:t>
            </a:r>
            <a:r>
              <a:rPr lang="en-US" sz="1400" dirty="0" err="1" smtClean="0">
                <a:solidFill>
                  <a:srgbClr val="3C5790"/>
                </a:solidFill>
              </a:rPr>
              <a:t>bBuffer</a:t>
            </a:r>
            <a:r>
              <a:rPr lang="en-US" sz="1400" dirty="0" smtClean="0">
                <a:solidFill>
                  <a:srgbClr val="3C5790"/>
                </a:solidFill>
              </a:rPr>
              <a:t> = </a:t>
            </a:r>
            <a:r>
              <a:rPr lang="en-US" sz="1400" dirty="0" err="1" smtClean="0">
                <a:solidFill>
                  <a:srgbClr val="3C5790"/>
                </a:solidFill>
              </a:rPr>
              <a:t>ByteBuffer.allocate</a:t>
            </a:r>
            <a:r>
              <a:rPr lang="en-US" sz="1400" dirty="0" smtClean="0">
                <a:solidFill>
                  <a:srgbClr val="3C5790"/>
                </a:solidFill>
              </a:rPr>
              <a:t>(1024);</a:t>
            </a:r>
          </a:p>
          <a:p>
            <a:r>
              <a:rPr lang="en-US" sz="1400" dirty="0" err="1" smtClean="0">
                <a:solidFill>
                  <a:srgbClr val="3C5790"/>
                </a:solidFill>
              </a:rPr>
              <a:t>Eg</a:t>
            </a:r>
            <a:r>
              <a:rPr lang="en-US" sz="1400" dirty="0" smtClean="0">
                <a:solidFill>
                  <a:srgbClr val="3C5790"/>
                </a:solidFill>
              </a:rPr>
              <a:t>:  </a:t>
            </a:r>
            <a:r>
              <a:rPr lang="en-US" sz="1400" dirty="0" err="1" smtClean="0">
                <a:solidFill>
                  <a:srgbClr val="3C5790"/>
                </a:solidFill>
              </a:rPr>
              <a:t>int</a:t>
            </a:r>
            <a:r>
              <a:rPr lang="en-US" sz="1400" dirty="0" smtClean="0">
                <a:solidFill>
                  <a:srgbClr val="3C5790"/>
                </a:solidFill>
              </a:rPr>
              <a:t>[] data = {9, 4,7};  </a:t>
            </a:r>
            <a:r>
              <a:rPr lang="en-US" sz="1400" dirty="0" err="1" smtClean="0">
                <a:solidFill>
                  <a:srgbClr val="3C5790"/>
                </a:solidFill>
              </a:rPr>
              <a:t>IntBuffer</a:t>
            </a:r>
            <a:r>
              <a:rPr lang="en-US" sz="1400" dirty="0" smtClean="0">
                <a:solidFill>
                  <a:srgbClr val="3C5790"/>
                </a:solidFill>
              </a:rPr>
              <a:t> buffer = </a:t>
            </a:r>
            <a:r>
              <a:rPr lang="en-US" sz="1400" dirty="0" err="1" smtClean="0">
                <a:solidFill>
                  <a:srgbClr val="3C5790"/>
                </a:solidFill>
              </a:rPr>
              <a:t>IntBuffer.wrap</a:t>
            </a:r>
            <a:r>
              <a:rPr lang="en-US" sz="1400" dirty="0" smtClean="0">
                <a:solidFill>
                  <a:srgbClr val="3C5790"/>
                </a:solidFill>
              </a:rPr>
              <a:t>(data);</a:t>
            </a:r>
          </a:p>
          <a:p>
            <a:r>
              <a:rPr lang="en-US" sz="1400" dirty="0" smtClean="0">
                <a:solidFill>
                  <a:srgbClr val="3C5790"/>
                </a:solidFill>
              </a:rPr>
              <a:t>In both cases, the arrays are not copies. These are the actual internal arrays where the buffer holds its data. Changing the data in these arrays changes the buffer's contents too, and vice versa.</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81200"/>
            <a:ext cx="8686800" cy="1676400"/>
          </a:xfrm>
        </p:spPr>
        <p:txBody>
          <a:bodyPr/>
          <a:lstStyle/>
          <a:p>
            <a:r>
              <a:rPr lang="en-US" sz="1400" dirty="0" smtClean="0">
                <a:solidFill>
                  <a:srgbClr val="3C5790"/>
                </a:solidFill>
              </a:rPr>
              <a:t>We can allocate an array directly using the </a:t>
            </a:r>
            <a:r>
              <a:rPr lang="en-US" sz="1400" dirty="0" err="1" smtClean="0">
                <a:solidFill>
                  <a:srgbClr val="3C5790"/>
                </a:solidFill>
              </a:rPr>
              <a:t>allocateDirect</a:t>
            </a:r>
            <a:r>
              <a:rPr lang="en-US" sz="1400" dirty="0" smtClean="0">
                <a:solidFill>
                  <a:srgbClr val="3C5790"/>
                </a:solidFill>
              </a:rPr>
              <a:t>().</a:t>
            </a:r>
          </a:p>
          <a:p>
            <a:r>
              <a:rPr lang="en-US" sz="1400" dirty="0" err="1" smtClean="0">
                <a:solidFill>
                  <a:srgbClr val="3C5790"/>
                </a:solidFill>
              </a:rPr>
              <a:t>Eg</a:t>
            </a:r>
            <a:r>
              <a:rPr lang="en-US" sz="1400" dirty="0" smtClean="0">
                <a:solidFill>
                  <a:srgbClr val="3C5790"/>
                </a:solidFill>
              </a:rPr>
              <a:t>: </a:t>
            </a:r>
            <a:r>
              <a:rPr lang="en-US" sz="1400" dirty="0" err="1" smtClean="0">
                <a:solidFill>
                  <a:srgbClr val="3C5790"/>
                </a:solidFill>
              </a:rPr>
              <a:t>ByteBuffer</a:t>
            </a:r>
            <a:r>
              <a:rPr lang="en-US" sz="1400" dirty="0" smtClean="0">
                <a:solidFill>
                  <a:srgbClr val="3C5790"/>
                </a:solidFill>
              </a:rPr>
              <a:t> </a:t>
            </a:r>
            <a:r>
              <a:rPr lang="en-US" sz="1400" dirty="0" err="1" smtClean="0">
                <a:solidFill>
                  <a:srgbClr val="3C5790"/>
                </a:solidFill>
              </a:rPr>
              <a:t>directBuffer</a:t>
            </a:r>
            <a:r>
              <a:rPr lang="en-US" sz="1400" dirty="0" smtClean="0">
                <a:solidFill>
                  <a:srgbClr val="3C5790"/>
                </a:solidFill>
              </a:rPr>
              <a:t> = </a:t>
            </a:r>
            <a:r>
              <a:rPr lang="en-US" sz="1400" dirty="0" err="1" smtClean="0">
                <a:solidFill>
                  <a:srgbClr val="3C5790"/>
                </a:solidFill>
              </a:rPr>
              <a:t>ByteBuffer.allocateDirect</a:t>
            </a:r>
            <a:r>
              <a:rPr lang="en-US" sz="1400" dirty="0" smtClean="0">
                <a:solidFill>
                  <a:srgbClr val="3C5790"/>
                </a:solidFill>
              </a:rPr>
              <a:t>(1024);</a:t>
            </a:r>
          </a:p>
          <a:p>
            <a:r>
              <a:rPr lang="en-US" sz="1400" dirty="0" smtClean="0">
                <a:solidFill>
                  <a:srgbClr val="3C5790"/>
                </a:solidFill>
              </a:rPr>
              <a:t>A lot of I/O operations may be performed directly on the files without copying them to RAM first.</a:t>
            </a:r>
          </a:p>
          <a:p>
            <a:r>
              <a:rPr lang="en-US" sz="1400" dirty="0" smtClean="0">
                <a:solidFill>
                  <a:srgbClr val="3C5790"/>
                </a:solidFill>
              </a:rPr>
              <a:t>Common buffer methods: limit, position, flip, </a:t>
            </a:r>
            <a:r>
              <a:rPr lang="en-US" sz="1400" dirty="0" err="1" smtClean="0">
                <a:solidFill>
                  <a:srgbClr val="3C5790"/>
                </a:solidFill>
              </a:rPr>
              <a:t>hasRemaining</a:t>
            </a:r>
            <a:r>
              <a:rPr lang="en-US" sz="1400" dirty="0" smtClean="0">
                <a:solidFill>
                  <a:srgbClr val="3C5790"/>
                </a:solidFill>
              </a:rPr>
              <a:t>, get, put. </a:t>
            </a:r>
          </a:p>
          <a:p>
            <a:r>
              <a:rPr lang="en-US" sz="1400" dirty="0" smtClean="0">
                <a:solidFill>
                  <a:srgbClr val="3C5790"/>
                </a:solidFill>
              </a:rPr>
              <a:t>The </a:t>
            </a:r>
            <a:r>
              <a:rPr lang="en-US" sz="1400" b="1" dirty="0" smtClean="0">
                <a:solidFill>
                  <a:srgbClr val="3C5790"/>
                </a:solidFill>
              </a:rPr>
              <a:t>flip</a:t>
            </a:r>
            <a:r>
              <a:rPr lang="en-US" sz="1400" dirty="0" smtClean="0">
                <a:solidFill>
                  <a:srgbClr val="3C5790"/>
                </a:solidFill>
              </a:rPr>
              <a:t>() method sets the limit to the current position and then sets the position to 0.</a:t>
            </a:r>
          </a:p>
          <a:p>
            <a:r>
              <a:rPr lang="en-US" sz="1400" dirty="0" smtClean="0">
                <a:solidFill>
                  <a:srgbClr val="3C5790"/>
                </a:solidFill>
              </a:rPr>
              <a:t>The </a:t>
            </a:r>
            <a:r>
              <a:rPr lang="en-US" sz="1400" b="1" dirty="0" err="1" smtClean="0">
                <a:solidFill>
                  <a:srgbClr val="3C5790"/>
                </a:solidFill>
              </a:rPr>
              <a:t>hasRemaining</a:t>
            </a:r>
            <a:r>
              <a:rPr lang="en-US" sz="1400" dirty="0" smtClean="0">
                <a:solidFill>
                  <a:srgbClr val="3C5790"/>
                </a:solidFill>
              </a:rPr>
              <a:t>() method returns true as long as the position is less than the limit.</a:t>
            </a:r>
          </a:p>
          <a:p>
            <a:endParaRPr lang="en-US" sz="1400" dirty="0" smtClean="0">
              <a:solidFill>
                <a:srgbClr val="3C5790"/>
              </a:solidFill>
            </a:endParaRPr>
          </a:p>
        </p:txBody>
      </p:sp>
      <p:pic>
        <p:nvPicPr>
          <p:cNvPr id="1026" name="Picture 2"/>
          <p:cNvPicPr>
            <a:picLocks noChangeAspect="1" noChangeArrowheads="1"/>
          </p:cNvPicPr>
          <p:nvPr/>
        </p:nvPicPr>
        <p:blipFill>
          <a:blip r:embed="rId3" cstate="print"/>
          <a:srcRect/>
          <a:stretch>
            <a:fillRect/>
          </a:stretch>
        </p:blipFill>
        <p:spPr bwMode="auto">
          <a:xfrm>
            <a:off x="990600" y="3733800"/>
            <a:ext cx="3352800" cy="772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90600" y="4648200"/>
            <a:ext cx="3352800" cy="824358"/>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990600" y="5733288"/>
            <a:ext cx="3352800" cy="1048512"/>
          </a:xfrm>
          <a:prstGeom prst="rect">
            <a:avLst/>
          </a:prstGeom>
          <a:noFill/>
          <a:ln w="9525">
            <a:noFill/>
            <a:miter lim="800000"/>
            <a:headEnd/>
            <a:tailEnd/>
          </a:ln>
          <a:effectLst/>
        </p:spPr>
      </p:pic>
      <p:sp>
        <p:nvSpPr>
          <p:cNvPr id="7" name="TextBox 6"/>
          <p:cNvSpPr txBox="1"/>
          <p:nvPr/>
        </p:nvSpPr>
        <p:spPr>
          <a:xfrm>
            <a:off x="4953000" y="4191000"/>
            <a:ext cx="1600200" cy="307777"/>
          </a:xfrm>
          <a:prstGeom prst="rect">
            <a:avLst/>
          </a:prstGeom>
          <a:noFill/>
        </p:spPr>
        <p:txBody>
          <a:bodyPr wrap="square" rtlCol="0">
            <a:spAutoFit/>
          </a:bodyPr>
          <a:lstStyle/>
          <a:p>
            <a:r>
              <a:rPr lang="en-US" sz="1400" b="1" dirty="0" err="1" smtClean="0">
                <a:solidFill>
                  <a:srgbClr val="3C5790"/>
                </a:solidFill>
              </a:rPr>
              <a:t>buffer.flip</a:t>
            </a:r>
            <a:r>
              <a:rPr lang="en-US" sz="1400" b="1" dirty="0" smtClean="0">
                <a:solidFill>
                  <a:srgbClr val="3C5790"/>
                </a:solidFill>
              </a:rPr>
              <a:t>()</a:t>
            </a:r>
            <a:endParaRPr lang="en-US" sz="1400" b="1" dirty="0">
              <a:solidFill>
                <a:srgbClr val="3C5790"/>
              </a:solidFill>
            </a:endParaRPr>
          </a:p>
        </p:txBody>
      </p:sp>
      <p:sp>
        <p:nvSpPr>
          <p:cNvPr id="8" name="TextBox 7"/>
          <p:cNvSpPr txBox="1"/>
          <p:nvPr/>
        </p:nvSpPr>
        <p:spPr>
          <a:xfrm>
            <a:off x="4953000" y="5334000"/>
            <a:ext cx="3886200" cy="307777"/>
          </a:xfrm>
          <a:prstGeom prst="rect">
            <a:avLst/>
          </a:prstGeom>
          <a:noFill/>
        </p:spPr>
        <p:txBody>
          <a:bodyPr wrap="square" rtlCol="0">
            <a:spAutoFit/>
          </a:bodyPr>
          <a:lstStyle/>
          <a:p>
            <a:r>
              <a:rPr lang="en-US" sz="1400" b="1" dirty="0" smtClean="0">
                <a:solidFill>
                  <a:srgbClr val="3C5790"/>
                </a:solidFill>
              </a:rPr>
              <a:t>while (</a:t>
            </a:r>
            <a:r>
              <a:rPr lang="en-US" sz="1400" b="1" dirty="0" err="1" smtClean="0">
                <a:solidFill>
                  <a:srgbClr val="3C5790"/>
                </a:solidFill>
              </a:rPr>
              <a:t>buffer.hasRemaining</a:t>
            </a:r>
            <a:r>
              <a:rPr lang="en-US" sz="1400" b="1" dirty="0" smtClean="0">
                <a:solidFill>
                  <a:srgbClr val="3C5790"/>
                </a:solidFill>
              </a:rPr>
              <a:t>()) </a:t>
            </a:r>
            <a:r>
              <a:rPr lang="en-US" sz="1400" b="1" dirty="0" err="1" smtClean="0">
                <a:solidFill>
                  <a:srgbClr val="3C5790"/>
                </a:solidFill>
              </a:rPr>
              <a:t>buffer.get</a:t>
            </a:r>
            <a:r>
              <a:rPr lang="en-US" sz="1400" b="1" dirty="0" smtClean="0">
                <a:solidFill>
                  <a:srgbClr val="3C5790"/>
                </a:solidFill>
              </a:rPr>
              <a:t>( );</a:t>
            </a:r>
            <a:endParaRPr lang="en-US" sz="1400" b="1" dirty="0">
              <a:solidFill>
                <a:srgbClr val="3C5790"/>
              </a:solidFill>
            </a:endParaRPr>
          </a:p>
        </p:txBody>
      </p:sp>
      <p:cxnSp>
        <p:nvCxnSpPr>
          <p:cNvPr id="14" name="Straight Arrow Connector 13"/>
          <p:cNvCxnSpPr/>
          <p:nvPr/>
        </p:nvCxnSpPr>
        <p:spPr>
          <a:xfrm>
            <a:off x="4267200" y="3886200"/>
            <a:ext cx="7620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4419601" y="4572000"/>
            <a:ext cx="6858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43400" y="5181600"/>
            <a:ext cx="533400" cy="2300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4419600" y="5715000"/>
            <a:ext cx="457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05000"/>
            <a:ext cx="8686800" cy="1143000"/>
          </a:xfrm>
        </p:spPr>
        <p:txBody>
          <a:bodyPr/>
          <a:lstStyle/>
          <a:p>
            <a:r>
              <a:rPr lang="en-US" sz="1200" dirty="0" smtClean="0">
                <a:solidFill>
                  <a:srgbClr val="3C5790"/>
                </a:solidFill>
              </a:rPr>
              <a:t>For both put and get, the array must fit into the available space. </a:t>
            </a:r>
          </a:p>
          <a:p>
            <a:r>
              <a:rPr lang="en-US" sz="1200" dirty="0" smtClean="0">
                <a:solidFill>
                  <a:srgbClr val="3C5790"/>
                </a:solidFill>
              </a:rPr>
              <a:t>If we put a larger array into the buffer than it has space left for, put() throws </a:t>
            </a:r>
            <a:r>
              <a:rPr lang="en-US" sz="1200" b="1" dirty="0" err="1" smtClean="0">
                <a:solidFill>
                  <a:srgbClr val="3C5790"/>
                </a:solidFill>
              </a:rPr>
              <a:t>BufferOverflowException</a:t>
            </a:r>
            <a:r>
              <a:rPr lang="en-US" sz="1200" dirty="0" smtClean="0">
                <a:solidFill>
                  <a:srgbClr val="3C5790"/>
                </a:solidFill>
              </a:rPr>
              <a:t>. </a:t>
            </a:r>
          </a:p>
          <a:p>
            <a:r>
              <a:rPr lang="en-US" sz="1200" dirty="0" smtClean="0">
                <a:solidFill>
                  <a:srgbClr val="3C5790"/>
                </a:solidFill>
              </a:rPr>
              <a:t>If we get a larger array than the buffer has data remaining, get() throws </a:t>
            </a:r>
            <a:r>
              <a:rPr lang="en-US" sz="1200" b="1" dirty="0" err="1" smtClean="0">
                <a:solidFill>
                  <a:srgbClr val="3C5790"/>
                </a:solidFill>
              </a:rPr>
              <a:t>BufferUnderflowException</a:t>
            </a:r>
            <a:r>
              <a:rPr lang="en-US" sz="1200" dirty="0" smtClean="0">
                <a:solidFill>
                  <a:srgbClr val="3C5790"/>
                </a:solidFill>
              </a:rPr>
              <a:t>.</a:t>
            </a:r>
          </a:p>
          <a:p>
            <a:r>
              <a:rPr lang="en-US" sz="1200" dirty="0" smtClean="0">
                <a:solidFill>
                  <a:srgbClr val="3C5790"/>
                </a:solidFill>
              </a:rPr>
              <a:t>Buffers are often used for sequential reading and writing. Compacting removes all the data from the buffer before the current position, then shifts the remaining data backwards in the buffer to the beginning.</a:t>
            </a:r>
          </a:p>
          <a:p>
            <a:endParaRPr lang="en-US" sz="1400" dirty="0" smtClean="0">
              <a:solidFill>
                <a:srgbClr val="3C5790"/>
              </a:solidFill>
            </a:endParaRPr>
          </a:p>
        </p:txBody>
      </p:sp>
      <p:pic>
        <p:nvPicPr>
          <p:cNvPr id="1026" name="Picture 2"/>
          <p:cNvPicPr>
            <a:picLocks noChangeAspect="1" noChangeArrowheads="1"/>
          </p:cNvPicPr>
          <p:nvPr/>
        </p:nvPicPr>
        <p:blipFill>
          <a:blip r:embed="rId3" cstate="print"/>
          <a:srcRect/>
          <a:stretch>
            <a:fillRect/>
          </a:stretch>
        </p:blipFill>
        <p:spPr bwMode="auto">
          <a:xfrm>
            <a:off x="2209800" y="3033091"/>
            <a:ext cx="3200400" cy="7769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133600" y="3810000"/>
            <a:ext cx="3429000" cy="877476"/>
          </a:xfrm>
          <a:prstGeom prst="rect">
            <a:avLst/>
          </a:prstGeom>
          <a:noFill/>
          <a:ln w="9525">
            <a:noFill/>
            <a:miter lim="800000"/>
            <a:headEnd/>
            <a:tailEnd/>
          </a:ln>
          <a:effectLst/>
        </p:spPr>
      </p:pic>
      <p:cxnSp>
        <p:nvCxnSpPr>
          <p:cNvPr id="6" name="Straight Arrow Connector 5"/>
          <p:cNvCxnSpPr/>
          <p:nvPr/>
        </p:nvCxnSpPr>
        <p:spPr>
          <a:xfrm>
            <a:off x="5486400" y="3200400"/>
            <a:ext cx="7620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flipV="1">
            <a:off x="5562601" y="3810000"/>
            <a:ext cx="6858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3429000"/>
            <a:ext cx="1600200" cy="307777"/>
          </a:xfrm>
          <a:prstGeom prst="rect">
            <a:avLst/>
          </a:prstGeom>
          <a:noFill/>
        </p:spPr>
        <p:txBody>
          <a:bodyPr wrap="square" rtlCol="0">
            <a:spAutoFit/>
          </a:bodyPr>
          <a:lstStyle/>
          <a:p>
            <a:r>
              <a:rPr lang="en-US" sz="1400" b="1" dirty="0" err="1" smtClean="0">
                <a:solidFill>
                  <a:srgbClr val="3C5790"/>
                </a:solidFill>
              </a:rPr>
              <a:t>Buffer.compact</a:t>
            </a:r>
            <a:r>
              <a:rPr lang="en-US" sz="1400" b="1" dirty="0" smtClean="0">
                <a:solidFill>
                  <a:srgbClr val="3C5790"/>
                </a:solidFill>
              </a:rPr>
              <a:t>()</a:t>
            </a:r>
            <a:endParaRPr lang="en-US" sz="1400" b="1" dirty="0">
              <a:solidFill>
                <a:srgbClr val="3C5790"/>
              </a:solidFill>
            </a:endParaRPr>
          </a:p>
        </p:txBody>
      </p:sp>
      <p:sp>
        <p:nvSpPr>
          <p:cNvPr id="9" name="Espace réservé du contenu 4"/>
          <p:cNvSpPr txBox="1">
            <a:spLocks/>
          </p:cNvSpPr>
          <p:nvPr/>
        </p:nvSpPr>
        <p:spPr bwMode="auto">
          <a:xfrm>
            <a:off x="152400" y="4572000"/>
            <a:ext cx="86868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sz="1200" dirty="0" smtClean="0">
                <a:solidFill>
                  <a:srgbClr val="3C5790"/>
                </a:solidFill>
                <a:latin typeface="+mn-lt"/>
              </a:rPr>
              <a:t>The </a:t>
            </a:r>
            <a:r>
              <a:rPr lang="en-US" sz="1200" b="1" dirty="0" smtClean="0">
                <a:solidFill>
                  <a:srgbClr val="3C5790"/>
                </a:solidFill>
                <a:latin typeface="+mn-lt"/>
              </a:rPr>
              <a:t>duplicate</a:t>
            </a:r>
            <a:r>
              <a:rPr lang="en-US" sz="1200" dirty="0" smtClean="0">
                <a:solidFill>
                  <a:srgbClr val="3C5790"/>
                </a:solidFill>
                <a:latin typeface="+mn-lt"/>
              </a:rPr>
              <a:t> method is a new buffer object that has the same internal data as the original buffer, but an independent mark, limit, and position. A duplicate is not a copy or a clone. Duplicates are useful when you want the same content to be processed simultaneously or independently.</a:t>
            </a:r>
          </a:p>
          <a:p>
            <a:pPr marL="342900" lvl="0" indent="-342900">
              <a:spcBef>
                <a:spcPct val="20000"/>
              </a:spcBef>
              <a:buFont typeface="Arial" charset="0"/>
              <a:buChar char="•"/>
            </a:pPr>
            <a:r>
              <a:rPr lang="en-US" sz="1200" dirty="0" smtClean="0">
                <a:solidFill>
                  <a:srgbClr val="3C5790"/>
                </a:solidFill>
                <a:latin typeface="+mn-lt"/>
              </a:rPr>
              <a:t>The </a:t>
            </a:r>
            <a:r>
              <a:rPr lang="en-US" sz="1200" b="1" dirty="0" smtClean="0">
                <a:solidFill>
                  <a:srgbClr val="3C5790"/>
                </a:solidFill>
                <a:latin typeface="+mn-lt"/>
              </a:rPr>
              <a:t>slice</a:t>
            </a:r>
            <a:r>
              <a:rPr lang="en-US" sz="1200" dirty="0" smtClean="0">
                <a:solidFill>
                  <a:srgbClr val="3C5790"/>
                </a:solidFill>
                <a:latin typeface="+mn-lt"/>
              </a:rPr>
              <a:t> method is similar to a duplicate but includes only a subsequence. </a:t>
            </a:r>
            <a:endParaRPr kumimoji="0" lang="en-US" sz="1200" b="0" i="0" u="none" strike="noStrike" kern="1200" cap="none" spc="0" normalizeH="0" baseline="0" noProof="0" dirty="0" smtClean="0">
              <a:ln>
                <a:noFill/>
              </a:ln>
              <a:solidFill>
                <a:srgbClr val="3C5790"/>
              </a:solidFill>
              <a:effectLst/>
              <a:uLnTx/>
              <a:uFillTx/>
              <a:latin typeface="+mn-lt"/>
              <a:ea typeface="+mn-ea"/>
              <a:cs typeface="+mn-cs"/>
            </a:endParaRPr>
          </a:p>
        </p:txBody>
      </p:sp>
      <p:pic>
        <p:nvPicPr>
          <p:cNvPr id="1028" name="Picture 4"/>
          <p:cNvPicPr>
            <a:picLocks noChangeAspect="1" noChangeArrowheads="1"/>
          </p:cNvPicPr>
          <p:nvPr/>
        </p:nvPicPr>
        <p:blipFill>
          <a:blip r:embed="rId5" cstate="print"/>
          <a:srcRect/>
          <a:stretch>
            <a:fillRect/>
          </a:stretch>
        </p:blipFill>
        <p:spPr bwMode="auto">
          <a:xfrm>
            <a:off x="2590800" y="5419067"/>
            <a:ext cx="2957512" cy="1438933"/>
          </a:xfrm>
          <a:prstGeom prst="rect">
            <a:avLst/>
          </a:prstGeom>
          <a:noFill/>
          <a:ln w="9525">
            <a:noFill/>
            <a:miter lim="800000"/>
            <a:headEnd/>
            <a:tailEnd/>
          </a:ln>
          <a:effectLst/>
        </p:spPr>
      </p:pic>
      <p:cxnSp>
        <p:nvCxnSpPr>
          <p:cNvPr id="11" name="Straight Arrow Connector 10"/>
          <p:cNvCxnSpPr/>
          <p:nvPr/>
        </p:nvCxnSpPr>
        <p:spPr>
          <a:xfrm>
            <a:off x="5638800" y="5562600"/>
            <a:ext cx="7620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5638801" y="6096000"/>
            <a:ext cx="6858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5788223"/>
            <a:ext cx="1600200" cy="307777"/>
          </a:xfrm>
          <a:prstGeom prst="rect">
            <a:avLst/>
          </a:prstGeom>
          <a:noFill/>
        </p:spPr>
        <p:txBody>
          <a:bodyPr wrap="square" rtlCol="0">
            <a:spAutoFit/>
          </a:bodyPr>
          <a:lstStyle/>
          <a:p>
            <a:r>
              <a:rPr lang="en-US" sz="1400" b="1" dirty="0" err="1" smtClean="0">
                <a:solidFill>
                  <a:srgbClr val="3C5790"/>
                </a:solidFill>
              </a:rPr>
              <a:t>Buffer.slice</a:t>
            </a:r>
            <a:r>
              <a:rPr lang="en-US" sz="1400" b="1" dirty="0" smtClean="0">
                <a:solidFill>
                  <a:srgbClr val="3C5790"/>
                </a:solidFill>
              </a:rPr>
              <a:t>()</a:t>
            </a:r>
            <a:endParaRPr lang="en-US" sz="1400" b="1" dirty="0">
              <a:solidFill>
                <a:srgbClr val="3C579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81200"/>
            <a:ext cx="8686800" cy="4419600"/>
          </a:xfrm>
        </p:spPr>
        <p:txBody>
          <a:bodyPr/>
          <a:lstStyle/>
          <a:p>
            <a:r>
              <a:rPr lang="en-US" sz="1400" dirty="0" smtClean="0">
                <a:solidFill>
                  <a:srgbClr val="3C5790"/>
                </a:solidFill>
              </a:rPr>
              <a:t>Buffers can be read-only. Buffers might also be read-only if they're memory mapped to a file you don't have write permission for, or to the input buffer on a network card.</a:t>
            </a:r>
          </a:p>
          <a:p>
            <a:r>
              <a:rPr lang="en-US" sz="1400" dirty="0" smtClean="0">
                <a:solidFill>
                  <a:srgbClr val="3C5790"/>
                </a:solidFill>
              </a:rPr>
              <a:t>Any attempt to store data into a read-only buffer will throw a runtime exception </a:t>
            </a:r>
            <a:r>
              <a:rPr lang="en-US" sz="1400" b="1" dirty="0" err="1" smtClean="0">
                <a:solidFill>
                  <a:srgbClr val="3C5790"/>
                </a:solidFill>
              </a:rPr>
              <a:t>ReadOnlyBufferException</a:t>
            </a:r>
            <a:r>
              <a:rPr lang="en-US" sz="1400" dirty="0" smtClean="0">
                <a:solidFill>
                  <a:srgbClr val="3C5790"/>
                </a:solidFill>
              </a:rPr>
              <a:t>. </a:t>
            </a:r>
            <a:r>
              <a:rPr lang="en-US" sz="1400" dirty="0" err="1" smtClean="0">
                <a:solidFill>
                  <a:srgbClr val="3C5790"/>
                </a:solidFill>
              </a:rPr>
              <a:t>Usefull</a:t>
            </a:r>
            <a:r>
              <a:rPr lang="en-US" sz="1400" dirty="0" smtClean="0">
                <a:solidFill>
                  <a:srgbClr val="3C5790"/>
                </a:solidFill>
              </a:rPr>
              <a:t> methods: </a:t>
            </a:r>
            <a:r>
              <a:rPr lang="en-US" sz="1400" dirty="0" err="1" smtClean="0">
                <a:solidFill>
                  <a:srgbClr val="3C5790"/>
                </a:solidFill>
              </a:rPr>
              <a:t>isReadOnly</a:t>
            </a:r>
            <a:r>
              <a:rPr lang="en-US" sz="1400" dirty="0" smtClean="0">
                <a:solidFill>
                  <a:srgbClr val="3C5790"/>
                </a:solidFill>
              </a:rPr>
              <a:t>(), </a:t>
            </a:r>
            <a:r>
              <a:rPr lang="en-US" sz="1400" dirty="0" err="1" smtClean="0">
                <a:solidFill>
                  <a:srgbClr val="3C5790"/>
                </a:solidFill>
              </a:rPr>
              <a:t>asReadOnlyBuffer</a:t>
            </a:r>
            <a:r>
              <a:rPr lang="en-US" sz="1400" dirty="0" smtClean="0">
                <a:solidFill>
                  <a:srgbClr val="3C5790"/>
                </a:solidFill>
              </a:rPr>
              <a:t>().</a:t>
            </a:r>
          </a:p>
          <a:p>
            <a:r>
              <a:rPr lang="en-US" sz="1400" dirty="0" smtClean="0">
                <a:solidFill>
                  <a:srgbClr val="3C5790"/>
                </a:solidFill>
              </a:rPr>
              <a:t>The </a:t>
            </a:r>
            <a:r>
              <a:rPr lang="en-US" sz="1400" b="1" dirty="0" err="1" smtClean="0">
                <a:solidFill>
                  <a:srgbClr val="3C5790"/>
                </a:solidFill>
              </a:rPr>
              <a:t>MappedByteBuffer</a:t>
            </a:r>
            <a:r>
              <a:rPr lang="en-US" sz="1400" dirty="0" smtClean="0">
                <a:solidFill>
                  <a:srgbClr val="3C5790"/>
                </a:solidFill>
              </a:rPr>
              <a:t> class maps a file directly into a </a:t>
            </a:r>
            <a:r>
              <a:rPr lang="en-US" sz="1400" dirty="0" err="1" smtClean="0">
                <a:solidFill>
                  <a:srgbClr val="3C5790"/>
                </a:solidFill>
              </a:rPr>
              <a:t>ByteBuffer</a:t>
            </a:r>
            <a:r>
              <a:rPr lang="en-US" sz="1400" dirty="0" smtClean="0">
                <a:solidFill>
                  <a:srgbClr val="3C5790"/>
                </a:solidFill>
              </a:rPr>
              <a:t>. However, the puts and gets access the file directly without copying a lot of data to and from RAM. Mapped byte buffers are created using the </a:t>
            </a:r>
            <a:r>
              <a:rPr lang="en-US" sz="1400" b="1" dirty="0" smtClean="0">
                <a:solidFill>
                  <a:srgbClr val="3C5790"/>
                </a:solidFill>
              </a:rPr>
              <a:t>map</a:t>
            </a:r>
            <a:r>
              <a:rPr lang="en-US" sz="1400" dirty="0" smtClean="0">
                <a:solidFill>
                  <a:srgbClr val="3C5790"/>
                </a:solidFill>
              </a:rPr>
              <a:t>( ) method in the </a:t>
            </a:r>
            <a:r>
              <a:rPr lang="en-US" sz="1400" dirty="0" err="1" smtClean="0">
                <a:solidFill>
                  <a:srgbClr val="3C5790"/>
                </a:solidFill>
              </a:rPr>
              <a:t>FileChannel</a:t>
            </a:r>
            <a:r>
              <a:rPr lang="en-US" sz="1400" dirty="0" smtClean="0">
                <a:solidFill>
                  <a:srgbClr val="3C5790"/>
                </a:solidFill>
              </a:rPr>
              <a:t> class:</a:t>
            </a:r>
          </a:p>
          <a:p>
            <a:r>
              <a:rPr lang="en-US" sz="1400" dirty="0" smtClean="0">
                <a:solidFill>
                  <a:srgbClr val="3C5790"/>
                </a:solidFill>
              </a:rPr>
              <a:t>Memory mapping can operate in three modes: </a:t>
            </a:r>
            <a:r>
              <a:rPr lang="en-US" sz="1400" b="1" dirty="0" smtClean="0">
                <a:solidFill>
                  <a:srgbClr val="3C5790"/>
                </a:solidFill>
              </a:rPr>
              <a:t>READ_ONLY</a:t>
            </a:r>
            <a:r>
              <a:rPr lang="en-US" sz="1400" dirty="0" smtClean="0">
                <a:solidFill>
                  <a:srgbClr val="3C5790"/>
                </a:solidFill>
              </a:rPr>
              <a:t>, </a:t>
            </a:r>
            <a:r>
              <a:rPr lang="en-US" sz="1400" b="1" dirty="0" smtClean="0">
                <a:solidFill>
                  <a:srgbClr val="3C5790"/>
                </a:solidFill>
              </a:rPr>
              <a:t>READ_WRITE</a:t>
            </a:r>
            <a:r>
              <a:rPr lang="en-US" sz="1400" dirty="0" smtClean="0">
                <a:solidFill>
                  <a:srgbClr val="3C5790"/>
                </a:solidFill>
              </a:rPr>
              <a:t>, </a:t>
            </a:r>
            <a:r>
              <a:rPr lang="en-US" sz="1400" b="1" dirty="0" smtClean="0">
                <a:solidFill>
                  <a:srgbClr val="3C5790"/>
                </a:solidFill>
              </a:rPr>
              <a:t>PRIVATE</a:t>
            </a:r>
            <a:r>
              <a:rPr lang="en-US" sz="1400" dirty="0" smtClean="0">
                <a:solidFill>
                  <a:srgbClr val="3C5790"/>
                </a:solidFill>
              </a:rPr>
              <a:t>.</a:t>
            </a:r>
          </a:p>
          <a:p>
            <a:pPr lvl="1"/>
            <a:r>
              <a:rPr lang="en-US" sz="1100" dirty="0" err="1" smtClean="0">
                <a:solidFill>
                  <a:srgbClr val="3C5790"/>
                </a:solidFill>
              </a:rPr>
              <a:t>FileChannel.MapMode.READ_ONLY</a:t>
            </a:r>
            <a:r>
              <a:rPr lang="en-US" sz="1100" dirty="0" smtClean="0">
                <a:solidFill>
                  <a:srgbClr val="3C5790"/>
                </a:solidFill>
              </a:rPr>
              <a:t> </a:t>
            </a:r>
            <a:r>
              <a:rPr lang="en-US" sz="1100" dirty="0" smtClean="0">
                <a:solidFill>
                  <a:srgbClr val="3C5790"/>
                </a:solidFill>
                <a:sym typeface="Wingdings" pitchFamily="2" charset="2"/>
              </a:rPr>
              <a:t> we can get data from the buffer but cannot change the data in the buffer.</a:t>
            </a:r>
          </a:p>
          <a:p>
            <a:pPr lvl="1"/>
            <a:r>
              <a:rPr lang="en-US" sz="1100" dirty="0" err="1" smtClean="0">
                <a:solidFill>
                  <a:srgbClr val="3C5790"/>
                </a:solidFill>
              </a:rPr>
              <a:t>FileChannel.MapMode.READ_WRITE</a:t>
            </a:r>
            <a:r>
              <a:rPr lang="en-US" sz="1100" dirty="0" smtClean="0">
                <a:solidFill>
                  <a:srgbClr val="3C5790"/>
                </a:solidFill>
              </a:rPr>
              <a:t> </a:t>
            </a:r>
            <a:r>
              <a:rPr lang="en-US" sz="1100" dirty="0" smtClean="0">
                <a:solidFill>
                  <a:srgbClr val="3C5790"/>
                </a:solidFill>
                <a:sym typeface="Wingdings" pitchFamily="2" charset="2"/>
              </a:rPr>
              <a:t> we can both get data from and put data in the buffer.</a:t>
            </a:r>
          </a:p>
          <a:p>
            <a:pPr lvl="1"/>
            <a:r>
              <a:rPr lang="en-US" sz="1100" dirty="0" err="1" smtClean="0">
                <a:solidFill>
                  <a:srgbClr val="3C5790"/>
                </a:solidFill>
              </a:rPr>
              <a:t>FileChannel.MapMode.PRIVATE</a:t>
            </a:r>
            <a:r>
              <a:rPr lang="en-US" sz="1100" dirty="0" smtClean="0">
                <a:solidFill>
                  <a:srgbClr val="3C5790"/>
                </a:solidFill>
              </a:rPr>
              <a:t> </a:t>
            </a:r>
            <a:r>
              <a:rPr lang="en-US" sz="1100" dirty="0" smtClean="0">
                <a:solidFill>
                  <a:srgbClr val="3C5790"/>
                </a:solidFill>
                <a:sym typeface="Wingdings" pitchFamily="2" charset="2"/>
              </a:rPr>
              <a:t> we can get data from and put data in the buffer, but the data you put is visible only through this buffer. The file itself is not changed.</a:t>
            </a:r>
            <a:endParaRPr lang="en-US" sz="1100" dirty="0" smtClean="0">
              <a:solidFill>
                <a:srgbClr val="3C5790"/>
              </a:solidFill>
            </a:endParaRPr>
          </a:p>
          <a:p>
            <a:r>
              <a:rPr lang="en-US" sz="1400" dirty="0" err="1" smtClean="0">
                <a:solidFill>
                  <a:srgbClr val="3C5790"/>
                </a:solidFill>
              </a:rPr>
              <a:t>Eg</a:t>
            </a:r>
            <a:r>
              <a:rPr lang="en-US" sz="1400" dirty="0" smtClean="0">
                <a:solidFill>
                  <a:srgbClr val="3C5790"/>
                </a:solidFill>
              </a:rPr>
              <a:t>: 	</a:t>
            </a:r>
            <a:r>
              <a:rPr lang="en-US" sz="1400" dirty="0" err="1" smtClean="0">
                <a:solidFill>
                  <a:srgbClr val="3C5790"/>
                </a:solidFill>
              </a:rPr>
              <a:t>RandomAccessFile</a:t>
            </a:r>
            <a:r>
              <a:rPr lang="en-US" sz="1400" dirty="0" smtClean="0">
                <a:solidFill>
                  <a:srgbClr val="3C5790"/>
                </a:solidFill>
              </a:rPr>
              <a:t> file = new </a:t>
            </a:r>
            <a:r>
              <a:rPr lang="en-US" sz="1400" dirty="0" err="1" smtClean="0">
                <a:solidFill>
                  <a:srgbClr val="3C5790"/>
                </a:solidFill>
              </a:rPr>
              <a:t>RandomAccessFile</a:t>
            </a:r>
            <a:r>
              <a:rPr lang="en-US" sz="1400" dirty="0" smtClean="0">
                <a:solidFill>
                  <a:srgbClr val="3C5790"/>
                </a:solidFill>
              </a:rPr>
              <a:t>("file.txt", "</a:t>
            </a:r>
            <a:r>
              <a:rPr lang="en-US" sz="1400" dirty="0" err="1" smtClean="0">
                <a:solidFill>
                  <a:srgbClr val="3C5790"/>
                </a:solidFill>
              </a:rPr>
              <a:t>rw</a:t>
            </a:r>
            <a:r>
              <a:rPr lang="en-US" sz="1400" dirty="0" smtClean="0">
                <a:solidFill>
                  <a:srgbClr val="3C5790"/>
                </a:solidFill>
              </a:rPr>
              <a:t>");</a:t>
            </a:r>
          </a:p>
          <a:p>
            <a:pPr>
              <a:buNone/>
            </a:pPr>
            <a:r>
              <a:rPr lang="en-US" sz="1400" dirty="0" smtClean="0">
                <a:solidFill>
                  <a:srgbClr val="3C5790"/>
                </a:solidFill>
              </a:rPr>
              <a:t>		</a:t>
            </a:r>
            <a:r>
              <a:rPr lang="en-US" sz="1400" dirty="0" err="1" smtClean="0">
                <a:solidFill>
                  <a:srgbClr val="3C5790"/>
                </a:solidFill>
              </a:rPr>
              <a:t>FileChannel</a:t>
            </a:r>
            <a:r>
              <a:rPr lang="en-US" sz="1400" dirty="0" smtClean="0">
                <a:solidFill>
                  <a:srgbClr val="3C5790"/>
                </a:solidFill>
              </a:rPr>
              <a:t> channel = </a:t>
            </a:r>
            <a:r>
              <a:rPr lang="en-US" sz="1400" dirty="0" err="1" smtClean="0">
                <a:solidFill>
                  <a:srgbClr val="3C5790"/>
                </a:solidFill>
              </a:rPr>
              <a:t>file.getChannel</a:t>
            </a:r>
            <a:r>
              <a:rPr lang="en-US" sz="1400" dirty="0" smtClean="0">
                <a:solidFill>
                  <a:srgbClr val="3C5790"/>
                </a:solidFill>
              </a:rPr>
              <a:t>( );</a:t>
            </a:r>
          </a:p>
          <a:p>
            <a:pPr>
              <a:buNone/>
            </a:pPr>
            <a:r>
              <a:rPr lang="en-US" sz="1400" dirty="0" smtClean="0">
                <a:solidFill>
                  <a:srgbClr val="3C5790"/>
                </a:solidFill>
              </a:rPr>
              <a:t>		</a:t>
            </a:r>
            <a:r>
              <a:rPr lang="en-US" sz="1400" dirty="0" err="1" smtClean="0">
                <a:solidFill>
                  <a:srgbClr val="3C5790"/>
                </a:solidFill>
              </a:rPr>
              <a:t>ByteBuffer</a:t>
            </a:r>
            <a:r>
              <a:rPr lang="en-US" sz="1400" dirty="0" smtClean="0">
                <a:solidFill>
                  <a:srgbClr val="3C5790"/>
                </a:solidFill>
              </a:rPr>
              <a:t> buffer = channel.map(</a:t>
            </a:r>
            <a:r>
              <a:rPr lang="en-US" sz="1400" dirty="0" err="1" smtClean="0">
                <a:solidFill>
                  <a:srgbClr val="3C5790"/>
                </a:solidFill>
              </a:rPr>
              <a:t>FileChannel.MapMode.READ_WRITE</a:t>
            </a:r>
            <a:r>
              <a:rPr lang="en-US" sz="1400" dirty="0" smtClean="0">
                <a:solidFill>
                  <a:srgbClr val="3C5790"/>
                </a:solidFill>
              </a:rPr>
              <a:t>, 0, </a:t>
            </a:r>
            <a:r>
              <a:rPr lang="en-US" sz="1400" dirty="0" err="1" smtClean="0">
                <a:solidFill>
                  <a:srgbClr val="3C5790"/>
                </a:solidFill>
              </a:rPr>
              <a:t>file.length</a:t>
            </a:r>
            <a:r>
              <a:rPr lang="en-US" sz="1400" dirty="0" smtClean="0">
                <a:solidFill>
                  <a:srgbClr val="3C5790"/>
                </a:solidFil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4724400"/>
          </a:xfrm>
        </p:spPr>
        <p:txBody>
          <a:bodyPr/>
          <a:lstStyle/>
          <a:p>
            <a:r>
              <a:rPr lang="en-US" sz="1400" dirty="0" smtClean="0">
                <a:solidFill>
                  <a:srgbClr val="3C5790"/>
                </a:solidFill>
              </a:rPr>
              <a:t>Java's I/O libraries is designed in an abstract way that enables to read from external data sources and write to external targets. The </a:t>
            </a:r>
            <a:r>
              <a:rPr lang="en-US" sz="1400" b="1" dirty="0" smtClean="0">
                <a:solidFill>
                  <a:srgbClr val="3C5790"/>
                </a:solidFill>
              </a:rPr>
              <a:t>java.io</a:t>
            </a:r>
            <a:r>
              <a:rPr lang="en-US" sz="1400" dirty="0" smtClean="0">
                <a:solidFill>
                  <a:srgbClr val="3C5790"/>
                </a:solidFill>
              </a:rPr>
              <a:t> package contains classes that support input and output. The classes in the package are primarily stream-oriented;  </a:t>
            </a:r>
          </a:p>
          <a:p>
            <a:r>
              <a:rPr lang="en-US" sz="1400" dirty="0" smtClean="0">
                <a:solidFill>
                  <a:srgbClr val="3C5790"/>
                </a:solidFill>
              </a:rPr>
              <a:t>A </a:t>
            </a:r>
            <a:r>
              <a:rPr lang="en-US" sz="1400" b="1" dirty="0" smtClean="0">
                <a:solidFill>
                  <a:srgbClr val="3C5790"/>
                </a:solidFill>
              </a:rPr>
              <a:t>stream</a:t>
            </a:r>
            <a:r>
              <a:rPr lang="en-US" sz="1400" dirty="0" smtClean="0">
                <a:solidFill>
                  <a:srgbClr val="3C5790"/>
                </a:solidFill>
              </a:rPr>
              <a:t> is an ordered sequence of bytes of indeterminate length. Input streams move bytes of data into a Java program from some generally external source. Output streams move bytes of data from Java to some generally external target. </a:t>
            </a:r>
          </a:p>
          <a:p>
            <a:r>
              <a:rPr lang="en-US" sz="1400" dirty="0" smtClean="0">
                <a:solidFill>
                  <a:srgbClr val="3C5790"/>
                </a:solidFill>
              </a:rPr>
              <a:t>The central classes in the package are </a:t>
            </a:r>
            <a:r>
              <a:rPr lang="en-US" sz="1400" b="1" dirty="0" err="1" smtClean="0">
                <a:solidFill>
                  <a:srgbClr val="3C5790"/>
                </a:solidFill>
              </a:rPr>
              <a:t>InputStream</a:t>
            </a:r>
            <a:r>
              <a:rPr lang="en-US" sz="1400" dirty="0" smtClean="0">
                <a:solidFill>
                  <a:srgbClr val="3C5790"/>
                </a:solidFill>
              </a:rPr>
              <a:t> and </a:t>
            </a:r>
            <a:r>
              <a:rPr lang="en-US" sz="1400" b="1" dirty="0" err="1" smtClean="0">
                <a:solidFill>
                  <a:srgbClr val="3C5790"/>
                </a:solidFill>
              </a:rPr>
              <a:t>OutputStream</a:t>
            </a:r>
            <a:r>
              <a:rPr lang="en-US" sz="1400" dirty="0" smtClean="0">
                <a:solidFill>
                  <a:srgbClr val="3C5790"/>
                </a:solidFill>
              </a:rPr>
              <a:t> which are abstract base classes for reading from and writing to byte streams, respectively.</a:t>
            </a:r>
          </a:p>
          <a:p>
            <a:r>
              <a:rPr lang="en-US" sz="1400" dirty="0" smtClean="0">
                <a:solidFill>
                  <a:srgbClr val="3C5790"/>
                </a:solidFill>
              </a:rPr>
              <a:t>Input and output streams are fundamentally byte-based. Readers and writers are based on characters, which can have varying widths depending on the character set. ASCII and Latin-1 use 1-byte characters, UTF-32 uses 4-byte characters.</a:t>
            </a:r>
          </a:p>
          <a:p>
            <a:r>
              <a:rPr lang="en-US" sz="1400" dirty="0" smtClean="0">
                <a:solidFill>
                  <a:srgbClr val="3C5790"/>
                </a:solidFill>
              </a:rPr>
              <a:t>The related classes </a:t>
            </a:r>
            <a:r>
              <a:rPr lang="en-US" sz="1400" b="1" dirty="0" smtClean="0">
                <a:solidFill>
                  <a:srgbClr val="3C5790"/>
                </a:solidFill>
              </a:rPr>
              <a:t>Reader</a:t>
            </a:r>
            <a:r>
              <a:rPr lang="en-US" sz="1400" dirty="0" smtClean="0">
                <a:solidFill>
                  <a:srgbClr val="3C5790"/>
                </a:solidFill>
              </a:rPr>
              <a:t> and </a:t>
            </a:r>
            <a:r>
              <a:rPr lang="en-US" sz="1400" b="1" dirty="0" smtClean="0">
                <a:solidFill>
                  <a:srgbClr val="3C5790"/>
                </a:solidFill>
              </a:rPr>
              <a:t>Writer</a:t>
            </a:r>
            <a:r>
              <a:rPr lang="en-US" sz="1400" dirty="0" smtClean="0">
                <a:solidFill>
                  <a:srgbClr val="3C5790"/>
                </a:solidFill>
              </a:rPr>
              <a:t> are abstract base classes for reading from and writing to character streams, respectively.</a:t>
            </a:r>
          </a:p>
          <a:p>
            <a:r>
              <a:rPr lang="en-US" sz="1400" dirty="0" smtClean="0">
                <a:solidFill>
                  <a:srgbClr val="3C5790"/>
                </a:solidFill>
              </a:rPr>
              <a:t>The stream classes follow the decorator pattern by extending the base subclass to add features to the stream classes.</a:t>
            </a:r>
          </a:p>
          <a:p>
            <a:r>
              <a:rPr lang="en-US" sz="1400" dirty="0" smtClean="0">
                <a:solidFill>
                  <a:srgbClr val="3C5790"/>
                </a:solidFill>
              </a:rPr>
              <a:t>Almost every method that performs input or output is declared to throw an </a:t>
            </a:r>
            <a:r>
              <a:rPr lang="en-US" sz="1400" dirty="0" err="1" smtClean="0">
                <a:solidFill>
                  <a:srgbClr val="3C5790"/>
                </a:solidFill>
              </a:rPr>
              <a:t>IOException</a:t>
            </a:r>
            <a:r>
              <a:rPr lang="en-US" sz="1400" dirty="0" smtClean="0">
                <a:solidFill>
                  <a:srgbClr val="3C5790"/>
                </a:solidFill>
              </a:rPr>
              <a:t> or other </a:t>
            </a:r>
            <a:r>
              <a:rPr lang="en-US" sz="1400" dirty="0" err="1" smtClean="0">
                <a:solidFill>
                  <a:srgbClr val="3C5790"/>
                </a:solidFill>
              </a:rPr>
              <a:t>IOException</a:t>
            </a:r>
            <a:r>
              <a:rPr lang="en-US" sz="1400" dirty="0" smtClean="0">
                <a:solidFill>
                  <a:srgbClr val="3C5790"/>
                </a:solidFill>
              </a:rPr>
              <a:t> </a:t>
            </a:r>
            <a:r>
              <a:rPr lang="en-US" sz="1400" dirty="0" err="1" smtClean="0">
                <a:solidFill>
                  <a:srgbClr val="3C5790"/>
                </a:solidFill>
              </a:rPr>
              <a:t>sublasses</a:t>
            </a:r>
            <a:r>
              <a:rPr lang="en-US" sz="1400" dirty="0" smtClean="0">
                <a:solidFill>
                  <a:srgbClr val="3C5790"/>
                </a:solidFill>
              </a:rPr>
              <a:t>.</a:t>
            </a:r>
          </a:p>
          <a:p>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pic>
        <p:nvPicPr>
          <p:cNvPr id="3074" name="Picture 2"/>
          <p:cNvPicPr>
            <a:picLocks noChangeAspect="1" noChangeArrowheads="1"/>
          </p:cNvPicPr>
          <p:nvPr/>
        </p:nvPicPr>
        <p:blipFill>
          <a:blip r:embed="rId3" cstate="print"/>
          <a:srcRect/>
          <a:stretch>
            <a:fillRect/>
          </a:stretch>
        </p:blipFill>
        <p:spPr bwMode="auto">
          <a:xfrm>
            <a:off x="1600200" y="2028825"/>
            <a:ext cx="4885097" cy="3609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914525" y="6153150"/>
            <a:ext cx="4029075" cy="47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81200"/>
            <a:ext cx="8686800" cy="3962400"/>
          </a:xfrm>
        </p:spPr>
        <p:txBody>
          <a:bodyPr/>
          <a:lstStyle/>
          <a:p>
            <a:r>
              <a:rPr lang="en-US" sz="1400" dirty="0" smtClean="0">
                <a:solidFill>
                  <a:srgbClr val="3C5790"/>
                </a:solidFill>
              </a:rPr>
              <a:t>The </a:t>
            </a:r>
            <a:r>
              <a:rPr lang="en-US" sz="1400" dirty="0" err="1" smtClean="0">
                <a:solidFill>
                  <a:srgbClr val="3C5790"/>
                </a:solidFill>
              </a:rPr>
              <a:t>superinterface</a:t>
            </a:r>
            <a:r>
              <a:rPr lang="en-US" sz="1400" dirty="0" smtClean="0">
                <a:solidFill>
                  <a:srgbClr val="3C5790"/>
                </a:solidFill>
              </a:rPr>
              <a:t> for channels is </a:t>
            </a:r>
            <a:r>
              <a:rPr lang="en-US" sz="1400" b="1" dirty="0" err="1" smtClean="0">
                <a:solidFill>
                  <a:srgbClr val="3C5790"/>
                </a:solidFill>
              </a:rPr>
              <a:t>java.nio.channels.Channel</a:t>
            </a:r>
            <a:r>
              <a:rPr lang="en-US" sz="1400" dirty="0" smtClean="0">
                <a:solidFill>
                  <a:srgbClr val="3C5790"/>
                </a:solidFill>
              </a:rPr>
              <a:t>, having 2 methods: </a:t>
            </a:r>
            <a:r>
              <a:rPr lang="en-US" sz="1400" b="1" dirty="0" err="1" smtClean="0">
                <a:solidFill>
                  <a:srgbClr val="3C5790"/>
                </a:solidFill>
              </a:rPr>
              <a:t>isOpen</a:t>
            </a:r>
            <a:r>
              <a:rPr lang="en-US" sz="1400" dirty="0" smtClean="0">
                <a:solidFill>
                  <a:srgbClr val="3C5790"/>
                </a:solidFill>
              </a:rPr>
              <a:t>() and </a:t>
            </a:r>
            <a:r>
              <a:rPr lang="en-US" sz="1400" b="1" dirty="0" smtClean="0">
                <a:solidFill>
                  <a:srgbClr val="3C5790"/>
                </a:solidFill>
              </a:rPr>
              <a:t>close</a:t>
            </a:r>
            <a:r>
              <a:rPr lang="en-US" sz="1400" dirty="0" smtClean="0">
                <a:solidFill>
                  <a:srgbClr val="3C5790"/>
                </a:solidFill>
              </a:rPr>
              <a:t>(). </a:t>
            </a:r>
          </a:p>
          <a:p>
            <a:r>
              <a:rPr lang="en-US" sz="1400" dirty="0" smtClean="0">
                <a:solidFill>
                  <a:srgbClr val="3C5790"/>
                </a:solidFill>
              </a:rPr>
              <a:t>The </a:t>
            </a:r>
            <a:r>
              <a:rPr lang="en-US" sz="1400" b="1" dirty="0" err="1" smtClean="0">
                <a:solidFill>
                  <a:srgbClr val="3C5790"/>
                </a:solidFill>
              </a:rPr>
              <a:t>ReadableByteChannel</a:t>
            </a:r>
            <a:r>
              <a:rPr lang="en-US" sz="1400" dirty="0" smtClean="0">
                <a:solidFill>
                  <a:srgbClr val="3C5790"/>
                </a:solidFill>
              </a:rPr>
              <a:t> and </a:t>
            </a:r>
            <a:r>
              <a:rPr lang="en-US" sz="1400" b="1" dirty="0" err="1" smtClean="0">
                <a:solidFill>
                  <a:srgbClr val="3C5790"/>
                </a:solidFill>
              </a:rPr>
              <a:t>WritableByteChannel</a:t>
            </a:r>
            <a:r>
              <a:rPr lang="en-US" sz="1400" dirty="0" smtClean="0">
                <a:solidFill>
                  <a:srgbClr val="3C5790"/>
                </a:solidFill>
              </a:rPr>
              <a:t> interfaces are used for channels that read and write bytes.</a:t>
            </a:r>
          </a:p>
          <a:p>
            <a:r>
              <a:rPr lang="en-US" sz="1400" dirty="0" err="1" smtClean="0">
                <a:solidFill>
                  <a:srgbClr val="3C5790"/>
                </a:solidFill>
              </a:rPr>
              <a:t>ReadableByteChannel</a:t>
            </a:r>
            <a:r>
              <a:rPr lang="en-US" sz="1400" dirty="0" smtClean="0">
                <a:solidFill>
                  <a:srgbClr val="3C5790"/>
                </a:solidFill>
              </a:rPr>
              <a:t> declares a single method </a:t>
            </a:r>
            <a:r>
              <a:rPr lang="en-US" sz="1400" b="1" dirty="0" smtClean="0">
                <a:solidFill>
                  <a:srgbClr val="3C5790"/>
                </a:solidFill>
              </a:rPr>
              <a:t>read</a:t>
            </a:r>
            <a:r>
              <a:rPr lang="en-US" sz="1400" dirty="0" smtClean="0">
                <a:solidFill>
                  <a:srgbClr val="3C5790"/>
                </a:solidFill>
              </a:rPr>
              <a:t>() that fills a </a:t>
            </a:r>
            <a:r>
              <a:rPr lang="en-US" sz="1400" dirty="0" err="1" smtClean="0">
                <a:solidFill>
                  <a:srgbClr val="3C5790"/>
                </a:solidFill>
              </a:rPr>
              <a:t>ByteBuffer</a:t>
            </a:r>
            <a:r>
              <a:rPr lang="en-US" sz="1400" dirty="0" smtClean="0">
                <a:solidFill>
                  <a:srgbClr val="3C5790"/>
                </a:solidFill>
              </a:rPr>
              <a:t> with data read from the channel.</a:t>
            </a:r>
          </a:p>
          <a:p>
            <a:r>
              <a:rPr lang="en-US" sz="1400" dirty="0" err="1" smtClean="0">
                <a:solidFill>
                  <a:srgbClr val="3C5790"/>
                </a:solidFill>
              </a:rPr>
              <a:t>WritableByteChannel</a:t>
            </a:r>
            <a:r>
              <a:rPr lang="en-US" sz="1400" dirty="0" smtClean="0">
                <a:solidFill>
                  <a:srgbClr val="3C5790"/>
                </a:solidFill>
              </a:rPr>
              <a:t> declares a single method w</a:t>
            </a:r>
            <a:r>
              <a:rPr lang="en-US" sz="1400" b="1" dirty="0" smtClean="0">
                <a:solidFill>
                  <a:srgbClr val="3C5790"/>
                </a:solidFill>
              </a:rPr>
              <a:t>r</a:t>
            </a:r>
            <a:r>
              <a:rPr lang="en-US" sz="1400" dirty="0" smtClean="0">
                <a:solidFill>
                  <a:srgbClr val="3C5790"/>
                </a:solidFill>
              </a:rPr>
              <a:t>ite() that writes </a:t>
            </a:r>
            <a:r>
              <a:rPr lang="en-US" sz="1400" dirty="0" err="1" smtClean="0">
                <a:solidFill>
                  <a:srgbClr val="3C5790"/>
                </a:solidFill>
              </a:rPr>
              <a:t>ByteBuffer</a:t>
            </a:r>
            <a:r>
              <a:rPr lang="en-US" sz="1400" dirty="0" smtClean="0">
                <a:solidFill>
                  <a:srgbClr val="3C5790"/>
                </a:solidFill>
              </a:rPr>
              <a:t> to the channel.</a:t>
            </a:r>
          </a:p>
          <a:p>
            <a:r>
              <a:rPr lang="en-US" sz="1400" dirty="0" smtClean="0">
                <a:solidFill>
                  <a:srgbClr val="3C5790"/>
                </a:solidFill>
              </a:rPr>
              <a:t>Channels that can both read and write sometimes implement the </a:t>
            </a:r>
            <a:r>
              <a:rPr lang="en-US" sz="1400" b="1" dirty="0" err="1" smtClean="0">
                <a:solidFill>
                  <a:srgbClr val="3C5790"/>
                </a:solidFill>
              </a:rPr>
              <a:t>ByteChannel</a:t>
            </a:r>
            <a:r>
              <a:rPr lang="en-US" sz="1400" dirty="0" smtClean="0">
                <a:solidFill>
                  <a:srgbClr val="3C5790"/>
                </a:solidFill>
              </a:rPr>
              <a:t> interface. This interface is implemented by </a:t>
            </a:r>
            <a:r>
              <a:rPr lang="en-US" sz="1400" b="1" dirty="0" err="1" smtClean="0">
                <a:solidFill>
                  <a:srgbClr val="3C5790"/>
                </a:solidFill>
              </a:rPr>
              <a:t>SocketChannel</a:t>
            </a:r>
            <a:r>
              <a:rPr lang="en-US" sz="1400" dirty="0" smtClean="0">
                <a:solidFill>
                  <a:srgbClr val="3C5790"/>
                </a:solidFill>
              </a:rPr>
              <a:t>, </a:t>
            </a:r>
            <a:r>
              <a:rPr lang="en-US" sz="1400" b="1" dirty="0" err="1" smtClean="0">
                <a:solidFill>
                  <a:srgbClr val="3C5790"/>
                </a:solidFill>
              </a:rPr>
              <a:t>DatagramChannel</a:t>
            </a:r>
            <a:r>
              <a:rPr lang="en-US" sz="1400" dirty="0" smtClean="0">
                <a:solidFill>
                  <a:srgbClr val="3C5790"/>
                </a:solidFill>
              </a:rPr>
              <a:t>, and </a:t>
            </a:r>
            <a:r>
              <a:rPr lang="en-US" sz="1400" b="1" dirty="0" err="1" smtClean="0">
                <a:solidFill>
                  <a:srgbClr val="3C5790"/>
                </a:solidFill>
              </a:rPr>
              <a:t>FileChannel</a:t>
            </a:r>
            <a:r>
              <a:rPr lang="en-US" sz="1400" dirty="0" smtClean="0">
                <a:solidFill>
                  <a:srgbClr val="3C5790"/>
                </a:solidFill>
              </a:rPr>
              <a:t>.</a:t>
            </a:r>
          </a:p>
          <a:p>
            <a:r>
              <a:rPr lang="en-US" sz="1400" dirty="0" smtClean="0">
                <a:solidFill>
                  <a:srgbClr val="3C5790"/>
                </a:solidFill>
              </a:rPr>
              <a:t>The read() and write() methods are declared to throw </a:t>
            </a:r>
            <a:r>
              <a:rPr lang="en-US" sz="1400" dirty="0" err="1" smtClean="0">
                <a:solidFill>
                  <a:srgbClr val="3C5790"/>
                </a:solidFill>
              </a:rPr>
              <a:t>IOException</a:t>
            </a:r>
            <a:r>
              <a:rPr lang="en-US" sz="1400" dirty="0" smtClean="0">
                <a:solidFill>
                  <a:srgbClr val="3C5790"/>
                </a:solidFill>
              </a:rPr>
              <a:t>. </a:t>
            </a:r>
          </a:p>
          <a:p>
            <a:r>
              <a:rPr lang="en-US" sz="1400" dirty="0" smtClean="0">
                <a:solidFill>
                  <a:srgbClr val="3C5790"/>
                </a:solidFill>
              </a:rPr>
              <a:t>We cannot write to or read from a closed channel or </a:t>
            </a:r>
            <a:r>
              <a:rPr lang="en-US" sz="1400" b="1" dirty="0" err="1" smtClean="0">
                <a:solidFill>
                  <a:srgbClr val="3C5790"/>
                </a:solidFill>
              </a:rPr>
              <a:t>ClosedChannelException</a:t>
            </a:r>
            <a:r>
              <a:rPr lang="en-US" sz="1400" dirty="0" smtClean="0">
                <a:solidFill>
                  <a:srgbClr val="3C5790"/>
                </a:solidFill>
              </a:rPr>
              <a:t> will be thrown.</a:t>
            </a:r>
          </a:p>
          <a:p>
            <a:r>
              <a:rPr lang="en-US" sz="1400" dirty="0" smtClean="0">
                <a:solidFill>
                  <a:srgbClr val="3C5790"/>
                </a:solidFill>
              </a:rPr>
              <a:t>If the channel is closed by another thread while the write or read is in progress </a:t>
            </a:r>
            <a:r>
              <a:rPr lang="en-US" sz="1400" b="1" dirty="0" err="1" smtClean="0">
                <a:solidFill>
                  <a:srgbClr val="3C5790"/>
                </a:solidFill>
              </a:rPr>
              <a:t>AsynchronousCloseException</a:t>
            </a:r>
            <a:r>
              <a:rPr lang="en-US" sz="1400" dirty="0" smtClean="0">
                <a:solidFill>
                  <a:srgbClr val="3C5790"/>
                </a:solidFill>
              </a:rPr>
              <a:t> is thrown.</a:t>
            </a:r>
          </a:p>
          <a:p>
            <a:r>
              <a:rPr lang="en-US" sz="1400" dirty="0" smtClean="0">
                <a:solidFill>
                  <a:srgbClr val="3C5790"/>
                </a:solidFill>
              </a:rPr>
              <a:t>If another thread interrupts the thread's read or write operation </a:t>
            </a:r>
            <a:r>
              <a:rPr lang="en-US" sz="1400" b="1" dirty="0" err="1" smtClean="0">
                <a:solidFill>
                  <a:srgbClr val="3C5790"/>
                </a:solidFill>
              </a:rPr>
              <a:t>ClosedByInterruptException</a:t>
            </a:r>
            <a:r>
              <a:rPr lang="en-US" sz="1400" dirty="0" smtClean="0">
                <a:solidFill>
                  <a:srgbClr val="3C5790"/>
                </a:solidFill>
              </a:rPr>
              <a:t> is thrown.</a:t>
            </a:r>
          </a:p>
          <a:p>
            <a:r>
              <a:rPr lang="en-US" sz="1400" dirty="0" smtClean="0">
                <a:solidFill>
                  <a:srgbClr val="3C5790"/>
                </a:solidFill>
              </a:rPr>
              <a:t>The read() and write() methods can also throw runtime exceptions: </a:t>
            </a:r>
            <a:r>
              <a:rPr lang="en-US" sz="1400" b="1" dirty="0" err="1" smtClean="0">
                <a:solidFill>
                  <a:srgbClr val="3C5790"/>
                </a:solidFill>
              </a:rPr>
              <a:t>NonReadableChannelException</a:t>
            </a:r>
            <a:r>
              <a:rPr lang="en-US" sz="1400" dirty="0" smtClean="0">
                <a:solidFill>
                  <a:srgbClr val="3C5790"/>
                </a:solidFill>
              </a:rPr>
              <a:t> , </a:t>
            </a:r>
            <a:r>
              <a:rPr lang="en-US" sz="1400" b="1" dirty="0" err="1" smtClean="0">
                <a:solidFill>
                  <a:srgbClr val="3C5790"/>
                </a:solidFill>
              </a:rPr>
              <a:t>NonWritableChannelException</a:t>
            </a:r>
            <a:r>
              <a:rPr lang="en-US" sz="1400" dirty="0" smtClean="0">
                <a:solidFill>
                  <a:srgbClr val="3C5790"/>
                </a:solidFill>
              </a:rPr>
              <a:t>.</a:t>
            </a:r>
          </a:p>
          <a:p>
            <a:r>
              <a:rPr lang="en-US" sz="1400" dirty="0" smtClean="0">
                <a:solidFill>
                  <a:srgbClr val="3C5790"/>
                </a:solidFill>
              </a:rPr>
              <a:t>The </a:t>
            </a:r>
            <a:r>
              <a:rPr lang="en-US" sz="1400" b="1" dirty="0" err="1" smtClean="0">
                <a:solidFill>
                  <a:srgbClr val="3C5790"/>
                </a:solidFill>
              </a:rPr>
              <a:t>InterruptibleChannel</a:t>
            </a:r>
            <a:r>
              <a:rPr lang="en-US" sz="1400" dirty="0" smtClean="0">
                <a:solidFill>
                  <a:srgbClr val="3C5790"/>
                </a:solidFill>
              </a:rPr>
              <a:t> interface is a marker that, when implemented by a channel, indicates that the channel is interruptible.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pic>
        <p:nvPicPr>
          <p:cNvPr id="2050" name="Picture 2"/>
          <p:cNvPicPr>
            <a:picLocks noChangeAspect="1" noChangeArrowheads="1"/>
          </p:cNvPicPr>
          <p:nvPr/>
        </p:nvPicPr>
        <p:blipFill>
          <a:blip r:embed="rId3" cstate="print"/>
          <a:srcRect/>
          <a:stretch>
            <a:fillRect/>
          </a:stretch>
        </p:blipFill>
        <p:spPr bwMode="auto">
          <a:xfrm>
            <a:off x="381000" y="1981200"/>
            <a:ext cx="5638800" cy="2077881"/>
          </a:xfrm>
          <a:prstGeom prst="rect">
            <a:avLst/>
          </a:prstGeom>
          <a:noFill/>
          <a:ln w="9525">
            <a:noFill/>
            <a:miter lim="800000"/>
            <a:headEnd/>
            <a:tailEnd/>
          </a:ln>
          <a:effectLst/>
        </p:spPr>
      </p:pic>
      <p:sp>
        <p:nvSpPr>
          <p:cNvPr id="6" name="Espace réservé du contenu 4"/>
          <p:cNvSpPr>
            <a:spLocks noGrp="1"/>
          </p:cNvSpPr>
          <p:nvPr>
            <p:ph idx="1"/>
          </p:nvPr>
        </p:nvSpPr>
        <p:spPr>
          <a:xfrm>
            <a:off x="6019800" y="2971800"/>
            <a:ext cx="3048000" cy="762000"/>
          </a:xfrm>
        </p:spPr>
        <p:txBody>
          <a:bodyPr/>
          <a:lstStyle/>
          <a:p>
            <a:r>
              <a:rPr lang="en-US" sz="1400" dirty="0" smtClean="0">
                <a:solidFill>
                  <a:srgbClr val="3C5790"/>
                </a:solidFill>
              </a:rPr>
              <a:t>The left example will concatenate the contents of the 3 files into one file named 4.txt.</a:t>
            </a:r>
          </a:p>
        </p:txBody>
      </p:sp>
      <p:pic>
        <p:nvPicPr>
          <p:cNvPr id="2051" name="Picture 3"/>
          <p:cNvPicPr>
            <a:picLocks noChangeAspect="1" noChangeArrowheads="1"/>
          </p:cNvPicPr>
          <p:nvPr/>
        </p:nvPicPr>
        <p:blipFill>
          <a:blip r:embed="rId4" cstate="print"/>
          <a:srcRect/>
          <a:stretch>
            <a:fillRect/>
          </a:stretch>
        </p:blipFill>
        <p:spPr bwMode="auto">
          <a:xfrm>
            <a:off x="214313" y="4267200"/>
            <a:ext cx="5119687" cy="2516051"/>
          </a:xfrm>
          <a:prstGeom prst="rect">
            <a:avLst/>
          </a:prstGeom>
          <a:noFill/>
          <a:ln w="9525">
            <a:noFill/>
            <a:miter lim="800000"/>
            <a:headEnd/>
            <a:tailEnd/>
          </a:ln>
          <a:effectLst/>
        </p:spPr>
      </p:pic>
      <p:sp>
        <p:nvSpPr>
          <p:cNvPr id="8" name="Espace réservé du contenu 4"/>
          <p:cNvSpPr txBox="1">
            <a:spLocks/>
          </p:cNvSpPr>
          <p:nvPr/>
        </p:nvSpPr>
        <p:spPr bwMode="auto">
          <a:xfrm>
            <a:off x="6019800" y="4876800"/>
            <a:ext cx="30480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400" b="0" i="0" u="none" strike="noStrike" kern="1200" cap="none" spc="0" normalizeH="0" baseline="0" noProof="0" dirty="0" smtClean="0">
                <a:ln>
                  <a:noFill/>
                </a:ln>
                <a:solidFill>
                  <a:srgbClr val="3C5790"/>
                </a:solidFill>
                <a:effectLst/>
                <a:uLnTx/>
                <a:uFillTx/>
                <a:latin typeface="+mn-lt"/>
                <a:ea typeface="+mn-ea"/>
                <a:cs typeface="+mn-cs"/>
              </a:rPr>
              <a:t>The left example will copy the file from the source</a:t>
            </a:r>
            <a:r>
              <a:rPr kumimoji="0" lang="en-US" sz="1400" b="0" i="0" u="none" strike="noStrike" kern="1200" cap="none" spc="0" normalizeH="0" noProof="0" dirty="0" smtClean="0">
                <a:ln>
                  <a:noFill/>
                </a:ln>
                <a:solidFill>
                  <a:srgbClr val="3C5790"/>
                </a:solidFill>
                <a:effectLst/>
                <a:uLnTx/>
                <a:uFillTx/>
                <a:latin typeface="+mn-lt"/>
                <a:ea typeface="+mn-ea"/>
                <a:cs typeface="+mn-cs"/>
              </a:rPr>
              <a:t> to the destination.</a:t>
            </a:r>
            <a:endParaRPr kumimoji="0" lang="en-US" sz="1400" b="0" i="0" u="none" strike="noStrike" kern="1200" cap="none" spc="0" normalizeH="0" baseline="0" noProof="0" dirty="0" smtClean="0">
              <a:ln>
                <a:noFill/>
              </a:ln>
              <a:solidFill>
                <a:srgbClr val="3C5790"/>
              </a:solidFill>
              <a:effectLst/>
              <a:uLnTx/>
              <a:uFillTx/>
              <a:latin typeface="+mn-lt"/>
              <a:ea typeface="+mn-ea"/>
              <a:cs typeface="+mn-cs"/>
            </a:endParaRPr>
          </a:p>
        </p:txBody>
      </p:sp>
      <p:cxnSp>
        <p:nvCxnSpPr>
          <p:cNvPr id="10" name="Straight Connector 9"/>
          <p:cNvCxnSpPr/>
          <p:nvPr/>
        </p:nvCxnSpPr>
        <p:spPr>
          <a:xfrm flipV="1">
            <a:off x="152400" y="4038600"/>
            <a:ext cx="8763000" cy="7620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81200"/>
            <a:ext cx="8839200" cy="4648200"/>
          </a:xfrm>
        </p:spPr>
        <p:txBody>
          <a:bodyPr/>
          <a:lstStyle/>
          <a:p>
            <a:r>
              <a:rPr lang="en-US" sz="1400" dirty="0" smtClean="0">
                <a:solidFill>
                  <a:srgbClr val="3C5790"/>
                </a:solidFill>
              </a:rPr>
              <a:t>A </a:t>
            </a:r>
            <a:r>
              <a:rPr lang="en-US" sz="1400" b="1" dirty="0" err="1" smtClean="0">
                <a:solidFill>
                  <a:srgbClr val="3C5790"/>
                </a:solidFill>
              </a:rPr>
              <a:t>java.nio.channels.FileChannel</a:t>
            </a:r>
            <a:r>
              <a:rPr lang="en-US" sz="1400" dirty="0" smtClean="0">
                <a:solidFill>
                  <a:srgbClr val="3C5790"/>
                </a:solidFill>
              </a:rPr>
              <a:t> can potentially be both a </a:t>
            </a:r>
            <a:r>
              <a:rPr lang="en-US" sz="1400" b="1" dirty="0" err="1" smtClean="0">
                <a:solidFill>
                  <a:srgbClr val="3C5790"/>
                </a:solidFill>
              </a:rPr>
              <a:t>GatheringByteChannel</a:t>
            </a:r>
            <a:r>
              <a:rPr lang="en-US" sz="1400" dirty="0" smtClean="0">
                <a:solidFill>
                  <a:srgbClr val="3C5790"/>
                </a:solidFill>
              </a:rPr>
              <a:t> and a </a:t>
            </a:r>
            <a:r>
              <a:rPr lang="en-US" sz="1400" b="1" dirty="0" err="1" smtClean="0">
                <a:solidFill>
                  <a:srgbClr val="3C5790"/>
                </a:solidFill>
              </a:rPr>
              <a:t>ScatteringByteChannel</a:t>
            </a:r>
            <a:r>
              <a:rPr lang="en-US" sz="1400" dirty="0" smtClean="0">
                <a:solidFill>
                  <a:srgbClr val="3C5790"/>
                </a:solidFill>
              </a:rPr>
              <a:t>. Each actual </a:t>
            </a:r>
            <a:r>
              <a:rPr lang="en-US" sz="1400" dirty="0" err="1" smtClean="0">
                <a:solidFill>
                  <a:srgbClr val="3C5790"/>
                </a:solidFill>
              </a:rPr>
              <a:t>FileChannel</a:t>
            </a:r>
            <a:r>
              <a:rPr lang="en-US" sz="1400" dirty="0" smtClean="0">
                <a:solidFill>
                  <a:srgbClr val="3C5790"/>
                </a:solidFill>
              </a:rPr>
              <a:t> object is either readable or writable, not both.</a:t>
            </a:r>
          </a:p>
          <a:p>
            <a:r>
              <a:rPr lang="en-US" sz="1400" dirty="0" err="1" smtClean="0">
                <a:solidFill>
                  <a:srgbClr val="3C5790"/>
                </a:solidFill>
              </a:rPr>
              <a:t>FileChannels</a:t>
            </a:r>
            <a:r>
              <a:rPr lang="en-US" sz="1400" dirty="0" smtClean="0">
                <a:solidFill>
                  <a:srgbClr val="3C5790"/>
                </a:solidFill>
              </a:rPr>
              <a:t> created by invoking the </a:t>
            </a:r>
            <a:r>
              <a:rPr lang="en-US" sz="1400" dirty="0" err="1" smtClean="0">
                <a:solidFill>
                  <a:srgbClr val="3C5790"/>
                </a:solidFill>
              </a:rPr>
              <a:t>getChannel</a:t>
            </a:r>
            <a:r>
              <a:rPr lang="en-US" sz="1400" dirty="0" smtClean="0">
                <a:solidFill>
                  <a:srgbClr val="3C5790"/>
                </a:solidFill>
              </a:rPr>
              <a:t>() method of a </a:t>
            </a:r>
            <a:r>
              <a:rPr lang="en-US" sz="1400" dirty="0" err="1" smtClean="0">
                <a:solidFill>
                  <a:srgbClr val="3C5790"/>
                </a:solidFill>
              </a:rPr>
              <a:t>FileOutputStream</a:t>
            </a:r>
            <a:r>
              <a:rPr lang="en-US" sz="1400" dirty="0" smtClean="0">
                <a:solidFill>
                  <a:srgbClr val="3C5790"/>
                </a:solidFill>
              </a:rPr>
              <a:t> are writable. </a:t>
            </a:r>
          </a:p>
          <a:p>
            <a:r>
              <a:rPr lang="en-US" sz="1400" dirty="0" err="1" smtClean="0">
                <a:solidFill>
                  <a:srgbClr val="3C5790"/>
                </a:solidFill>
              </a:rPr>
              <a:t>FileChannels</a:t>
            </a:r>
            <a:r>
              <a:rPr lang="en-US" sz="1400" dirty="0" smtClean="0">
                <a:solidFill>
                  <a:srgbClr val="3C5790"/>
                </a:solidFill>
              </a:rPr>
              <a:t> created by invoking the </a:t>
            </a:r>
            <a:r>
              <a:rPr lang="en-US" sz="1400" dirty="0" err="1" smtClean="0">
                <a:solidFill>
                  <a:srgbClr val="3C5790"/>
                </a:solidFill>
              </a:rPr>
              <a:t>getChannel</a:t>
            </a:r>
            <a:r>
              <a:rPr lang="en-US" sz="1400" dirty="0" smtClean="0">
                <a:solidFill>
                  <a:srgbClr val="3C5790"/>
                </a:solidFill>
              </a:rPr>
              <a:t>() method of a </a:t>
            </a:r>
            <a:r>
              <a:rPr lang="en-US" sz="1400" dirty="0" err="1" smtClean="0">
                <a:solidFill>
                  <a:srgbClr val="3C5790"/>
                </a:solidFill>
              </a:rPr>
              <a:t>FileInputStream</a:t>
            </a:r>
            <a:r>
              <a:rPr lang="en-US" sz="1400" dirty="0" smtClean="0">
                <a:solidFill>
                  <a:srgbClr val="3C5790"/>
                </a:solidFill>
              </a:rPr>
              <a:t> are readable.</a:t>
            </a:r>
          </a:p>
          <a:p>
            <a:r>
              <a:rPr lang="en-US" sz="1400" dirty="0" smtClean="0">
                <a:solidFill>
                  <a:srgbClr val="3C5790"/>
                </a:solidFill>
              </a:rPr>
              <a:t>Invoking a write() method on a channel connected to a </a:t>
            </a:r>
            <a:r>
              <a:rPr lang="en-US" sz="1400" dirty="0" err="1" smtClean="0">
                <a:solidFill>
                  <a:srgbClr val="3C5790"/>
                </a:solidFill>
              </a:rPr>
              <a:t>FileInputStream</a:t>
            </a:r>
            <a:r>
              <a:rPr lang="en-US" sz="1400" dirty="0" smtClean="0">
                <a:solidFill>
                  <a:srgbClr val="3C5790"/>
                </a:solidFill>
              </a:rPr>
              <a:t> throws </a:t>
            </a:r>
            <a:r>
              <a:rPr lang="en-US" sz="1400" b="1" dirty="0" err="1" smtClean="0">
                <a:solidFill>
                  <a:srgbClr val="3C5790"/>
                </a:solidFill>
              </a:rPr>
              <a:t>NonWritableChannelException</a:t>
            </a:r>
            <a:r>
              <a:rPr lang="en-US" sz="1400" dirty="0" smtClean="0">
                <a:solidFill>
                  <a:srgbClr val="3C5790"/>
                </a:solidFill>
              </a:rPr>
              <a:t>.</a:t>
            </a:r>
          </a:p>
          <a:p>
            <a:r>
              <a:rPr lang="en-US" sz="1400" dirty="0" smtClean="0">
                <a:solidFill>
                  <a:srgbClr val="3C5790"/>
                </a:solidFill>
              </a:rPr>
              <a:t>Invoking a read() method on a channel connected to a </a:t>
            </a:r>
            <a:r>
              <a:rPr lang="en-US" sz="1400" dirty="0" err="1" smtClean="0">
                <a:solidFill>
                  <a:srgbClr val="3C5790"/>
                </a:solidFill>
              </a:rPr>
              <a:t>FileOutputStream</a:t>
            </a:r>
            <a:r>
              <a:rPr lang="en-US" sz="1400" dirty="0" smtClean="0">
                <a:solidFill>
                  <a:srgbClr val="3C5790"/>
                </a:solidFill>
              </a:rPr>
              <a:t> throws </a:t>
            </a:r>
            <a:r>
              <a:rPr lang="en-US" sz="1400" b="1" dirty="0" err="1" smtClean="0">
                <a:solidFill>
                  <a:srgbClr val="3C5790"/>
                </a:solidFill>
              </a:rPr>
              <a:t>NonReadableChannelException</a:t>
            </a:r>
            <a:r>
              <a:rPr lang="en-US" sz="1400" dirty="0" smtClean="0">
                <a:solidFill>
                  <a:srgbClr val="3C5790"/>
                </a:solidFill>
              </a:rPr>
              <a:t>.</a:t>
            </a:r>
          </a:p>
          <a:p>
            <a:r>
              <a:rPr lang="en-US" sz="1400" dirty="0" smtClean="0">
                <a:solidFill>
                  <a:srgbClr val="3C5790"/>
                </a:solidFill>
              </a:rPr>
              <a:t>Specific operations:</a:t>
            </a:r>
          </a:p>
          <a:p>
            <a:pPr lvl="1"/>
            <a:r>
              <a:rPr lang="en-US" sz="1100" dirty="0" smtClean="0">
                <a:solidFill>
                  <a:srgbClr val="3C5790"/>
                </a:solidFill>
              </a:rPr>
              <a:t>Data can be transferred from the file to a channel, or from a channel to the file easy.</a:t>
            </a:r>
          </a:p>
          <a:p>
            <a:pPr lvl="1"/>
            <a:r>
              <a:rPr lang="en-US" sz="1100" dirty="0" smtClean="0">
                <a:solidFill>
                  <a:srgbClr val="3C5790"/>
                </a:solidFill>
              </a:rPr>
              <a:t>File channels can be locked so that other processes cannot access them.</a:t>
            </a:r>
          </a:p>
          <a:p>
            <a:pPr lvl="1"/>
            <a:r>
              <a:rPr lang="en-US" sz="1100" dirty="0" smtClean="0">
                <a:solidFill>
                  <a:srgbClr val="3C5790"/>
                </a:solidFill>
              </a:rPr>
              <a:t>File channels can be flushed to write data to an associated device.</a:t>
            </a:r>
          </a:p>
          <a:p>
            <a:pPr lvl="1"/>
            <a:r>
              <a:rPr lang="en-US" sz="1100" dirty="0" smtClean="0">
                <a:solidFill>
                  <a:srgbClr val="3C5790"/>
                </a:solidFill>
              </a:rPr>
              <a:t>The current position in the file can be changed and we don't have to read or write a file from beginning to end. We can jump around in the file.</a:t>
            </a:r>
          </a:p>
          <a:p>
            <a:r>
              <a:rPr lang="en-US" sz="1400" dirty="0" smtClean="0">
                <a:solidFill>
                  <a:srgbClr val="3C5790"/>
                </a:solidFill>
              </a:rPr>
              <a:t>Unlike streams, file channels are safe for access from multiple concurrent threads. Multiple threads can read from or write to the same </a:t>
            </a:r>
            <a:r>
              <a:rPr lang="en-US" sz="1400" dirty="0" err="1" smtClean="0">
                <a:solidFill>
                  <a:srgbClr val="3C5790"/>
                </a:solidFill>
              </a:rPr>
              <a:t>FileChannel</a:t>
            </a:r>
            <a:r>
              <a:rPr lang="en-US" sz="1400" dirty="0" smtClean="0">
                <a:solidFill>
                  <a:srgbClr val="3C5790"/>
                </a:solidFill>
              </a:rPr>
              <a:t> simultaneously. Applications sometimes need exclusive access to particular files. </a:t>
            </a:r>
          </a:p>
          <a:p>
            <a:r>
              <a:rPr lang="en-US" sz="1400" dirty="0" smtClean="0">
                <a:solidFill>
                  <a:srgbClr val="3C5790"/>
                </a:solidFill>
              </a:rPr>
              <a:t>The </a:t>
            </a:r>
            <a:r>
              <a:rPr lang="en-US" sz="1400" b="1" dirty="0" smtClean="0">
                <a:solidFill>
                  <a:srgbClr val="3C5790"/>
                </a:solidFill>
              </a:rPr>
              <a:t>lock</a:t>
            </a:r>
            <a:r>
              <a:rPr lang="en-US" sz="1400" dirty="0" smtClean="0">
                <a:solidFill>
                  <a:srgbClr val="3C5790"/>
                </a:solidFill>
              </a:rPr>
              <a:t>() method creates a </a:t>
            </a:r>
            <a:r>
              <a:rPr lang="en-US" sz="1400" b="1" dirty="0" err="1" smtClean="0">
                <a:solidFill>
                  <a:srgbClr val="3C5790"/>
                </a:solidFill>
              </a:rPr>
              <a:t>java.nio.channels.FileLock</a:t>
            </a:r>
            <a:r>
              <a:rPr lang="en-US" sz="1400" dirty="0" smtClean="0">
                <a:solidFill>
                  <a:srgbClr val="3C5790"/>
                </a:solidFill>
              </a:rPr>
              <a:t> objects and locks the object. This method blocks until it can get the lock on the file. </a:t>
            </a:r>
          </a:p>
          <a:p>
            <a:r>
              <a:rPr lang="en-US" sz="1400" b="1" dirty="0" err="1" smtClean="0">
                <a:solidFill>
                  <a:srgbClr val="3C5790"/>
                </a:solidFill>
              </a:rPr>
              <a:t>FileLockInterruptionException</a:t>
            </a:r>
            <a:r>
              <a:rPr lang="en-US" sz="1400" dirty="0" smtClean="0">
                <a:solidFill>
                  <a:srgbClr val="3C5790"/>
                </a:solidFill>
              </a:rPr>
              <a:t> is thrown if another thread interrupts the thread that is waiting for the lock.</a:t>
            </a:r>
          </a:p>
          <a:p>
            <a:r>
              <a:rPr lang="en-US" sz="1400" dirty="0" smtClean="0">
                <a:solidFill>
                  <a:srgbClr val="3C5790"/>
                </a:solidFill>
              </a:rPr>
              <a:t>For some use cases, it's not necessary to lock the entire file and we can lock a portion of the source.</a:t>
            </a:r>
          </a:p>
          <a:p>
            <a:r>
              <a:rPr lang="en-US" sz="1400" dirty="0" smtClean="0">
                <a:solidFill>
                  <a:srgbClr val="3C5790"/>
                </a:solidFill>
              </a:rPr>
              <a:t>public abstract </a:t>
            </a:r>
            <a:r>
              <a:rPr lang="en-US" sz="1400" dirty="0" err="1" smtClean="0">
                <a:solidFill>
                  <a:srgbClr val="3C5790"/>
                </a:solidFill>
              </a:rPr>
              <a:t>FileLock</a:t>
            </a:r>
            <a:r>
              <a:rPr lang="en-US" sz="1400" dirty="0" smtClean="0">
                <a:solidFill>
                  <a:srgbClr val="3C5790"/>
                </a:solidFill>
              </a:rPr>
              <a:t> lock(long position, long size, </a:t>
            </a:r>
            <a:r>
              <a:rPr lang="en-US" sz="1400" dirty="0" err="1" smtClean="0">
                <a:solidFill>
                  <a:srgbClr val="3C5790"/>
                </a:solidFill>
              </a:rPr>
              <a:t>boolean</a:t>
            </a:r>
            <a:r>
              <a:rPr lang="en-US" sz="1400" dirty="0" smtClean="0">
                <a:solidFill>
                  <a:srgbClr val="3C5790"/>
                </a:solidFill>
              </a:rPr>
              <a:t> shared).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05000"/>
            <a:ext cx="8686800" cy="2514600"/>
          </a:xfrm>
        </p:spPr>
        <p:txBody>
          <a:bodyPr/>
          <a:lstStyle/>
          <a:p>
            <a:r>
              <a:rPr lang="en-US" sz="1300" dirty="0" smtClean="0">
                <a:solidFill>
                  <a:srgbClr val="3C5790"/>
                </a:solidFill>
              </a:rPr>
              <a:t>Some operating systems, including Windows and Unix, support </a:t>
            </a:r>
            <a:r>
              <a:rPr lang="en-US" sz="1300" b="1" dirty="0" smtClean="0">
                <a:solidFill>
                  <a:srgbClr val="3C5790"/>
                </a:solidFill>
              </a:rPr>
              <a:t>shared locks</a:t>
            </a:r>
            <a:r>
              <a:rPr lang="en-US" sz="1300" dirty="0" smtClean="0">
                <a:solidFill>
                  <a:srgbClr val="3C5790"/>
                </a:solidFill>
              </a:rPr>
              <a:t>. A shared lock allows multiple applications, all of which have the shared lock, to access the file and no application can exclusively lock the file.</a:t>
            </a:r>
          </a:p>
          <a:p>
            <a:r>
              <a:rPr lang="en-US" sz="1300" dirty="0" smtClean="0">
                <a:solidFill>
                  <a:srgbClr val="3C5790"/>
                </a:solidFill>
              </a:rPr>
              <a:t>If the OS doesn't support this functionality, it just waits for an exclusive lock instead. Shared locks are allowed only on readable files. Unshared locks are allowed only on writable files.</a:t>
            </a:r>
          </a:p>
          <a:p>
            <a:r>
              <a:rPr lang="en-US" sz="1300" dirty="0" smtClean="0">
                <a:solidFill>
                  <a:srgbClr val="3C5790"/>
                </a:solidFill>
              </a:rPr>
              <a:t>Both </a:t>
            </a:r>
            <a:r>
              <a:rPr lang="en-US" sz="1300" b="1" dirty="0" smtClean="0">
                <a:solidFill>
                  <a:srgbClr val="3C5790"/>
                </a:solidFill>
              </a:rPr>
              <a:t>lock</a:t>
            </a:r>
            <a:r>
              <a:rPr lang="en-US" sz="1300" dirty="0" smtClean="0">
                <a:solidFill>
                  <a:srgbClr val="3C5790"/>
                </a:solidFill>
              </a:rPr>
              <a:t>() methods can wait for an indefinite amount of time and not to block the entire thread we can use the </a:t>
            </a:r>
            <a:r>
              <a:rPr lang="en-US" sz="1300" b="1" dirty="0" err="1" smtClean="0">
                <a:solidFill>
                  <a:srgbClr val="3C5790"/>
                </a:solidFill>
              </a:rPr>
              <a:t>tryLock</a:t>
            </a:r>
            <a:r>
              <a:rPr lang="en-US" sz="1300" dirty="0" smtClean="0">
                <a:solidFill>
                  <a:srgbClr val="3C5790"/>
                </a:solidFill>
              </a:rPr>
              <a:t>(). These methods act the same as lock(), except that they return immediately. If a file has already been locked, these two methods return </a:t>
            </a:r>
            <a:r>
              <a:rPr lang="en-US" sz="1300" b="1" dirty="0" smtClean="0">
                <a:solidFill>
                  <a:srgbClr val="3C5790"/>
                </a:solidFill>
              </a:rPr>
              <a:t>null</a:t>
            </a:r>
            <a:r>
              <a:rPr lang="en-US" sz="1300" dirty="0" smtClean="0">
                <a:solidFill>
                  <a:srgbClr val="3C5790"/>
                </a:solidFill>
              </a:rPr>
              <a:t>. To release the lock we call the </a:t>
            </a:r>
            <a:r>
              <a:rPr lang="en-US" sz="1300" b="1" dirty="0" smtClean="0">
                <a:solidFill>
                  <a:srgbClr val="3C5790"/>
                </a:solidFill>
              </a:rPr>
              <a:t>release</a:t>
            </a:r>
            <a:r>
              <a:rPr lang="en-US" sz="1300" dirty="0" smtClean="0">
                <a:solidFill>
                  <a:srgbClr val="3C5790"/>
                </a:solidFill>
              </a:rPr>
              <a:t>() method from </a:t>
            </a:r>
            <a:r>
              <a:rPr lang="en-US" sz="1300" dirty="0" err="1" smtClean="0">
                <a:solidFill>
                  <a:srgbClr val="3C5790"/>
                </a:solidFill>
              </a:rPr>
              <a:t>FileLock</a:t>
            </a:r>
            <a:r>
              <a:rPr lang="en-US" sz="1300" dirty="0" smtClean="0">
                <a:solidFill>
                  <a:srgbClr val="3C5790"/>
                </a:solidFill>
              </a:rPr>
              <a:t>.</a:t>
            </a:r>
          </a:p>
          <a:p>
            <a:r>
              <a:rPr lang="en-US" sz="1300" dirty="0" smtClean="0">
                <a:solidFill>
                  <a:srgbClr val="3C5790"/>
                </a:solidFill>
              </a:rPr>
              <a:t>Like file streams, file channels can be buffered. To make sure that data is written to the disk, it may be necessary to flush it by calling </a:t>
            </a:r>
            <a:r>
              <a:rPr lang="en-US" sz="1300" b="1" dirty="0" smtClean="0">
                <a:solidFill>
                  <a:srgbClr val="3C5790"/>
                </a:solidFill>
              </a:rPr>
              <a:t>force</a:t>
            </a:r>
            <a:r>
              <a:rPr lang="en-US" sz="1300" dirty="0" smtClean="0">
                <a:solidFill>
                  <a:srgbClr val="3C5790"/>
                </a:solidFill>
              </a:rPr>
              <a:t>().</a:t>
            </a:r>
          </a:p>
          <a:p>
            <a:r>
              <a:rPr lang="en-US" sz="1300" dirty="0" smtClean="0">
                <a:solidFill>
                  <a:srgbClr val="3C5790"/>
                </a:solidFill>
              </a:rPr>
              <a:t>In many cases, especially with small amounts of data, streams are just faster.</a:t>
            </a:r>
          </a:p>
          <a:p>
            <a:r>
              <a:rPr lang="en-US" sz="1300" dirty="0" smtClean="0">
                <a:solidFill>
                  <a:srgbClr val="3C5790"/>
                </a:solidFill>
              </a:rPr>
              <a:t>The </a:t>
            </a:r>
            <a:r>
              <a:rPr lang="en-US" sz="1300" b="1" dirty="0" err="1" smtClean="0">
                <a:solidFill>
                  <a:srgbClr val="3C5790"/>
                </a:solidFill>
              </a:rPr>
              <a:t>java.nio.Channels</a:t>
            </a:r>
            <a:r>
              <a:rPr lang="en-US" sz="1300" dirty="0" smtClean="0">
                <a:solidFill>
                  <a:srgbClr val="3C5790"/>
                </a:solidFill>
              </a:rPr>
              <a:t> class provides 8 static utility methods for connecting channels to streams and vice versa.</a:t>
            </a:r>
          </a:p>
        </p:txBody>
      </p:sp>
      <p:pic>
        <p:nvPicPr>
          <p:cNvPr id="2" name="Picture 2"/>
          <p:cNvPicPr>
            <a:picLocks noChangeAspect="1" noChangeArrowheads="1"/>
          </p:cNvPicPr>
          <p:nvPr/>
        </p:nvPicPr>
        <p:blipFill>
          <a:blip r:embed="rId3" cstate="print"/>
          <a:srcRect/>
          <a:stretch>
            <a:fillRect/>
          </a:stretch>
        </p:blipFill>
        <p:spPr bwMode="auto">
          <a:xfrm>
            <a:off x="228600" y="4572000"/>
            <a:ext cx="5029200" cy="2173705"/>
          </a:xfrm>
          <a:prstGeom prst="rect">
            <a:avLst/>
          </a:prstGeom>
          <a:noFill/>
          <a:ln w="9525">
            <a:noFill/>
            <a:miter lim="800000"/>
            <a:headEnd/>
            <a:tailEnd/>
          </a:ln>
          <a:effectLst/>
        </p:spPr>
      </p:pic>
      <p:pic>
        <p:nvPicPr>
          <p:cNvPr id="3" name="Picture 3"/>
          <p:cNvPicPr>
            <a:picLocks noChangeAspect="1" noChangeArrowheads="1"/>
          </p:cNvPicPr>
          <p:nvPr/>
        </p:nvPicPr>
        <p:blipFill>
          <a:blip r:embed="rId4" cstate="print"/>
          <a:srcRect/>
          <a:stretch>
            <a:fillRect/>
          </a:stretch>
        </p:blipFill>
        <p:spPr bwMode="auto">
          <a:xfrm>
            <a:off x="5410200" y="5334000"/>
            <a:ext cx="3571079"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Channels serve as conduits to I/O services. I/O falls into two categories: file I/O and stream I/O, so there are two types of channels: file and socket </a:t>
            </a:r>
            <a:r>
              <a:rPr lang="en-US" sz="1400" dirty="0" smtClean="0">
                <a:solidFill>
                  <a:srgbClr val="3C5790"/>
                </a:solidFill>
                <a:sym typeface="Wingdings" pitchFamily="2" charset="2"/>
              </a:rPr>
              <a:t> </a:t>
            </a:r>
            <a:r>
              <a:rPr lang="en-US" sz="1400" b="1" dirty="0" err="1" smtClean="0">
                <a:solidFill>
                  <a:srgbClr val="3C5790"/>
                </a:solidFill>
              </a:rPr>
              <a:t>FileChannel</a:t>
            </a:r>
            <a:r>
              <a:rPr lang="en-US" sz="1400" dirty="0" smtClean="0">
                <a:solidFill>
                  <a:srgbClr val="3C5790"/>
                </a:solidFill>
              </a:rPr>
              <a:t> class and three socket channel classes: </a:t>
            </a:r>
            <a:r>
              <a:rPr lang="en-US" sz="1400" b="1" dirty="0" err="1" smtClean="0">
                <a:solidFill>
                  <a:srgbClr val="3C5790"/>
                </a:solidFill>
              </a:rPr>
              <a:t>SocketChannel</a:t>
            </a:r>
            <a:r>
              <a:rPr lang="en-US" sz="1400" dirty="0" smtClean="0">
                <a:solidFill>
                  <a:srgbClr val="3C5790"/>
                </a:solidFill>
              </a:rPr>
              <a:t>, </a:t>
            </a:r>
            <a:r>
              <a:rPr lang="en-US" sz="1400" b="1" dirty="0" err="1" smtClean="0">
                <a:solidFill>
                  <a:srgbClr val="3C5790"/>
                </a:solidFill>
              </a:rPr>
              <a:t>ServerSocketChannel</a:t>
            </a:r>
            <a:r>
              <a:rPr lang="en-US" sz="1400" dirty="0" smtClean="0">
                <a:solidFill>
                  <a:srgbClr val="3C5790"/>
                </a:solidFill>
              </a:rPr>
              <a:t>, and </a:t>
            </a:r>
            <a:r>
              <a:rPr lang="en-US" sz="1400" b="1" dirty="0" err="1" smtClean="0">
                <a:solidFill>
                  <a:srgbClr val="3C5790"/>
                </a:solidFill>
              </a:rPr>
              <a:t>DatagramChannel</a:t>
            </a:r>
            <a:r>
              <a:rPr lang="en-US" sz="1400" dirty="0" smtClean="0">
                <a:solidFill>
                  <a:srgbClr val="3C5790"/>
                </a:solidFill>
              </a:rPr>
              <a:t>.</a:t>
            </a:r>
          </a:p>
          <a:p>
            <a:r>
              <a:rPr lang="en-US" sz="1400" dirty="0" err="1" smtClean="0">
                <a:solidFill>
                  <a:srgbClr val="3C5790"/>
                </a:solidFill>
              </a:rPr>
              <a:t>SocketChannel</a:t>
            </a:r>
            <a:r>
              <a:rPr lang="en-US" sz="1400" dirty="0" smtClean="0">
                <a:solidFill>
                  <a:srgbClr val="3C5790"/>
                </a:solidFill>
              </a:rPr>
              <a:t> implements both </a:t>
            </a:r>
            <a:r>
              <a:rPr lang="en-US" sz="1400" b="1" dirty="0" err="1" smtClean="0">
                <a:solidFill>
                  <a:srgbClr val="3C5790"/>
                </a:solidFill>
              </a:rPr>
              <a:t>ScatteringByteChannel</a:t>
            </a:r>
            <a:r>
              <a:rPr lang="en-US" sz="1400" dirty="0" smtClean="0">
                <a:solidFill>
                  <a:srgbClr val="3C5790"/>
                </a:solidFill>
              </a:rPr>
              <a:t> and </a:t>
            </a:r>
            <a:r>
              <a:rPr lang="en-US" sz="1400" b="1" dirty="0" err="1" smtClean="0">
                <a:solidFill>
                  <a:srgbClr val="3C5790"/>
                </a:solidFill>
              </a:rPr>
              <a:t>GatheringByteChannel</a:t>
            </a:r>
            <a:r>
              <a:rPr lang="en-US" sz="1400" dirty="0" smtClean="0">
                <a:solidFill>
                  <a:srgbClr val="3C5790"/>
                </a:solidFill>
              </a:rPr>
              <a:t>.</a:t>
            </a:r>
          </a:p>
          <a:p>
            <a:r>
              <a:rPr lang="en-US" sz="1400" dirty="0" smtClean="0">
                <a:solidFill>
                  <a:srgbClr val="3C5790"/>
                </a:solidFill>
              </a:rPr>
              <a:t>There are differences between files and sockets:</a:t>
            </a:r>
          </a:p>
          <a:p>
            <a:pPr lvl="1"/>
            <a:r>
              <a:rPr lang="en-US" sz="1200" dirty="0" smtClean="0">
                <a:solidFill>
                  <a:srgbClr val="3C5790"/>
                </a:solidFill>
              </a:rPr>
              <a:t> - Sockets must be explicitly connected.</a:t>
            </a:r>
          </a:p>
          <a:p>
            <a:pPr lvl="1"/>
            <a:r>
              <a:rPr lang="en-US" sz="1200" dirty="0" smtClean="0">
                <a:solidFill>
                  <a:srgbClr val="3C5790"/>
                </a:solidFill>
              </a:rPr>
              <a:t> - Sockets can be disconnected.</a:t>
            </a:r>
          </a:p>
          <a:p>
            <a:pPr lvl="1"/>
            <a:r>
              <a:rPr lang="en-US" sz="1200" dirty="0" smtClean="0">
                <a:solidFill>
                  <a:srgbClr val="3C5790"/>
                </a:solidFill>
              </a:rPr>
              <a:t> - Sockets can be selected.</a:t>
            </a:r>
          </a:p>
          <a:p>
            <a:pPr lvl="1"/>
            <a:r>
              <a:rPr lang="en-US" sz="1200" dirty="0" smtClean="0">
                <a:solidFill>
                  <a:srgbClr val="3C5790"/>
                </a:solidFill>
              </a:rPr>
              <a:t> - Sockets support </a:t>
            </a:r>
            <a:r>
              <a:rPr lang="en-US" sz="1200" dirty="0" smtClean="0">
                <a:solidFill>
                  <a:srgbClr val="3C5790"/>
                </a:solidFill>
              </a:rPr>
              <a:t>non-blocking </a:t>
            </a:r>
            <a:r>
              <a:rPr lang="en-US" sz="1200" dirty="0" smtClean="0">
                <a:solidFill>
                  <a:srgbClr val="3C5790"/>
                </a:solidFill>
              </a:rPr>
              <a:t>I/O</a:t>
            </a:r>
            <a:r>
              <a:rPr lang="en-US" sz="1200" dirty="0" smtClean="0">
                <a:solidFill>
                  <a:srgbClr val="3C5790"/>
                </a:solidFill>
              </a:rPr>
              <a:t>.</a:t>
            </a:r>
          </a:p>
          <a:p>
            <a:r>
              <a:rPr lang="en-US" sz="1400" dirty="0" err="1" smtClean="0">
                <a:solidFill>
                  <a:srgbClr val="3C5790"/>
                </a:solidFill>
              </a:rPr>
              <a:t>Eg</a:t>
            </a:r>
            <a:r>
              <a:rPr lang="en-US" sz="1400" dirty="0" smtClean="0">
                <a:solidFill>
                  <a:srgbClr val="3C5790"/>
                </a:solidFill>
              </a:rPr>
              <a:t>: </a:t>
            </a:r>
          </a:p>
          <a:p>
            <a:pPr>
              <a:buNone/>
            </a:pPr>
            <a:r>
              <a:rPr lang="en-US" sz="1400" dirty="0" smtClean="0">
                <a:solidFill>
                  <a:srgbClr val="3C5790"/>
                </a:solidFill>
              </a:rPr>
              <a:t>	</a:t>
            </a:r>
            <a:r>
              <a:rPr lang="en-US" sz="1400" dirty="0" err="1" smtClean="0">
                <a:solidFill>
                  <a:srgbClr val="3C5790"/>
                </a:solidFill>
              </a:rPr>
              <a:t>SocketAddress</a:t>
            </a:r>
            <a:r>
              <a:rPr lang="en-US" sz="1400" dirty="0" smtClean="0">
                <a:solidFill>
                  <a:srgbClr val="3C5790"/>
                </a:solidFill>
              </a:rPr>
              <a:t> </a:t>
            </a:r>
            <a:r>
              <a:rPr lang="en-US" sz="1400" dirty="0" smtClean="0">
                <a:solidFill>
                  <a:srgbClr val="3C5790"/>
                </a:solidFill>
              </a:rPr>
              <a:t>remote = new </a:t>
            </a:r>
            <a:r>
              <a:rPr lang="en-US" sz="1400" dirty="0" err="1" smtClean="0">
                <a:solidFill>
                  <a:srgbClr val="3C5790"/>
                </a:solidFill>
              </a:rPr>
              <a:t>InetSocketAddress</a:t>
            </a:r>
            <a:r>
              <a:rPr lang="en-US" sz="1400" dirty="0" smtClean="0">
                <a:solidFill>
                  <a:srgbClr val="3C5790"/>
                </a:solidFill>
              </a:rPr>
              <a:t>(host, port);</a:t>
            </a:r>
          </a:p>
          <a:p>
            <a:pPr>
              <a:buNone/>
            </a:pPr>
            <a:r>
              <a:rPr lang="en-US" sz="1400" dirty="0" smtClean="0">
                <a:solidFill>
                  <a:srgbClr val="3C5790"/>
                </a:solidFill>
              </a:rPr>
              <a:t>	</a:t>
            </a:r>
            <a:r>
              <a:rPr lang="en-US" sz="1400" dirty="0" err="1" smtClean="0">
                <a:solidFill>
                  <a:srgbClr val="3C5790"/>
                </a:solidFill>
              </a:rPr>
              <a:t>SocketChannel</a:t>
            </a:r>
            <a:r>
              <a:rPr lang="en-US" sz="1400" dirty="0" smtClean="0">
                <a:solidFill>
                  <a:srgbClr val="3C5790"/>
                </a:solidFill>
              </a:rPr>
              <a:t> </a:t>
            </a:r>
            <a:r>
              <a:rPr lang="en-US" sz="1400" dirty="0" smtClean="0">
                <a:solidFill>
                  <a:srgbClr val="3C5790"/>
                </a:solidFill>
              </a:rPr>
              <a:t>channel = </a:t>
            </a:r>
            <a:r>
              <a:rPr lang="en-US" sz="1400" dirty="0" err="1" smtClean="0">
                <a:solidFill>
                  <a:srgbClr val="3C5790"/>
                </a:solidFill>
              </a:rPr>
              <a:t>SocketChannel.open</a:t>
            </a:r>
            <a:r>
              <a:rPr lang="en-US" sz="1400" dirty="0" smtClean="0">
                <a:solidFill>
                  <a:srgbClr val="3C5790"/>
                </a:solidFill>
              </a:rPr>
              <a:t>(remote</a:t>
            </a:r>
            <a:r>
              <a:rPr lang="en-US" sz="1400" dirty="0" smtClean="0">
                <a:solidFill>
                  <a:srgbClr val="3C5790"/>
                </a:solidFill>
              </a:rPr>
              <a:t>);</a:t>
            </a:r>
          </a:p>
          <a:p>
            <a:r>
              <a:rPr lang="en-US" sz="1400" dirty="0" smtClean="0">
                <a:solidFill>
                  <a:srgbClr val="3C5790"/>
                </a:solidFill>
              </a:rPr>
              <a:t>One server thread using a </a:t>
            </a:r>
            <a:r>
              <a:rPr lang="en-US" sz="1400" b="1" dirty="0" err="1" smtClean="0">
                <a:solidFill>
                  <a:srgbClr val="3C5790"/>
                </a:solidFill>
              </a:rPr>
              <a:t>ServerSocketChannel</a:t>
            </a:r>
            <a:r>
              <a:rPr lang="en-US" sz="1400" dirty="0" smtClean="0">
                <a:solidFill>
                  <a:srgbClr val="3C5790"/>
                </a:solidFill>
              </a:rPr>
              <a:t> can manage many different clients because is using </a:t>
            </a:r>
            <a:r>
              <a:rPr lang="en-US" sz="1400" dirty="0" smtClean="0">
                <a:solidFill>
                  <a:srgbClr val="3C5790"/>
                </a:solidFill>
              </a:rPr>
              <a:t>non-blocking </a:t>
            </a:r>
            <a:r>
              <a:rPr lang="en-US" sz="1400" dirty="0" smtClean="0">
                <a:solidFill>
                  <a:srgbClr val="3C5790"/>
                </a:solidFill>
              </a:rPr>
              <a:t>I/O features. </a:t>
            </a:r>
            <a:endParaRPr lang="en-US" sz="1400" dirty="0" smtClean="0">
              <a:solidFill>
                <a:srgbClr val="3C5790"/>
              </a:solidFill>
            </a:endParaRPr>
          </a:p>
          <a:p>
            <a:r>
              <a:rPr lang="en-US" sz="1400" dirty="0" err="1" smtClean="0">
                <a:solidFill>
                  <a:srgbClr val="3C5790"/>
                </a:solidFill>
              </a:rPr>
              <a:t>Eg</a:t>
            </a:r>
            <a:r>
              <a:rPr lang="en-US" sz="1400" dirty="0" smtClean="0">
                <a:solidFill>
                  <a:srgbClr val="3C5790"/>
                </a:solidFill>
              </a:rPr>
              <a:t>:</a:t>
            </a:r>
          </a:p>
          <a:p>
            <a:pPr>
              <a:buNone/>
            </a:pPr>
            <a:r>
              <a:rPr lang="en-US" sz="1400" dirty="0" smtClean="0">
                <a:solidFill>
                  <a:srgbClr val="3C5790"/>
                </a:solidFill>
              </a:rPr>
              <a:t>	</a:t>
            </a:r>
            <a:r>
              <a:rPr lang="en-US" sz="1400" dirty="0" err="1" smtClean="0">
                <a:solidFill>
                  <a:srgbClr val="3C5790"/>
                </a:solidFill>
              </a:rPr>
              <a:t>ServerSocketChannel</a:t>
            </a:r>
            <a:r>
              <a:rPr lang="en-US" sz="1400" dirty="0" smtClean="0">
                <a:solidFill>
                  <a:srgbClr val="3C5790"/>
                </a:solidFill>
              </a:rPr>
              <a:t> </a:t>
            </a:r>
            <a:r>
              <a:rPr lang="en-US" sz="1400" dirty="0" smtClean="0">
                <a:solidFill>
                  <a:srgbClr val="3C5790"/>
                </a:solidFill>
              </a:rPr>
              <a:t>channel = </a:t>
            </a:r>
            <a:r>
              <a:rPr lang="en-US" sz="1400" dirty="0" err="1" smtClean="0">
                <a:solidFill>
                  <a:srgbClr val="3C5790"/>
                </a:solidFill>
              </a:rPr>
              <a:t>ServerSocketChannel.open</a:t>
            </a:r>
            <a:r>
              <a:rPr lang="en-US" sz="1400" dirty="0" smtClean="0">
                <a:solidFill>
                  <a:srgbClr val="3C5790"/>
                </a:solidFill>
              </a:rPr>
              <a:t>();</a:t>
            </a:r>
          </a:p>
          <a:p>
            <a:pPr>
              <a:buNone/>
            </a:pPr>
            <a:r>
              <a:rPr lang="en-US" sz="1400" dirty="0" smtClean="0">
                <a:solidFill>
                  <a:srgbClr val="3C5790"/>
                </a:solidFill>
              </a:rPr>
              <a:t>	</a:t>
            </a:r>
            <a:r>
              <a:rPr lang="en-US" sz="1400" dirty="0" err="1" smtClean="0">
                <a:solidFill>
                  <a:srgbClr val="3C5790"/>
                </a:solidFill>
              </a:rPr>
              <a:t>SocketAddress</a:t>
            </a:r>
            <a:r>
              <a:rPr lang="en-US" sz="1400" dirty="0" smtClean="0">
                <a:solidFill>
                  <a:srgbClr val="3C5790"/>
                </a:solidFill>
              </a:rPr>
              <a:t> </a:t>
            </a:r>
            <a:r>
              <a:rPr lang="en-US" sz="1400" dirty="0" smtClean="0">
                <a:solidFill>
                  <a:srgbClr val="3C5790"/>
                </a:solidFill>
              </a:rPr>
              <a:t>port = new </a:t>
            </a:r>
            <a:r>
              <a:rPr lang="en-US" sz="1400" dirty="0" err="1" smtClean="0">
                <a:solidFill>
                  <a:srgbClr val="3C5790"/>
                </a:solidFill>
              </a:rPr>
              <a:t>InetSocketAddress</a:t>
            </a:r>
            <a:r>
              <a:rPr lang="en-US" sz="1400" dirty="0" smtClean="0">
                <a:solidFill>
                  <a:srgbClr val="3C5790"/>
                </a:solidFill>
              </a:rPr>
              <a:t>(8080);</a:t>
            </a:r>
          </a:p>
          <a:p>
            <a:pPr>
              <a:buNone/>
            </a:pPr>
            <a:r>
              <a:rPr lang="en-US" sz="1400" dirty="0" smtClean="0">
                <a:solidFill>
                  <a:srgbClr val="3C5790"/>
                </a:solidFill>
              </a:rPr>
              <a:t>	</a:t>
            </a:r>
            <a:r>
              <a:rPr lang="en-US" sz="1400" dirty="0" err="1" smtClean="0">
                <a:solidFill>
                  <a:srgbClr val="3C5790"/>
                </a:solidFill>
              </a:rPr>
              <a:t>channel.socket</a:t>
            </a:r>
            <a:r>
              <a:rPr lang="en-US" sz="1400" dirty="0" smtClean="0">
                <a:solidFill>
                  <a:srgbClr val="3C5790"/>
                </a:solidFill>
              </a:rPr>
              <a:t>().bind(port);</a:t>
            </a:r>
            <a:endParaRPr lang="en-US" sz="1400" dirty="0" smtClean="0">
              <a:solidFill>
                <a:srgbClr val="3C5790"/>
              </a:solidFill>
            </a:endParaRP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pic>
        <p:nvPicPr>
          <p:cNvPr id="1026" name="Picture 2"/>
          <p:cNvPicPr>
            <a:picLocks noChangeAspect="1" noChangeArrowheads="1"/>
          </p:cNvPicPr>
          <p:nvPr/>
        </p:nvPicPr>
        <p:blipFill>
          <a:blip r:embed="rId3" cstate="print"/>
          <a:srcRect/>
          <a:stretch>
            <a:fillRect/>
          </a:stretch>
        </p:blipFill>
        <p:spPr bwMode="auto">
          <a:xfrm>
            <a:off x="228601" y="2047875"/>
            <a:ext cx="5029200" cy="307092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810000" y="4191000"/>
            <a:ext cx="5248275" cy="2421632"/>
          </a:xfrm>
          <a:prstGeom prst="rect">
            <a:avLst/>
          </a:prstGeom>
          <a:noFill/>
          <a:ln w="9525">
            <a:noFill/>
            <a:miter lim="800000"/>
            <a:headEnd/>
            <a:tailEnd/>
          </a:ln>
          <a:effectLst/>
        </p:spPr>
      </p:pic>
      <p:sp>
        <p:nvSpPr>
          <p:cNvPr id="7" name="Espace réservé du contenu 4"/>
          <p:cNvSpPr>
            <a:spLocks noGrp="1"/>
          </p:cNvSpPr>
          <p:nvPr>
            <p:ph idx="1"/>
          </p:nvPr>
        </p:nvSpPr>
        <p:spPr>
          <a:xfrm>
            <a:off x="5334000" y="2514600"/>
            <a:ext cx="3581400" cy="1371600"/>
          </a:xfrm>
        </p:spPr>
        <p:txBody>
          <a:bodyPr/>
          <a:lstStyle/>
          <a:p>
            <a:r>
              <a:rPr lang="en-US" sz="1400" dirty="0" smtClean="0">
                <a:solidFill>
                  <a:srgbClr val="3C5790"/>
                </a:solidFill>
              </a:rPr>
              <a:t>The program will grab a HTTP resource and create a file locally with the response from the server, containing HTTP headers and body.</a:t>
            </a:r>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pic>
        <p:nvPicPr>
          <p:cNvPr id="2050" name="Picture 2"/>
          <p:cNvPicPr>
            <a:picLocks noChangeAspect="1" noChangeArrowheads="1"/>
          </p:cNvPicPr>
          <p:nvPr/>
        </p:nvPicPr>
        <p:blipFill>
          <a:blip r:embed="rId3" cstate="print"/>
          <a:srcRect/>
          <a:stretch>
            <a:fillRect/>
          </a:stretch>
        </p:blipFill>
        <p:spPr bwMode="auto">
          <a:xfrm>
            <a:off x="685800" y="1981200"/>
            <a:ext cx="5495925" cy="3352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2438400" y="5257800"/>
            <a:ext cx="1647825" cy="228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1143000" y="5715000"/>
            <a:ext cx="4581525" cy="1076325"/>
          </a:xfrm>
          <a:prstGeom prst="rect">
            <a:avLst/>
          </a:prstGeom>
          <a:noFill/>
          <a:ln w="9525">
            <a:noFill/>
            <a:miter lim="800000"/>
            <a:headEnd/>
            <a:tailEnd/>
          </a:ln>
          <a:effectLst/>
        </p:spPr>
      </p:pic>
      <p:sp>
        <p:nvSpPr>
          <p:cNvPr id="8" name="Espace réservé du contenu 4"/>
          <p:cNvSpPr>
            <a:spLocks noGrp="1"/>
          </p:cNvSpPr>
          <p:nvPr>
            <p:ph idx="1"/>
          </p:nvPr>
        </p:nvSpPr>
        <p:spPr>
          <a:xfrm>
            <a:off x="5943600" y="2514600"/>
            <a:ext cx="3048000" cy="2971800"/>
          </a:xfrm>
        </p:spPr>
        <p:txBody>
          <a:bodyPr/>
          <a:lstStyle/>
          <a:p>
            <a:r>
              <a:rPr lang="en-US" sz="1400" dirty="0" smtClean="0">
                <a:solidFill>
                  <a:srgbClr val="3C5790"/>
                </a:solidFill>
              </a:rPr>
              <a:t>The program will create a server that is listening on port 23 for telnet clients.</a:t>
            </a:r>
          </a:p>
          <a:p>
            <a:r>
              <a:rPr lang="en-US" sz="1400" dirty="0" smtClean="0">
                <a:solidFill>
                  <a:srgbClr val="3C5790"/>
                </a:solidFill>
              </a:rPr>
              <a:t>One the client is connected is returned certain information and then is disconnected.</a:t>
            </a:r>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81200"/>
            <a:ext cx="8686800" cy="4724400"/>
          </a:xfrm>
        </p:spPr>
        <p:txBody>
          <a:bodyPr/>
          <a:lstStyle/>
          <a:p>
            <a:r>
              <a:rPr lang="en-US" sz="1300" dirty="0" smtClean="0">
                <a:solidFill>
                  <a:srgbClr val="3C5790"/>
                </a:solidFill>
              </a:rPr>
              <a:t>Data is sent across the Internet in unreliable packets called IP </a:t>
            </a:r>
            <a:r>
              <a:rPr lang="en-US" sz="1300" dirty="0" err="1" smtClean="0">
                <a:solidFill>
                  <a:srgbClr val="3C5790"/>
                </a:solidFill>
              </a:rPr>
              <a:t>datagrams</a:t>
            </a:r>
            <a:r>
              <a:rPr lang="en-US" sz="1300" dirty="0" smtClean="0">
                <a:solidFill>
                  <a:srgbClr val="3C5790"/>
                </a:solidFill>
              </a:rPr>
              <a:t>. These </a:t>
            </a:r>
            <a:r>
              <a:rPr lang="en-US" sz="1300" dirty="0" smtClean="0">
                <a:solidFill>
                  <a:srgbClr val="3C5790"/>
                </a:solidFill>
              </a:rPr>
              <a:t>packets are automatically reassembled into the correct sequence using </a:t>
            </a:r>
            <a:r>
              <a:rPr lang="en-US" sz="1300" dirty="0" smtClean="0">
                <a:solidFill>
                  <a:srgbClr val="3C5790"/>
                </a:solidFill>
              </a:rPr>
              <a:t>TCP. Lost </a:t>
            </a:r>
            <a:r>
              <a:rPr lang="en-US" sz="1300" dirty="0" smtClean="0">
                <a:solidFill>
                  <a:srgbClr val="3C5790"/>
                </a:solidFill>
              </a:rPr>
              <a:t>and corrupted packets are retransmitted automatically</a:t>
            </a:r>
            <a:r>
              <a:rPr lang="en-US" sz="1300" dirty="0" smtClean="0">
                <a:solidFill>
                  <a:srgbClr val="3C5790"/>
                </a:solidFill>
              </a:rPr>
              <a:t>.</a:t>
            </a:r>
          </a:p>
          <a:p>
            <a:r>
              <a:rPr lang="en-US" sz="1300" dirty="0" smtClean="0">
                <a:solidFill>
                  <a:srgbClr val="3C5790"/>
                </a:solidFill>
              </a:rPr>
              <a:t>Protocols like NFS, SIP, and DNS can send data over UDP instead.UDP still detects and drops corrupted </a:t>
            </a:r>
            <a:r>
              <a:rPr lang="en-US" sz="1300" dirty="0" err="1" smtClean="0">
                <a:solidFill>
                  <a:srgbClr val="3C5790"/>
                </a:solidFill>
              </a:rPr>
              <a:t>datagrams</a:t>
            </a:r>
            <a:r>
              <a:rPr lang="en-US" sz="1300" dirty="0" smtClean="0">
                <a:solidFill>
                  <a:srgbClr val="3C5790"/>
                </a:solidFill>
              </a:rPr>
              <a:t>. UDP </a:t>
            </a:r>
            <a:r>
              <a:rPr lang="en-US" sz="1300" dirty="0" smtClean="0">
                <a:solidFill>
                  <a:srgbClr val="3C5790"/>
                </a:solidFill>
              </a:rPr>
              <a:t>does not guarantee that packets arrive in the order they were sent</a:t>
            </a:r>
            <a:r>
              <a:rPr lang="en-US" sz="1300" dirty="0" smtClean="0">
                <a:solidFill>
                  <a:srgbClr val="3C5790"/>
                </a:solidFill>
              </a:rPr>
              <a:t>.</a:t>
            </a:r>
          </a:p>
          <a:p>
            <a:r>
              <a:rPr lang="en-US" sz="1300" dirty="0" smtClean="0">
                <a:solidFill>
                  <a:srgbClr val="3C5790"/>
                </a:solidFill>
              </a:rPr>
              <a:t>NIO includes </a:t>
            </a:r>
            <a:r>
              <a:rPr lang="en-US" sz="1300" b="1" dirty="0" err="1" smtClean="0">
                <a:solidFill>
                  <a:srgbClr val="3C5790"/>
                </a:solidFill>
              </a:rPr>
              <a:t>java.nio.channels.DatagramChannel</a:t>
            </a:r>
            <a:r>
              <a:rPr lang="en-US" sz="1300" dirty="0" smtClean="0">
                <a:solidFill>
                  <a:srgbClr val="3C5790"/>
                </a:solidFill>
              </a:rPr>
              <a:t> </a:t>
            </a:r>
            <a:r>
              <a:rPr lang="en-US" sz="1300" dirty="0" smtClean="0">
                <a:solidFill>
                  <a:srgbClr val="3C5790"/>
                </a:solidFill>
              </a:rPr>
              <a:t>class for UDP</a:t>
            </a:r>
            <a:r>
              <a:rPr lang="en-US" sz="1300" dirty="0" smtClean="0">
                <a:solidFill>
                  <a:srgbClr val="3C5790"/>
                </a:solidFill>
              </a:rPr>
              <a:t>.</a:t>
            </a:r>
          </a:p>
          <a:p>
            <a:r>
              <a:rPr lang="en-US" sz="1300" dirty="0" err="1" smtClean="0">
                <a:solidFill>
                  <a:srgbClr val="3C5790"/>
                </a:solidFill>
              </a:rPr>
              <a:t>DatagramChannel</a:t>
            </a:r>
            <a:r>
              <a:rPr lang="en-US" sz="1300" dirty="0" smtClean="0">
                <a:solidFill>
                  <a:srgbClr val="3C5790"/>
                </a:solidFill>
              </a:rPr>
              <a:t> has both read() and write() methods because it implements both </a:t>
            </a:r>
            <a:r>
              <a:rPr lang="en-US" sz="1300" dirty="0" err="1" smtClean="0">
                <a:solidFill>
                  <a:srgbClr val="3C5790"/>
                </a:solidFill>
              </a:rPr>
              <a:t>ReadableByteChannel</a:t>
            </a:r>
            <a:r>
              <a:rPr lang="en-US" sz="1300" dirty="0" smtClean="0">
                <a:solidFill>
                  <a:srgbClr val="3C5790"/>
                </a:solidFill>
              </a:rPr>
              <a:t> and </a:t>
            </a:r>
            <a:r>
              <a:rPr lang="en-US" sz="1300" dirty="0" err="1" smtClean="0">
                <a:solidFill>
                  <a:srgbClr val="3C5790"/>
                </a:solidFill>
              </a:rPr>
              <a:t>WritableByteChannel</a:t>
            </a:r>
            <a:r>
              <a:rPr lang="en-US" sz="1300" dirty="0" smtClean="0">
                <a:solidFill>
                  <a:srgbClr val="3C5790"/>
                </a:solidFill>
              </a:rPr>
              <a:t>.</a:t>
            </a:r>
          </a:p>
          <a:p>
            <a:r>
              <a:rPr lang="en-US" sz="1300" dirty="0" err="1" smtClean="0">
                <a:solidFill>
                  <a:srgbClr val="3C5790"/>
                </a:solidFill>
              </a:rPr>
              <a:t>Eg</a:t>
            </a:r>
            <a:r>
              <a:rPr lang="en-US" sz="1300" dirty="0" smtClean="0">
                <a:solidFill>
                  <a:srgbClr val="3C5790"/>
                </a:solidFill>
              </a:rPr>
              <a:t>:</a:t>
            </a:r>
          </a:p>
          <a:p>
            <a:pPr>
              <a:buNone/>
            </a:pPr>
            <a:r>
              <a:rPr lang="en-US" sz="1300" dirty="0" smtClean="0">
                <a:solidFill>
                  <a:srgbClr val="3C5790"/>
                </a:solidFill>
              </a:rPr>
              <a:t>	</a:t>
            </a:r>
            <a:r>
              <a:rPr lang="en-US" sz="1300" dirty="0" err="1" smtClean="0">
                <a:solidFill>
                  <a:srgbClr val="3C5790"/>
                </a:solidFill>
              </a:rPr>
              <a:t>DatagramChannel</a:t>
            </a:r>
            <a:r>
              <a:rPr lang="en-US" sz="1300" dirty="0" smtClean="0">
                <a:solidFill>
                  <a:srgbClr val="3C5790"/>
                </a:solidFill>
              </a:rPr>
              <a:t> </a:t>
            </a:r>
            <a:r>
              <a:rPr lang="en-US" sz="1300" dirty="0" smtClean="0">
                <a:solidFill>
                  <a:srgbClr val="3C5790"/>
                </a:solidFill>
              </a:rPr>
              <a:t>channel = </a:t>
            </a:r>
            <a:r>
              <a:rPr lang="en-US" sz="1300" dirty="0" err="1" smtClean="0">
                <a:solidFill>
                  <a:srgbClr val="3C5790"/>
                </a:solidFill>
              </a:rPr>
              <a:t>DatagramChannel.open</a:t>
            </a:r>
            <a:r>
              <a:rPr lang="en-US" sz="1300" dirty="0" smtClean="0">
                <a:solidFill>
                  <a:srgbClr val="3C5790"/>
                </a:solidFill>
              </a:rPr>
              <a:t>( );</a:t>
            </a:r>
          </a:p>
          <a:p>
            <a:pPr>
              <a:buNone/>
            </a:pPr>
            <a:r>
              <a:rPr lang="en-US" sz="1300" dirty="0" smtClean="0">
                <a:solidFill>
                  <a:srgbClr val="3C5790"/>
                </a:solidFill>
              </a:rPr>
              <a:t>	</a:t>
            </a:r>
            <a:r>
              <a:rPr lang="en-US" sz="1300" dirty="0" err="1" smtClean="0">
                <a:solidFill>
                  <a:srgbClr val="3C5790"/>
                </a:solidFill>
              </a:rPr>
              <a:t>SocketAddress</a:t>
            </a:r>
            <a:r>
              <a:rPr lang="en-US" sz="1300" dirty="0" smtClean="0">
                <a:solidFill>
                  <a:srgbClr val="3C5790"/>
                </a:solidFill>
              </a:rPr>
              <a:t> </a:t>
            </a:r>
            <a:r>
              <a:rPr lang="en-US" sz="1300" dirty="0" smtClean="0">
                <a:solidFill>
                  <a:srgbClr val="3C5790"/>
                </a:solidFill>
              </a:rPr>
              <a:t>address = new </a:t>
            </a:r>
            <a:r>
              <a:rPr lang="en-US" sz="1300" dirty="0" err="1" smtClean="0">
                <a:solidFill>
                  <a:srgbClr val="3C5790"/>
                </a:solidFill>
              </a:rPr>
              <a:t>InetSocketAddress</a:t>
            </a:r>
            <a:r>
              <a:rPr lang="en-US" sz="1300" dirty="0" smtClean="0">
                <a:solidFill>
                  <a:srgbClr val="3C5790"/>
                </a:solidFill>
              </a:rPr>
              <a:t>(5555);</a:t>
            </a:r>
            <a:endParaRPr lang="en-US" sz="1300" dirty="0" smtClean="0">
              <a:solidFill>
                <a:srgbClr val="3C5790"/>
              </a:solidFill>
            </a:endParaRPr>
          </a:p>
          <a:p>
            <a:pPr>
              <a:buNone/>
            </a:pPr>
            <a:r>
              <a:rPr lang="en-US" sz="1300" dirty="0" smtClean="0">
                <a:solidFill>
                  <a:srgbClr val="3C5790"/>
                </a:solidFill>
              </a:rPr>
              <a:t>	</a:t>
            </a:r>
            <a:r>
              <a:rPr lang="en-US" sz="1300" dirty="0" err="1" smtClean="0">
                <a:solidFill>
                  <a:srgbClr val="3C5790"/>
                </a:solidFill>
              </a:rPr>
              <a:t>DatagramSocket</a:t>
            </a:r>
            <a:r>
              <a:rPr lang="en-US" sz="1300" dirty="0" smtClean="0">
                <a:solidFill>
                  <a:srgbClr val="3C5790"/>
                </a:solidFill>
              </a:rPr>
              <a:t> </a:t>
            </a:r>
            <a:r>
              <a:rPr lang="en-US" sz="1300" dirty="0" smtClean="0">
                <a:solidFill>
                  <a:srgbClr val="3C5790"/>
                </a:solidFill>
              </a:rPr>
              <a:t>socket = </a:t>
            </a:r>
            <a:r>
              <a:rPr lang="en-US" sz="1300" dirty="0" err="1" smtClean="0">
                <a:solidFill>
                  <a:srgbClr val="3C5790"/>
                </a:solidFill>
              </a:rPr>
              <a:t>channel.socket</a:t>
            </a:r>
            <a:r>
              <a:rPr lang="en-US" sz="1300" dirty="0" smtClean="0">
                <a:solidFill>
                  <a:srgbClr val="3C5790"/>
                </a:solidFill>
              </a:rPr>
              <a:t>( );</a:t>
            </a:r>
          </a:p>
          <a:p>
            <a:pPr>
              <a:buNone/>
            </a:pPr>
            <a:r>
              <a:rPr lang="en-US" sz="1300" dirty="0" smtClean="0">
                <a:solidFill>
                  <a:srgbClr val="3C5790"/>
                </a:solidFill>
              </a:rPr>
              <a:t>	</a:t>
            </a:r>
            <a:r>
              <a:rPr lang="en-US" sz="1300" dirty="0" err="1" smtClean="0">
                <a:solidFill>
                  <a:srgbClr val="3C5790"/>
                </a:solidFill>
              </a:rPr>
              <a:t>socket.bind</a:t>
            </a:r>
            <a:r>
              <a:rPr lang="en-US" sz="1300" dirty="0" smtClean="0">
                <a:solidFill>
                  <a:srgbClr val="3C5790"/>
                </a:solidFill>
              </a:rPr>
              <a:t>(address);</a:t>
            </a:r>
          </a:p>
          <a:p>
            <a:r>
              <a:rPr lang="en-US" sz="1300" dirty="0" smtClean="0">
                <a:solidFill>
                  <a:srgbClr val="3C5790"/>
                </a:solidFill>
              </a:rPr>
              <a:t>More often than read and write data with its two special methods, </a:t>
            </a:r>
            <a:r>
              <a:rPr lang="en-US" sz="1300" b="1" dirty="0" smtClean="0">
                <a:solidFill>
                  <a:srgbClr val="3C5790"/>
                </a:solidFill>
              </a:rPr>
              <a:t>send</a:t>
            </a:r>
            <a:r>
              <a:rPr lang="en-US" sz="1300" dirty="0" smtClean="0">
                <a:solidFill>
                  <a:srgbClr val="3C5790"/>
                </a:solidFill>
              </a:rPr>
              <a:t>() and </a:t>
            </a:r>
            <a:r>
              <a:rPr lang="en-US" sz="1300" b="1" dirty="0" smtClean="0">
                <a:solidFill>
                  <a:srgbClr val="3C5790"/>
                </a:solidFill>
              </a:rPr>
              <a:t>receive</a:t>
            </a:r>
            <a:r>
              <a:rPr lang="en-US" sz="1300" dirty="0" smtClean="0">
                <a:solidFill>
                  <a:srgbClr val="3C5790"/>
                </a:solidFill>
              </a:rPr>
              <a:t>(), instead:</a:t>
            </a:r>
            <a:endParaRPr lang="en-US" sz="1300" dirty="0" smtClean="0">
              <a:solidFill>
                <a:srgbClr val="3C5790"/>
              </a:solidFill>
            </a:endParaRPr>
          </a:p>
          <a:p>
            <a:pPr>
              <a:buNone/>
            </a:pPr>
            <a:r>
              <a:rPr lang="en-US" sz="1300" dirty="0" smtClean="0">
                <a:solidFill>
                  <a:srgbClr val="3C5790"/>
                </a:solidFill>
              </a:rPr>
              <a:t>	</a:t>
            </a:r>
            <a:r>
              <a:rPr lang="en-US" sz="1300" dirty="0" err="1" smtClean="0">
                <a:solidFill>
                  <a:srgbClr val="3C5790"/>
                </a:solidFill>
              </a:rPr>
              <a:t>ByteBuffer</a:t>
            </a:r>
            <a:r>
              <a:rPr lang="en-US" sz="1300" dirty="0" smtClean="0">
                <a:solidFill>
                  <a:srgbClr val="3C5790"/>
                </a:solidFill>
              </a:rPr>
              <a:t> </a:t>
            </a:r>
            <a:r>
              <a:rPr lang="en-US" sz="1300" dirty="0" smtClean="0">
                <a:solidFill>
                  <a:srgbClr val="3C5790"/>
                </a:solidFill>
              </a:rPr>
              <a:t>buffer = </a:t>
            </a:r>
            <a:r>
              <a:rPr lang="en-US" sz="1300" dirty="0" err="1" smtClean="0">
                <a:solidFill>
                  <a:srgbClr val="3C5790"/>
                </a:solidFill>
              </a:rPr>
              <a:t>ByteBuffer.allocate</a:t>
            </a:r>
            <a:r>
              <a:rPr lang="en-US" sz="1300" dirty="0" smtClean="0">
                <a:solidFill>
                  <a:srgbClr val="3C5790"/>
                </a:solidFill>
              </a:rPr>
              <a:t>(512);</a:t>
            </a:r>
          </a:p>
          <a:p>
            <a:pPr>
              <a:buNone/>
            </a:pPr>
            <a:r>
              <a:rPr lang="en-US" sz="1300" dirty="0" smtClean="0">
                <a:solidFill>
                  <a:srgbClr val="3C5790"/>
                </a:solidFill>
              </a:rPr>
              <a:t>	</a:t>
            </a:r>
            <a:r>
              <a:rPr lang="en-US" sz="1300" dirty="0" err="1" smtClean="0">
                <a:solidFill>
                  <a:srgbClr val="3C5790"/>
                </a:solidFill>
              </a:rPr>
              <a:t>buffer.put</a:t>
            </a:r>
            <a:r>
              <a:rPr lang="en-US" sz="1300" dirty="0" smtClean="0">
                <a:solidFill>
                  <a:srgbClr val="3C5790"/>
                </a:solidFill>
              </a:rPr>
              <a:t>((byte) 100);</a:t>
            </a:r>
          </a:p>
          <a:p>
            <a:pPr>
              <a:buNone/>
            </a:pPr>
            <a:r>
              <a:rPr lang="en-US" sz="1300" dirty="0" smtClean="0">
                <a:solidFill>
                  <a:srgbClr val="3C5790"/>
                </a:solidFill>
              </a:rPr>
              <a:t>	</a:t>
            </a:r>
            <a:r>
              <a:rPr lang="en-US" sz="1300" dirty="0" err="1" smtClean="0">
                <a:solidFill>
                  <a:srgbClr val="3C5790"/>
                </a:solidFill>
              </a:rPr>
              <a:t>buffer.flip</a:t>
            </a:r>
            <a:r>
              <a:rPr lang="en-US" sz="1300" dirty="0" smtClean="0">
                <a:solidFill>
                  <a:srgbClr val="3C5790"/>
                </a:solidFill>
              </a:rPr>
              <a:t>();</a:t>
            </a:r>
          </a:p>
          <a:p>
            <a:pPr>
              <a:buNone/>
            </a:pPr>
            <a:r>
              <a:rPr lang="en-US" sz="1300" dirty="0" smtClean="0">
                <a:solidFill>
                  <a:srgbClr val="3C5790"/>
                </a:solidFill>
              </a:rPr>
              <a:t>	</a:t>
            </a:r>
            <a:r>
              <a:rPr lang="en-US" sz="1300" dirty="0" err="1" smtClean="0">
                <a:solidFill>
                  <a:srgbClr val="3C5790"/>
                </a:solidFill>
              </a:rPr>
              <a:t>SocketAddress</a:t>
            </a:r>
            <a:r>
              <a:rPr lang="en-US" sz="1300" dirty="0" smtClean="0">
                <a:solidFill>
                  <a:srgbClr val="3C5790"/>
                </a:solidFill>
              </a:rPr>
              <a:t> </a:t>
            </a:r>
            <a:r>
              <a:rPr lang="en-US" sz="1300" dirty="0" smtClean="0">
                <a:solidFill>
                  <a:srgbClr val="3C5790"/>
                </a:solidFill>
              </a:rPr>
              <a:t>address = new </a:t>
            </a:r>
            <a:r>
              <a:rPr lang="en-US" sz="1300" dirty="0" err="1" smtClean="0">
                <a:solidFill>
                  <a:srgbClr val="3C5790"/>
                </a:solidFill>
              </a:rPr>
              <a:t>InetSocketAddress</a:t>
            </a:r>
            <a:r>
              <a:rPr lang="en-US" sz="1300" dirty="0" smtClean="0">
                <a:solidFill>
                  <a:srgbClr val="3C5790"/>
                </a:solidFill>
              </a:rPr>
              <a:t>("127.0.0.1", 37);</a:t>
            </a:r>
          </a:p>
          <a:p>
            <a:pPr>
              <a:buNone/>
            </a:pPr>
            <a:r>
              <a:rPr lang="en-US" sz="1300" dirty="0" smtClean="0">
                <a:solidFill>
                  <a:srgbClr val="3C5790"/>
                </a:solidFill>
              </a:rPr>
              <a:t>	</a:t>
            </a:r>
            <a:r>
              <a:rPr lang="en-US" sz="1300" dirty="0" err="1" smtClean="0">
                <a:solidFill>
                  <a:srgbClr val="3C5790"/>
                </a:solidFill>
              </a:rPr>
              <a:t>socket.send</a:t>
            </a:r>
            <a:r>
              <a:rPr lang="en-US" sz="1300" dirty="0" smtClean="0">
                <a:solidFill>
                  <a:srgbClr val="3C5790"/>
                </a:solidFill>
              </a:rPr>
              <a:t>(buffer</a:t>
            </a:r>
            <a:r>
              <a:rPr lang="en-US" sz="1300" dirty="0" smtClean="0">
                <a:solidFill>
                  <a:srgbClr val="3C5790"/>
                </a:solidFill>
              </a:rPr>
              <a:t>, address);</a:t>
            </a:r>
          </a:p>
          <a:p>
            <a:endParaRPr lang="en-US" sz="1400" dirty="0" smtClean="0">
              <a:solidFill>
                <a:srgbClr val="3C5790"/>
              </a:solidFill>
            </a:endParaRP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pic>
        <p:nvPicPr>
          <p:cNvPr id="3074" name="Picture 2"/>
          <p:cNvPicPr>
            <a:picLocks noChangeAspect="1" noChangeArrowheads="1"/>
          </p:cNvPicPr>
          <p:nvPr/>
        </p:nvPicPr>
        <p:blipFill>
          <a:blip r:embed="rId3" cstate="print"/>
          <a:srcRect/>
          <a:stretch>
            <a:fillRect/>
          </a:stretch>
        </p:blipFill>
        <p:spPr bwMode="auto">
          <a:xfrm>
            <a:off x="76200" y="1981200"/>
            <a:ext cx="4191000" cy="310766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4343400" y="1981200"/>
            <a:ext cx="4724400" cy="3469481"/>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1295400" y="5181600"/>
            <a:ext cx="2362200" cy="1480312"/>
          </a:xfrm>
          <a:prstGeom prst="rect">
            <a:avLst/>
          </a:prstGeom>
          <a:noFill/>
          <a:ln w="9525">
            <a:noFill/>
            <a:miter lim="800000"/>
            <a:headEnd/>
            <a:tailEnd/>
          </a:ln>
          <a:effectLst/>
        </p:spPr>
      </p:pic>
      <p:cxnSp>
        <p:nvCxnSpPr>
          <p:cNvPr id="9" name="Straight Connector 8"/>
          <p:cNvCxnSpPr/>
          <p:nvPr/>
        </p:nvCxnSpPr>
        <p:spPr>
          <a:xfrm>
            <a:off x="4267200" y="1828800"/>
            <a:ext cx="76200" cy="4572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5105400"/>
            <a:ext cx="38862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4724400"/>
          </a:xfrm>
        </p:spPr>
        <p:txBody>
          <a:bodyPr/>
          <a:lstStyle/>
          <a:p>
            <a:r>
              <a:rPr lang="en-US" sz="1400" dirty="0" smtClean="0">
                <a:solidFill>
                  <a:srgbClr val="3C5790"/>
                </a:solidFill>
              </a:rPr>
              <a:t>The console is the default destination for output written to </a:t>
            </a:r>
            <a:r>
              <a:rPr lang="en-US" sz="1400" dirty="0" err="1" smtClean="0">
                <a:solidFill>
                  <a:srgbClr val="3C5790"/>
                </a:solidFill>
              </a:rPr>
              <a:t>System.out</a:t>
            </a:r>
            <a:r>
              <a:rPr lang="en-US" sz="1400" dirty="0" smtClean="0">
                <a:solidFill>
                  <a:srgbClr val="3C5790"/>
                </a:solidFill>
              </a:rPr>
              <a:t> or System.err and the default source of input for </a:t>
            </a:r>
            <a:r>
              <a:rPr lang="en-US" sz="1400" dirty="0" err="1" smtClean="0">
                <a:solidFill>
                  <a:srgbClr val="3C5790"/>
                </a:solidFill>
              </a:rPr>
              <a:t>System.in</a:t>
            </a:r>
            <a:r>
              <a:rPr lang="en-US" sz="1400" dirty="0" smtClean="0">
                <a:solidFill>
                  <a:srgbClr val="3C5790"/>
                </a:solidFill>
              </a:rPr>
              <a:t>. On Unix systems the console refers to a very specific command-line shell rather than to command-line shells overall.</a:t>
            </a:r>
          </a:p>
          <a:p>
            <a:r>
              <a:rPr lang="en-US" sz="1400" b="1" dirty="0" err="1" smtClean="0">
                <a:solidFill>
                  <a:srgbClr val="3C5790"/>
                </a:solidFill>
              </a:rPr>
              <a:t>System.out</a:t>
            </a:r>
            <a:r>
              <a:rPr lang="en-US" sz="1400" dirty="0" smtClean="0">
                <a:solidFill>
                  <a:srgbClr val="3C5790"/>
                </a:solidFill>
              </a:rPr>
              <a:t> is the first instance of the </a:t>
            </a:r>
            <a:r>
              <a:rPr lang="en-US" sz="1400" dirty="0" err="1" smtClean="0">
                <a:solidFill>
                  <a:srgbClr val="3C5790"/>
                </a:solidFill>
              </a:rPr>
              <a:t>OutputStream</a:t>
            </a:r>
            <a:r>
              <a:rPr lang="en-US" sz="1400" dirty="0" smtClean="0">
                <a:solidFill>
                  <a:srgbClr val="3C5790"/>
                </a:solidFill>
              </a:rPr>
              <a:t> class most programmers are using. </a:t>
            </a:r>
          </a:p>
          <a:p>
            <a:r>
              <a:rPr lang="en-US" sz="1400" dirty="0" smtClean="0">
                <a:solidFill>
                  <a:srgbClr val="3C5790"/>
                </a:solidFill>
              </a:rPr>
              <a:t>It's an instance of </a:t>
            </a:r>
            <a:r>
              <a:rPr lang="en-US" sz="1400" dirty="0" err="1" smtClean="0">
                <a:solidFill>
                  <a:srgbClr val="3C5790"/>
                </a:solidFill>
              </a:rPr>
              <a:t>java.io.PrintStream</a:t>
            </a:r>
            <a:r>
              <a:rPr lang="en-US" sz="1400" dirty="0" smtClean="0">
                <a:solidFill>
                  <a:srgbClr val="3C5790"/>
                </a:solidFill>
              </a:rPr>
              <a:t>, a subclass of </a:t>
            </a:r>
            <a:r>
              <a:rPr lang="en-US" sz="1400" dirty="0" err="1" smtClean="0">
                <a:solidFill>
                  <a:srgbClr val="3C5790"/>
                </a:solidFill>
              </a:rPr>
              <a:t>java.io.OutputStream</a:t>
            </a:r>
            <a:r>
              <a:rPr lang="en-US" sz="1400" dirty="0" smtClean="0">
                <a:solidFill>
                  <a:srgbClr val="3C5790"/>
                </a:solidFill>
              </a:rPr>
              <a:t>. Output sent to </a:t>
            </a:r>
            <a:r>
              <a:rPr lang="en-US" sz="1400" dirty="0" err="1" smtClean="0">
                <a:solidFill>
                  <a:srgbClr val="3C5790"/>
                </a:solidFill>
              </a:rPr>
              <a:t>System.out</a:t>
            </a:r>
            <a:r>
              <a:rPr lang="en-US" sz="1400" dirty="0" smtClean="0">
                <a:solidFill>
                  <a:srgbClr val="3C5790"/>
                </a:solidFill>
              </a:rPr>
              <a:t> appears on the console.</a:t>
            </a:r>
          </a:p>
          <a:p>
            <a:r>
              <a:rPr lang="en-US" sz="1400" b="1" dirty="0" smtClean="0">
                <a:solidFill>
                  <a:srgbClr val="3C5790"/>
                </a:solidFill>
              </a:rPr>
              <a:t>System.err</a:t>
            </a:r>
            <a:r>
              <a:rPr lang="en-US" sz="1400" dirty="0" smtClean="0">
                <a:solidFill>
                  <a:srgbClr val="3C5790"/>
                </a:solidFill>
              </a:rPr>
              <a:t> is most commonly used inside the catch clause of a try/catch block when errors are logged.</a:t>
            </a:r>
          </a:p>
          <a:p>
            <a:r>
              <a:rPr lang="en-US" sz="1400" b="1" dirty="0" err="1" smtClean="0">
                <a:solidFill>
                  <a:srgbClr val="3C5790"/>
                </a:solidFill>
              </a:rPr>
              <a:t>System.in</a:t>
            </a:r>
            <a:r>
              <a:rPr lang="en-US" sz="1400" dirty="0" smtClean="0">
                <a:solidFill>
                  <a:srgbClr val="3C5790"/>
                </a:solidFill>
              </a:rPr>
              <a:t> is the input stream connected to the console.</a:t>
            </a:r>
          </a:p>
          <a:p>
            <a:r>
              <a:rPr lang="en-US" sz="1400" dirty="0" smtClean="0">
                <a:solidFill>
                  <a:srgbClr val="3C5790"/>
                </a:solidFill>
              </a:rPr>
              <a:t>Java 6 added a singleton new </a:t>
            </a:r>
            <a:r>
              <a:rPr lang="en-US" sz="1400" b="1" dirty="0" err="1" smtClean="0">
                <a:solidFill>
                  <a:srgbClr val="3C5790"/>
                </a:solidFill>
              </a:rPr>
              <a:t>java.lang.Console</a:t>
            </a:r>
            <a:r>
              <a:rPr lang="en-US" sz="1400" dirty="0" smtClean="0">
                <a:solidFill>
                  <a:srgbClr val="3C5790"/>
                </a:solidFill>
              </a:rPr>
              <a:t> class that provides a few convenience methods for input and output. Example: Console </a:t>
            </a:r>
            <a:r>
              <a:rPr lang="en-US" sz="1400" dirty="0" err="1" smtClean="0">
                <a:solidFill>
                  <a:srgbClr val="3C5790"/>
                </a:solidFill>
              </a:rPr>
              <a:t>theConsole</a:t>
            </a:r>
            <a:r>
              <a:rPr lang="en-US" sz="1400" dirty="0" smtClean="0">
                <a:solidFill>
                  <a:srgbClr val="3C5790"/>
                </a:solidFill>
              </a:rPr>
              <a:t> = </a:t>
            </a:r>
            <a:r>
              <a:rPr lang="en-US" sz="1400" dirty="0" err="1" smtClean="0">
                <a:solidFill>
                  <a:srgbClr val="3C5790"/>
                </a:solidFill>
              </a:rPr>
              <a:t>System.console</a:t>
            </a:r>
            <a:r>
              <a:rPr lang="en-US" sz="1400" dirty="0" smtClean="0">
                <a:solidFill>
                  <a:srgbClr val="3C5790"/>
                </a:solidFill>
              </a:rPr>
              <a:t>( );</a:t>
            </a:r>
          </a:p>
          <a:p>
            <a:r>
              <a:rPr lang="en-US" sz="1400" dirty="0" smtClean="0">
                <a:solidFill>
                  <a:srgbClr val="3C5790"/>
                </a:solidFill>
              </a:rPr>
              <a:t>Java 5 added a </a:t>
            </a:r>
            <a:r>
              <a:rPr lang="en-US" sz="1400" b="1" dirty="0" smtClean="0">
                <a:solidFill>
                  <a:srgbClr val="3C5790"/>
                </a:solidFill>
              </a:rPr>
              <a:t>Closeable</a:t>
            </a:r>
            <a:r>
              <a:rPr lang="en-US" sz="1400" dirty="0" smtClean="0">
                <a:solidFill>
                  <a:srgbClr val="3C5790"/>
                </a:solidFill>
              </a:rPr>
              <a:t> interface that  many </a:t>
            </a:r>
            <a:r>
              <a:rPr lang="en-US" sz="1400" dirty="0" err="1" smtClean="0">
                <a:solidFill>
                  <a:srgbClr val="3C5790"/>
                </a:solidFill>
              </a:rPr>
              <a:t>io</a:t>
            </a:r>
            <a:r>
              <a:rPr lang="en-US" sz="1400" dirty="0" smtClean="0">
                <a:solidFill>
                  <a:srgbClr val="3C5790"/>
                </a:solidFill>
              </a:rPr>
              <a:t> classes are implementing. A Closeable is a source or destination of data that can be closed. The close method is invoked to release resources that the object is holding (such as open files).</a:t>
            </a:r>
          </a:p>
          <a:p>
            <a:r>
              <a:rPr lang="en-US" sz="1400" dirty="0" smtClean="0">
                <a:solidFill>
                  <a:srgbClr val="3C5790"/>
                </a:solidFill>
              </a:rPr>
              <a:t>Many output streams buffer writes to improve performance. Rather than sending each byte to its destination as it's written, the bytes are accumulated in a memory buffer ranging in size from several bytes to several thousand bytes. When the buffer fills up, all the data is sent at once. </a:t>
            </a:r>
          </a:p>
          <a:p>
            <a:r>
              <a:rPr lang="en-US" sz="1400" dirty="0" smtClean="0">
                <a:solidFill>
                  <a:srgbClr val="3C5790"/>
                </a:solidFill>
              </a:rPr>
              <a:t>The </a:t>
            </a:r>
            <a:r>
              <a:rPr lang="en-US" sz="1400" b="1" dirty="0" smtClean="0">
                <a:solidFill>
                  <a:srgbClr val="3C5790"/>
                </a:solidFill>
              </a:rPr>
              <a:t>flush</a:t>
            </a:r>
            <a:r>
              <a:rPr lang="en-US" sz="1400" dirty="0" smtClean="0">
                <a:solidFill>
                  <a:srgbClr val="3C5790"/>
                </a:solidFill>
              </a:rPr>
              <a:t>( ) method forces the data to be written whether or not the buffer is full.</a:t>
            </a:r>
          </a:p>
          <a:p>
            <a:r>
              <a:rPr lang="en-US" sz="1400" dirty="0" smtClean="0">
                <a:solidFill>
                  <a:srgbClr val="3C5790"/>
                </a:solidFill>
              </a:rPr>
              <a:t>Java 5 added a </a:t>
            </a:r>
            <a:r>
              <a:rPr lang="en-US" sz="1400" b="1" dirty="0" smtClean="0">
                <a:solidFill>
                  <a:srgbClr val="3C5790"/>
                </a:solidFill>
              </a:rPr>
              <a:t>Flushable</a:t>
            </a:r>
            <a:r>
              <a:rPr lang="en-US" sz="1400" dirty="0" smtClean="0">
                <a:solidFill>
                  <a:srgbClr val="3C5790"/>
                </a:solidFill>
              </a:rPr>
              <a:t> interface, having the flush method that is implemented by </a:t>
            </a:r>
            <a:r>
              <a:rPr lang="en-US" sz="1400" dirty="0" err="1" smtClean="0">
                <a:solidFill>
                  <a:srgbClr val="3C5790"/>
                </a:solidFill>
              </a:rPr>
              <a:t>io</a:t>
            </a:r>
            <a:r>
              <a:rPr lang="en-US" sz="1400" dirty="0" smtClean="0">
                <a:solidFill>
                  <a:srgbClr val="3C5790"/>
                </a:solidFill>
              </a:rPr>
              <a:t> classes.</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Non-blocking </a:t>
            </a:r>
            <a:r>
              <a:rPr lang="en-US" sz="1400" dirty="0" smtClean="0">
                <a:solidFill>
                  <a:srgbClr val="3C5790"/>
                </a:solidFill>
              </a:rPr>
              <a:t>I/O is one of the most important features of the new I/O API. </a:t>
            </a:r>
            <a:r>
              <a:rPr lang="en-US" sz="1400" dirty="0" smtClean="0">
                <a:solidFill>
                  <a:srgbClr val="3C5790"/>
                </a:solidFill>
              </a:rPr>
              <a:t> Traditional </a:t>
            </a:r>
            <a:r>
              <a:rPr lang="en-US" sz="1400" dirty="0" smtClean="0">
                <a:solidFill>
                  <a:srgbClr val="3C5790"/>
                </a:solidFill>
              </a:rPr>
              <a:t>stream-based I/O is limited by the speed of whatever it is you're reading or writing: the disk, the network, etc</a:t>
            </a:r>
            <a:r>
              <a:rPr lang="en-US" sz="1400" dirty="0" smtClean="0">
                <a:solidFill>
                  <a:srgbClr val="3C5790"/>
                </a:solidFill>
              </a:rPr>
              <a:t>.</a:t>
            </a:r>
          </a:p>
          <a:p>
            <a:r>
              <a:rPr lang="en-US" sz="1400" dirty="0" smtClean="0">
                <a:solidFill>
                  <a:srgbClr val="3C5790"/>
                </a:solidFill>
              </a:rPr>
              <a:t>The traditional approach to this multiple clients is to place each connection in a separate thread. </a:t>
            </a:r>
          </a:p>
          <a:p>
            <a:r>
              <a:rPr lang="en-US" sz="1400" dirty="0" smtClean="0">
                <a:solidFill>
                  <a:srgbClr val="3C5790"/>
                </a:solidFill>
              </a:rPr>
              <a:t>One hundred simultaneous connections require one hundred </a:t>
            </a:r>
            <a:r>
              <a:rPr lang="en-US" sz="1400" dirty="0" smtClean="0">
                <a:solidFill>
                  <a:srgbClr val="3C5790"/>
                </a:solidFill>
              </a:rPr>
              <a:t>threads. It </a:t>
            </a:r>
            <a:r>
              <a:rPr lang="en-US" sz="1400" dirty="0" smtClean="0">
                <a:solidFill>
                  <a:srgbClr val="3C5790"/>
                </a:solidFill>
              </a:rPr>
              <a:t>takes time to set up and tear down each thread </a:t>
            </a:r>
            <a:r>
              <a:rPr lang="en-US" sz="1400" dirty="0" smtClean="0">
                <a:solidFill>
                  <a:srgbClr val="3C5790"/>
                </a:solidFill>
              </a:rPr>
              <a:t>and </a:t>
            </a:r>
            <a:r>
              <a:rPr lang="en-US" sz="1400" dirty="0" smtClean="0">
                <a:solidFill>
                  <a:srgbClr val="3C5790"/>
                </a:solidFill>
              </a:rPr>
              <a:t>each uses a finite quantity of system resources</a:t>
            </a:r>
            <a:r>
              <a:rPr lang="en-US" sz="1400" dirty="0" smtClean="0">
                <a:solidFill>
                  <a:srgbClr val="3C5790"/>
                </a:solidFill>
              </a:rPr>
              <a:t>.</a:t>
            </a:r>
          </a:p>
          <a:p>
            <a:r>
              <a:rPr lang="en-US" sz="1400" dirty="0" smtClean="0">
                <a:solidFill>
                  <a:srgbClr val="3C5790"/>
                </a:solidFill>
              </a:rPr>
              <a:t>In </a:t>
            </a:r>
            <a:r>
              <a:rPr lang="en-US" sz="1400" dirty="0" smtClean="0">
                <a:solidFill>
                  <a:srgbClr val="3C5790"/>
                </a:solidFill>
              </a:rPr>
              <a:t>non-blocking </a:t>
            </a:r>
            <a:r>
              <a:rPr lang="en-US" sz="1400" dirty="0" smtClean="0">
                <a:solidFill>
                  <a:srgbClr val="3C5790"/>
                </a:solidFill>
              </a:rPr>
              <a:t>I/O, one thread can manage many different connections. Rather than fully processing each one in turn, the thread asks the channels which one is ready to be read or written without blocking. </a:t>
            </a:r>
            <a:endParaRPr lang="en-US" sz="1400" dirty="0" smtClean="0">
              <a:solidFill>
                <a:srgbClr val="3C5790"/>
              </a:solidFill>
            </a:endParaRPr>
          </a:p>
          <a:p>
            <a:r>
              <a:rPr lang="en-US" sz="1400" dirty="0" smtClean="0">
                <a:solidFill>
                  <a:srgbClr val="3C5790"/>
                </a:solidFill>
              </a:rPr>
              <a:t>Non-blocking </a:t>
            </a:r>
            <a:r>
              <a:rPr lang="en-US" sz="1400" dirty="0" smtClean="0">
                <a:solidFill>
                  <a:srgbClr val="3C5790"/>
                </a:solidFill>
              </a:rPr>
              <a:t>I/O is primarily relevant to network connections. Pipe channels that move data between two threads also support </a:t>
            </a:r>
            <a:r>
              <a:rPr lang="en-US" sz="1400" dirty="0" smtClean="0">
                <a:solidFill>
                  <a:srgbClr val="3C5790"/>
                </a:solidFill>
              </a:rPr>
              <a:t>non-blocking I/O. File </a:t>
            </a:r>
            <a:r>
              <a:rPr lang="en-US" sz="1400" dirty="0" smtClean="0">
                <a:solidFill>
                  <a:srgbClr val="3C5790"/>
                </a:solidFill>
              </a:rPr>
              <a:t>channels don't support it</a:t>
            </a:r>
            <a:r>
              <a:rPr lang="en-US" sz="1400" dirty="0" smtClean="0">
                <a:solidFill>
                  <a:srgbClr val="3C5790"/>
                </a:solidFill>
              </a:rPr>
              <a:t>.</a:t>
            </a:r>
          </a:p>
          <a:p>
            <a:r>
              <a:rPr lang="en-US" sz="1400" dirty="0" smtClean="0">
                <a:solidFill>
                  <a:srgbClr val="3C5790"/>
                </a:solidFill>
              </a:rPr>
              <a:t>Using channels instead of streams  we can implement using one thread and support many clients</a:t>
            </a:r>
            <a:r>
              <a:rPr lang="en-US" sz="1400" dirty="0" smtClean="0">
                <a:solidFill>
                  <a:srgbClr val="3C5790"/>
                </a:solidFill>
              </a:rPr>
              <a:t>.</a:t>
            </a:r>
          </a:p>
          <a:p>
            <a:pPr lvl="1"/>
            <a:r>
              <a:rPr lang="en-US" sz="1200" dirty="0" smtClean="0">
                <a:solidFill>
                  <a:srgbClr val="3C5790"/>
                </a:solidFill>
              </a:rPr>
              <a:t>open </a:t>
            </a:r>
            <a:r>
              <a:rPr lang="en-US" sz="1200" dirty="0" smtClean="0">
                <a:solidFill>
                  <a:srgbClr val="3C5790"/>
                </a:solidFill>
              </a:rPr>
              <a:t>a </a:t>
            </a:r>
            <a:r>
              <a:rPr lang="en-US" sz="1200" dirty="0" err="1" smtClean="0">
                <a:solidFill>
                  <a:srgbClr val="3C5790"/>
                </a:solidFill>
              </a:rPr>
              <a:t>ServerSocketChannel</a:t>
            </a:r>
            <a:r>
              <a:rPr lang="en-US" sz="1200" dirty="0" smtClean="0">
                <a:solidFill>
                  <a:srgbClr val="3C5790"/>
                </a:solidFill>
              </a:rPr>
              <a:t>.</a:t>
            </a:r>
          </a:p>
          <a:p>
            <a:pPr lvl="1"/>
            <a:r>
              <a:rPr lang="en-US" sz="1200" dirty="0" smtClean="0">
                <a:solidFill>
                  <a:srgbClr val="3C5790"/>
                </a:solidFill>
              </a:rPr>
              <a:t>set channel in </a:t>
            </a:r>
            <a:r>
              <a:rPr lang="en-US" sz="1200" dirty="0" err="1" smtClean="0">
                <a:solidFill>
                  <a:srgbClr val="3C5790"/>
                </a:solidFill>
              </a:rPr>
              <a:t>nonblocking</a:t>
            </a:r>
            <a:r>
              <a:rPr lang="en-US" sz="1200" dirty="0" smtClean="0">
                <a:solidFill>
                  <a:srgbClr val="3C5790"/>
                </a:solidFill>
              </a:rPr>
              <a:t> mode</a:t>
            </a:r>
            <a:r>
              <a:rPr lang="en-US" sz="1200" dirty="0" smtClean="0">
                <a:solidFill>
                  <a:srgbClr val="3C5790"/>
                </a:solidFill>
              </a:rPr>
              <a:t>.</a:t>
            </a:r>
          </a:p>
          <a:p>
            <a:pPr lvl="1"/>
            <a:r>
              <a:rPr lang="en-US" sz="1200" dirty="0" smtClean="0">
                <a:solidFill>
                  <a:srgbClr val="3C5790"/>
                </a:solidFill>
              </a:rPr>
              <a:t>open </a:t>
            </a:r>
            <a:r>
              <a:rPr lang="en-US" sz="1200" dirty="0" smtClean="0">
                <a:solidFill>
                  <a:srgbClr val="3C5790"/>
                </a:solidFill>
              </a:rPr>
              <a:t>Selector.</a:t>
            </a:r>
          </a:p>
          <a:p>
            <a:pPr lvl="1"/>
            <a:r>
              <a:rPr lang="en-US" sz="1200" dirty="0" smtClean="0">
                <a:solidFill>
                  <a:srgbClr val="3C5790"/>
                </a:solidFill>
              </a:rPr>
              <a:t>register the </a:t>
            </a:r>
            <a:r>
              <a:rPr lang="en-US" sz="1200" dirty="0" err="1" smtClean="0">
                <a:solidFill>
                  <a:srgbClr val="3C5790"/>
                </a:solidFill>
              </a:rPr>
              <a:t>ServerSocketChannel</a:t>
            </a:r>
            <a:r>
              <a:rPr lang="en-US" sz="1200" dirty="0" smtClean="0">
                <a:solidFill>
                  <a:srgbClr val="3C5790"/>
                </a:solidFill>
              </a:rPr>
              <a:t> with the Selector for accept operations</a:t>
            </a:r>
            <a:r>
              <a:rPr lang="en-US" sz="1200" dirty="0" smtClean="0">
                <a:solidFill>
                  <a:srgbClr val="3C5790"/>
                </a:solidFill>
              </a:rPr>
              <a:t>.</a:t>
            </a:r>
          </a:p>
          <a:p>
            <a:r>
              <a:rPr lang="en-US" sz="1400" dirty="0" smtClean="0">
                <a:solidFill>
                  <a:srgbClr val="3C5790"/>
                </a:solidFill>
              </a:rPr>
              <a:t>When we register each channel with the Selector</a:t>
            </a:r>
            <a:r>
              <a:rPr lang="en-US" sz="1400" dirty="0" smtClean="0">
                <a:solidFill>
                  <a:srgbClr val="3C5790"/>
                </a:solidFill>
              </a:rPr>
              <a:t>, we </a:t>
            </a:r>
            <a:r>
              <a:rPr lang="en-US" sz="1400" dirty="0" smtClean="0">
                <a:solidFill>
                  <a:srgbClr val="3C5790"/>
                </a:solidFill>
              </a:rPr>
              <a:t>specify the kinds of operations for which you're registering</a:t>
            </a:r>
            <a:r>
              <a:rPr lang="en-US" sz="1400" dirty="0" smtClean="0">
                <a:solidFill>
                  <a:srgbClr val="3C5790"/>
                </a:solidFill>
              </a:rPr>
              <a:t>:</a:t>
            </a:r>
          </a:p>
          <a:p>
            <a:pPr lvl="1"/>
            <a:r>
              <a:rPr lang="en-US" sz="1200" dirty="0" err="1" smtClean="0">
                <a:solidFill>
                  <a:srgbClr val="3C5790"/>
                </a:solidFill>
              </a:rPr>
              <a:t>SelectionKey.ACCEPT</a:t>
            </a:r>
            <a:r>
              <a:rPr lang="en-US" sz="1200" dirty="0" smtClean="0">
                <a:solidFill>
                  <a:srgbClr val="3C5790"/>
                </a:solidFill>
              </a:rPr>
              <a:t> </a:t>
            </a:r>
            <a:r>
              <a:rPr lang="en-US" sz="1200" dirty="0" smtClean="0">
                <a:solidFill>
                  <a:srgbClr val="3C5790"/>
                </a:solidFill>
                <a:sym typeface="Wingdings" pitchFamily="2" charset="2"/>
              </a:rPr>
              <a:t> accept connection from client.</a:t>
            </a:r>
            <a:endParaRPr lang="en-US" sz="1200" dirty="0" smtClean="0">
              <a:solidFill>
                <a:srgbClr val="3C5790"/>
              </a:solidFill>
            </a:endParaRPr>
          </a:p>
          <a:p>
            <a:pPr lvl="1"/>
            <a:r>
              <a:rPr lang="en-US" sz="1200" dirty="0" err="1" smtClean="0">
                <a:solidFill>
                  <a:srgbClr val="3C5790"/>
                </a:solidFill>
              </a:rPr>
              <a:t>SelectionKey.CONNECT</a:t>
            </a:r>
            <a:r>
              <a:rPr lang="en-US" sz="1200" dirty="0" smtClean="0">
                <a:solidFill>
                  <a:srgbClr val="3C5790"/>
                </a:solidFill>
              </a:rPr>
              <a:t> </a:t>
            </a:r>
            <a:r>
              <a:rPr lang="en-US" sz="1200" dirty="0" smtClean="0">
                <a:solidFill>
                  <a:srgbClr val="3C5790"/>
                </a:solidFill>
                <a:sym typeface="Wingdings" pitchFamily="2" charset="2"/>
              </a:rPr>
              <a:t> connection to a server.</a:t>
            </a:r>
            <a:endParaRPr lang="en-US" sz="1200" dirty="0" smtClean="0">
              <a:solidFill>
                <a:srgbClr val="3C5790"/>
              </a:solidFill>
            </a:endParaRPr>
          </a:p>
          <a:p>
            <a:pPr lvl="1"/>
            <a:r>
              <a:rPr lang="en-US" sz="1200" dirty="0" err="1" smtClean="0">
                <a:solidFill>
                  <a:srgbClr val="3C5790"/>
                </a:solidFill>
              </a:rPr>
              <a:t>SelectionKey.READ</a:t>
            </a:r>
            <a:r>
              <a:rPr lang="en-US" sz="1200" dirty="0" smtClean="0">
                <a:solidFill>
                  <a:srgbClr val="3C5790"/>
                </a:solidFill>
              </a:rPr>
              <a:t> </a:t>
            </a:r>
            <a:r>
              <a:rPr lang="en-US" sz="1200" dirty="0" smtClean="0">
                <a:solidFill>
                  <a:srgbClr val="3C5790"/>
                </a:solidFill>
                <a:sym typeface="Wingdings" pitchFamily="2" charset="2"/>
              </a:rPr>
              <a:t> read data from channel.</a:t>
            </a:r>
            <a:endParaRPr lang="en-US" sz="1200" dirty="0" smtClean="0">
              <a:solidFill>
                <a:srgbClr val="3C5790"/>
              </a:solidFill>
            </a:endParaRPr>
          </a:p>
          <a:p>
            <a:pPr lvl="1"/>
            <a:r>
              <a:rPr lang="en-US" sz="1200" dirty="0" err="1" smtClean="0">
                <a:solidFill>
                  <a:srgbClr val="3C5790"/>
                </a:solidFill>
              </a:rPr>
              <a:t>SelectionKey.WRITE</a:t>
            </a:r>
            <a:r>
              <a:rPr lang="en-US" sz="1200" dirty="0" smtClean="0">
                <a:solidFill>
                  <a:srgbClr val="3C5790"/>
                </a:solidFill>
              </a:rPr>
              <a:t> </a:t>
            </a:r>
            <a:r>
              <a:rPr lang="en-US" sz="1200" dirty="0" smtClean="0">
                <a:solidFill>
                  <a:srgbClr val="3C5790"/>
                </a:solidFill>
                <a:sym typeface="Wingdings" pitchFamily="2" charset="2"/>
              </a:rPr>
              <a:t> write data to channel.</a:t>
            </a:r>
            <a:endParaRPr lang="en-US" sz="1200" dirty="0" smtClean="0">
              <a:solidFill>
                <a:srgbClr val="3C5790"/>
              </a:solidFill>
            </a:endParaRP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pic>
        <p:nvPicPr>
          <p:cNvPr id="3" name="Picture 3"/>
          <p:cNvPicPr>
            <a:picLocks noChangeAspect="1" noChangeArrowheads="1"/>
          </p:cNvPicPr>
          <p:nvPr/>
        </p:nvPicPr>
        <p:blipFill>
          <a:blip r:embed="rId3" cstate="print"/>
          <a:srcRect/>
          <a:stretch>
            <a:fillRect/>
          </a:stretch>
        </p:blipFill>
        <p:spPr bwMode="auto">
          <a:xfrm>
            <a:off x="1219200" y="1804968"/>
            <a:ext cx="3810000" cy="1309197"/>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381000" y="3200400"/>
            <a:ext cx="5791200" cy="2666768"/>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cstate="print"/>
          <a:srcRect/>
          <a:stretch>
            <a:fillRect/>
          </a:stretch>
        </p:blipFill>
        <p:spPr bwMode="auto">
          <a:xfrm>
            <a:off x="6715125" y="2419350"/>
            <a:ext cx="2047875" cy="781050"/>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cstate="print"/>
          <a:srcRect/>
          <a:stretch>
            <a:fillRect/>
          </a:stretch>
        </p:blipFill>
        <p:spPr bwMode="auto">
          <a:xfrm>
            <a:off x="533400" y="6019800"/>
            <a:ext cx="5267325" cy="612270"/>
          </a:xfrm>
          <a:prstGeom prst="rect">
            <a:avLst/>
          </a:prstGeom>
          <a:noFill/>
          <a:ln w="9525">
            <a:noFill/>
            <a:miter lim="800000"/>
            <a:headEnd/>
            <a:tailEnd/>
          </a:ln>
          <a:effectLst/>
        </p:spPr>
      </p:pic>
      <p:sp>
        <p:nvSpPr>
          <p:cNvPr id="10" name="Espace réservé du contenu 4"/>
          <p:cNvSpPr>
            <a:spLocks noGrp="1"/>
          </p:cNvSpPr>
          <p:nvPr>
            <p:ph idx="1"/>
          </p:nvPr>
        </p:nvSpPr>
        <p:spPr>
          <a:xfrm>
            <a:off x="6096000" y="3429000"/>
            <a:ext cx="3048000" cy="3276600"/>
          </a:xfrm>
        </p:spPr>
        <p:txBody>
          <a:bodyPr/>
          <a:lstStyle/>
          <a:p>
            <a:r>
              <a:rPr lang="en-US" sz="1400" dirty="0" smtClean="0">
                <a:solidFill>
                  <a:srgbClr val="3C5790"/>
                </a:solidFill>
              </a:rPr>
              <a:t>The application will listen on port 9999 for network clients. After the client is connected a </a:t>
            </a:r>
            <a:r>
              <a:rPr lang="en-US" sz="1400" dirty="0" err="1" smtClean="0">
                <a:solidFill>
                  <a:srgbClr val="3C5790"/>
                </a:solidFill>
              </a:rPr>
              <a:t>ClientThread</a:t>
            </a:r>
            <a:r>
              <a:rPr lang="en-US" sz="1400" dirty="0" smtClean="0">
                <a:solidFill>
                  <a:srgbClr val="3C5790"/>
                </a:solidFill>
              </a:rPr>
              <a:t> will be created for later processing. Currently the client will receive a simple test message: “Hello from server!\n”. </a:t>
            </a:r>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pic>
        <p:nvPicPr>
          <p:cNvPr id="5122" name="Picture 2"/>
          <p:cNvPicPr>
            <a:picLocks noChangeAspect="1" noChangeArrowheads="1"/>
          </p:cNvPicPr>
          <p:nvPr/>
        </p:nvPicPr>
        <p:blipFill>
          <a:blip r:embed="rId3" cstate="print"/>
          <a:srcRect/>
          <a:stretch>
            <a:fillRect/>
          </a:stretch>
        </p:blipFill>
        <p:spPr bwMode="auto">
          <a:xfrm>
            <a:off x="1143000" y="1852059"/>
            <a:ext cx="6172200" cy="50059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a:t>
            </a: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By default, channels (and streams) block. Not all channels support </a:t>
            </a:r>
            <a:r>
              <a:rPr lang="en-US" sz="1400" dirty="0" err="1" smtClean="0">
                <a:solidFill>
                  <a:srgbClr val="3C5790"/>
                </a:solidFill>
              </a:rPr>
              <a:t>nonblocking</a:t>
            </a:r>
            <a:r>
              <a:rPr lang="en-US" sz="1400" dirty="0" smtClean="0">
                <a:solidFill>
                  <a:srgbClr val="3C5790"/>
                </a:solidFill>
              </a:rPr>
              <a:t> I/O. Network channels do, but file channels don't.</a:t>
            </a:r>
          </a:p>
          <a:p>
            <a:r>
              <a:rPr lang="en-US" sz="1400" dirty="0" smtClean="0">
                <a:solidFill>
                  <a:srgbClr val="3C5790"/>
                </a:solidFill>
              </a:rPr>
              <a:t>Those channels that do support </a:t>
            </a:r>
            <a:r>
              <a:rPr lang="en-US" sz="1400" dirty="0" smtClean="0">
                <a:solidFill>
                  <a:srgbClr val="3C5790"/>
                </a:solidFill>
              </a:rPr>
              <a:t>non-blocking </a:t>
            </a:r>
            <a:r>
              <a:rPr lang="en-US" sz="1400" dirty="0" smtClean="0">
                <a:solidFill>
                  <a:srgbClr val="3C5790"/>
                </a:solidFill>
              </a:rPr>
              <a:t>I/O are all subclasses of the </a:t>
            </a:r>
            <a:r>
              <a:rPr lang="en-US" sz="1400" b="1" dirty="0" err="1" smtClean="0">
                <a:solidFill>
                  <a:srgbClr val="3C5790"/>
                </a:solidFill>
              </a:rPr>
              <a:t>java.nio.channels.SelectableChannel</a:t>
            </a:r>
            <a:r>
              <a:rPr lang="en-US" sz="1400" dirty="0" smtClean="0">
                <a:solidFill>
                  <a:srgbClr val="3C5790"/>
                </a:solidFill>
              </a:rPr>
              <a:t> class.</a:t>
            </a:r>
          </a:p>
          <a:p>
            <a:r>
              <a:rPr lang="en-US" sz="1400" dirty="0" smtClean="0">
                <a:solidFill>
                  <a:srgbClr val="3C5790"/>
                </a:solidFill>
              </a:rPr>
              <a:t>All channels are created in blocking mode. and to switch a channel to </a:t>
            </a:r>
            <a:r>
              <a:rPr lang="en-US" sz="1400" dirty="0" smtClean="0">
                <a:solidFill>
                  <a:srgbClr val="3C5790"/>
                </a:solidFill>
              </a:rPr>
              <a:t>non-blocking </a:t>
            </a:r>
            <a:r>
              <a:rPr lang="en-US" sz="1400" dirty="0" smtClean="0">
                <a:solidFill>
                  <a:srgbClr val="3C5790"/>
                </a:solidFill>
              </a:rPr>
              <a:t>mode we call the </a:t>
            </a:r>
            <a:r>
              <a:rPr lang="en-US" sz="1400" b="1" dirty="0" err="1" smtClean="0">
                <a:solidFill>
                  <a:srgbClr val="3C5790"/>
                </a:solidFill>
              </a:rPr>
              <a:t>configureBlocking</a:t>
            </a:r>
            <a:r>
              <a:rPr lang="en-US" sz="1400" b="1" dirty="0" smtClean="0">
                <a:solidFill>
                  <a:srgbClr val="3C5790"/>
                </a:solidFill>
              </a:rPr>
              <a:t>(false)</a:t>
            </a:r>
            <a:r>
              <a:rPr lang="en-US" sz="1400" dirty="0" smtClean="0">
                <a:solidFill>
                  <a:srgbClr val="3C5790"/>
                </a:solidFill>
              </a:rPr>
              <a:t> method.</a:t>
            </a:r>
          </a:p>
          <a:p>
            <a:r>
              <a:rPr lang="en-US" sz="1400" dirty="0" smtClean="0">
                <a:solidFill>
                  <a:srgbClr val="3C5790"/>
                </a:solidFill>
              </a:rPr>
              <a:t>Both </a:t>
            </a:r>
            <a:r>
              <a:rPr lang="en-US" sz="1400" b="1" dirty="0" smtClean="0">
                <a:solidFill>
                  <a:srgbClr val="3C5790"/>
                </a:solidFill>
              </a:rPr>
              <a:t>register</a:t>
            </a:r>
            <a:r>
              <a:rPr lang="en-US" sz="1400" dirty="0" smtClean="0">
                <a:solidFill>
                  <a:srgbClr val="3C5790"/>
                </a:solidFill>
              </a:rPr>
              <a:t>() </a:t>
            </a:r>
            <a:r>
              <a:rPr lang="en-US" sz="1400" dirty="0" smtClean="0">
                <a:solidFill>
                  <a:srgbClr val="3C5790"/>
                </a:solidFill>
              </a:rPr>
              <a:t>methods </a:t>
            </a:r>
            <a:r>
              <a:rPr lang="en-US" sz="1400" dirty="0" smtClean="0">
                <a:solidFill>
                  <a:srgbClr val="3C5790"/>
                </a:solidFill>
              </a:rPr>
              <a:t>returns a </a:t>
            </a:r>
            <a:r>
              <a:rPr lang="en-US" sz="1400" dirty="0" err="1" smtClean="0">
                <a:solidFill>
                  <a:srgbClr val="3C5790"/>
                </a:solidFill>
              </a:rPr>
              <a:t>SelectionKey</a:t>
            </a:r>
            <a:r>
              <a:rPr lang="en-US" sz="1400" dirty="0" smtClean="0">
                <a:solidFill>
                  <a:srgbClr val="3C5790"/>
                </a:solidFill>
              </a:rPr>
              <a:t> object that represents the unique connection between this channel and this Selector</a:t>
            </a:r>
            <a:r>
              <a:rPr lang="en-US" sz="1400" dirty="0" smtClean="0">
                <a:solidFill>
                  <a:srgbClr val="3C5790"/>
                </a:solidFill>
              </a:rPr>
              <a:t>.</a:t>
            </a:r>
          </a:p>
          <a:p>
            <a:r>
              <a:rPr lang="en-US" sz="1400" dirty="0" smtClean="0">
                <a:solidFill>
                  <a:srgbClr val="3C5790"/>
                </a:solidFill>
              </a:rPr>
              <a:t>The </a:t>
            </a:r>
            <a:r>
              <a:rPr lang="en-US" sz="1400" b="1" dirty="0" err="1" smtClean="0">
                <a:solidFill>
                  <a:srgbClr val="3C5790"/>
                </a:solidFill>
              </a:rPr>
              <a:t>java.nio.channels.Selector</a:t>
            </a:r>
            <a:r>
              <a:rPr lang="en-US" sz="1400" dirty="0" smtClean="0">
                <a:solidFill>
                  <a:srgbClr val="3C5790"/>
                </a:solidFill>
              </a:rPr>
              <a:t> class is the crucial component of </a:t>
            </a:r>
            <a:r>
              <a:rPr lang="en-US" sz="1400" dirty="0" smtClean="0">
                <a:solidFill>
                  <a:srgbClr val="3C5790"/>
                </a:solidFill>
              </a:rPr>
              <a:t>non-blocking </a:t>
            </a:r>
            <a:r>
              <a:rPr lang="en-US" sz="1400" dirty="0" smtClean="0">
                <a:solidFill>
                  <a:srgbClr val="3C5790"/>
                </a:solidFill>
              </a:rPr>
              <a:t>I/O. </a:t>
            </a:r>
          </a:p>
          <a:p>
            <a:r>
              <a:rPr lang="en-US" sz="1400" dirty="0" smtClean="0">
                <a:solidFill>
                  <a:srgbClr val="3C5790"/>
                </a:solidFill>
              </a:rPr>
              <a:t>We ask the Selector which of its channels are ready with: </a:t>
            </a:r>
            <a:r>
              <a:rPr lang="en-US" sz="1400" dirty="0" smtClean="0">
                <a:solidFill>
                  <a:srgbClr val="3C5790"/>
                </a:solidFill>
              </a:rPr>
              <a:t> </a:t>
            </a:r>
            <a:r>
              <a:rPr lang="en-US" sz="1400" b="1" dirty="0" err="1" smtClean="0">
                <a:solidFill>
                  <a:srgbClr val="3C5790"/>
                </a:solidFill>
              </a:rPr>
              <a:t>selectNow</a:t>
            </a:r>
            <a:r>
              <a:rPr lang="en-US" sz="1400" dirty="0" smtClean="0">
                <a:solidFill>
                  <a:srgbClr val="3C5790"/>
                </a:solidFill>
              </a:rPr>
              <a:t>(), </a:t>
            </a:r>
            <a:r>
              <a:rPr lang="en-US" sz="1400" b="1" dirty="0" smtClean="0">
                <a:solidFill>
                  <a:srgbClr val="3C5790"/>
                </a:solidFill>
              </a:rPr>
              <a:t>select</a:t>
            </a:r>
            <a:r>
              <a:rPr lang="en-US" sz="1400" dirty="0" smtClean="0">
                <a:solidFill>
                  <a:srgbClr val="3C5790"/>
                </a:solidFill>
              </a:rPr>
              <a:t>(), </a:t>
            </a:r>
            <a:r>
              <a:rPr lang="en-US" sz="1400" b="1" dirty="0" smtClean="0">
                <a:solidFill>
                  <a:srgbClr val="3C5790"/>
                </a:solidFill>
              </a:rPr>
              <a:t>select(timeout)</a:t>
            </a:r>
            <a:r>
              <a:rPr lang="en-US" sz="1400" dirty="0" smtClean="0">
                <a:solidFill>
                  <a:srgbClr val="3C5790"/>
                </a:solidFill>
              </a:rPr>
              <a:t>.</a:t>
            </a:r>
          </a:p>
          <a:p>
            <a:r>
              <a:rPr lang="en-US" sz="1400" dirty="0" smtClean="0">
                <a:solidFill>
                  <a:srgbClr val="3C5790"/>
                </a:solidFill>
              </a:rPr>
              <a:t>The </a:t>
            </a:r>
            <a:r>
              <a:rPr lang="en-US" sz="1400" dirty="0" err="1" smtClean="0">
                <a:solidFill>
                  <a:srgbClr val="3C5790"/>
                </a:solidFill>
              </a:rPr>
              <a:t>selectNow</a:t>
            </a:r>
            <a:r>
              <a:rPr lang="en-US" sz="1400" dirty="0" smtClean="0">
                <a:solidFill>
                  <a:srgbClr val="3C5790"/>
                </a:solidFill>
              </a:rPr>
              <a:t>() method is </a:t>
            </a:r>
            <a:r>
              <a:rPr lang="en-US" sz="1400" dirty="0" smtClean="0">
                <a:solidFill>
                  <a:srgbClr val="3C5790"/>
                </a:solidFill>
              </a:rPr>
              <a:t>non-blocking</a:t>
            </a:r>
            <a:r>
              <a:rPr lang="en-US" sz="1400" dirty="0" smtClean="0">
                <a:solidFill>
                  <a:srgbClr val="3C5790"/>
                </a:solidFill>
              </a:rPr>
              <a:t>, whereas the other two methods block.</a:t>
            </a:r>
          </a:p>
          <a:p>
            <a:r>
              <a:rPr lang="en-US" sz="1400" dirty="0" smtClean="0">
                <a:solidFill>
                  <a:srgbClr val="3C5790"/>
                </a:solidFill>
              </a:rPr>
              <a:t>After we've called one of these methods, the </a:t>
            </a:r>
            <a:r>
              <a:rPr lang="en-US" sz="1400" b="1" dirty="0" err="1" smtClean="0">
                <a:solidFill>
                  <a:srgbClr val="3C5790"/>
                </a:solidFill>
              </a:rPr>
              <a:t>selectedKeys</a:t>
            </a:r>
            <a:r>
              <a:rPr lang="en-US" sz="1400" dirty="0" smtClean="0">
                <a:solidFill>
                  <a:srgbClr val="3C5790"/>
                </a:solidFill>
              </a:rPr>
              <a:t>() method returns a </a:t>
            </a:r>
            <a:r>
              <a:rPr lang="en-US" sz="1400" dirty="0" err="1" smtClean="0">
                <a:solidFill>
                  <a:srgbClr val="3C5790"/>
                </a:solidFill>
              </a:rPr>
              <a:t>java.util.Set</a:t>
            </a:r>
            <a:r>
              <a:rPr lang="en-US" sz="1400" dirty="0" smtClean="0">
                <a:solidFill>
                  <a:srgbClr val="3C5790"/>
                </a:solidFill>
              </a:rPr>
              <a:t> containing keys for all the ready channels registered with this Selector</a:t>
            </a:r>
            <a:r>
              <a:rPr lang="en-US" sz="1400" dirty="0" smtClean="0">
                <a:solidFill>
                  <a:srgbClr val="3C5790"/>
                </a:solidFill>
              </a:rPr>
              <a:t>.</a:t>
            </a:r>
          </a:p>
          <a:p>
            <a:r>
              <a:rPr lang="en-US" sz="1400" dirty="0" smtClean="0">
                <a:solidFill>
                  <a:srgbClr val="3C5790"/>
                </a:solidFill>
              </a:rPr>
              <a:t>Selectors may use native system resources and we should use </a:t>
            </a:r>
            <a:r>
              <a:rPr lang="en-US" sz="1400" b="1" dirty="0" smtClean="0">
                <a:solidFill>
                  <a:srgbClr val="3C5790"/>
                </a:solidFill>
              </a:rPr>
              <a:t>close</a:t>
            </a:r>
            <a:r>
              <a:rPr lang="en-US" sz="1400" dirty="0" smtClean="0">
                <a:solidFill>
                  <a:srgbClr val="3C5790"/>
                </a:solidFill>
              </a:rPr>
              <a:t>() method in the end.</a:t>
            </a:r>
          </a:p>
          <a:p>
            <a:r>
              <a:rPr lang="en-US" sz="1400" dirty="0" smtClean="0">
                <a:solidFill>
                  <a:srgbClr val="3C5790"/>
                </a:solidFill>
              </a:rPr>
              <a:t>The </a:t>
            </a:r>
            <a:r>
              <a:rPr lang="en-US" sz="1400" b="1" dirty="0" err="1" smtClean="0">
                <a:solidFill>
                  <a:srgbClr val="3C5790"/>
                </a:solidFill>
              </a:rPr>
              <a:t>java.nio.channels.SelectionKey</a:t>
            </a:r>
            <a:r>
              <a:rPr lang="en-US" sz="1400" dirty="0" smtClean="0">
                <a:solidFill>
                  <a:srgbClr val="3C5790"/>
                </a:solidFill>
              </a:rPr>
              <a:t> class encapsulates the information about a channel registered with a Selector. The </a:t>
            </a:r>
            <a:r>
              <a:rPr lang="en-US" sz="1400" dirty="0" err="1" smtClean="0">
                <a:solidFill>
                  <a:srgbClr val="3C5790"/>
                </a:solidFill>
              </a:rPr>
              <a:t>SelectionKey</a:t>
            </a:r>
            <a:r>
              <a:rPr lang="en-US" sz="1400" dirty="0" smtClean="0">
                <a:solidFill>
                  <a:srgbClr val="3C5790"/>
                </a:solidFill>
              </a:rPr>
              <a:t> object holds information like: channel, Selector, object </a:t>
            </a:r>
            <a:r>
              <a:rPr lang="en-US" sz="1400" dirty="0" smtClean="0">
                <a:solidFill>
                  <a:srgbClr val="3C5790"/>
                </a:solidFill>
              </a:rPr>
              <a:t>attachment.</a:t>
            </a:r>
          </a:p>
          <a:p>
            <a:r>
              <a:rPr lang="en-US" sz="1400" dirty="0" smtClean="0">
                <a:solidFill>
                  <a:srgbClr val="3C5790"/>
                </a:solidFill>
              </a:rPr>
              <a:t>To read or write (or accept or connect) we need the channel from its key using the </a:t>
            </a:r>
            <a:r>
              <a:rPr lang="en-US" sz="1400" b="1" dirty="0" smtClean="0">
                <a:solidFill>
                  <a:srgbClr val="3C5790"/>
                </a:solidFill>
              </a:rPr>
              <a:t>channel</a:t>
            </a:r>
            <a:r>
              <a:rPr lang="en-US" sz="1400" dirty="0" smtClean="0">
                <a:solidFill>
                  <a:srgbClr val="3C5790"/>
                </a:solidFill>
              </a:rPr>
              <a:t>() method</a:t>
            </a:r>
            <a:r>
              <a:rPr lang="en-US" sz="1400" dirty="0" smtClean="0">
                <a:solidFill>
                  <a:srgbClr val="3C5790"/>
                </a:solidFill>
              </a:rPr>
              <a:t>:</a:t>
            </a:r>
          </a:p>
          <a:p>
            <a:r>
              <a:rPr lang="en-US" sz="1400" dirty="0" err="1" smtClean="0">
                <a:solidFill>
                  <a:srgbClr val="3C5790"/>
                </a:solidFill>
              </a:rPr>
              <a:t>Eg</a:t>
            </a:r>
            <a:r>
              <a:rPr lang="en-US" sz="1400" dirty="0" smtClean="0">
                <a:solidFill>
                  <a:srgbClr val="3C5790"/>
                </a:solidFill>
              </a:rPr>
              <a:t>: </a:t>
            </a:r>
            <a:r>
              <a:rPr lang="en-US" sz="1400" dirty="0" err="1" smtClean="0">
                <a:solidFill>
                  <a:srgbClr val="3C5790"/>
                </a:solidFill>
              </a:rPr>
              <a:t>SocketChannel</a:t>
            </a:r>
            <a:r>
              <a:rPr lang="en-US" sz="1400" dirty="0" smtClean="0">
                <a:solidFill>
                  <a:srgbClr val="3C5790"/>
                </a:solidFill>
              </a:rPr>
              <a:t> client = (</a:t>
            </a:r>
            <a:r>
              <a:rPr lang="en-US" sz="1400" dirty="0" err="1" smtClean="0">
                <a:solidFill>
                  <a:srgbClr val="3C5790"/>
                </a:solidFill>
              </a:rPr>
              <a:t>SocketChannel</a:t>
            </a:r>
            <a:r>
              <a:rPr lang="en-US" sz="1400" dirty="0" smtClean="0">
                <a:solidFill>
                  <a:srgbClr val="3C5790"/>
                </a:solidFill>
              </a:rPr>
              <a:t>) </a:t>
            </a:r>
            <a:r>
              <a:rPr lang="en-US" sz="1400" dirty="0" err="1" smtClean="0">
                <a:solidFill>
                  <a:srgbClr val="3C5790"/>
                </a:solidFill>
              </a:rPr>
              <a:t>key.channel</a:t>
            </a:r>
            <a:r>
              <a:rPr lang="en-US" sz="1400" dirty="0" smtClean="0">
                <a:solidFill>
                  <a:srgbClr val="3C5790"/>
                </a:solidFill>
              </a:rPr>
              <a:t>( </a:t>
            </a:r>
            <a:r>
              <a:rPr lang="en-US" sz="1400" dirty="0" smtClean="0">
                <a:solidFill>
                  <a:srgbClr val="3C5790"/>
                </a:solidFill>
              </a:rPr>
              <a:t>);</a:t>
            </a:r>
          </a:p>
          <a:p>
            <a:r>
              <a:rPr lang="en-US" sz="1400" dirty="0" smtClean="0">
                <a:solidFill>
                  <a:srgbClr val="3C5790"/>
                </a:solidFill>
              </a:rPr>
              <a:t>We can deregister a Selector from a channel by calling the </a:t>
            </a:r>
            <a:r>
              <a:rPr lang="en-US" sz="1400" b="1" dirty="0" smtClean="0">
                <a:solidFill>
                  <a:srgbClr val="3C5790"/>
                </a:solidFill>
              </a:rPr>
              <a:t>cancel</a:t>
            </a:r>
            <a:r>
              <a:rPr lang="en-US" sz="1400" dirty="0" smtClean="0">
                <a:solidFill>
                  <a:srgbClr val="3C5790"/>
                </a:solidFill>
              </a:rPr>
              <a:t>( ) method.</a:t>
            </a:r>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81200"/>
            <a:ext cx="8686800" cy="1752600"/>
          </a:xfrm>
        </p:spPr>
        <p:txBody>
          <a:bodyPr/>
          <a:lstStyle/>
          <a:p>
            <a:r>
              <a:rPr lang="en-US" sz="1400" dirty="0" smtClean="0">
                <a:solidFill>
                  <a:srgbClr val="3C5790"/>
                </a:solidFill>
              </a:rPr>
              <a:t>The Java NIO 2(JSR 203) was introduced into JDK 1.7. The newer NIO API allows exploiting the native file-system for interacting with the file system in a clean way.</a:t>
            </a:r>
          </a:p>
          <a:p>
            <a:r>
              <a:rPr lang="en-US" sz="1400" dirty="0" smtClean="0">
                <a:solidFill>
                  <a:srgbClr val="3C5790"/>
                </a:solidFill>
              </a:rPr>
              <a:t>The </a:t>
            </a:r>
            <a:r>
              <a:rPr lang="en-US" sz="1400" dirty="0" smtClean="0">
                <a:solidFill>
                  <a:srgbClr val="3C5790"/>
                </a:solidFill>
              </a:rPr>
              <a:t>Path object was created using invocation chaining, starting with the </a:t>
            </a:r>
            <a:r>
              <a:rPr lang="en-US" sz="1400" dirty="0" err="1" smtClean="0">
                <a:solidFill>
                  <a:srgbClr val="3C5790"/>
                </a:solidFill>
              </a:rPr>
              <a:t>FileSystems</a:t>
            </a:r>
            <a:r>
              <a:rPr lang="en-US" sz="1400" dirty="0" smtClean="0">
                <a:solidFill>
                  <a:srgbClr val="3C5790"/>
                </a:solidFill>
              </a:rPr>
              <a:t> class' </a:t>
            </a:r>
            <a:r>
              <a:rPr lang="en-US" sz="1400" dirty="0" err="1" smtClean="0">
                <a:solidFill>
                  <a:srgbClr val="3C5790"/>
                </a:solidFill>
              </a:rPr>
              <a:t>getDefault</a:t>
            </a:r>
            <a:r>
              <a:rPr lang="en-US" sz="1400" dirty="0" smtClean="0">
                <a:solidFill>
                  <a:srgbClr val="3C5790"/>
                </a:solidFill>
              </a:rPr>
              <a:t> method.</a:t>
            </a:r>
          </a:p>
          <a:p>
            <a:r>
              <a:rPr lang="en-US" sz="1400" dirty="0" smtClean="0">
                <a:solidFill>
                  <a:srgbClr val="3C5790"/>
                </a:solidFill>
              </a:rPr>
              <a:t>The </a:t>
            </a:r>
            <a:r>
              <a:rPr lang="en-US" sz="1400" dirty="0" err="1" smtClean="0">
                <a:solidFill>
                  <a:srgbClr val="3C5790"/>
                </a:solidFill>
              </a:rPr>
              <a:t>FileSystem</a:t>
            </a:r>
            <a:r>
              <a:rPr lang="en-US" sz="1400" dirty="0" smtClean="0">
                <a:solidFill>
                  <a:srgbClr val="3C5790"/>
                </a:solidFill>
              </a:rPr>
              <a:t> object normally refers to the working directory of the current user.</a:t>
            </a:r>
          </a:p>
          <a:p>
            <a:r>
              <a:rPr lang="en-US" sz="1400" dirty="0" smtClean="0">
                <a:solidFill>
                  <a:srgbClr val="3C5790"/>
                </a:solidFill>
              </a:rPr>
              <a:t>The Path object may consist of other paths. </a:t>
            </a:r>
            <a:r>
              <a:rPr lang="en-US" sz="1400" dirty="0" err="1" smtClean="0">
                <a:solidFill>
                  <a:srgbClr val="3C5790"/>
                </a:solidFill>
              </a:rPr>
              <a:t>Subpaths</a:t>
            </a:r>
            <a:r>
              <a:rPr lang="en-US" sz="1400" dirty="0" smtClean="0">
                <a:solidFill>
                  <a:srgbClr val="3C5790"/>
                </a:solidFill>
              </a:rPr>
              <a:t> can be retrieved using the </a:t>
            </a:r>
            <a:r>
              <a:rPr lang="en-US" sz="1400" dirty="0" err="1" smtClean="0">
                <a:solidFill>
                  <a:srgbClr val="3C5790"/>
                </a:solidFill>
              </a:rPr>
              <a:t>subpath</a:t>
            </a:r>
            <a:r>
              <a:rPr lang="en-US" sz="1400" dirty="0" smtClean="0">
                <a:solidFill>
                  <a:srgbClr val="3C5790"/>
                </a:solidFill>
              </a:rPr>
              <a:t> method.</a:t>
            </a:r>
          </a:p>
          <a:p>
            <a:r>
              <a:rPr lang="en-US" sz="1400" dirty="0" smtClean="0">
                <a:solidFill>
                  <a:srgbClr val="3C5790"/>
                </a:solidFill>
              </a:rPr>
              <a:t>While most of the capability of the java.io package has been supplemented by the newer packages, it is still possible to work with the older classes, in particular the </a:t>
            </a:r>
            <a:r>
              <a:rPr lang="en-US" sz="1400" dirty="0" err="1" smtClean="0">
                <a:solidFill>
                  <a:srgbClr val="3C5790"/>
                </a:solidFill>
              </a:rPr>
              <a:t>java.io.File</a:t>
            </a:r>
            <a:r>
              <a:rPr lang="en-US" sz="1400" dirty="0" smtClean="0">
                <a:solidFill>
                  <a:srgbClr val="3C5790"/>
                </a:solidFill>
              </a:rPr>
              <a:t> class.</a:t>
            </a:r>
          </a:p>
          <a:p>
            <a:r>
              <a:rPr lang="en-US" sz="1400" dirty="0" smtClean="0">
                <a:solidFill>
                  <a:srgbClr val="3C5790"/>
                </a:solidFill>
              </a:rPr>
              <a:t>1. Create a </a:t>
            </a:r>
            <a:r>
              <a:rPr lang="en-US" sz="1400" b="1" dirty="0" err="1" smtClean="0">
                <a:solidFill>
                  <a:srgbClr val="3C5790"/>
                </a:solidFill>
              </a:rPr>
              <a:t>java.io.File</a:t>
            </a:r>
            <a:r>
              <a:rPr lang="en-US" sz="1400" dirty="0" smtClean="0">
                <a:solidFill>
                  <a:srgbClr val="3C5790"/>
                </a:solidFill>
              </a:rPr>
              <a:t> object representing the file of interest</a:t>
            </a:r>
          </a:p>
          <a:p>
            <a:r>
              <a:rPr lang="en-US" sz="1400" dirty="0" smtClean="0">
                <a:solidFill>
                  <a:srgbClr val="3C5790"/>
                </a:solidFill>
              </a:rPr>
              <a:t>2. Apply the </a:t>
            </a:r>
            <a:r>
              <a:rPr lang="en-US" sz="1400" b="1" dirty="0" err="1" smtClean="0">
                <a:solidFill>
                  <a:srgbClr val="3C5790"/>
                </a:solidFill>
              </a:rPr>
              <a:t>toPath</a:t>
            </a:r>
            <a:r>
              <a:rPr lang="en-US" sz="1400" dirty="0" smtClean="0">
                <a:solidFill>
                  <a:srgbClr val="3C5790"/>
                </a:solidFill>
              </a:rPr>
              <a:t> method to it to obtain a Path object</a:t>
            </a:r>
          </a:p>
        </p:txBody>
      </p:sp>
      <p:pic>
        <p:nvPicPr>
          <p:cNvPr id="2050" name="Picture 2"/>
          <p:cNvPicPr>
            <a:picLocks noChangeAspect="1" noChangeArrowheads="1"/>
          </p:cNvPicPr>
          <p:nvPr/>
        </p:nvPicPr>
        <p:blipFill>
          <a:blip r:embed="rId3" cstate="print"/>
          <a:srcRect/>
          <a:stretch>
            <a:fillRect/>
          </a:stretch>
        </p:blipFill>
        <p:spPr bwMode="auto">
          <a:xfrm>
            <a:off x="152400" y="4380442"/>
            <a:ext cx="5181600" cy="224895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5867400" y="5076825"/>
            <a:ext cx="2857500" cy="561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81200"/>
            <a:ext cx="8686800" cy="4495800"/>
          </a:xfrm>
        </p:spPr>
        <p:txBody>
          <a:bodyPr/>
          <a:lstStyle/>
          <a:p>
            <a:r>
              <a:rPr lang="en-US" sz="1400" dirty="0" smtClean="0">
                <a:solidFill>
                  <a:srgbClr val="3C5790"/>
                </a:solidFill>
              </a:rPr>
              <a:t>A path can be expressed either as an absolute path or a relative path. Both are common and are useful in different situations.</a:t>
            </a:r>
          </a:p>
          <a:p>
            <a:r>
              <a:rPr lang="en-US" sz="1400" dirty="0" smtClean="0">
                <a:solidFill>
                  <a:srgbClr val="3C5790"/>
                </a:solidFill>
              </a:rPr>
              <a:t>The Path class and related classes support the creation of both absolute and relative paths.</a:t>
            </a:r>
          </a:p>
          <a:p>
            <a:r>
              <a:rPr lang="en-US" sz="1400" dirty="0" smtClean="0">
                <a:solidFill>
                  <a:srgbClr val="3C5790"/>
                </a:solidFill>
              </a:rPr>
              <a:t>Common methods used when dealing with absolute and relative paths:</a:t>
            </a:r>
          </a:p>
          <a:p>
            <a:r>
              <a:rPr lang="en-US" sz="1400" dirty="0" smtClean="0">
                <a:solidFill>
                  <a:srgbClr val="3C5790"/>
                </a:solidFill>
              </a:rPr>
              <a:t>- </a:t>
            </a:r>
            <a:r>
              <a:rPr lang="en-US" sz="1400" b="1" dirty="0" err="1" smtClean="0">
                <a:solidFill>
                  <a:srgbClr val="3C5790"/>
                </a:solidFill>
              </a:rPr>
              <a:t>getSeparator</a:t>
            </a:r>
            <a:r>
              <a:rPr lang="en-US" sz="1400" b="1" dirty="0" smtClean="0">
                <a:solidFill>
                  <a:srgbClr val="3C5790"/>
                </a:solidFill>
              </a:rPr>
              <a:t>()</a:t>
            </a:r>
            <a:r>
              <a:rPr lang="en-US" sz="1400" dirty="0" smtClean="0">
                <a:solidFill>
                  <a:srgbClr val="3C5790"/>
                </a:solidFill>
              </a:rPr>
              <a:t> determines the file separator.</a:t>
            </a:r>
          </a:p>
          <a:p>
            <a:r>
              <a:rPr lang="en-US" sz="1400" dirty="0" smtClean="0">
                <a:solidFill>
                  <a:srgbClr val="3C5790"/>
                </a:solidFill>
              </a:rPr>
              <a:t>- </a:t>
            </a:r>
            <a:r>
              <a:rPr lang="en-US" sz="1400" b="1" dirty="0" err="1" smtClean="0">
                <a:solidFill>
                  <a:srgbClr val="3C5790"/>
                </a:solidFill>
              </a:rPr>
              <a:t>subpath</a:t>
            </a:r>
            <a:r>
              <a:rPr lang="en-US" sz="1400" b="1" dirty="0" smtClean="0">
                <a:solidFill>
                  <a:srgbClr val="3C5790"/>
                </a:solidFill>
              </a:rPr>
              <a:t>()</a:t>
            </a:r>
            <a:r>
              <a:rPr lang="en-US" sz="1400" dirty="0" smtClean="0">
                <a:solidFill>
                  <a:srgbClr val="3C5790"/>
                </a:solidFill>
              </a:rPr>
              <a:t> obtains a part or all parts/elements of a path.</a:t>
            </a:r>
          </a:p>
          <a:p>
            <a:r>
              <a:rPr lang="en-US" sz="1400" dirty="0" smtClean="0">
                <a:solidFill>
                  <a:srgbClr val="3C5790"/>
                </a:solidFill>
              </a:rPr>
              <a:t>- </a:t>
            </a:r>
            <a:r>
              <a:rPr lang="en-US" sz="1400" b="1" dirty="0" err="1" smtClean="0">
                <a:solidFill>
                  <a:srgbClr val="3C5790"/>
                </a:solidFill>
              </a:rPr>
              <a:t>toAbsolutePath</a:t>
            </a:r>
            <a:r>
              <a:rPr lang="en-US" sz="1400" b="1" dirty="0" smtClean="0">
                <a:solidFill>
                  <a:srgbClr val="3C5790"/>
                </a:solidFill>
              </a:rPr>
              <a:t>()</a:t>
            </a:r>
            <a:r>
              <a:rPr lang="en-US" sz="1400" dirty="0" smtClean="0">
                <a:solidFill>
                  <a:srgbClr val="3C5790"/>
                </a:solidFill>
              </a:rPr>
              <a:t> obtains the absolute path for a relative path.</a:t>
            </a:r>
          </a:p>
          <a:p>
            <a:r>
              <a:rPr lang="en-US" sz="1400" dirty="0" smtClean="0">
                <a:solidFill>
                  <a:srgbClr val="3C5790"/>
                </a:solidFill>
              </a:rPr>
              <a:t>- </a:t>
            </a:r>
            <a:r>
              <a:rPr lang="en-US" sz="1400" b="1" dirty="0" err="1" smtClean="0">
                <a:solidFill>
                  <a:srgbClr val="3C5790"/>
                </a:solidFill>
              </a:rPr>
              <a:t>toUri</a:t>
            </a:r>
            <a:r>
              <a:rPr lang="en-US" sz="1400" b="1" dirty="0" smtClean="0">
                <a:solidFill>
                  <a:srgbClr val="3C5790"/>
                </a:solidFill>
              </a:rPr>
              <a:t>()</a:t>
            </a:r>
            <a:r>
              <a:rPr lang="en-US" sz="1400" dirty="0" smtClean="0">
                <a:solidFill>
                  <a:srgbClr val="3C5790"/>
                </a:solidFill>
              </a:rPr>
              <a:t> obtains the URI representation of a path.</a:t>
            </a:r>
          </a:p>
          <a:p>
            <a:r>
              <a:rPr lang="en-US" sz="1400" dirty="0" smtClean="0">
                <a:solidFill>
                  <a:srgbClr val="3C5790"/>
                </a:solidFill>
              </a:rPr>
              <a:t>The </a:t>
            </a:r>
            <a:r>
              <a:rPr lang="en-US" sz="1400" dirty="0" err="1" smtClean="0">
                <a:solidFill>
                  <a:srgbClr val="3C5790"/>
                </a:solidFill>
              </a:rPr>
              <a:t>getDefault</a:t>
            </a:r>
            <a:r>
              <a:rPr lang="en-US" sz="1400" dirty="0" smtClean="0">
                <a:solidFill>
                  <a:srgbClr val="3C5790"/>
                </a:solidFill>
              </a:rPr>
              <a:t> method returned a </a:t>
            </a:r>
            <a:r>
              <a:rPr lang="en-US" sz="1400" dirty="0" err="1" smtClean="0">
                <a:solidFill>
                  <a:srgbClr val="3C5790"/>
                </a:solidFill>
              </a:rPr>
              <a:t>FileSystem</a:t>
            </a:r>
            <a:r>
              <a:rPr lang="en-US" sz="1400" dirty="0" smtClean="0">
                <a:solidFill>
                  <a:srgbClr val="3C5790"/>
                </a:solidFill>
              </a:rPr>
              <a:t> object representing the </a:t>
            </a:r>
            <a:r>
              <a:rPr lang="en-US" sz="1400" dirty="0" err="1" smtClean="0">
                <a:solidFill>
                  <a:srgbClr val="3C5790"/>
                </a:solidFill>
              </a:rPr>
              <a:t>filesystem</a:t>
            </a:r>
            <a:r>
              <a:rPr lang="en-US" sz="1400" dirty="0" smtClean="0">
                <a:solidFill>
                  <a:srgbClr val="3C5790"/>
                </a:solidFill>
              </a:rPr>
              <a:t> currently accessible to the JVM.</a:t>
            </a:r>
          </a:p>
          <a:p>
            <a:r>
              <a:rPr lang="en-US" sz="1400" dirty="0" smtClean="0">
                <a:solidFill>
                  <a:srgbClr val="3C5790"/>
                </a:solidFill>
              </a:rPr>
              <a:t>The </a:t>
            </a:r>
            <a:r>
              <a:rPr lang="en-US" sz="1400" b="1" dirty="0" err="1" smtClean="0">
                <a:solidFill>
                  <a:srgbClr val="3C5790"/>
                </a:solidFill>
              </a:rPr>
              <a:t>java.nio.fil.LinkOption</a:t>
            </a:r>
            <a:r>
              <a:rPr lang="en-US" sz="1400" dirty="0" smtClean="0">
                <a:solidFill>
                  <a:srgbClr val="3C5790"/>
                </a:solidFill>
              </a:rPr>
              <a:t> enumeration was added in Java 7, used to specify whether symbolic links should be followed or not.</a:t>
            </a:r>
          </a:p>
          <a:p>
            <a:endParaRPr lang="en-US" sz="14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81200"/>
            <a:ext cx="8686800" cy="4495800"/>
          </a:xfrm>
        </p:spPr>
        <p:txBody>
          <a:bodyPr/>
          <a:lstStyle/>
          <a:p>
            <a:r>
              <a:rPr lang="en-US" sz="1400" dirty="0" smtClean="0">
                <a:solidFill>
                  <a:srgbClr val="3C5790"/>
                </a:solidFill>
              </a:rPr>
              <a:t>There are 5 general approaches to obtaining file and directory information using the java.</a:t>
            </a:r>
          </a:p>
          <a:p>
            <a:r>
              <a:rPr lang="en-US" sz="1400" dirty="0" smtClean="0">
                <a:solidFill>
                  <a:srgbClr val="3C5790"/>
                </a:solidFill>
              </a:rPr>
              <a:t> - using the </a:t>
            </a:r>
            <a:r>
              <a:rPr lang="en-US" sz="1400" dirty="0" err="1" smtClean="0">
                <a:solidFill>
                  <a:srgbClr val="3C5790"/>
                </a:solidFill>
              </a:rPr>
              <a:t>Files.isDirectory</a:t>
            </a:r>
            <a:r>
              <a:rPr lang="en-US" sz="1400" dirty="0" smtClean="0">
                <a:solidFill>
                  <a:srgbClr val="3C5790"/>
                </a:solidFill>
              </a:rPr>
              <a:t>().</a:t>
            </a:r>
          </a:p>
          <a:p>
            <a:r>
              <a:rPr lang="en-US" sz="1400" dirty="0" smtClean="0">
                <a:solidFill>
                  <a:srgbClr val="3C5790"/>
                </a:solidFill>
              </a:rPr>
              <a:t> - using the </a:t>
            </a:r>
            <a:r>
              <a:rPr lang="en-US" sz="1400" dirty="0" err="1" smtClean="0">
                <a:solidFill>
                  <a:srgbClr val="3C5790"/>
                </a:solidFill>
              </a:rPr>
              <a:t>Files.getAttribute</a:t>
            </a:r>
            <a:r>
              <a:rPr lang="en-US" sz="1400" dirty="0" smtClean="0">
                <a:solidFill>
                  <a:srgbClr val="3C5790"/>
                </a:solidFill>
              </a:rPr>
              <a:t>().</a:t>
            </a:r>
          </a:p>
          <a:p>
            <a:r>
              <a:rPr lang="en-US" sz="1400" dirty="0" smtClean="0">
                <a:solidFill>
                  <a:srgbClr val="3C5790"/>
                </a:solidFill>
              </a:rPr>
              <a:t> - using the </a:t>
            </a:r>
            <a:r>
              <a:rPr lang="en-US" sz="1400" dirty="0" err="1" smtClean="0">
                <a:solidFill>
                  <a:srgbClr val="3C5790"/>
                </a:solidFill>
              </a:rPr>
              <a:t>Files.readAttributes</a:t>
            </a:r>
            <a:r>
              <a:rPr lang="en-US" sz="1400" dirty="0" smtClean="0">
                <a:solidFill>
                  <a:srgbClr val="3C5790"/>
                </a:solidFill>
              </a:rPr>
              <a:t>().</a:t>
            </a:r>
          </a:p>
          <a:p>
            <a:r>
              <a:rPr lang="en-US" sz="1400" dirty="0" smtClean="0">
                <a:solidFill>
                  <a:srgbClr val="3C5790"/>
                </a:solidFill>
              </a:rPr>
              <a:t> - using the </a:t>
            </a:r>
            <a:r>
              <a:rPr lang="en-US" sz="1400" dirty="0" err="1" smtClean="0">
                <a:solidFill>
                  <a:srgbClr val="3C5790"/>
                </a:solidFill>
              </a:rPr>
              <a:t>Files.getFileAttributes</a:t>
            </a:r>
            <a:r>
              <a:rPr lang="en-US" sz="1400" dirty="0" smtClean="0">
                <a:solidFill>
                  <a:srgbClr val="3C5790"/>
                </a:solidFill>
              </a:rPr>
              <a:t>().</a:t>
            </a:r>
          </a:p>
          <a:p>
            <a:r>
              <a:rPr lang="en-US" sz="1400" dirty="0" smtClean="0">
                <a:solidFill>
                  <a:srgbClr val="3C5790"/>
                </a:solidFill>
              </a:rPr>
              <a:t>Java 7 introduces a number of interfaces that are based on a file view.</a:t>
            </a:r>
          </a:p>
          <a:p>
            <a:r>
              <a:rPr lang="en-US" sz="1400" dirty="0" smtClean="0">
                <a:solidFill>
                  <a:srgbClr val="3C5790"/>
                </a:solidFill>
              </a:rPr>
              <a:t>- </a:t>
            </a:r>
            <a:r>
              <a:rPr lang="en-US" sz="1400" b="1" dirty="0" err="1" smtClean="0">
                <a:solidFill>
                  <a:srgbClr val="3C5790"/>
                </a:solidFill>
              </a:rPr>
              <a:t>AclFileAttributeView</a:t>
            </a:r>
            <a:r>
              <a:rPr lang="en-US" sz="1400" dirty="0" smtClean="0">
                <a:solidFill>
                  <a:srgbClr val="3C5790"/>
                </a:solidFill>
              </a:rPr>
              <a:t> provides methods related to the file's Access Control List (ACL). </a:t>
            </a:r>
          </a:p>
          <a:p>
            <a:r>
              <a:rPr lang="en-US" sz="1400" dirty="0" smtClean="0">
                <a:solidFill>
                  <a:srgbClr val="3C5790"/>
                </a:solidFill>
              </a:rPr>
              <a:t>- </a:t>
            </a:r>
            <a:r>
              <a:rPr lang="en-US" sz="1400" b="1" dirty="0" err="1" smtClean="0">
                <a:solidFill>
                  <a:srgbClr val="3C5790"/>
                </a:solidFill>
              </a:rPr>
              <a:t>FileAttributeView</a:t>
            </a:r>
            <a:r>
              <a:rPr lang="en-US" sz="1400" dirty="0" smtClean="0">
                <a:solidFill>
                  <a:srgbClr val="3C5790"/>
                </a:solidFill>
              </a:rPr>
              <a:t> is the base interface for other interfaces that provide specific types of file information.</a:t>
            </a:r>
          </a:p>
          <a:p>
            <a:r>
              <a:rPr lang="en-US" sz="1400" dirty="0" smtClean="0">
                <a:solidFill>
                  <a:srgbClr val="3C5790"/>
                </a:solidFill>
              </a:rPr>
              <a:t>- </a:t>
            </a:r>
            <a:r>
              <a:rPr lang="en-US" sz="1400" b="1" dirty="0" err="1" smtClean="0">
                <a:solidFill>
                  <a:srgbClr val="3C5790"/>
                </a:solidFill>
              </a:rPr>
              <a:t>BasicFileAttributeView</a:t>
            </a:r>
            <a:r>
              <a:rPr lang="en-US" sz="1400" dirty="0" smtClean="0">
                <a:solidFill>
                  <a:srgbClr val="3C5790"/>
                </a:solidFill>
              </a:rPr>
              <a:t> is used to access basic information about a file and to set time-related attributes.</a:t>
            </a:r>
          </a:p>
          <a:p>
            <a:r>
              <a:rPr lang="en-US" sz="1400" dirty="0" smtClean="0">
                <a:solidFill>
                  <a:srgbClr val="3C5790"/>
                </a:solidFill>
              </a:rPr>
              <a:t>- </a:t>
            </a:r>
            <a:r>
              <a:rPr lang="en-US" sz="1400" b="1" dirty="0" err="1" smtClean="0">
                <a:solidFill>
                  <a:srgbClr val="3C5790"/>
                </a:solidFill>
              </a:rPr>
              <a:t>DosFileAttributeView</a:t>
            </a:r>
            <a:r>
              <a:rPr lang="en-US" sz="1400" dirty="0" smtClean="0">
                <a:solidFill>
                  <a:srgbClr val="3C5790"/>
                </a:solidFill>
              </a:rPr>
              <a:t> is designed to be used with the legacy Disk Operating System (DOS) file attributes.</a:t>
            </a:r>
          </a:p>
          <a:p>
            <a:r>
              <a:rPr lang="en-US" sz="1400" dirty="0" smtClean="0">
                <a:solidFill>
                  <a:srgbClr val="3C5790"/>
                </a:solidFill>
              </a:rPr>
              <a:t>- </a:t>
            </a:r>
            <a:r>
              <a:rPr lang="en-US" sz="1400" b="1" dirty="0" err="1" smtClean="0">
                <a:solidFill>
                  <a:srgbClr val="3C5790"/>
                </a:solidFill>
              </a:rPr>
              <a:t>FileOwnerAttributeView</a:t>
            </a:r>
            <a:r>
              <a:rPr lang="en-US" sz="1400" dirty="0" smtClean="0">
                <a:solidFill>
                  <a:srgbClr val="3C5790"/>
                </a:solidFill>
              </a:rPr>
              <a:t> is used to maintain the ownership of a file.</a:t>
            </a:r>
          </a:p>
          <a:p>
            <a:r>
              <a:rPr lang="en-US" sz="1400" dirty="0" smtClean="0">
                <a:solidFill>
                  <a:srgbClr val="3C5790"/>
                </a:solidFill>
              </a:rPr>
              <a:t>- </a:t>
            </a:r>
            <a:r>
              <a:rPr lang="en-US" sz="1400" b="1" dirty="0" err="1" smtClean="0">
                <a:solidFill>
                  <a:srgbClr val="3C5790"/>
                </a:solidFill>
              </a:rPr>
              <a:t>PosixFileAttributeView</a:t>
            </a:r>
            <a:r>
              <a:rPr lang="en-US" sz="1400" dirty="0" smtClean="0">
                <a:solidFill>
                  <a:srgbClr val="3C5790"/>
                </a:solidFill>
              </a:rPr>
              <a:t> supports Portable Operating System Interface (POSIX) attributes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81200"/>
            <a:ext cx="8686800" cy="2057400"/>
          </a:xfrm>
        </p:spPr>
        <p:txBody>
          <a:bodyPr/>
          <a:lstStyle/>
          <a:p>
            <a:r>
              <a:rPr lang="en-US" sz="1400" dirty="0" smtClean="0">
                <a:solidFill>
                  <a:srgbClr val="3C5790"/>
                </a:solidFill>
              </a:rPr>
              <a:t>The type of a file can often be derived from its extension. </a:t>
            </a:r>
          </a:p>
          <a:p>
            <a:r>
              <a:rPr lang="en-US" sz="1400" dirty="0" smtClean="0">
                <a:solidFill>
                  <a:srgbClr val="3C5790"/>
                </a:solidFill>
              </a:rPr>
              <a:t>This can be </a:t>
            </a:r>
            <a:r>
              <a:rPr lang="en-US" sz="1400" dirty="0" err="1" smtClean="0">
                <a:solidFill>
                  <a:srgbClr val="3C5790"/>
                </a:solidFill>
              </a:rPr>
              <a:t>misleading,and</a:t>
            </a:r>
            <a:r>
              <a:rPr lang="en-US" sz="1400" dirty="0" smtClean="0">
                <a:solidFill>
                  <a:srgbClr val="3C5790"/>
                </a:solidFill>
              </a:rPr>
              <a:t> files with the same extension may contain different types of data.</a:t>
            </a:r>
          </a:p>
          <a:p>
            <a:r>
              <a:rPr lang="en-US" sz="1400" dirty="0" smtClean="0">
                <a:solidFill>
                  <a:srgbClr val="3C5790"/>
                </a:solidFill>
              </a:rPr>
              <a:t>The Files class' </a:t>
            </a:r>
            <a:r>
              <a:rPr lang="en-US" sz="1400" b="1" dirty="0" err="1" smtClean="0">
                <a:solidFill>
                  <a:srgbClr val="3C5790"/>
                </a:solidFill>
              </a:rPr>
              <a:t>probeContentType</a:t>
            </a:r>
            <a:r>
              <a:rPr lang="en-US" sz="1400" dirty="0" smtClean="0">
                <a:solidFill>
                  <a:srgbClr val="3C5790"/>
                </a:solidFill>
              </a:rPr>
              <a:t> method is used to determine the content type of a file, if possible.</a:t>
            </a:r>
          </a:p>
          <a:p>
            <a:r>
              <a:rPr lang="en-US" sz="1400" dirty="0" smtClean="0">
                <a:solidFill>
                  <a:srgbClr val="3C5790"/>
                </a:solidFill>
              </a:rPr>
              <a:t>This is useful when the application needs some indication of what is in a file in order to process it.</a:t>
            </a:r>
          </a:p>
          <a:p>
            <a:r>
              <a:rPr lang="en-US" sz="1400" dirty="0" smtClean="0">
                <a:solidFill>
                  <a:srgbClr val="3C5790"/>
                </a:solidFill>
              </a:rPr>
              <a:t>The result of the method is a String as defined by the </a:t>
            </a:r>
            <a:r>
              <a:rPr lang="en-US" sz="1400" b="1" dirty="0" smtClean="0">
                <a:solidFill>
                  <a:srgbClr val="3C5790"/>
                </a:solidFill>
              </a:rPr>
              <a:t>Multipurpose Internet Mail Extension (MIME)</a:t>
            </a:r>
            <a:r>
              <a:rPr lang="en-US" sz="1400" dirty="0" smtClean="0">
                <a:solidFill>
                  <a:srgbClr val="3C5790"/>
                </a:solidFill>
              </a:rPr>
              <a:t>: RFC 2045.</a:t>
            </a:r>
          </a:p>
          <a:p>
            <a:r>
              <a:rPr lang="en-US" sz="1400" dirty="0" smtClean="0">
                <a:solidFill>
                  <a:srgbClr val="3C5790"/>
                </a:solidFill>
              </a:rPr>
              <a:t>The implementation of the </a:t>
            </a:r>
            <a:r>
              <a:rPr lang="en-US" sz="1400" dirty="0" err="1" smtClean="0">
                <a:solidFill>
                  <a:srgbClr val="3C5790"/>
                </a:solidFill>
              </a:rPr>
              <a:t>probeContentType</a:t>
            </a:r>
            <a:r>
              <a:rPr lang="en-US" sz="1400" dirty="0" smtClean="0">
                <a:solidFill>
                  <a:srgbClr val="3C5790"/>
                </a:solidFill>
              </a:rPr>
              <a:t> method is system-dependent.</a:t>
            </a:r>
          </a:p>
          <a:p>
            <a:r>
              <a:rPr lang="en-US" sz="1400" dirty="0" smtClean="0">
                <a:solidFill>
                  <a:srgbClr val="3C5790"/>
                </a:solidFill>
              </a:rPr>
              <a:t>The method will use a </a:t>
            </a:r>
            <a:r>
              <a:rPr lang="en-US" sz="1400" b="1" dirty="0" err="1" smtClean="0">
                <a:solidFill>
                  <a:srgbClr val="3C5790"/>
                </a:solidFill>
              </a:rPr>
              <a:t>java.nio.file.spi.FileTypeDetector</a:t>
            </a:r>
            <a:r>
              <a:rPr lang="en-US" sz="1400" dirty="0" smtClean="0">
                <a:solidFill>
                  <a:srgbClr val="3C5790"/>
                </a:solidFill>
              </a:rPr>
              <a:t> implementation to determine the content type.</a:t>
            </a:r>
          </a:p>
        </p:txBody>
      </p:sp>
      <p:pic>
        <p:nvPicPr>
          <p:cNvPr id="3074" name="Picture 2"/>
          <p:cNvPicPr>
            <a:picLocks noChangeAspect="1" noChangeArrowheads="1"/>
          </p:cNvPicPr>
          <p:nvPr/>
        </p:nvPicPr>
        <p:blipFill>
          <a:blip r:embed="rId3" cstate="print"/>
          <a:srcRect/>
          <a:stretch>
            <a:fillRect/>
          </a:stretch>
        </p:blipFill>
        <p:spPr bwMode="auto">
          <a:xfrm>
            <a:off x="1219200" y="4038600"/>
            <a:ext cx="6248400" cy="24751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81200"/>
            <a:ext cx="8686800" cy="4038600"/>
          </a:xfrm>
        </p:spPr>
        <p:txBody>
          <a:bodyPr/>
          <a:lstStyle/>
          <a:p>
            <a:r>
              <a:rPr lang="en-US" sz="1400" dirty="0" smtClean="0">
                <a:solidFill>
                  <a:srgbClr val="3C5790"/>
                </a:solidFill>
              </a:rPr>
              <a:t>The </a:t>
            </a:r>
            <a:r>
              <a:rPr lang="en-US" sz="1400" b="1" dirty="0" err="1" smtClean="0">
                <a:solidFill>
                  <a:srgbClr val="3C5790"/>
                </a:solidFill>
              </a:rPr>
              <a:t>java.nio.file.FileStore</a:t>
            </a:r>
            <a:r>
              <a:rPr lang="en-US" sz="1400" b="1" dirty="0" smtClean="0">
                <a:solidFill>
                  <a:srgbClr val="3C5790"/>
                </a:solidFill>
              </a:rPr>
              <a:t> </a:t>
            </a:r>
            <a:r>
              <a:rPr lang="en-US" sz="1400" dirty="0" smtClean="0">
                <a:solidFill>
                  <a:srgbClr val="3C5790"/>
                </a:solidFill>
              </a:rPr>
              <a:t> class represents a storage pool, device, partition, volume, concrete file system or other implementation specific means of the storage. </a:t>
            </a:r>
          </a:p>
          <a:p>
            <a:r>
              <a:rPr lang="en-US" sz="1400" dirty="0" smtClean="0">
                <a:solidFill>
                  <a:srgbClr val="3C5790"/>
                </a:solidFill>
              </a:rPr>
              <a:t>The </a:t>
            </a:r>
            <a:r>
              <a:rPr lang="en-US" sz="1400" b="1" dirty="0" err="1" smtClean="0">
                <a:solidFill>
                  <a:srgbClr val="3C5790"/>
                </a:solidFill>
              </a:rPr>
              <a:t>java.nio.file.attribute.FileTime</a:t>
            </a:r>
            <a:r>
              <a:rPr lang="en-US" sz="1400" dirty="0" smtClean="0">
                <a:solidFill>
                  <a:srgbClr val="3C5790"/>
                </a:solidFill>
              </a:rPr>
              <a:t> class represents the time for use with several of the java.nio package methods.</a:t>
            </a:r>
          </a:p>
          <a:p>
            <a:r>
              <a:rPr lang="en-US" sz="1400" dirty="0" smtClean="0">
                <a:solidFill>
                  <a:srgbClr val="3C5790"/>
                </a:solidFill>
              </a:rPr>
              <a:t>To create a </a:t>
            </a:r>
            <a:r>
              <a:rPr lang="en-US" sz="1400" b="1" dirty="0" err="1" smtClean="0">
                <a:solidFill>
                  <a:srgbClr val="3C5790"/>
                </a:solidFill>
              </a:rPr>
              <a:t>FileTime</a:t>
            </a:r>
            <a:r>
              <a:rPr lang="en-US" sz="1400" dirty="0" smtClean="0">
                <a:solidFill>
                  <a:srgbClr val="3C5790"/>
                </a:solidFill>
              </a:rPr>
              <a:t> object use: </a:t>
            </a:r>
          </a:p>
          <a:p>
            <a:r>
              <a:rPr lang="en-US" sz="1400" dirty="0" smtClean="0">
                <a:solidFill>
                  <a:srgbClr val="3C5790"/>
                </a:solidFill>
              </a:rPr>
              <a:t>- the </a:t>
            </a:r>
            <a:r>
              <a:rPr lang="en-US" sz="1400" b="1" dirty="0" smtClean="0">
                <a:solidFill>
                  <a:srgbClr val="3C5790"/>
                </a:solidFill>
              </a:rPr>
              <a:t>from</a:t>
            </a:r>
            <a:r>
              <a:rPr lang="en-US" sz="1400" dirty="0" smtClean="0">
                <a:solidFill>
                  <a:srgbClr val="3C5790"/>
                </a:solidFill>
              </a:rPr>
              <a:t> method, which accepts a long number representing a duration and a </a:t>
            </a:r>
            <a:r>
              <a:rPr lang="en-US" sz="1400" dirty="0" err="1" smtClean="0">
                <a:solidFill>
                  <a:srgbClr val="3C5790"/>
                </a:solidFill>
              </a:rPr>
              <a:t>TimeUnit</a:t>
            </a:r>
            <a:r>
              <a:rPr lang="en-US" sz="1400" dirty="0" smtClean="0">
                <a:solidFill>
                  <a:srgbClr val="3C5790"/>
                </a:solidFill>
              </a:rPr>
              <a:t> object representing a unit of time measurement.</a:t>
            </a:r>
          </a:p>
          <a:p>
            <a:r>
              <a:rPr lang="en-US" sz="1400" dirty="0" smtClean="0">
                <a:solidFill>
                  <a:srgbClr val="3C5790"/>
                </a:solidFill>
              </a:rPr>
              <a:t>- the </a:t>
            </a:r>
            <a:r>
              <a:rPr lang="en-US" sz="1400" b="1" dirty="0" err="1" smtClean="0">
                <a:solidFill>
                  <a:srgbClr val="3C5790"/>
                </a:solidFill>
              </a:rPr>
              <a:t>fromMillis</a:t>
            </a:r>
            <a:r>
              <a:rPr lang="en-US" sz="1400" dirty="0" smtClean="0">
                <a:solidFill>
                  <a:srgbClr val="3C5790"/>
                </a:solidFill>
              </a:rPr>
              <a:t> method, which accepts a long argument representing the number of milliseconds based on the epoch.</a:t>
            </a:r>
          </a:p>
          <a:p>
            <a:r>
              <a:rPr lang="en-US" sz="1400" dirty="0" smtClean="0">
                <a:solidFill>
                  <a:srgbClr val="3C5790"/>
                </a:solidFill>
              </a:rPr>
              <a:t>The owner of a file or directory can be modified after the file has been created. </a:t>
            </a:r>
          </a:p>
          <a:p>
            <a:r>
              <a:rPr lang="en-US" sz="1400" dirty="0" smtClean="0">
                <a:solidFill>
                  <a:srgbClr val="3C5790"/>
                </a:solidFill>
              </a:rPr>
              <a:t>This is accomplished by using the </a:t>
            </a:r>
            <a:r>
              <a:rPr lang="en-US" sz="1400" b="1" dirty="0" err="1" smtClean="0">
                <a:solidFill>
                  <a:srgbClr val="3C5790"/>
                </a:solidFill>
              </a:rPr>
              <a:t>java.nio.file.attribute.FileOwnerAttributeView</a:t>
            </a:r>
            <a:r>
              <a:rPr lang="en-US" sz="1400" dirty="0" smtClean="0">
                <a:solidFill>
                  <a:srgbClr val="3C5790"/>
                </a:solidFill>
              </a:rPr>
              <a:t> interface's </a:t>
            </a:r>
            <a:r>
              <a:rPr lang="en-US" sz="1400" b="1" dirty="0" err="1" smtClean="0">
                <a:solidFill>
                  <a:srgbClr val="3C5790"/>
                </a:solidFill>
              </a:rPr>
              <a:t>setOwner</a:t>
            </a:r>
            <a:r>
              <a:rPr lang="en-US" sz="1400" dirty="0" smtClean="0">
                <a:solidFill>
                  <a:srgbClr val="3C5790"/>
                </a:solidFill>
              </a:rPr>
              <a:t> method.</a:t>
            </a:r>
          </a:p>
          <a:p>
            <a:r>
              <a:rPr lang="en-US" sz="1400" dirty="0" smtClean="0">
                <a:solidFill>
                  <a:srgbClr val="3C5790"/>
                </a:solidFill>
              </a:rPr>
              <a:t>A </a:t>
            </a:r>
            <a:r>
              <a:rPr lang="en-US" sz="1400" b="1" dirty="0" err="1" smtClean="0">
                <a:solidFill>
                  <a:srgbClr val="3C5790"/>
                </a:solidFill>
              </a:rPr>
              <a:t>java.nio.file.attribute.UserPrincipal</a:t>
            </a:r>
            <a:r>
              <a:rPr lang="en-US" sz="1400" dirty="0" smtClean="0">
                <a:solidFill>
                  <a:srgbClr val="3C5790"/>
                </a:solidFill>
              </a:rPr>
              <a:t> object is used to represent a user. </a:t>
            </a:r>
          </a:p>
          <a:p>
            <a:endParaRPr lang="en-US" sz="14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81200"/>
            <a:ext cx="8686800" cy="3505200"/>
          </a:xfrm>
        </p:spPr>
        <p:txBody>
          <a:bodyPr/>
          <a:lstStyle/>
          <a:p>
            <a:r>
              <a:rPr lang="en-US" sz="1400" dirty="0" smtClean="0">
                <a:solidFill>
                  <a:srgbClr val="3C5790"/>
                </a:solidFill>
              </a:rPr>
              <a:t>A </a:t>
            </a:r>
            <a:r>
              <a:rPr lang="en-US" sz="1400" dirty="0" err="1" smtClean="0">
                <a:solidFill>
                  <a:srgbClr val="3C5790"/>
                </a:solidFill>
              </a:rPr>
              <a:t>filesystem</a:t>
            </a:r>
            <a:r>
              <a:rPr lang="en-US" sz="1400" dirty="0" smtClean="0">
                <a:solidFill>
                  <a:srgbClr val="3C5790"/>
                </a:solidFill>
              </a:rPr>
              <a:t> is one or more top-level root directories containing a hierarchy of files and in Java 7 is represented by the </a:t>
            </a:r>
            <a:r>
              <a:rPr lang="en-US" sz="1400" b="1" dirty="0" err="1" smtClean="0">
                <a:solidFill>
                  <a:srgbClr val="3C5790"/>
                </a:solidFill>
              </a:rPr>
              <a:t>java.nio.file.FileSystem</a:t>
            </a:r>
            <a:r>
              <a:rPr lang="en-US" sz="1400" dirty="0" smtClean="0">
                <a:solidFill>
                  <a:srgbClr val="3C5790"/>
                </a:solidFill>
              </a:rPr>
              <a:t> class.</a:t>
            </a:r>
          </a:p>
          <a:p>
            <a:r>
              <a:rPr lang="en-US" sz="1400" dirty="0" smtClean="0">
                <a:solidFill>
                  <a:srgbClr val="3C5790"/>
                </a:solidFill>
              </a:rPr>
              <a:t>Java 7 provides a few approaches to filtering the contents of a directory using </a:t>
            </a:r>
            <a:r>
              <a:rPr lang="en-US" sz="1400" dirty="0" err="1" smtClean="0">
                <a:solidFill>
                  <a:srgbClr val="3C5790"/>
                </a:solidFill>
              </a:rPr>
              <a:t>Globbing</a:t>
            </a:r>
            <a:r>
              <a:rPr lang="en-US" sz="1400" dirty="0" smtClean="0">
                <a:solidFill>
                  <a:srgbClr val="3C5790"/>
                </a:solidFill>
              </a:rPr>
              <a:t>. </a:t>
            </a:r>
            <a:r>
              <a:rPr lang="en-US" sz="1400" b="1" dirty="0" err="1" smtClean="0">
                <a:solidFill>
                  <a:srgbClr val="3C5790"/>
                </a:solidFill>
              </a:rPr>
              <a:t>Globbing</a:t>
            </a:r>
            <a:r>
              <a:rPr lang="en-US" sz="1400" b="1" dirty="0" smtClean="0">
                <a:solidFill>
                  <a:srgbClr val="3C5790"/>
                </a:solidFill>
              </a:rPr>
              <a:t> </a:t>
            </a:r>
            <a:r>
              <a:rPr lang="en-US" sz="1400" dirty="0" smtClean="0">
                <a:solidFill>
                  <a:srgbClr val="3C5790"/>
                </a:solidFill>
              </a:rPr>
              <a:t>is a pattern-matching technique that is similar to regular expressions but is easier to use.</a:t>
            </a:r>
          </a:p>
          <a:p>
            <a:r>
              <a:rPr lang="en-US" sz="1400" dirty="0" smtClean="0">
                <a:solidFill>
                  <a:srgbClr val="3C5790"/>
                </a:solidFill>
              </a:rPr>
              <a:t>Java 7 supports the detection of file creation, modification, and deletion within a directory by external processes. This can be very useful when it is necessary to know when changes to a directory are made.</a:t>
            </a:r>
          </a:p>
          <a:p>
            <a:r>
              <a:rPr lang="en-US" sz="1400" dirty="0" smtClean="0">
                <a:solidFill>
                  <a:srgbClr val="3C5790"/>
                </a:solidFill>
              </a:rPr>
              <a:t>With Java 7, it is now possible to treat the contents of a ZIP file as a </a:t>
            </a:r>
            <a:r>
              <a:rPr lang="en-US" sz="1400" dirty="0" err="1" smtClean="0">
                <a:solidFill>
                  <a:srgbClr val="3C5790"/>
                </a:solidFill>
              </a:rPr>
              <a:t>filesystem</a:t>
            </a:r>
            <a:r>
              <a:rPr lang="en-US" sz="1400" dirty="0" smtClean="0">
                <a:solidFill>
                  <a:srgbClr val="3C5790"/>
                </a:solidFill>
              </a:rPr>
              <a:t>. This makes it easier to manage the contents of a ZIP file and to manipulate the files contained within the ZIP file.</a:t>
            </a:r>
          </a:p>
          <a:p>
            <a:r>
              <a:rPr lang="en-US" sz="1400" dirty="0" smtClean="0">
                <a:solidFill>
                  <a:srgbClr val="3C5790"/>
                </a:solidFill>
              </a:rPr>
              <a:t>The </a:t>
            </a:r>
            <a:r>
              <a:rPr lang="en-US" sz="1400" b="1" dirty="0" err="1" smtClean="0">
                <a:solidFill>
                  <a:srgbClr val="3C5790"/>
                </a:solidFill>
              </a:rPr>
              <a:t>getFileStores</a:t>
            </a:r>
            <a:r>
              <a:rPr lang="en-US" sz="1400" dirty="0" smtClean="0">
                <a:solidFill>
                  <a:srgbClr val="3C5790"/>
                </a:solidFill>
              </a:rPr>
              <a:t> method is used to retrieve the available file stores.</a:t>
            </a:r>
          </a:p>
          <a:p>
            <a:r>
              <a:rPr lang="en-US" sz="1400" dirty="0" smtClean="0">
                <a:solidFill>
                  <a:srgbClr val="3C5790"/>
                </a:solidFill>
              </a:rPr>
              <a:t>The </a:t>
            </a:r>
            <a:r>
              <a:rPr lang="en-US" sz="1400" b="1" dirty="0" err="1" smtClean="0">
                <a:solidFill>
                  <a:srgbClr val="3C5790"/>
                </a:solidFill>
              </a:rPr>
              <a:t>getTotalSpace</a:t>
            </a:r>
            <a:r>
              <a:rPr lang="en-US" sz="1400" dirty="0" smtClean="0">
                <a:solidFill>
                  <a:srgbClr val="3C5790"/>
                </a:solidFill>
              </a:rPr>
              <a:t> method is used to  obtain the total space available on the file store in bytes.</a:t>
            </a:r>
          </a:p>
          <a:p>
            <a:r>
              <a:rPr lang="en-US" sz="1400" dirty="0" smtClean="0">
                <a:solidFill>
                  <a:srgbClr val="3C5790"/>
                </a:solidFill>
              </a:rPr>
              <a:t>The </a:t>
            </a:r>
            <a:r>
              <a:rPr lang="en-US" sz="1400" b="1" dirty="0" err="1" smtClean="0">
                <a:solidFill>
                  <a:srgbClr val="3C5790"/>
                </a:solidFill>
              </a:rPr>
              <a:t>getUnallocatedSpace</a:t>
            </a:r>
            <a:r>
              <a:rPr lang="en-US" sz="1400" dirty="0" smtClean="0">
                <a:solidFill>
                  <a:srgbClr val="3C5790"/>
                </a:solidFill>
              </a:rPr>
              <a:t> contains the number of unallocated bytes.</a:t>
            </a:r>
          </a:p>
          <a:p>
            <a:r>
              <a:rPr lang="en-US" sz="1400" dirty="0" smtClean="0">
                <a:solidFill>
                  <a:srgbClr val="3C5790"/>
                </a:solidFill>
              </a:rPr>
              <a:t>The </a:t>
            </a:r>
            <a:r>
              <a:rPr lang="en-US" sz="1400" b="1" dirty="0" err="1" smtClean="0">
                <a:solidFill>
                  <a:srgbClr val="3C5790"/>
                </a:solidFill>
              </a:rPr>
              <a:t>getUsableSpace</a:t>
            </a:r>
            <a:r>
              <a:rPr lang="en-US" sz="1400" dirty="0" smtClean="0">
                <a:solidFill>
                  <a:srgbClr val="3C5790"/>
                </a:solidFill>
              </a:rPr>
              <a:t> is used to retrieve the number of usable bytes available to the JVM.</a:t>
            </a:r>
          </a:p>
          <a:p>
            <a:r>
              <a:rPr lang="en-US" sz="1400" dirty="0" smtClean="0">
                <a:solidFill>
                  <a:srgbClr val="3C5790"/>
                </a:solidFill>
              </a:rPr>
              <a:t>The </a:t>
            </a:r>
            <a:r>
              <a:rPr lang="en-US" sz="1400" b="1" dirty="0" err="1" smtClean="0">
                <a:solidFill>
                  <a:srgbClr val="3C5790"/>
                </a:solidFill>
              </a:rPr>
              <a:t>isReadOnly</a:t>
            </a:r>
            <a:r>
              <a:rPr lang="en-US" sz="1400" b="1" dirty="0" smtClean="0">
                <a:solidFill>
                  <a:srgbClr val="3C5790"/>
                </a:solidFill>
              </a:rPr>
              <a:t> </a:t>
            </a:r>
            <a:r>
              <a:rPr lang="en-US" sz="1400" dirty="0" smtClean="0">
                <a:solidFill>
                  <a:srgbClr val="3C5790"/>
                </a:solidFill>
              </a:rPr>
              <a:t>if it return true, any attempts to create a file or open a file will result into an </a:t>
            </a:r>
            <a:r>
              <a:rPr lang="en-US" sz="1400" dirty="0" err="1" smtClean="0">
                <a:solidFill>
                  <a:srgbClr val="3C5790"/>
                </a:solidFill>
              </a:rPr>
              <a:t>IOException</a:t>
            </a:r>
            <a:r>
              <a:rPr lang="en-US" sz="1400" dirty="0" smtClean="0">
                <a:solidFill>
                  <a:srgbClr val="3C5790"/>
                </a:solidFill>
              </a:rPr>
              <a:t>.</a:t>
            </a:r>
          </a:p>
          <a:p>
            <a:r>
              <a:rPr lang="en-US" sz="1400" dirty="0" smtClean="0">
                <a:solidFill>
                  <a:srgbClr val="3C5790"/>
                </a:solidFill>
              </a:rPr>
              <a:t>The </a:t>
            </a:r>
            <a:r>
              <a:rPr lang="en-US" sz="1400" b="1" dirty="0" err="1" smtClean="0">
                <a:solidFill>
                  <a:srgbClr val="3C5790"/>
                </a:solidFill>
              </a:rPr>
              <a:t>getRootDirectories</a:t>
            </a:r>
            <a:r>
              <a:rPr lang="en-US" sz="1400" dirty="0" smtClean="0">
                <a:solidFill>
                  <a:srgbClr val="3C5790"/>
                </a:solidFill>
              </a:rPr>
              <a:t> is returning an </a:t>
            </a:r>
            <a:r>
              <a:rPr lang="en-US" sz="1400" b="1" dirty="0" err="1" smtClean="0">
                <a:solidFill>
                  <a:srgbClr val="3C5790"/>
                </a:solidFill>
              </a:rPr>
              <a:t>Iterable</a:t>
            </a:r>
            <a:r>
              <a:rPr lang="en-US" sz="1400" dirty="0" smtClean="0">
                <a:solidFill>
                  <a:srgbClr val="3C5790"/>
                </a:solidFill>
              </a:rPr>
              <a:t> object that permits the listing of the root directories.</a:t>
            </a:r>
          </a:p>
        </p:txBody>
      </p:sp>
      <p:pic>
        <p:nvPicPr>
          <p:cNvPr id="1026" name="Picture 2"/>
          <p:cNvPicPr>
            <a:picLocks noChangeAspect="1" noChangeArrowheads="1"/>
          </p:cNvPicPr>
          <p:nvPr/>
        </p:nvPicPr>
        <p:blipFill>
          <a:blip r:embed="rId3" cstate="print"/>
          <a:srcRect/>
          <a:stretch>
            <a:fillRect/>
          </a:stretch>
        </p:blipFill>
        <p:spPr bwMode="auto">
          <a:xfrm>
            <a:off x="1295400" y="5638800"/>
            <a:ext cx="6172200"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3074" name="Picture 2"/>
          <p:cNvPicPr>
            <a:picLocks noChangeAspect="1" noChangeArrowheads="1"/>
          </p:cNvPicPr>
          <p:nvPr/>
        </p:nvPicPr>
        <p:blipFill>
          <a:blip r:embed="rId3" cstate="print"/>
          <a:srcRect/>
          <a:stretch>
            <a:fillRect/>
          </a:stretch>
        </p:blipFill>
        <p:spPr bwMode="auto">
          <a:xfrm>
            <a:off x="76200" y="2576744"/>
            <a:ext cx="3657600" cy="359545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4019550" y="1981200"/>
            <a:ext cx="4972050" cy="22669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4038600" y="4486275"/>
            <a:ext cx="5029200" cy="1533525"/>
          </a:xfrm>
          <a:prstGeom prst="rect">
            <a:avLst/>
          </a:prstGeom>
          <a:noFill/>
          <a:ln w="9525">
            <a:noFill/>
            <a:miter lim="800000"/>
            <a:headEnd/>
            <a:tailEnd/>
          </a:ln>
          <a:effectLst/>
        </p:spPr>
      </p:pic>
      <p:cxnSp>
        <p:nvCxnSpPr>
          <p:cNvPr id="8" name="Straight Connector 7"/>
          <p:cNvCxnSpPr/>
          <p:nvPr/>
        </p:nvCxnSpPr>
        <p:spPr>
          <a:xfrm>
            <a:off x="3886200" y="1828800"/>
            <a:ext cx="0" cy="5029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86200" y="4267200"/>
            <a:ext cx="52578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05000"/>
            <a:ext cx="8686800" cy="457200"/>
          </a:xfrm>
        </p:spPr>
        <p:txBody>
          <a:bodyPr/>
          <a:lstStyle/>
          <a:p>
            <a:r>
              <a:rPr lang="en-US" sz="1400" dirty="0" smtClean="0">
                <a:solidFill>
                  <a:srgbClr val="3C5790"/>
                </a:solidFill>
              </a:rPr>
              <a:t>Java 7 added the </a:t>
            </a:r>
            <a:r>
              <a:rPr lang="en-US" sz="1400" b="1" dirty="0" err="1" smtClean="0">
                <a:solidFill>
                  <a:srgbClr val="3C5790"/>
                </a:solidFill>
              </a:rPr>
              <a:t>java.nio.file.SimpleFileVisitor</a:t>
            </a:r>
            <a:r>
              <a:rPr lang="en-US" sz="1400" dirty="0" smtClean="0">
                <a:solidFill>
                  <a:srgbClr val="3C5790"/>
                </a:solidFill>
              </a:rPr>
              <a:t> class for </a:t>
            </a:r>
            <a:r>
              <a:rPr lang="en-US" sz="1400" dirty="0" err="1" smtClean="0">
                <a:solidFill>
                  <a:srgbClr val="3C5790"/>
                </a:solidFill>
              </a:rPr>
              <a:t>travering</a:t>
            </a:r>
            <a:r>
              <a:rPr lang="en-US" sz="1400" dirty="0" smtClean="0">
                <a:solidFill>
                  <a:srgbClr val="3C5790"/>
                </a:solidFill>
              </a:rPr>
              <a:t> </a:t>
            </a:r>
            <a:r>
              <a:rPr lang="en-US" sz="1400" dirty="0" err="1" smtClean="0">
                <a:solidFill>
                  <a:srgbClr val="3C5790"/>
                </a:solidFill>
              </a:rPr>
              <a:t>filesystem</a:t>
            </a:r>
            <a:r>
              <a:rPr lang="en-US" sz="1400" dirty="0" smtClean="0">
                <a:solidFill>
                  <a:srgbClr val="3C5790"/>
                </a:solidFill>
              </a:rPr>
              <a:t>. We need to invoke the </a:t>
            </a:r>
            <a:r>
              <a:rPr lang="en-US" sz="1400" b="1" dirty="0" err="1" smtClean="0">
                <a:solidFill>
                  <a:srgbClr val="3C5790"/>
                </a:solidFill>
              </a:rPr>
              <a:t>walkFileTree</a:t>
            </a:r>
            <a:r>
              <a:rPr lang="en-US" sz="1400" b="1" dirty="0" smtClean="0">
                <a:solidFill>
                  <a:srgbClr val="3C5790"/>
                </a:solidFill>
              </a:rPr>
              <a:t>()</a:t>
            </a:r>
            <a:r>
              <a:rPr lang="en-US" sz="1400" dirty="0" smtClean="0">
                <a:solidFill>
                  <a:srgbClr val="3C5790"/>
                </a:solidFill>
              </a:rPr>
              <a:t> method from Files class.</a:t>
            </a:r>
          </a:p>
        </p:txBody>
      </p:sp>
      <p:pic>
        <p:nvPicPr>
          <p:cNvPr id="2050" name="Picture 2"/>
          <p:cNvPicPr>
            <a:picLocks noChangeAspect="1" noChangeArrowheads="1"/>
          </p:cNvPicPr>
          <p:nvPr/>
        </p:nvPicPr>
        <p:blipFill>
          <a:blip r:embed="rId3" cstate="print"/>
          <a:srcRect/>
          <a:stretch>
            <a:fillRect/>
          </a:stretch>
        </p:blipFill>
        <p:spPr bwMode="auto">
          <a:xfrm>
            <a:off x="1666875" y="2409825"/>
            <a:ext cx="4276725" cy="3333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571500" y="2764654"/>
            <a:ext cx="7429500" cy="3331346"/>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5638800" y="5784056"/>
            <a:ext cx="3124200" cy="1073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05000"/>
            <a:ext cx="8686800" cy="3276600"/>
          </a:xfrm>
        </p:spPr>
        <p:txBody>
          <a:bodyPr/>
          <a:lstStyle/>
          <a:p>
            <a:r>
              <a:rPr lang="en-US" sz="1400" dirty="0" smtClean="0">
                <a:solidFill>
                  <a:srgbClr val="3C5790"/>
                </a:solidFill>
              </a:rPr>
              <a:t>The enumeration </a:t>
            </a:r>
            <a:r>
              <a:rPr lang="en-US" sz="1400" b="1" dirty="0" err="1" smtClean="0">
                <a:solidFill>
                  <a:srgbClr val="3C5790"/>
                </a:solidFill>
              </a:rPr>
              <a:t>FileVisitResult</a:t>
            </a:r>
            <a:r>
              <a:rPr lang="en-US" sz="1400" dirty="0" smtClean="0">
                <a:solidFill>
                  <a:srgbClr val="3C5790"/>
                </a:solidFill>
              </a:rPr>
              <a:t> contains the constants: </a:t>
            </a:r>
          </a:p>
          <a:p>
            <a:r>
              <a:rPr lang="en-US" sz="1400" dirty="0" smtClean="0">
                <a:solidFill>
                  <a:srgbClr val="3C5790"/>
                </a:solidFill>
              </a:rPr>
              <a:t>- </a:t>
            </a:r>
            <a:r>
              <a:rPr lang="en-US" sz="1400" b="1" dirty="0" smtClean="0">
                <a:solidFill>
                  <a:srgbClr val="3C5790"/>
                </a:solidFill>
              </a:rPr>
              <a:t>CONTINUE</a:t>
            </a:r>
            <a:r>
              <a:rPr lang="en-US" sz="1400" dirty="0" smtClean="0">
                <a:solidFill>
                  <a:srgbClr val="3C5790"/>
                </a:solidFill>
              </a:rPr>
              <a:t> </a:t>
            </a:r>
            <a:r>
              <a:rPr lang="en-US" sz="1400" dirty="0" err="1" smtClean="0">
                <a:solidFill>
                  <a:srgbClr val="3C5790"/>
                </a:solidFill>
              </a:rPr>
              <a:t>continue</a:t>
            </a:r>
            <a:r>
              <a:rPr lang="en-US" sz="1400" dirty="0" smtClean="0">
                <a:solidFill>
                  <a:srgbClr val="3C5790"/>
                </a:solidFill>
              </a:rPr>
              <a:t> the traversal</a:t>
            </a:r>
          </a:p>
          <a:p>
            <a:r>
              <a:rPr lang="en-US" sz="1400" dirty="0" smtClean="0">
                <a:solidFill>
                  <a:srgbClr val="3C5790"/>
                </a:solidFill>
              </a:rPr>
              <a:t>- </a:t>
            </a:r>
            <a:r>
              <a:rPr lang="en-US" sz="1400" b="1" dirty="0" smtClean="0">
                <a:solidFill>
                  <a:srgbClr val="3C5790"/>
                </a:solidFill>
              </a:rPr>
              <a:t>SKIP_SIBLINGS</a:t>
            </a:r>
            <a:r>
              <a:rPr lang="en-US" sz="1400" dirty="0" smtClean="0">
                <a:solidFill>
                  <a:srgbClr val="3C5790"/>
                </a:solidFill>
              </a:rPr>
              <a:t> continue without visiting the siblings of this file or directory</a:t>
            </a:r>
          </a:p>
          <a:p>
            <a:r>
              <a:rPr lang="en-US" sz="1400" dirty="0" smtClean="0">
                <a:solidFill>
                  <a:srgbClr val="3C5790"/>
                </a:solidFill>
              </a:rPr>
              <a:t>- </a:t>
            </a:r>
            <a:r>
              <a:rPr lang="en-US" sz="1400" b="1" dirty="0" smtClean="0">
                <a:solidFill>
                  <a:srgbClr val="3C5790"/>
                </a:solidFill>
              </a:rPr>
              <a:t>SKIP_SUBTREE</a:t>
            </a:r>
            <a:r>
              <a:rPr lang="en-US" sz="1400" dirty="0" smtClean="0">
                <a:solidFill>
                  <a:srgbClr val="3C5790"/>
                </a:solidFill>
              </a:rPr>
              <a:t> continue without visiting the entries in this directory</a:t>
            </a:r>
          </a:p>
          <a:p>
            <a:r>
              <a:rPr lang="en-US" sz="1400" dirty="0" smtClean="0">
                <a:solidFill>
                  <a:srgbClr val="3C5790"/>
                </a:solidFill>
              </a:rPr>
              <a:t>- </a:t>
            </a:r>
            <a:r>
              <a:rPr lang="en-US" sz="1400" b="1" dirty="0" smtClean="0">
                <a:solidFill>
                  <a:srgbClr val="3C5790"/>
                </a:solidFill>
              </a:rPr>
              <a:t>TERMINATE</a:t>
            </a:r>
            <a:r>
              <a:rPr lang="en-US" sz="1400" dirty="0" smtClean="0">
                <a:solidFill>
                  <a:srgbClr val="3C5790"/>
                </a:solidFill>
              </a:rPr>
              <a:t> </a:t>
            </a:r>
            <a:r>
              <a:rPr lang="en-US" sz="1400" dirty="0" err="1" smtClean="0">
                <a:solidFill>
                  <a:srgbClr val="3C5790"/>
                </a:solidFill>
              </a:rPr>
              <a:t>terminate</a:t>
            </a:r>
            <a:endParaRPr lang="en-US" sz="1400" dirty="0" smtClean="0">
              <a:solidFill>
                <a:srgbClr val="3C5790"/>
              </a:solidFill>
            </a:endParaRPr>
          </a:p>
          <a:p>
            <a:r>
              <a:rPr lang="en-US" sz="1400" dirty="0" smtClean="0">
                <a:solidFill>
                  <a:srgbClr val="3C5790"/>
                </a:solidFill>
              </a:rPr>
              <a:t>The </a:t>
            </a:r>
            <a:r>
              <a:rPr lang="en-US" sz="1400" b="1" dirty="0" err="1" smtClean="0">
                <a:solidFill>
                  <a:srgbClr val="3C5790"/>
                </a:solidFill>
              </a:rPr>
              <a:t>DirectoryStream</a:t>
            </a:r>
            <a:r>
              <a:rPr lang="en-US" sz="1400" dirty="0" smtClean="0">
                <a:solidFill>
                  <a:srgbClr val="3C5790"/>
                </a:solidFill>
              </a:rPr>
              <a:t> interface is used for </a:t>
            </a:r>
            <a:r>
              <a:rPr lang="en-US" sz="1400" dirty="0" err="1" smtClean="0">
                <a:solidFill>
                  <a:srgbClr val="3C5790"/>
                </a:solidFill>
              </a:rPr>
              <a:t>determinig</a:t>
            </a:r>
            <a:r>
              <a:rPr lang="en-US" sz="1400" dirty="0" smtClean="0">
                <a:solidFill>
                  <a:srgbClr val="3C5790"/>
                </a:solidFill>
              </a:rPr>
              <a:t> the contents of a directory.</a:t>
            </a:r>
          </a:p>
          <a:p>
            <a:r>
              <a:rPr lang="en-US" sz="1400" dirty="0" smtClean="0">
                <a:solidFill>
                  <a:srgbClr val="3C5790"/>
                </a:solidFill>
              </a:rPr>
              <a:t>The directory consist in files or subdirectories. We call the </a:t>
            </a:r>
            <a:r>
              <a:rPr lang="en-US" sz="1400" b="1" dirty="0" err="1" smtClean="0">
                <a:solidFill>
                  <a:srgbClr val="3C5790"/>
                </a:solidFill>
              </a:rPr>
              <a:t>newDirectoryStream</a:t>
            </a:r>
            <a:r>
              <a:rPr lang="en-US" sz="1400" dirty="0" smtClean="0">
                <a:solidFill>
                  <a:srgbClr val="3C5790"/>
                </a:solidFill>
              </a:rPr>
              <a:t> method from Files to obtain a </a:t>
            </a:r>
            <a:r>
              <a:rPr lang="en-US" sz="1400" dirty="0" err="1" smtClean="0">
                <a:solidFill>
                  <a:srgbClr val="3C5790"/>
                </a:solidFill>
              </a:rPr>
              <a:t>DirectoryStream</a:t>
            </a:r>
            <a:r>
              <a:rPr lang="en-US" sz="1400" dirty="0" smtClean="0">
                <a:solidFill>
                  <a:srgbClr val="3C5790"/>
                </a:solidFill>
              </a:rPr>
              <a:t> object.</a:t>
            </a:r>
          </a:p>
          <a:p>
            <a:r>
              <a:rPr lang="en-US" sz="1400" dirty="0" smtClean="0">
                <a:solidFill>
                  <a:srgbClr val="3C5790"/>
                </a:solidFill>
              </a:rPr>
              <a:t>A </a:t>
            </a:r>
            <a:r>
              <a:rPr lang="en-US" sz="1400" b="1" dirty="0" err="1" smtClean="0">
                <a:solidFill>
                  <a:srgbClr val="3C5790"/>
                </a:solidFill>
              </a:rPr>
              <a:t>globbing</a:t>
            </a:r>
            <a:r>
              <a:rPr lang="en-US" sz="1400" b="1" dirty="0" smtClean="0">
                <a:solidFill>
                  <a:srgbClr val="3C5790"/>
                </a:solidFill>
              </a:rPr>
              <a:t> pattern </a:t>
            </a:r>
            <a:r>
              <a:rPr lang="en-US" sz="1400" dirty="0" smtClean="0">
                <a:solidFill>
                  <a:srgbClr val="3C5790"/>
                </a:solidFill>
              </a:rPr>
              <a:t>is</a:t>
            </a:r>
            <a:r>
              <a:rPr lang="en-US" sz="1400" b="1" dirty="0" smtClean="0">
                <a:solidFill>
                  <a:srgbClr val="3C5790"/>
                </a:solidFill>
              </a:rPr>
              <a:t> </a:t>
            </a:r>
            <a:r>
              <a:rPr lang="en-US" sz="1400" dirty="0" smtClean="0">
                <a:solidFill>
                  <a:srgbClr val="3C5790"/>
                </a:solidFill>
              </a:rPr>
              <a:t>a string containing a series of characters that define a pattern.</a:t>
            </a:r>
          </a:p>
          <a:p>
            <a:r>
              <a:rPr lang="en-US" sz="1400" dirty="0" smtClean="0">
                <a:solidFill>
                  <a:srgbClr val="3C5790"/>
                </a:solidFill>
              </a:rPr>
              <a:t>The pattern is used to determine which directory elements to return.</a:t>
            </a:r>
          </a:p>
          <a:p>
            <a:r>
              <a:rPr lang="en-US" sz="1400" dirty="0" smtClean="0">
                <a:solidFill>
                  <a:srgbClr val="3C5790"/>
                </a:solidFill>
              </a:rPr>
              <a:t>A </a:t>
            </a:r>
            <a:r>
              <a:rPr lang="en-US" sz="1400" b="1" dirty="0" err="1" smtClean="0">
                <a:solidFill>
                  <a:srgbClr val="3C5790"/>
                </a:solidFill>
              </a:rPr>
              <a:t>DirectoryStream.Filter</a:t>
            </a:r>
            <a:r>
              <a:rPr lang="en-US" sz="1400" dirty="0" smtClean="0">
                <a:solidFill>
                  <a:srgbClr val="3C5790"/>
                </a:solidFill>
              </a:rPr>
              <a:t> interface has a single method, </a:t>
            </a:r>
            <a:r>
              <a:rPr lang="en-US" sz="1400" b="1" dirty="0" smtClean="0">
                <a:solidFill>
                  <a:srgbClr val="3C5790"/>
                </a:solidFill>
              </a:rPr>
              <a:t>accept</a:t>
            </a:r>
            <a:r>
              <a:rPr lang="en-US" sz="1400" dirty="0" smtClean="0">
                <a:solidFill>
                  <a:srgbClr val="3C5790"/>
                </a:solidFill>
              </a:rPr>
              <a:t>, which returns a Boolean value indicating whether the directory element should be returned or not.</a:t>
            </a:r>
          </a:p>
        </p:txBody>
      </p:sp>
      <p:pic>
        <p:nvPicPr>
          <p:cNvPr id="3074" name="Picture 2"/>
          <p:cNvPicPr>
            <a:picLocks noChangeAspect="1" noChangeArrowheads="1"/>
          </p:cNvPicPr>
          <p:nvPr/>
        </p:nvPicPr>
        <p:blipFill>
          <a:blip r:embed="rId3" cstate="print"/>
          <a:srcRect/>
          <a:stretch>
            <a:fillRect/>
          </a:stretch>
        </p:blipFill>
        <p:spPr bwMode="auto">
          <a:xfrm>
            <a:off x="1600200" y="5257800"/>
            <a:ext cx="5572125" cy="127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05000"/>
            <a:ext cx="8686800" cy="2133600"/>
          </a:xfrm>
        </p:spPr>
        <p:txBody>
          <a:bodyPr/>
          <a:lstStyle/>
          <a:p>
            <a:r>
              <a:rPr lang="en-US" sz="1400" dirty="0" err="1" smtClean="0"/>
              <a:t>Globbing</a:t>
            </a:r>
            <a:r>
              <a:rPr lang="en-US" sz="1400" dirty="0" smtClean="0"/>
              <a:t> strings are based on patterns, which use special characters to match string sequences.</a:t>
            </a:r>
          </a:p>
          <a:p>
            <a:r>
              <a:rPr lang="en-US" sz="1400" b="1" dirty="0" smtClean="0"/>
              <a:t>*</a:t>
            </a:r>
            <a:r>
              <a:rPr lang="en-US" sz="1400" dirty="0" smtClean="0"/>
              <a:t> </a:t>
            </a:r>
            <a:r>
              <a:rPr lang="en-US" sz="1400" dirty="0" smtClean="0">
                <a:sym typeface="Wingdings" pitchFamily="2" charset="2"/>
              </a:rPr>
              <a:t></a:t>
            </a:r>
            <a:r>
              <a:rPr lang="en-US" sz="1400" dirty="0" smtClean="0"/>
              <a:t> 0 or more characters of a name component without crossing directory boundaries</a:t>
            </a:r>
          </a:p>
          <a:p>
            <a:r>
              <a:rPr lang="en-US" sz="1400" b="1" dirty="0" smtClean="0"/>
              <a:t>**</a:t>
            </a:r>
            <a:r>
              <a:rPr lang="en-US" sz="1400" dirty="0" smtClean="0"/>
              <a:t> </a:t>
            </a:r>
            <a:r>
              <a:rPr lang="en-US" sz="1400" dirty="0" smtClean="0">
                <a:sym typeface="Wingdings" pitchFamily="2" charset="2"/>
              </a:rPr>
              <a:t></a:t>
            </a:r>
            <a:r>
              <a:rPr lang="en-US" sz="1400" dirty="0" smtClean="0"/>
              <a:t> 0 zero or more characters crossing directory boundaries</a:t>
            </a:r>
          </a:p>
          <a:p>
            <a:r>
              <a:rPr lang="en-US" sz="1400" b="1" dirty="0" smtClean="0"/>
              <a:t>?</a:t>
            </a:r>
            <a:r>
              <a:rPr lang="en-US" sz="1400" dirty="0" smtClean="0"/>
              <a:t> </a:t>
            </a:r>
            <a:r>
              <a:rPr lang="en-US" sz="1400" dirty="0" smtClean="0">
                <a:sym typeface="Wingdings" pitchFamily="2" charset="2"/>
              </a:rPr>
              <a:t></a:t>
            </a:r>
            <a:r>
              <a:rPr lang="en-US" sz="1400" dirty="0" smtClean="0"/>
              <a:t> 1 character of a name component</a:t>
            </a:r>
          </a:p>
          <a:p>
            <a:r>
              <a:rPr lang="en-US" sz="1400" b="1" dirty="0" smtClean="0"/>
              <a:t>\</a:t>
            </a:r>
            <a:r>
              <a:rPr lang="en-US" sz="1400" dirty="0" smtClean="0"/>
              <a:t> </a:t>
            </a:r>
            <a:r>
              <a:rPr lang="en-US" sz="1400" dirty="0" smtClean="0">
                <a:sym typeface="Wingdings" pitchFamily="2" charset="2"/>
              </a:rPr>
              <a:t></a:t>
            </a:r>
            <a:r>
              <a:rPr lang="en-US" sz="1400" dirty="0" smtClean="0"/>
              <a:t> The escape character used to match the special symbols</a:t>
            </a:r>
          </a:p>
          <a:p>
            <a:r>
              <a:rPr lang="en-US" sz="1400" b="1" dirty="0" smtClean="0"/>
              <a:t>[ ]</a:t>
            </a:r>
            <a:r>
              <a:rPr lang="en-US" sz="1400" dirty="0" smtClean="0"/>
              <a:t> </a:t>
            </a:r>
            <a:r>
              <a:rPr lang="en-US" sz="1400" dirty="0" smtClean="0">
                <a:sym typeface="Wingdings" pitchFamily="2" charset="2"/>
              </a:rPr>
              <a:t></a:t>
            </a:r>
            <a:r>
              <a:rPr lang="en-US" sz="1400" dirty="0" smtClean="0"/>
              <a:t> Matches a single character found within the brackets.</a:t>
            </a:r>
          </a:p>
          <a:p>
            <a:r>
              <a:rPr lang="en-US" sz="1400" b="1" dirty="0" smtClean="0"/>
              <a:t>{ }</a:t>
            </a:r>
            <a:r>
              <a:rPr lang="en-US" sz="1400" dirty="0" smtClean="0"/>
              <a:t> </a:t>
            </a:r>
            <a:r>
              <a:rPr lang="en-US" sz="1400" dirty="0" smtClean="0">
                <a:sym typeface="Wingdings" pitchFamily="2" charset="2"/>
              </a:rPr>
              <a:t></a:t>
            </a:r>
            <a:r>
              <a:rPr lang="en-US" sz="1400" dirty="0" smtClean="0"/>
              <a:t> Multiple </a:t>
            </a:r>
            <a:r>
              <a:rPr lang="en-US" sz="1400" dirty="0" err="1" smtClean="0"/>
              <a:t>subpatterns</a:t>
            </a:r>
            <a:r>
              <a:rPr lang="en-US" sz="1400" dirty="0" smtClean="0"/>
              <a:t> can be specified at the same time. </a:t>
            </a:r>
          </a:p>
          <a:p>
            <a:endParaRPr lang="en-US" sz="1400" dirty="0" smtClean="0"/>
          </a:p>
        </p:txBody>
      </p:sp>
      <p:pic>
        <p:nvPicPr>
          <p:cNvPr id="2" name="Picture 2"/>
          <p:cNvPicPr>
            <a:picLocks noChangeAspect="1" noChangeArrowheads="1"/>
          </p:cNvPicPr>
          <p:nvPr/>
        </p:nvPicPr>
        <p:blipFill>
          <a:blip r:embed="rId3" cstate="print"/>
          <a:srcRect/>
          <a:stretch>
            <a:fillRect/>
          </a:stretch>
        </p:blipFill>
        <p:spPr bwMode="auto">
          <a:xfrm>
            <a:off x="1219200" y="4114800"/>
            <a:ext cx="6579973"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905000"/>
            <a:ext cx="8686800" cy="4038600"/>
          </a:xfrm>
        </p:spPr>
        <p:txBody>
          <a:bodyPr/>
          <a:lstStyle/>
          <a:p>
            <a:r>
              <a:rPr lang="en-US" sz="1400" dirty="0" smtClean="0">
                <a:solidFill>
                  <a:srgbClr val="3C5790"/>
                </a:solidFill>
              </a:rPr>
              <a:t>When an application needs to be aware of changes in a directory, a watch service can listen to the changes and then inform the application of these changes.</a:t>
            </a:r>
          </a:p>
          <a:p>
            <a:r>
              <a:rPr lang="en-US" sz="1400" dirty="0" smtClean="0">
                <a:solidFill>
                  <a:srgbClr val="3C5790"/>
                </a:solidFill>
              </a:rPr>
              <a:t>The directory can be monitored based on the type of event that is of interest. When the event occurs, a watch event is queued.</a:t>
            </a:r>
          </a:p>
          <a:p>
            <a:r>
              <a:rPr lang="en-US" sz="1400" dirty="0" smtClean="0">
                <a:solidFill>
                  <a:srgbClr val="3C5790"/>
                </a:solidFill>
              </a:rPr>
              <a:t>The </a:t>
            </a:r>
            <a:r>
              <a:rPr lang="en-US" sz="1400" b="1" dirty="0" err="1" smtClean="0">
                <a:solidFill>
                  <a:srgbClr val="3C5790"/>
                </a:solidFill>
              </a:rPr>
              <a:t>java.nio.file.WatchService</a:t>
            </a:r>
            <a:r>
              <a:rPr lang="en-US" sz="1400" b="1" dirty="0" smtClean="0">
                <a:solidFill>
                  <a:srgbClr val="3C5790"/>
                </a:solidFill>
              </a:rPr>
              <a:t> </a:t>
            </a:r>
            <a:r>
              <a:rPr lang="en-US" sz="1400" dirty="0" smtClean="0">
                <a:solidFill>
                  <a:srgbClr val="3C5790"/>
                </a:solidFill>
              </a:rPr>
              <a:t>watches registered objects for changes and events.</a:t>
            </a:r>
          </a:p>
          <a:p>
            <a:r>
              <a:rPr lang="en-US" sz="1400" dirty="0" smtClean="0">
                <a:solidFill>
                  <a:srgbClr val="3C5790"/>
                </a:solidFill>
              </a:rPr>
              <a:t>The </a:t>
            </a:r>
            <a:r>
              <a:rPr lang="en-US" sz="1400" b="1" dirty="0" err="1" smtClean="0">
                <a:solidFill>
                  <a:srgbClr val="3C5790"/>
                </a:solidFill>
              </a:rPr>
              <a:t>java.nio.file.WatchKey</a:t>
            </a:r>
            <a:r>
              <a:rPr lang="en-US" sz="1400" b="1" dirty="0" smtClean="0">
                <a:solidFill>
                  <a:srgbClr val="3C5790"/>
                </a:solidFill>
              </a:rPr>
              <a:t> </a:t>
            </a:r>
            <a:r>
              <a:rPr lang="en-US" sz="1400" dirty="0" smtClean="0">
                <a:solidFill>
                  <a:srgbClr val="3C5790"/>
                </a:solidFill>
              </a:rPr>
              <a:t>is a token representing the registration of a watchable object. A watch key is created when a watchable object is registered with a watch service. The key remains valid until it is cancelled, cancelled </a:t>
            </a:r>
            <a:r>
              <a:rPr lang="en-US" sz="1400" dirty="0" err="1" smtClean="0">
                <a:solidFill>
                  <a:srgbClr val="3C5790"/>
                </a:solidFill>
              </a:rPr>
              <a:t>implicity</a:t>
            </a:r>
            <a:r>
              <a:rPr lang="en-US" sz="1400" dirty="0" smtClean="0">
                <a:solidFill>
                  <a:srgbClr val="3C5790"/>
                </a:solidFill>
              </a:rPr>
              <a:t>(the object is no longer accessible) of by closing the watch service.</a:t>
            </a:r>
          </a:p>
          <a:p>
            <a:r>
              <a:rPr lang="en-US" sz="1400" dirty="0" smtClean="0">
                <a:solidFill>
                  <a:srgbClr val="3C5790"/>
                </a:solidFill>
              </a:rPr>
              <a:t>The </a:t>
            </a:r>
            <a:r>
              <a:rPr lang="en-US" sz="1400" b="1" dirty="0" err="1" smtClean="0">
                <a:solidFill>
                  <a:srgbClr val="3C5790"/>
                </a:solidFill>
              </a:rPr>
              <a:t>java.nio.file.Watchable</a:t>
            </a:r>
            <a:r>
              <a:rPr lang="en-US" sz="1400" dirty="0" smtClean="0">
                <a:solidFill>
                  <a:srgbClr val="3C5790"/>
                </a:solidFill>
              </a:rPr>
              <a:t> represents the object that is registered within a watch service.</a:t>
            </a:r>
          </a:p>
          <a:p>
            <a:r>
              <a:rPr lang="en-US" sz="1400" dirty="0" smtClean="0">
                <a:solidFill>
                  <a:srgbClr val="3C5790"/>
                </a:solidFill>
              </a:rPr>
              <a:t>The </a:t>
            </a:r>
            <a:r>
              <a:rPr lang="en-US" sz="1400" b="1" dirty="0" err="1" smtClean="0">
                <a:solidFill>
                  <a:srgbClr val="3C5790"/>
                </a:solidFill>
              </a:rPr>
              <a:t>java.nio.file.WatchEvent</a:t>
            </a:r>
            <a:r>
              <a:rPr lang="en-US" sz="1400" b="1" dirty="0" smtClean="0">
                <a:solidFill>
                  <a:srgbClr val="3C5790"/>
                </a:solidFill>
              </a:rPr>
              <a:t> </a:t>
            </a:r>
            <a:r>
              <a:rPr lang="en-US" sz="1400" dirty="0" smtClean="0">
                <a:solidFill>
                  <a:srgbClr val="3C5790"/>
                </a:solidFill>
              </a:rPr>
              <a:t>represents the event occurred for an object registered with a </a:t>
            </a:r>
            <a:r>
              <a:rPr lang="en-US" sz="1400" dirty="0" err="1" smtClean="0">
                <a:solidFill>
                  <a:srgbClr val="3C5790"/>
                </a:solidFill>
              </a:rPr>
              <a:t>WatchService</a:t>
            </a:r>
            <a:r>
              <a:rPr lang="en-US" sz="1400" dirty="0" smtClean="0">
                <a:solidFill>
                  <a:srgbClr val="3C5790"/>
                </a:solidFill>
              </a:rPr>
              <a:t>.</a:t>
            </a:r>
          </a:p>
          <a:p>
            <a:r>
              <a:rPr lang="en-US" sz="1400" dirty="0" smtClean="0">
                <a:solidFill>
                  <a:srgbClr val="3C5790"/>
                </a:solidFill>
              </a:rPr>
              <a:t>The </a:t>
            </a:r>
            <a:r>
              <a:rPr lang="en-US" sz="1400" b="1" dirty="0" err="1" smtClean="0">
                <a:solidFill>
                  <a:srgbClr val="3C5790"/>
                </a:solidFill>
              </a:rPr>
              <a:t>java.nio.file.StandardWatchEventKinds</a:t>
            </a:r>
            <a:r>
              <a:rPr lang="en-US" sz="1400" b="1" dirty="0" smtClean="0">
                <a:solidFill>
                  <a:srgbClr val="3C5790"/>
                </a:solidFill>
              </a:rPr>
              <a:t> </a:t>
            </a:r>
            <a:r>
              <a:rPr lang="en-US" sz="1400" dirty="0" smtClean="0">
                <a:solidFill>
                  <a:srgbClr val="3C5790"/>
                </a:solidFill>
              </a:rPr>
              <a:t>defined the standard event kinds: </a:t>
            </a:r>
            <a:r>
              <a:rPr lang="en-US" sz="1400" b="1" dirty="0" smtClean="0">
                <a:solidFill>
                  <a:srgbClr val="3C5790"/>
                </a:solidFill>
              </a:rPr>
              <a:t>ENTRY_CREATE</a:t>
            </a:r>
            <a:r>
              <a:rPr lang="en-US" sz="1400" dirty="0" smtClean="0">
                <a:solidFill>
                  <a:srgbClr val="3C5790"/>
                </a:solidFill>
              </a:rPr>
              <a:t>, </a:t>
            </a:r>
            <a:r>
              <a:rPr lang="en-US" sz="1400" b="1" dirty="0" smtClean="0">
                <a:solidFill>
                  <a:srgbClr val="3C5790"/>
                </a:solidFill>
              </a:rPr>
              <a:t>ENTRY_DELETE</a:t>
            </a:r>
            <a:r>
              <a:rPr lang="en-US" sz="1400" dirty="0" smtClean="0">
                <a:solidFill>
                  <a:srgbClr val="3C5790"/>
                </a:solidFill>
              </a:rPr>
              <a:t>, </a:t>
            </a:r>
            <a:r>
              <a:rPr lang="en-US" sz="1400" b="1" dirty="0" smtClean="0">
                <a:solidFill>
                  <a:srgbClr val="3C5790"/>
                </a:solidFill>
              </a:rPr>
              <a:t>ENTRY_MODIFY</a:t>
            </a:r>
            <a:r>
              <a:rPr lang="en-US" sz="1400" dirty="0" smtClean="0">
                <a:solidFill>
                  <a:srgbClr val="3C5790"/>
                </a:solidFill>
              </a:rPr>
              <a:t>, </a:t>
            </a:r>
            <a:r>
              <a:rPr lang="en-US" sz="1400" b="1" dirty="0" smtClean="0">
                <a:solidFill>
                  <a:srgbClr val="3C5790"/>
                </a:solidFill>
              </a:rPr>
              <a:t>OVERFLOW</a:t>
            </a:r>
            <a:r>
              <a:rPr lang="en-US" sz="1400" dirty="0" smtClean="0">
                <a:solidFill>
                  <a:srgbClr val="3C5790"/>
                </a:solidFill>
              </a:rPr>
              <a:t>. The OVERFLOW event indicates that the events may have been lost or discarded.</a:t>
            </a:r>
          </a:p>
          <a:p>
            <a:endParaRPr lang="en-US" sz="14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828800"/>
            <a:ext cx="8686800" cy="1981200"/>
          </a:xfrm>
        </p:spPr>
        <p:txBody>
          <a:bodyPr/>
          <a:lstStyle/>
          <a:p>
            <a:r>
              <a:rPr lang="en-US" sz="1400" dirty="0" smtClean="0">
                <a:solidFill>
                  <a:srgbClr val="3C5790"/>
                </a:solidFill>
              </a:rPr>
              <a:t>When an event occurs, we obtain the </a:t>
            </a:r>
            <a:r>
              <a:rPr lang="en-US" sz="1400" dirty="0" err="1" smtClean="0">
                <a:solidFill>
                  <a:srgbClr val="3C5790"/>
                </a:solidFill>
              </a:rPr>
              <a:t>WatchKey</a:t>
            </a:r>
            <a:r>
              <a:rPr lang="en-US" sz="1400" dirty="0" smtClean="0">
                <a:solidFill>
                  <a:srgbClr val="3C5790"/>
                </a:solidFill>
              </a:rPr>
              <a:t> object which contains the information about the event.</a:t>
            </a:r>
          </a:p>
          <a:p>
            <a:r>
              <a:rPr lang="en-US" sz="1400" dirty="0" smtClean="0">
                <a:solidFill>
                  <a:srgbClr val="3C5790"/>
                </a:solidFill>
              </a:rPr>
              <a:t>The </a:t>
            </a:r>
            <a:r>
              <a:rPr lang="en-US" sz="1400" dirty="0" err="1" smtClean="0">
                <a:solidFill>
                  <a:srgbClr val="3C5790"/>
                </a:solidFill>
              </a:rPr>
              <a:t>pollEvents</a:t>
            </a:r>
            <a:r>
              <a:rPr lang="en-US" sz="1400" dirty="0" smtClean="0">
                <a:solidFill>
                  <a:srgbClr val="3C5790"/>
                </a:solidFill>
              </a:rPr>
              <a:t> method returned a list of all pending events.</a:t>
            </a:r>
          </a:p>
          <a:p>
            <a:r>
              <a:rPr lang="en-US" sz="1400" dirty="0" smtClean="0">
                <a:solidFill>
                  <a:srgbClr val="3C5790"/>
                </a:solidFill>
              </a:rPr>
              <a:t>The type, context, and count value associated with the event were displayed.</a:t>
            </a:r>
          </a:p>
          <a:p>
            <a:r>
              <a:rPr lang="en-US" sz="1400" dirty="0" smtClean="0">
                <a:solidFill>
                  <a:srgbClr val="3C5790"/>
                </a:solidFill>
              </a:rPr>
              <a:t>The last activity reset the watch key. This was needed to put the key back into a ready state until it is needed again. </a:t>
            </a:r>
          </a:p>
          <a:p>
            <a:r>
              <a:rPr lang="en-US" sz="1400" dirty="0" smtClean="0">
                <a:solidFill>
                  <a:srgbClr val="3C5790"/>
                </a:solidFill>
              </a:rPr>
              <a:t>The Watch service is thread-safe. The watch service can be closed using the close method. If multiple threads are using this service, subsequent attempts to retrieve a watch key will result in a </a:t>
            </a:r>
            <a:r>
              <a:rPr lang="en-US" sz="1400" b="1" dirty="0" err="1" smtClean="0">
                <a:solidFill>
                  <a:srgbClr val="3C5790"/>
                </a:solidFill>
              </a:rPr>
              <a:t>CloseWatchServiceException</a:t>
            </a:r>
            <a:r>
              <a:rPr lang="en-US" sz="1400" dirty="0" smtClean="0">
                <a:solidFill>
                  <a:srgbClr val="3C5790"/>
                </a:solidFill>
              </a:rPr>
              <a:t>.</a:t>
            </a:r>
          </a:p>
          <a:p>
            <a:endParaRPr lang="en-US" sz="1400" dirty="0" smtClean="0"/>
          </a:p>
        </p:txBody>
      </p:sp>
      <p:pic>
        <p:nvPicPr>
          <p:cNvPr id="1026" name="Picture 2"/>
          <p:cNvPicPr>
            <a:picLocks noChangeAspect="1" noChangeArrowheads="1"/>
          </p:cNvPicPr>
          <p:nvPr/>
        </p:nvPicPr>
        <p:blipFill>
          <a:blip r:embed="rId3" cstate="print"/>
          <a:srcRect/>
          <a:stretch>
            <a:fillRect/>
          </a:stretch>
        </p:blipFill>
        <p:spPr bwMode="auto">
          <a:xfrm>
            <a:off x="1828800" y="3581400"/>
            <a:ext cx="5344784"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828800"/>
            <a:ext cx="8686800" cy="1447800"/>
          </a:xfrm>
        </p:spPr>
        <p:txBody>
          <a:bodyPr/>
          <a:lstStyle/>
          <a:p>
            <a:r>
              <a:rPr lang="en-US" sz="1400" dirty="0" smtClean="0">
                <a:solidFill>
                  <a:srgbClr val="3C5790"/>
                </a:solidFill>
              </a:rPr>
              <a:t>In Java 7 the ZIP files handling is much </a:t>
            </a:r>
            <a:r>
              <a:rPr lang="en-US" sz="1400" dirty="0" err="1" smtClean="0">
                <a:solidFill>
                  <a:srgbClr val="3C5790"/>
                </a:solidFill>
              </a:rPr>
              <a:t>simplier</a:t>
            </a:r>
            <a:r>
              <a:rPr lang="en-US" sz="1400" dirty="0" smtClean="0">
                <a:solidFill>
                  <a:srgbClr val="3C5790"/>
                </a:solidFill>
              </a:rPr>
              <a:t>. The ZIP </a:t>
            </a:r>
            <a:r>
              <a:rPr lang="en-US" sz="1400" dirty="0" err="1" smtClean="0">
                <a:solidFill>
                  <a:srgbClr val="3C5790"/>
                </a:solidFill>
              </a:rPr>
              <a:t>filesystem</a:t>
            </a:r>
            <a:r>
              <a:rPr lang="en-US" sz="1400" dirty="0" smtClean="0">
                <a:solidFill>
                  <a:srgbClr val="3C5790"/>
                </a:solidFill>
              </a:rPr>
              <a:t> provider was introduced  for handling ZIP and JAR files. </a:t>
            </a:r>
          </a:p>
          <a:p>
            <a:r>
              <a:rPr lang="en-US" sz="1400" dirty="0" smtClean="0">
                <a:solidFill>
                  <a:srgbClr val="3C5790"/>
                </a:solidFill>
              </a:rPr>
              <a:t>We can manipulate them as ordinary files: copy, </a:t>
            </a:r>
            <a:r>
              <a:rPr lang="en-US" sz="1400" dirty="0" err="1" smtClean="0">
                <a:solidFill>
                  <a:srgbClr val="3C5790"/>
                </a:solidFill>
              </a:rPr>
              <a:t>delete,move</a:t>
            </a:r>
            <a:r>
              <a:rPr lang="en-US" sz="1400" dirty="0" smtClean="0">
                <a:solidFill>
                  <a:srgbClr val="3C5790"/>
                </a:solidFill>
              </a:rPr>
              <a:t>, rename operations. Also we can change certain attributes of the file.</a:t>
            </a:r>
          </a:p>
          <a:p>
            <a:r>
              <a:rPr lang="en-US" sz="1400" dirty="0" smtClean="0">
                <a:solidFill>
                  <a:srgbClr val="3C5790"/>
                </a:solidFill>
              </a:rPr>
              <a:t>The </a:t>
            </a:r>
            <a:r>
              <a:rPr lang="en-US" sz="1400" b="1" dirty="0" err="1" smtClean="0">
                <a:solidFill>
                  <a:srgbClr val="3C5790"/>
                </a:solidFill>
              </a:rPr>
              <a:t>java.nio.file.DirectoryStream</a:t>
            </a:r>
            <a:r>
              <a:rPr lang="en-US" sz="1400" dirty="0" smtClean="0">
                <a:solidFill>
                  <a:srgbClr val="3C5790"/>
                </a:solidFill>
              </a:rPr>
              <a:t> represents an object to iterate entries from a directory. It can be used with for-each construct to iterate over a directory.</a:t>
            </a:r>
          </a:p>
          <a:p>
            <a:endParaRPr lang="en-US" sz="1400" dirty="0" smtClean="0"/>
          </a:p>
        </p:txBody>
      </p:sp>
      <p:pic>
        <p:nvPicPr>
          <p:cNvPr id="2050" name="Picture 2"/>
          <p:cNvPicPr>
            <a:picLocks noChangeAspect="1" noChangeArrowheads="1"/>
          </p:cNvPicPr>
          <p:nvPr/>
        </p:nvPicPr>
        <p:blipFill>
          <a:blip r:embed="rId3" cstate="print"/>
          <a:srcRect/>
          <a:stretch>
            <a:fillRect/>
          </a:stretch>
        </p:blipFill>
        <p:spPr bwMode="auto">
          <a:xfrm>
            <a:off x="685800" y="3419475"/>
            <a:ext cx="7410450" cy="3209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828800"/>
            <a:ext cx="8686800" cy="4800600"/>
          </a:xfrm>
        </p:spPr>
        <p:txBody>
          <a:bodyPr/>
          <a:lstStyle/>
          <a:p>
            <a:r>
              <a:rPr lang="en-US" sz="1400" dirty="0" smtClean="0">
                <a:solidFill>
                  <a:srgbClr val="3C5790"/>
                </a:solidFill>
              </a:rPr>
              <a:t>In Java 7 there are numerous improvements to IO capabilities, found in the java.nio package.</a:t>
            </a:r>
          </a:p>
          <a:p>
            <a:r>
              <a:rPr lang="en-US" sz="1400" dirty="0" smtClean="0">
                <a:solidFill>
                  <a:srgbClr val="3C5790"/>
                </a:solidFill>
              </a:rPr>
              <a:t>A stream is a sequence of data. Stream IO acts on a single character at a time, while channel IO works with a buffer for each operation. </a:t>
            </a:r>
          </a:p>
          <a:p>
            <a:r>
              <a:rPr lang="en-US" sz="1400" dirty="0" smtClean="0">
                <a:solidFill>
                  <a:srgbClr val="3C5790"/>
                </a:solidFill>
              </a:rPr>
              <a:t>The </a:t>
            </a:r>
            <a:r>
              <a:rPr lang="en-US" sz="1400" dirty="0" err="1" smtClean="0">
                <a:solidFill>
                  <a:srgbClr val="3C5790"/>
                </a:solidFill>
              </a:rPr>
              <a:t>java.nio.channels</a:t>
            </a:r>
            <a:r>
              <a:rPr lang="en-US" sz="1400" dirty="0" smtClean="0">
                <a:solidFill>
                  <a:srgbClr val="3C5790"/>
                </a:solidFill>
              </a:rPr>
              <a:t> package's </a:t>
            </a:r>
            <a:r>
              <a:rPr lang="en-US" sz="1400" b="1" dirty="0" err="1" smtClean="0">
                <a:solidFill>
                  <a:srgbClr val="3C5790"/>
                </a:solidFill>
              </a:rPr>
              <a:t>ByteChannel</a:t>
            </a:r>
            <a:r>
              <a:rPr lang="en-US" sz="1400" dirty="0" smtClean="0">
                <a:solidFill>
                  <a:srgbClr val="3C5790"/>
                </a:solidFill>
              </a:rPr>
              <a:t> interface is a channel that can read and write bytes. The </a:t>
            </a:r>
            <a:r>
              <a:rPr lang="en-US" sz="1400" b="1" dirty="0" err="1" smtClean="0">
                <a:solidFill>
                  <a:srgbClr val="3C5790"/>
                </a:solidFill>
              </a:rPr>
              <a:t>SeekableByteChannel</a:t>
            </a:r>
            <a:r>
              <a:rPr lang="en-US" sz="1400" b="1" dirty="0" smtClean="0">
                <a:solidFill>
                  <a:srgbClr val="3C5790"/>
                </a:solidFill>
              </a:rPr>
              <a:t> </a:t>
            </a:r>
            <a:r>
              <a:rPr lang="en-US" sz="1400" dirty="0" smtClean="0">
                <a:solidFill>
                  <a:srgbClr val="3C5790"/>
                </a:solidFill>
              </a:rPr>
              <a:t>interface extends the </a:t>
            </a:r>
            <a:r>
              <a:rPr lang="en-US" sz="1400" dirty="0" err="1" smtClean="0">
                <a:solidFill>
                  <a:srgbClr val="3C5790"/>
                </a:solidFill>
              </a:rPr>
              <a:t>ByteChannel</a:t>
            </a:r>
            <a:r>
              <a:rPr lang="en-US" sz="1400" dirty="0" smtClean="0">
                <a:solidFill>
                  <a:srgbClr val="3C5790"/>
                </a:solidFill>
              </a:rPr>
              <a:t> interface to maintain a position within the channel. The current position can be queried and modified. </a:t>
            </a:r>
          </a:p>
          <a:p>
            <a:r>
              <a:rPr lang="en-US" sz="1400" dirty="0" smtClean="0">
                <a:solidFill>
                  <a:srgbClr val="3C5790"/>
                </a:solidFill>
              </a:rPr>
              <a:t>Support for asynchronous channel has been added.</a:t>
            </a:r>
          </a:p>
          <a:p>
            <a:r>
              <a:rPr lang="en-US" sz="1400" dirty="0" smtClean="0">
                <a:solidFill>
                  <a:srgbClr val="3C5790"/>
                </a:solidFill>
              </a:rPr>
              <a:t>There are four new </a:t>
            </a:r>
            <a:r>
              <a:rPr lang="en-US" sz="1400" dirty="0" err="1" smtClean="0">
                <a:solidFill>
                  <a:srgbClr val="3C5790"/>
                </a:solidFill>
              </a:rPr>
              <a:t>java.nio.channels</a:t>
            </a:r>
            <a:r>
              <a:rPr lang="en-US" sz="1400" dirty="0" smtClean="0">
                <a:solidFill>
                  <a:srgbClr val="3C5790"/>
                </a:solidFill>
              </a:rPr>
              <a:t> package asynchronous channel classes:</a:t>
            </a:r>
          </a:p>
          <a:p>
            <a:r>
              <a:rPr lang="en-US" sz="1400" dirty="0" smtClean="0">
                <a:solidFill>
                  <a:srgbClr val="3C5790"/>
                </a:solidFill>
              </a:rPr>
              <a:t>- </a:t>
            </a:r>
            <a:r>
              <a:rPr lang="en-US" sz="1400" b="1" dirty="0" err="1" smtClean="0">
                <a:solidFill>
                  <a:srgbClr val="3C5790"/>
                </a:solidFill>
              </a:rPr>
              <a:t>AsynchronousSocketChannel</a:t>
            </a:r>
            <a:endParaRPr lang="en-US" sz="1400" b="1" dirty="0" smtClean="0">
              <a:solidFill>
                <a:srgbClr val="3C5790"/>
              </a:solidFill>
            </a:endParaRPr>
          </a:p>
          <a:p>
            <a:r>
              <a:rPr lang="en-US" sz="1400" dirty="0" smtClean="0">
                <a:solidFill>
                  <a:srgbClr val="3C5790"/>
                </a:solidFill>
              </a:rPr>
              <a:t>- </a:t>
            </a:r>
            <a:r>
              <a:rPr lang="en-US" sz="1400" b="1" dirty="0" err="1" smtClean="0">
                <a:solidFill>
                  <a:srgbClr val="3C5790"/>
                </a:solidFill>
              </a:rPr>
              <a:t>AsynchronousServerSocketChannel</a:t>
            </a:r>
            <a:endParaRPr lang="en-US" sz="1400" b="1" dirty="0" smtClean="0">
              <a:solidFill>
                <a:srgbClr val="3C5790"/>
              </a:solidFill>
            </a:endParaRPr>
          </a:p>
          <a:p>
            <a:r>
              <a:rPr lang="en-US" sz="1400" dirty="0" smtClean="0">
                <a:solidFill>
                  <a:srgbClr val="3C5790"/>
                </a:solidFill>
              </a:rPr>
              <a:t>- </a:t>
            </a:r>
            <a:r>
              <a:rPr lang="en-US" sz="1400" b="1" dirty="0" err="1" smtClean="0">
                <a:solidFill>
                  <a:srgbClr val="3C5790"/>
                </a:solidFill>
              </a:rPr>
              <a:t>AsynchronousFileChannel</a:t>
            </a:r>
            <a:endParaRPr lang="en-US" sz="1400" b="1" dirty="0" smtClean="0">
              <a:solidFill>
                <a:srgbClr val="3C5790"/>
              </a:solidFill>
            </a:endParaRPr>
          </a:p>
          <a:p>
            <a:r>
              <a:rPr lang="en-US" sz="1400" dirty="0" smtClean="0">
                <a:solidFill>
                  <a:srgbClr val="3C5790"/>
                </a:solidFill>
              </a:rPr>
              <a:t>- </a:t>
            </a:r>
            <a:r>
              <a:rPr lang="en-US" sz="1400" b="1" dirty="0" err="1" smtClean="0">
                <a:solidFill>
                  <a:srgbClr val="3C5790"/>
                </a:solidFill>
              </a:rPr>
              <a:t>AsynchronousChannelGroup</a:t>
            </a:r>
            <a:endParaRPr lang="en-US" sz="1400" b="1" dirty="0" smtClean="0">
              <a:solidFill>
                <a:srgbClr val="3C5790"/>
              </a:solidFill>
            </a:endParaRPr>
          </a:p>
          <a:p>
            <a:r>
              <a:rPr lang="en-US" sz="1400" dirty="0" smtClean="0">
                <a:solidFill>
                  <a:srgbClr val="3C5790"/>
                </a:solidFill>
              </a:rPr>
              <a:t>The </a:t>
            </a:r>
            <a:r>
              <a:rPr lang="en-US" sz="1400" b="1" dirty="0" err="1" smtClean="0">
                <a:solidFill>
                  <a:srgbClr val="3C5790"/>
                </a:solidFill>
              </a:rPr>
              <a:t>AsynchronousFileChannel</a:t>
            </a:r>
            <a:r>
              <a:rPr lang="en-US" sz="1400" dirty="0" smtClean="0">
                <a:solidFill>
                  <a:srgbClr val="3C5790"/>
                </a:solidFill>
              </a:rPr>
              <a:t> class is used for file manipulation operations that need to be performed in an asynchronous manner. The </a:t>
            </a:r>
            <a:r>
              <a:rPr lang="en-US" sz="1400" b="1" dirty="0" err="1" smtClean="0">
                <a:solidFill>
                  <a:srgbClr val="3C5790"/>
                </a:solidFill>
              </a:rPr>
              <a:t>AsynchronousChannelGroup</a:t>
            </a:r>
            <a:r>
              <a:rPr lang="en-US" sz="1400" b="1" dirty="0" smtClean="0">
                <a:solidFill>
                  <a:srgbClr val="3C5790"/>
                </a:solidFill>
              </a:rPr>
              <a:t> </a:t>
            </a:r>
            <a:r>
              <a:rPr lang="en-US" sz="1400" dirty="0" smtClean="0">
                <a:solidFill>
                  <a:srgbClr val="3C5790"/>
                </a:solidFill>
              </a:rPr>
              <a:t>class provides a means of grouping asynchronous channels together in order to share resources.</a:t>
            </a:r>
          </a:p>
          <a:p>
            <a:r>
              <a:rPr lang="en-US" sz="1400" dirty="0" smtClean="0">
                <a:solidFill>
                  <a:srgbClr val="3C5790"/>
                </a:solidFill>
              </a:rPr>
              <a:t>When we open a file we can specify how the file should be open. The </a:t>
            </a:r>
            <a:r>
              <a:rPr lang="en-US" sz="1400" b="1" dirty="0" err="1" smtClean="0">
                <a:solidFill>
                  <a:srgbClr val="3C5790"/>
                </a:solidFill>
              </a:rPr>
              <a:t>java.nio.file.OpenOption</a:t>
            </a:r>
            <a:r>
              <a:rPr lang="en-US" sz="1400" dirty="0" smtClean="0">
                <a:solidFill>
                  <a:srgbClr val="3C5790"/>
                </a:solidFill>
              </a:rPr>
              <a:t> specifies how the file is open. </a:t>
            </a:r>
            <a:r>
              <a:rPr lang="en-US" sz="1400" dirty="0" err="1" smtClean="0">
                <a:solidFill>
                  <a:srgbClr val="3C5790"/>
                </a:solidFill>
              </a:rPr>
              <a:t>Posibble</a:t>
            </a:r>
            <a:r>
              <a:rPr lang="en-US" sz="1400" dirty="0" smtClean="0">
                <a:solidFill>
                  <a:srgbClr val="3C5790"/>
                </a:solidFill>
              </a:rPr>
              <a:t> values for </a:t>
            </a:r>
            <a:r>
              <a:rPr lang="en-US" sz="1400" b="1" dirty="0" err="1" smtClean="0">
                <a:solidFill>
                  <a:srgbClr val="3C5790"/>
                </a:solidFill>
              </a:rPr>
              <a:t>StandardOpenOption</a:t>
            </a:r>
            <a:r>
              <a:rPr lang="en-US" sz="1400" b="1" dirty="0" smtClean="0">
                <a:solidFill>
                  <a:srgbClr val="3C5790"/>
                </a:solidFill>
              </a:rPr>
              <a:t>:</a:t>
            </a:r>
            <a:r>
              <a:rPr lang="en-US" sz="1400" dirty="0" smtClean="0">
                <a:solidFill>
                  <a:srgbClr val="3C5790"/>
                </a:solidFill>
              </a:rPr>
              <a:t> CREATE, CREATE_NEW, DELETE_ON_CLOSE, APPEND, DSYNC, READ, SPARSE, TRUNCATE_EXISTING, WRITE.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828800"/>
            <a:ext cx="8686800" cy="2209800"/>
          </a:xfrm>
        </p:spPr>
        <p:txBody>
          <a:bodyPr/>
          <a:lstStyle/>
          <a:p>
            <a:r>
              <a:rPr lang="en-US" sz="1400" dirty="0" smtClean="0">
                <a:solidFill>
                  <a:srgbClr val="3C5790"/>
                </a:solidFill>
              </a:rPr>
              <a:t>The </a:t>
            </a:r>
            <a:r>
              <a:rPr lang="en-US" sz="1400" b="1" dirty="0" err="1" smtClean="0">
                <a:solidFill>
                  <a:srgbClr val="3C5790"/>
                </a:solidFill>
              </a:rPr>
              <a:t>java.nio.channels.NetworkChannel</a:t>
            </a:r>
            <a:r>
              <a:rPr lang="en-US" sz="1400" b="1" dirty="0" smtClean="0">
                <a:solidFill>
                  <a:srgbClr val="3C5790"/>
                </a:solidFill>
              </a:rPr>
              <a:t> </a:t>
            </a:r>
            <a:r>
              <a:rPr lang="en-US" sz="1400" dirty="0" smtClean="0">
                <a:solidFill>
                  <a:srgbClr val="3C5790"/>
                </a:solidFill>
              </a:rPr>
              <a:t>interface was introduced in Java 7, representing a channel to a network socket. Also </a:t>
            </a:r>
            <a:r>
              <a:rPr lang="en-US" sz="1400" b="1" dirty="0" err="1" smtClean="0">
                <a:solidFill>
                  <a:srgbClr val="3C5790"/>
                </a:solidFill>
              </a:rPr>
              <a:t>java.nio.channels.MulticastChannel</a:t>
            </a:r>
            <a:r>
              <a:rPr lang="en-US" sz="1400" dirty="0" smtClean="0">
                <a:solidFill>
                  <a:srgbClr val="3C5790"/>
                </a:solidFill>
              </a:rPr>
              <a:t> is used to support multicast operations for a group. </a:t>
            </a:r>
          </a:p>
          <a:p>
            <a:r>
              <a:rPr lang="en-US" sz="1400" dirty="0" smtClean="0">
                <a:solidFill>
                  <a:srgbClr val="3C5790"/>
                </a:solidFill>
              </a:rPr>
              <a:t>The </a:t>
            </a:r>
            <a:r>
              <a:rPr lang="en-US" sz="1400" b="1" dirty="0" smtClean="0">
                <a:solidFill>
                  <a:srgbClr val="3C5790"/>
                </a:solidFill>
              </a:rPr>
              <a:t>Sockets Direct Protocol (SDP)</a:t>
            </a:r>
            <a:r>
              <a:rPr lang="en-US" sz="1400" dirty="0" smtClean="0">
                <a:solidFill>
                  <a:srgbClr val="3C5790"/>
                </a:solidFill>
              </a:rPr>
              <a:t> is a network protocol, which supports stream connections using </a:t>
            </a:r>
            <a:r>
              <a:rPr lang="en-US" sz="1400" b="1" dirty="0" err="1" smtClean="0">
                <a:solidFill>
                  <a:srgbClr val="3C5790"/>
                </a:solidFill>
              </a:rPr>
              <a:t>InfiniBand</a:t>
            </a:r>
            <a:r>
              <a:rPr lang="en-US" sz="1400" b="1" dirty="0" smtClean="0">
                <a:solidFill>
                  <a:srgbClr val="3C5790"/>
                </a:solidFill>
              </a:rPr>
              <a:t> (IB)</a:t>
            </a:r>
            <a:r>
              <a:rPr lang="en-US" sz="1400" dirty="0" smtClean="0">
                <a:solidFill>
                  <a:srgbClr val="3C5790"/>
                </a:solidFill>
              </a:rPr>
              <a:t>. The IB technology supports point-to-point bi-directional serial links between high-speed peripherals, such as disks. A significant part of IB is its ability to move data from the memory of one computer directly to the memory of another computer. SDP is supported in Java 7 on Solaris and Linux operating systems. Several classes in the java.net and </a:t>
            </a:r>
            <a:r>
              <a:rPr lang="en-US" sz="1400" dirty="0" err="1" smtClean="0">
                <a:solidFill>
                  <a:srgbClr val="3C5790"/>
                </a:solidFill>
              </a:rPr>
              <a:t>java.nio.channels</a:t>
            </a:r>
            <a:r>
              <a:rPr lang="en-US" sz="1400" dirty="0" smtClean="0">
                <a:solidFill>
                  <a:srgbClr val="3C5790"/>
                </a:solidFill>
              </a:rPr>
              <a:t> packages support it transparently. SDP must be enabled before it can be used. .</a:t>
            </a:r>
          </a:p>
          <a:p>
            <a:r>
              <a:rPr lang="en-US" sz="1400" dirty="0" smtClean="0">
                <a:solidFill>
                  <a:srgbClr val="3C5790"/>
                </a:solidFill>
              </a:rPr>
              <a:t>In many cases the files we are reading are text files. We can use </a:t>
            </a:r>
            <a:r>
              <a:rPr lang="en-US" sz="1400" b="1" dirty="0" err="1" smtClean="0">
                <a:solidFill>
                  <a:srgbClr val="3C5790"/>
                </a:solidFill>
              </a:rPr>
              <a:t>readAllBytes</a:t>
            </a:r>
            <a:r>
              <a:rPr lang="en-US" sz="1400" b="1" dirty="0" smtClean="0">
                <a:solidFill>
                  <a:srgbClr val="3C5790"/>
                </a:solidFill>
              </a:rPr>
              <a:t>()</a:t>
            </a:r>
            <a:r>
              <a:rPr lang="en-US" sz="1400" dirty="0" smtClean="0">
                <a:solidFill>
                  <a:srgbClr val="3C5790"/>
                </a:solidFill>
              </a:rPr>
              <a:t> method from Files class. For writing the contents on an text file we can use the </a:t>
            </a:r>
            <a:r>
              <a:rPr lang="en-US" sz="1400" b="1" dirty="0" smtClean="0">
                <a:solidFill>
                  <a:srgbClr val="3C5790"/>
                </a:solidFill>
              </a:rPr>
              <a:t>write() </a:t>
            </a:r>
            <a:r>
              <a:rPr lang="en-US" sz="1400" dirty="0" smtClean="0">
                <a:solidFill>
                  <a:srgbClr val="3C5790"/>
                </a:solidFill>
              </a:rPr>
              <a:t>method from Files class.</a:t>
            </a:r>
          </a:p>
          <a:p>
            <a:endParaRPr lang="en-US" sz="1400" dirty="0" smtClean="0"/>
          </a:p>
        </p:txBody>
      </p:sp>
      <p:pic>
        <p:nvPicPr>
          <p:cNvPr id="1026" name="Picture 2"/>
          <p:cNvPicPr>
            <a:picLocks noChangeAspect="1" noChangeArrowheads="1"/>
          </p:cNvPicPr>
          <p:nvPr/>
        </p:nvPicPr>
        <p:blipFill>
          <a:blip r:embed="rId3" cstate="print"/>
          <a:srcRect/>
          <a:stretch>
            <a:fillRect/>
          </a:stretch>
        </p:blipFill>
        <p:spPr bwMode="auto">
          <a:xfrm>
            <a:off x="1295400" y="3962400"/>
            <a:ext cx="6252926"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Java NIO2</a:t>
            </a:r>
          </a:p>
        </p:txBody>
      </p:sp>
      <p:sp>
        <p:nvSpPr>
          <p:cNvPr id="4099" name="Espace réservé du contenu 4"/>
          <p:cNvSpPr>
            <a:spLocks noGrp="1"/>
          </p:cNvSpPr>
          <p:nvPr>
            <p:ph idx="1"/>
          </p:nvPr>
        </p:nvSpPr>
        <p:spPr>
          <a:xfrm>
            <a:off x="76200" y="1828800"/>
            <a:ext cx="8686800" cy="4038600"/>
          </a:xfrm>
        </p:spPr>
        <p:txBody>
          <a:bodyPr/>
          <a:lstStyle/>
          <a:p>
            <a:r>
              <a:rPr lang="en-US" sz="1400" dirty="0" smtClean="0">
                <a:solidFill>
                  <a:srgbClr val="3C5790"/>
                </a:solidFill>
              </a:rPr>
              <a:t>Java 7 supports asynchronous communications between a server and a client.</a:t>
            </a:r>
          </a:p>
          <a:p>
            <a:r>
              <a:rPr lang="en-US" sz="1400" dirty="0" smtClean="0">
                <a:solidFill>
                  <a:srgbClr val="3C5790"/>
                </a:solidFill>
              </a:rPr>
              <a:t>The </a:t>
            </a:r>
            <a:r>
              <a:rPr lang="en-US" sz="1400" dirty="0" err="1" smtClean="0">
                <a:solidFill>
                  <a:srgbClr val="3C5790"/>
                </a:solidFill>
              </a:rPr>
              <a:t>java.nio.channels</a:t>
            </a:r>
            <a:r>
              <a:rPr lang="en-US" sz="1400" dirty="0" smtClean="0">
                <a:solidFill>
                  <a:srgbClr val="3C5790"/>
                </a:solidFill>
              </a:rPr>
              <a:t> package's </a:t>
            </a:r>
            <a:r>
              <a:rPr lang="en-US" sz="1400" b="1" dirty="0" err="1" smtClean="0">
                <a:solidFill>
                  <a:srgbClr val="3C5790"/>
                </a:solidFill>
              </a:rPr>
              <a:t>AsynchronousServerSocketChannel</a:t>
            </a:r>
            <a:r>
              <a:rPr lang="en-US" sz="1400" b="1" dirty="0" smtClean="0">
                <a:solidFill>
                  <a:srgbClr val="3C5790"/>
                </a:solidFill>
              </a:rPr>
              <a:t> </a:t>
            </a:r>
            <a:r>
              <a:rPr lang="en-US" sz="1400" dirty="0" smtClean="0">
                <a:solidFill>
                  <a:srgbClr val="3C5790"/>
                </a:solidFill>
              </a:rPr>
              <a:t>class supports server operations for streaming IO in a thread-safe manner.</a:t>
            </a:r>
          </a:p>
          <a:p>
            <a:r>
              <a:rPr lang="en-US" sz="1400" b="1" dirty="0" smtClean="0">
                <a:solidFill>
                  <a:srgbClr val="3C5790"/>
                </a:solidFill>
              </a:rPr>
              <a:t>Server side:</a:t>
            </a:r>
            <a:r>
              <a:rPr lang="en-US" sz="1400" dirty="0" smtClean="0">
                <a:solidFill>
                  <a:srgbClr val="3C5790"/>
                </a:solidFill>
              </a:rPr>
              <a:t> </a:t>
            </a:r>
          </a:p>
          <a:p>
            <a:r>
              <a:rPr lang="en-US" sz="1400" dirty="0" smtClean="0">
                <a:solidFill>
                  <a:srgbClr val="3C5790"/>
                </a:solidFill>
              </a:rPr>
              <a:t>1. Use </a:t>
            </a:r>
            <a:r>
              <a:rPr lang="en-US" sz="1400" dirty="0" err="1" smtClean="0">
                <a:solidFill>
                  <a:srgbClr val="3C5790"/>
                </a:solidFill>
              </a:rPr>
              <a:t>AsynchronousServerSocketChannel.open</a:t>
            </a:r>
            <a:r>
              <a:rPr lang="en-US" sz="1400" dirty="0" smtClean="0">
                <a:solidFill>
                  <a:srgbClr val="3C5790"/>
                </a:solidFill>
              </a:rPr>
              <a:t> method to get an instance of a </a:t>
            </a:r>
            <a:r>
              <a:rPr lang="en-US" sz="1400" dirty="0" err="1" smtClean="0">
                <a:solidFill>
                  <a:srgbClr val="3C5790"/>
                </a:solidFill>
              </a:rPr>
              <a:t>AsynchronousServerSocketChannel</a:t>
            </a:r>
            <a:endParaRPr lang="en-US" sz="1400" dirty="0" smtClean="0">
              <a:solidFill>
                <a:srgbClr val="3C5790"/>
              </a:solidFill>
            </a:endParaRPr>
          </a:p>
          <a:p>
            <a:r>
              <a:rPr lang="en-US" sz="1400" dirty="0" smtClean="0">
                <a:solidFill>
                  <a:srgbClr val="3C5790"/>
                </a:solidFill>
              </a:rPr>
              <a:t>2. Bind the channel to a local address and port number</a:t>
            </a:r>
          </a:p>
          <a:p>
            <a:r>
              <a:rPr lang="en-US" sz="1400" dirty="0" smtClean="0">
                <a:solidFill>
                  <a:srgbClr val="3C5790"/>
                </a:solidFill>
              </a:rPr>
              <a:t>3. Use the accept method to accept a connection request from a client </a:t>
            </a:r>
          </a:p>
          <a:p>
            <a:r>
              <a:rPr lang="en-US" sz="1400" dirty="0" smtClean="0">
                <a:solidFill>
                  <a:srgbClr val="3C5790"/>
                </a:solidFill>
              </a:rPr>
              <a:t>4. Process messages as they are received</a:t>
            </a:r>
          </a:p>
          <a:p>
            <a:r>
              <a:rPr lang="en-US" sz="1400" b="1" dirty="0" smtClean="0">
                <a:solidFill>
                  <a:srgbClr val="3C5790"/>
                </a:solidFill>
              </a:rPr>
              <a:t>Client side: </a:t>
            </a:r>
          </a:p>
          <a:p>
            <a:r>
              <a:rPr lang="en-US" sz="1400" dirty="0" smtClean="0">
                <a:solidFill>
                  <a:srgbClr val="3C5790"/>
                </a:solidFill>
              </a:rPr>
              <a:t>1. Create an </a:t>
            </a:r>
            <a:r>
              <a:rPr lang="en-US" sz="1400" dirty="0" err="1" smtClean="0">
                <a:solidFill>
                  <a:srgbClr val="3C5790"/>
                </a:solidFill>
              </a:rPr>
              <a:t>AsynchronousSocketChannel</a:t>
            </a:r>
            <a:r>
              <a:rPr lang="en-US" sz="1400" dirty="0" smtClean="0">
                <a:solidFill>
                  <a:srgbClr val="3C5790"/>
                </a:solidFill>
              </a:rPr>
              <a:t> object using the static open method</a:t>
            </a:r>
          </a:p>
          <a:p>
            <a:r>
              <a:rPr lang="en-US" sz="1400" dirty="0" smtClean="0">
                <a:solidFill>
                  <a:srgbClr val="3C5790"/>
                </a:solidFill>
              </a:rPr>
              <a:t>2. Create an instance of an </a:t>
            </a:r>
            <a:r>
              <a:rPr lang="en-US" sz="1400" dirty="0" err="1" smtClean="0">
                <a:solidFill>
                  <a:srgbClr val="3C5790"/>
                </a:solidFill>
              </a:rPr>
              <a:t>InetSocketAddress</a:t>
            </a:r>
            <a:r>
              <a:rPr lang="en-US" sz="1400" dirty="0" smtClean="0">
                <a:solidFill>
                  <a:srgbClr val="3C5790"/>
                </a:solidFill>
              </a:rPr>
              <a:t> object for the server</a:t>
            </a:r>
          </a:p>
          <a:p>
            <a:r>
              <a:rPr lang="en-US" sz="1400" dirty="0" smtClean="0">
                <a:solidFill>
                  <a:srgbClr val="3C5790"/>
                </a:solidFill>
              </a:rPr>
              <a:t>3. Connect to the server</a:t>
            </a:r>
          </a:p>
          <a:p>
            <a:r>
              <a:rPr lang="en-US" sz="1400" dirty="0" smtClean="0">
                <a:solidFill>
                  <a:srgbClr val="3C5790"/>
                </a:solidFill>
              </a:rPr>
              <a:t>4. Send messages as needed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Conclusions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smtClean="0">
                <a:solidFill>
                  <a:srgbClr val="3C5790"/>
                </a:solidFill>
              </a:rPr>
              <a:t>A stream-oriented I/O</a:t>
            </a:r>
            <a:r>
              <a:rPr lang="en-US" sz="1400" dirty="0" smtClean="0">
                <a:solidFill>
                  <a:srgbClr val="3C5790"/>
                </a:solidFill>
              </a:rPr>
              <a:t> system deals with data one byte at a time. </a:t>
            </a:r>
          </a:p>
          <a:p>
            <a:r>
              <a:rPr lang="en-US" sz="1400" dirty="0" smtClean="0">
                <a:solidFill>
                  <a:srgbClr val="3C5790"/>
                </a:solidFill>
              </a:rPr>
              <a:t>An input stream produces one byte of data, and an output stream consumes one byte of data. </a:t>
            </a:r>
          </a:p>
          <a:p>
            <a:r>
              <a:rPr lang="en-US" sz="1400" dirty="0" smtClean="0">
                <a:solidFill>
                  <a:srgbClr val="3C5790"/>
                </a:solidFill>
              </a:rPr>
              <a:t>It is also relatively simply to chain several filters together so that each one does its part in what amounts to a single, sophisticated processing mechanism</a:t>
            </a:r>
            <a:r>
              <a:rPr lang="en-US" sz="1400" dirty="0" smtClean="0">
                <a:solidFill>
                  <a:srgbClr val="3C5790"/>
                </a:solidFill>
              </a:rPr>
              <a:t>.</a:t>
            </a:r>
          </a:p>
          <a:p>
            <a:r>
              <a:rPr lang="en-US" sz="1400" b="1" dirty="0" smtClean="0">
                <a:solidFill>
                  <a:srgbClr val="3C5790"/>
                </a:solidFill>
              </a:rPr>
              <a:t>A block-oriented I/O </a:t>
            </a:r>
            <a:r>
              <a:rPr lang="en-US" sz="1400" dirty="0" smtClean="0">
                <a:solidFill>
                  <a:srgbClr val="3C5790"/>
                </a:solidFill>
              </a:rPr>
              <a:t>system deals with data in blocks. </a:t>
            </a:r>
          </a:p>
          <a:p>
            <a:r>
              <a:rPr lang="en-US" sz="1400" dirty="0" smtClean="0">
                <a:solidFill>
                  <a:srgbClr val="3C5790"/>
                </a:solidFill>
              </a:rPr>
              <a:t>Each operation produces or consumes a block of data in one step. </a:t>
            </a:r>
          </a:p>
          <a:p>
            <a:r>
              <a:rPr lang="en-US" sz="1400" dirty="0" smtClean="0">
                <a:solidFill>
                  <a:srgbClr val="3C5790"/>
                </a:solidFill>
              </a:rPr>
              <a:t>Processing data by the block can be much faster than processing it by the (streamed) byte. </a:t>
            </a:r>
            <a:endParaRPr lang="en-US" sz="1400" dirty="0" smtClean="0">
              <a:solidFill>
                <a:srgbClr val="3C5790"/>
              </a:solidFill>
            </a:endParaRPr>
          </a:p>
          <a:p>
            <a:r>
              <a:rPr lang="en-US" sz="1400" dirty="0" smtClean="0">
                <a:solidFill>
                  <a:srgbClr val="3C5790"/>
                </a:solidFill>
              </a:rPr>
              <a:t>The java.nio </a:t>
            </a:r>
            <a:r>
              <a:rPr lang="en-US" sz="1400" dirty="0" smtClean="0">
                <a:solidFill>
                  <a:srgbClr val="3C5790"/>
                </a:solidFill>
              </a:rPr>
              <a:t>is much more efficient, but is difficult to code </a:t>
            </a:r>
            <a:r>
              <a:rPr lang="en-US" sz="1400" dirty="0" smtClean="0">
                <a:solidFill>
                  <a:srgbClr val="3C5790"/>
                </a:solidFill>
              </a:rPr>
              <a:t>around.</a:t>
            </a:r>
          </a:p>
          <a:p>
            <a:r>
              <a:rPr lang="en-US" sz="1400" dirty="0" smtClean="0">
                <a:solidFill>
                  <a:srgbClr val="3C5790"/>
                </a:solidFill>
              </a:rPr>
              <a:t>Larger files in sizes are better to be processed with java.nio that is faster than java.io.</a:t>
            </a:r>
            <a:endParaRPr lang="en-US" sz="1400" dirty="0" smtClean="0">
              <a:solidFill>
                <a:srgbClr val="3C5790"/>
              </a:solidFill>
            </a:endParaRPr>
          </a:p>
          <a:p>
            <a:r>
              <a:rPr lang="en-US" sz="1400" dirty="0" smtClean="0">
                <a:solidFill>
                  <a:srgbClr val="3C5790"/>
                </a:solidFill>
              </a:rPr>
              <a:t>Good NIO frameworks: </a:t>
            </a:r>
            <a:r>
              <a:rPr lang="en-US" sz="1400" b="1" dirty="0" smtClean="0">
                <a:solidFill>
                  <a:srgbClr val="3C5790"/>
                </a:solidFill>
              </a:rPr>
              <a:t>Grizzly</a:t>
            </a:r>
            <a:r>
              <a:rPr lang="en-US" sz="1400" dirty="0" smtClean="0">
                <a:solidFill>
                  <a:srgbClr val="3C5790"/>
                </a:solidFill>
              </a:rPr>
              <a:t>, </a:t>
            </a:r>
            <a:r>
              <a:rPr lang="en-US" sz="1400" b="1" dirty="0" err="1" smtClean="0">
                <a:solidFill>
                  <a:srgbClr val="3C5790"/>
                </a:solidFill>
              </a:rPr>
              <a:t>Jboss</a:t>
            </a:r>
            <a:r>
              <a:rPr lang="en-US" sz="1400" b="1" dirty="0" smtClean="0">
                <a:solidFill>
                  <a:srgbClr val="3C5790"/>
                </a:solidFill>
              </a:rPr>
              <a:t> </a:t>
            </a:r>
            <a:r>
              <a:rPr lang="en-US" sz="1400" b="1" dirty="0" err="1" smtClean="0">
                <a:solidFill>
                  <a:srgbClr val="3C5790"/>
                </a:solidFill>
              </a:rPr>
              <a:t>Netty</a:t>
            </a:r>
            <a:r>
              <a:rPr lang="en-US" sz="1400" b="1" dirty="0" smtClean="0">
                <a:solidFill>
                  <a:srgbClr val="3C5790"/>
                </a:solidFill>
              </a:rPr>
              <a:t>, </a:t>
            </a:r>
            <a:r>
              <a:rPr lang="en-US" sz="1400" b="1" dirty="0" smtClean="0">
                <a:solidFill>
                  <a:srgbClr val="3C5790"/>
                </a:solidFill>
              </a:rPr>
              <a:t>Apache Mina</a:t>
            </a:r>
            <a:r>
              <a:rPr lang="en-US" sz="1400" dirty="0" smtClean="0">
                <a:solidFill>
                  <a:srgbClr val="3C5790"/>
                </a:solidFill>
              </a:rPr>
              <a:t>, </a:t>
            </a:r>
            <a:r>
              <a:rPr lang="en-US" sz="1400" b="1" dirty="0" err="1" smtClean="0">
                <a:solidFill>
                  <a:srgbClr val="3C5790"/>
                </a:solidFill>
              </a:rPr>
              <a:t>Nioframework</a:t>
            </a:r>
            <a:r>
              <a:rPr lang="en-US" sz="1400" dirty="0" smtClean="0">
                <a:solidFill>
                  <a:srgbClr val="3C5790"/>
                </a:solidFill>
              </a:rPr>
              <a:t>.</a:t>
            </a:r>
            <a:endParaRPr lang="en-US" sz="1400" b="1" dirty="0" smtClean="0">
              <a:solidFill>
                <a:srgbClr val="3C579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pic>
        <p:nvPicPr>
          <p:cNvPr id="1026" name="Picture 2"/>
          <p:cNvPicPr>
            <a:picLocks noChangeAspect="1" noChangeArrowheads="1"/>
          </p:cNvPicPr>
          <p:nvPr/>
        </p:nvPicPr>
        <p:blipFill>
          <a:blip r:embed="rId3" cstate="print"/>
          <a:srcRect/>
          <a:stretch>
            <a:fillRect/>
          </a:stretch>
        </p:blipFill>
        <p:spPr bwMode="auto">
          <a:xfrm>
            <a:off x="990600" y="1939159"/>
            <a:ext cx="5334000" cy="3090041"/>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81000" y="5334870"/>
            <a:ext cx="3581400" cy="121833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4495800" y="5380390"/>
            <a:ext cx="3581400" cy="117281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6562725" y="3219450"/>
            <a:ext cx="2200275" cy="209550"/>
          </a:xfrm>
          <a:prstGeom prst="rect">
            <a:avLst/>
          </a:prstGeom>
          <a:noFill/>
          <a:ln w="9525">
            <a:noFill/>
            <a:miter lim="800000"/>
            <a:headEnd/>
            <a:tailEnd/>
          </a:ln>
          <a:effectLst/>
        </p:spPr>
      </p:pic>
      <p:cxnSp>
        <p:nvCxnSpPr>
          <p:cNvPr id="10" name="Straight Connector 9"/>
          <p:cNvCxnSpPr/>
          <p:nvPr/>
        </p:nvCxnSpPr>
        <p:spPr>
          <a:xfrm>
            <a:off x="0" y="51816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4800" y="5181600"/>
            <a:ext cx="0" cy="1676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b="1" dirty="0" smtClean="0">
                <a:solidFill>
                  <a:schemeClr val="bg1"/>
                </a:solidFill>
              </a:rPr>
              <a:t>O'Reilly – Java I/O, 2nd Edition</a:t>
            </a:r>
          </a:p>
          <a:p>
            <a:r>
              <a:rPr lang="en-US" sz="1600" b="1" dirty="0" smtClean="0">
                <a:solidFill>
                  <a:schemeClr val="bg1"/>
                </a:solidFill>
              </a:rPr>
              <a:t>O'Reilly – Java NIO</a:t>
            </a:r>
          </a:p>
          <a:p>
            <a:r>
              <a:rPr lang="en-US" sz="1600" b="1" dirty="0" err="1" smtClean="0">
                <a:solidFill>
                  <a:schemeClr val="bg1"/>
                </a:solidFill>
              </a:rPr>
              <a:t>Apress</a:t>
            </a:r>
            <a:r>
              <a:rPr lang="en-US" sz="1600" b="1" dirty="0" smtClean="0">
                <a:solidFill>
                  <a:schemeClr val="bg1"/>
                </a:solidFill>
              </a:rPr>
              <a:t> – Pro java 7 NIO</a:t>
            </a:r>
          </a:p>
          <a:p>
            <a:r>
              <a:rPr lang="en-US" sz="1600" dirty="0" smtClean="0">
                <a:solidFill>
                  <a:schemeClr val="bg1"/>
                </a:solidFill>
              </a:rPr>
              <a:t>http://javasefx.blogspot.ro/2010_02_06_archive.html</a:t>
            </a:r>
          </a:p>
          <a:p>
            <a:r>
              <a:rPr lang="fr-CA" sz="1600" dirty="0" smtClean="0">
                <a:solidFill>
                  <a:schemeClr val="bg1"/>
                </a:solidFill>
              </a:rPr>
              <a:t>http://www.ssec.wisc.edu/~tomw/java/unicode.html</a:t>
            </a:r>
          </a:p>
          <a:p>
            <a:r>
              <a:rPr lang="fr-CA" sz="1600" dirty="0" smtClean="0">
                <a:solidFill>
                  <a:schemeClr val="bg1"/>
                </a:solidFill>
              </a:rPr>
              <a:t>http://java.sun.com/developer/technicalArticles/Intl/Supplementary/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4724400"/>
          </a:xfrm>
        </p:spPr>
        <p:txBody>
          <a:bodyPr/>
          <a:lstStyle/>
          <a:p>
            <a:r>
              <a:rPr lang="en-US" sz="1400" dirty="0" smtClean="0">
                <a:solidFill>
                  <a:srgbClr val="3C5790"/>
                </a:solidFill>
              </a:rPr>
              <a:t>The </a:t>
            </a:r>
            <a:r>
              <a:rPr lang="en-US" sz="1400" b="1" dirty="0" err="1" smtClean="0">
                <a:solidFill>
                  <a:srgbClr val="3C5790"/>
                </a:solidFill>
              </a:rPr>
              <a:t>java.io.FileInputStream</a:t>
            </a:r>
            <a:r>
              <a:rPr lang="en-US" sz="1400" dirty="0" smtClean="0">
                <a:solidFill>
                  <a:srgbClr val="3C5790"/>
                </a:solidFill>
              </a:rPr>
              <a:t> and </a:t>
            </a:r>
            <a:r>
              <a:rPr lang="en-US" sz="1400" b="1" dirty="0" err="1" smtClean="0">
                <a:solidFill>
                  <a:srgbClr val="3C5790"/>
                </a:solidFill>
              </a:rPr>
              <a:t>java.io.FileOutputStream</a:t>
            </a:r>
            <a:r>
              <a:rPr lang="en-US" sz="1400" dirty="0" smtClean="0">
                <a:solidFill>
                  <a:srgbClr val="3C5790"/>
                </a:solidFill>
              </a:rPr>
              <a:t> classes provide methods for reading and writing data in </a:t>
            </a:r>
            <a:r>
              <a:rPr lang="en-US" sz="1400" dirty="0" err="1" smtClean="0">
                <a:solidFill>
                  <a:srgbClr val="3C5790"/>
                </a:solidFill>
              </a:rPr>
              <a:t>files.They</a:t>
            </a:r>
            <a:r>
              <a:rPr lang="en-US" sz="1400" dirty="0" smtClean="0">
                <a:solidFill>
                  <a:srgbClr val="3C5790"/>
                </a:solidFill>
              </a:rPr>
              <a:t> don't provide is file management, like finding out whether a file is readable or writable or moving a file from one directory to another.</a:t>
            </a:r>
          </a:p>
          <a:p>
            <a:r>
              <a:rPr lang="en-US" sz="1400" dirty="0" err="1" smtClean="0">
                <a:solidFill>
                  <a:srgbClr val="3C5790"/>
                </a:solidFill>
              </a:rPr>
              <a:t>FileInputStream</a:t>
            </a:r>
            <a:r>
              <a:rPr lang="en-US" sz="1400" dirty="0" smtClean="0">
                <a:solidFill>
                  <a:srgbClr val="3C5790"/>
                </a:solidFill>
              </a:rPr>
              <a:t> is a concrete class and provides an input stream connected to a particular </a:t>
            </a:r>
            <a:r>
              <a:rPr lang="en-US" sz="1400" dirty="0" err="1" smtClean="0">
                <a:solidFill>
                  <a:srgbClr val="3C5790"/>
                </a:solidFill>
              </a:rPr>
              <a:t>file.Methods</a:t>
            </a:r>
            <a:r>
              <a:rPr lang="en-US" sz="1400" dirty="0" smtClean="0">
                <a:solidFill>
                  <a:srgbClr val="3C5790"/>
                </a:solidFill>
              </a:rPr>
              <a:t> most used: read( ), available( ), skip( ), and close( ). The </a:t>
            </a:r>
            <a:r>
              <a:rPr lang="en-US" sz="1400" dirty="0" err="1" smtClean="0">
                <a:solidFill>
                  <a:srgbClr val="3C5790"/>
                </a:solidFill>
              </a:rPr>
              <a:t>FileInputStream</a:t>
            </a:r>
            <a:r>
              <a:rPr lang="en-US" sz="1400" dirty="0" smtClean="0">
                <a:solidFill>
                  <a:srgbClr val="3C5790"/>
                </a:solidFill>
              </a:rPr>
              <a:t> class has one method that's not declared in the </a:t>
            </a:r>
            <a:r>
              <a:rPr lang="en-US" sz="1400" dirty="0" err="1" smtClean="0">
                <a:solidFill>
                  <a:srgbClr val="3C5790"/>
                </a:solidFill>
              </a:rPr>
              <a:t>InputStream</a:t>
            </a:r>
            <a:r>
              <a:rPr lang="en-US" sz="1400" dirty="0" smtClean="0">
                <a:solidFill>
                  <a:srgbClr val="3C5790"/>
                </a:solidFill>
              </a:rPr>
              <a:t> </a:t>
            </a:r>
            <a:r>
              <a:rPr lang="en-US" sz="1400" dirty="0" err="1" smtClean="0">
                <a:solidFill>
                  <a:srgbClr val="3C5790"/>
                </a:solidFill>
              </a:rPr>
              <a:t>superclass</a:t>
            </a:r>
            <a:r>
              <a:rPr lang="en-US" sz="1400" dirty="0" smtClean="0">
                <a:solidFill>
                  <a:srgbClr val="3C5790"/>
                </a:solidFill>
              </a:rPr>
              <a:t>: </a:t>
            </a:r>
            <a:r>
              <a:rPr lang="en-US" sz="1400" dirty="0" err="1" smtClean="0">
                <a:solidFill>
                  <a:srgbClr val="3C5790"/>
                </a:solidFill>
              </a:rPr>
              <a:t>getFD</a:t>
            </a:r>
            <a:r>
              <a:rPr lang="en-US" sz="1400" dirty="0" smtClean="0">
                <a:solidFill>
                  <a:srgbClr val="3C5790"/>
                </a:solidFill>
              </a:rPr>
              <a:t>( ), returning a </a:t>
            </a:r>
            <a:r>
              <a:rPr lang="en-US" sz="1400" b="1" dirty="0" err="1" smtClean="0">
                <a:solidFill>
                  <a:srgbClr val="3C5790"/>
                </a:solidFill>
              </a:rPr>
              <a:t>FileDescriptor</a:t>
            </a:r>
            <a:r>
              <a:rPr lang="en-US" sz="1400" dirty="0" smtClean="0">
                <a:solidFill>
                  <a:srgbClr val="3C5790"/>
                </a:solidFill>
              </a:rPr>
              <a:t> class.</a:t>
            </a:r>
          </a:p>
          <a:p>
            <a:r>
              <a:rPr lang="en-US" sz="1400" dirty="0" smtClean="0">
                <a:solidFill>
                  <a:srgbClr val="3C5790"/>
                </a:solidFill>
              </a:rPr>
              <a:t>The </a:t>
            </a:r>
            <a:r>
              <a:rPr lang="en-US" sz="1400" b="1" dirty="0" err="1" smtClean="0">
                <a:solidFill>
                  <a:srgbClr val="3C5790"/>
                </a:solidFill>
              </a:rPr>
              <a:t>java.io.FileOutputStream</a:t>
            </a:r>
            <a:r>
              <a:rPr lang="en-US" sz="1400" b="1" dirty="0" smtClean="0">
                <a:solidFill>
                  <a:srgbClr val="3C5790"/>
                </a:solidFill>
              </a:rPr>
              <a:t> </a:t>
            </a:r>
            <a:r>
              <a:rPr lang="en-US" sz="1400" dirty="0" smtClean="0">
                <a:solidFill>
                  <a:srgbClr val="3C5790"/>
                </a:solidFill>
              </a:rPr>
              <a:t>class provides output streams connected to files. Methods commonly used write( ), flush( ), and close( ). Also </a:t>
            </a:r>
            <a:r>
              <a:rPr lang="en-US" sz="1400" dirty="0" err="1" smtClean="0">
                <a:solidFill>
                  <a:srgbClr val="3C5790"/>
                </a:solidFill>
              </a:rPr>
              <a:t>FileOutputStream</a:t>
            </a:r>
            <a:r>
              <a:rPr lang="en-US" sz="1400" dirty="0" smtClean="0">
                <a:solidFill>
                  <a:srgbClr val="3C5790"/>
                </a:solidFill>
              </a:rPr>
              <a:t> can return a </a:t>
            </a:r>
            <a:r>
              <a:rPr lang="en-US" sz="1400" dirty="0" err="1" smtClean="0">
                <a:solidFill>
                  <a:srgbClr val="3C5790"/>
                </a:solidFill>
              </a:rPr>
              <a:t>FileDescriptor</a:t>
            </a:r>
            <a:r>
              <a:rPr lang="en-US" sz="1400" dirty="0" smtClean="0">
                <a:solidFill>
                  <a:srgbClr val="3C5790"/>
                </a:solidFill>
              </a:rPr>
              <a:t> object calling </a:t>
            </a:r>
            <a:r>
              <a:rPr lang="en-US" sz="1400" dirty="0" err="1" smtClean="0">
                <a:solidFill>
                  <a:srgbClr val="3C5790"/>
                </a:solidFill>
              </a:rPr>
              <a:t>getFD</a:t>
            </a:r>
            <a:r>
              <a:rPr lang="en-US" sz="1400" dirty="0" smtClean="0">
                <a:solidFill>
                  <a:srgbClr val="3C5790"/>
                </a:solidFill>
              </a:rPr>
              <a:t>().</a:t>
            </a:r>
          </a:p>
          <a:p>
            <a:r>
              <a:rPr lang="en-US" sz="1400" dirty="0" smtClean="0">
                <a:solidFill>
                  <a:srgbClr val="3C5790"/>
                </a:solidFill>
              </a:rPr>
              <a:t>On network programming we use </a:t>
            </a:r>
            <a:r>
              <a:rPr lang="en-US" sz="1400" dirty="0" err="1" smtClean="0">
                <a:solidFill>
                  <a:srgbClr val="3C5790"/>
                </a:solidFill>
              </a:rPr>
              <a:t>sockets.The</a:t>
            </a:r>
            <a:r>
              <a:rPr lang="en-US" sz="1400" dirty="0" smtClean="0">
                <a:solidFill>
                  <a:srgbClr val="3C5790"/>
                </a:solidFill>
              </a:rPr>
              <a:t> socket provides a reliable connection for the transmission of data between two hosts. It isolates you from the details of packet encodings, lost and retransmitted packets, and packets that arrive out of order. A socket performs four fundamental operations:</a:t>
            </a:r>
          </a:p>
          <a:p>
            <a:pPr lvl="1"/>
            <a:r>
              <a:rPr lang="en-US" sz="1000" dirty="0" smtClean="0">
                <a:solidFill>
                  <a:srgbClr val="3C5790"/>
                </a:solidFill>
              </a:rPr>
              <a:t>Connects to a remote machine</a:t>
            </a:r>
          </a:p>
          <a:p>
            <a:pPr lvl="1"/>
            <a:r>
              <a:rPr lang="en-US" sz="1000" dirty="0" smtClean="0">
                <a:solidFill>
                  <a:srgbClr val="3C5790"/>
                </a:solidFill>
              </a:rPr>
              <a:t>Sends data</a:t>
            </a:r>
          </a:p>
          <a:p>
            <a:pPr lvl="1"/>
            <a:r>
              <a:rPr lang="en-US" sz="1000" dirty="0" smtClean="0">
                <a:solidFill>
                  <a:srgbClr val="3C5790"/>
                </a:solidFill>
              </a:rPr>
              <a:t>Receives data</a:t>
            </a:r>
          </a:p>
          <a:p>
            <a:pPr lvl="1"/>
            <a:r>
              <a:rPr lang="en-US" sz="1000" dirty="0" smtClean="0">
                <a:solidFill>
                  <a:srgbClr val="3C5790"/>
                </a:solidFill>
              </a:rPr>
              <a:t>Closes the connection</a:t>
            </a:r>
          </a:p>
          <a:p>
            <a:r>
              <a:rPr lang="en-US" sz="1400" dirty="0" smtClean="0">
                <a:solidFill>
                  <a:srgbClr val="3C5790"/>
                </a:solidFill>
              </a:rPr>
              <a:t>A socket may both send data to and receive data from the remote host it's connected to. The </a:t>
            </a:r>
            <a:r>
              <a:rPr lang="en-US" sz="1400" dirty="0" err="1" smtClean="0">
                <a:solidFill>
                  <a:srgbClr val="3C5790"/>
                </a:solidFill>
              </a:rPr>
              <a:t>java.net.Socket</a:t>
            </a:r>
            <a:r>
              <a:rPr lang="en-US" sz="1400" dirty="0" smtClean="0">
                <a:solidFill>
                  <a:srgbClr val="3C5790"/>
                </a:solidFill>
              </a:rPr>
              <a:t> class is Java's interface to a network socket and allows you to perform all four fundamental socket operations.</a:t>
            </a:r>
          </a:p>
          <a:p>
            <a:pPr>
              <a:buNone/>
            </a:pPr>
            <a:r>
              <a:rPr lang="en-US" sz="1400" dirty="0" smtClean="0">
                <a:solidFill>
                  <a:srgbClr val="3C5790"/>
                </a:solidFill>
              </a:rPr>
              <a:t>	Data is sent across the socket via streams. These are the methods to get both streams for the socket: </a:t>
            </a:r>
            <a:r>
              <a:rPr lang="en-US" sz="1400" dirty="0" err="1" smtClean="0">
                <a:solidFill>
                  <a:srgbClr val="3C5790"/>
                </a:solidFill>
              </a:rPr>
              <a:t>getInputStream</a:t>
            </a:r>
            <a:r>
              <a:rPr lang="en-US" sz="1400" dirty="0" smtClean="0">
                <a:solidFill>
                  <a:srgbClr val="3C5790"/>
                </a:solidFill>
              </a:rPr>
              <a:t>(), </a:t>
            </a:r>
            <a:r>
              <a:rPr lang="en-US" sz="1400" dirty="0" err="1" smtClean="0">
                <a:solidFill>
                  <a:srgbClr val="3C5790"/>
                </a:solidFill>
              </a:rPr>
              <a:t>getOutputStream</a:t>
            </a:r>
            <a:r>
              <a:rPr lang="en-US" sz="1400" dirty="0" smtClean="0">
                <a:solidFill>
                  <a:srgbClr val="3C5790"/>
                </a:solidFill>
              </a:rPr>
              <a:t>().</a:t>
            </a:r>
          </a:p>
          <a:p>
            <a:pPr>
              <a:buNone/>
            </a:pPr>
            <a:endParaRPr lang="en-US" sz="1400" dirty="0" smtClean="0">
              <a:solidFill>
                <a:srgbClr val="3C5790"/>
              </a:solidFill>
            </a:endParaRPr>
          </a:p>
          <a:p>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IO</a:t>
            </a:r>
          </a:p>
        </p:txBody>
      </p:sp>
      <p:sp>
        <p:nvSpPr>
          <p:cNvPr id="4099" name="Espace réservé du contenu 4"/>
          <p:cNvSpPr>
            <a:spLocks noGrp="1"/>
          </p:cNvSpPr>
          <p:nvPr>
            <p:ph idx="1"/>
          </p:nvPr>
        </p:nvSpPr>
        <p:spPr>
          <a:xfrm>
            <a:off x="304800" y="1905000"/>
            <a:ext cx="8534400" cy="1828800"/>
          </a:xfrm>
        </p:spPr>
        <p:txBody>
          <a:bodyPr/>
          <a:lstStyle/>
          <a:p>
            <a:r>
              <a:rPr lang="en-US" sz="1400" dirty="0" smtClean="0">
                <a:solidFill>
                  <a:srgbClr val="3C5790"/>
                </a:solidFill>
              </a:rPr>
              <a:t>A server socket binds to a particular port on the local machine (the server). Then it listens for incoming connection attempts from remote machines (the clients). When the server detects a connection attempt, it accepts the connection. This creates a socket between the two machines over which the client and the server communicate. Multiple clients can connect to a server simultaneously. </a:t>
            </a:r>
          </a:p>
          <a:p>
            <a:r>
              <a:rPr lang="en-US" sz="1400" dirty="0" smtClean="0">
                <a:solidFill>
                  <a:srgbClr val="3C5790"/>
                </a:solidFill>
              </a:rPr>
              <a:t>The </a:t>
            </a:r>
            <a:r>
              <a:rPr lang="en-US" sz="1400" dirty="0" err="1" smtClean="0">
                <a:solidFill>
                  <a:srgbClr val="3C5790"/>
                </a:solidFill>
              </a:rPr>
              <a:t>java.net.ServerSocket</a:t>
            </a:r>
            <a:r>
              <a:rPr lang="en-US" sz="1400" dirty="0" smtClean="0">
                <a:solidFill>
                  <a:srgbClr val="3C5790"/>
                </a:solidFill>
              </a:rPr>
              <a:t> class represents a server socket. There aren't methods for getting input and output </a:t>
            </a:r>
            <a:r>
              <a:rPr lang="en-US" sz="1400" dirty="0" err="1" smtClean="0">
                <a:solidFill>
                  <a:srgbClr val="3C5790"/>
                </a:solidFill>
              </a:rPr>
              <a:t>streams.Instead</a:t>
            </a:r>
            <a:r>
              <a:rPr lang="en-US" sz="1400" dirty="0" smtClean="0">
                <a:solidFill>
                  <a:srgbClr val="3C5790"/>
                </a:solidFill>
              </a:rPr>
              <a:t>, accept() returns a client Socket object: this Socket's </a:t>
            </a:r>
            <a:r>
              <a:rPr lang="en-US" sz="1400" dirty="0" err="1" smtClean="0">
                <a:solidFill>
                  <a:srgbClr val="3C5790"/>
                </a:solidFill>
              </a:rPr>
              <a:t>getInputStream</a:t>
            </a:r>
            <a:r>
              <a:rPr lang="en-US" sz="1400" dirty="0" smtClean="0">
                <a:solidFill>
                  <a:srgbClr val="3C5790"/>
                </a:solidFill>
              </a:rPr>
              <a:t>() or </a:t>
            </a:r>
            <a:r>
              <a:rPr lang="en-US" sz="1400" dirty="0" err="1" smtClean="0">
                <a:solidFill>
                  <a:srgbClr val="3C5790"/>
                </a:solidFill>
              </a:rPr>
              <a:t>getOutputStream</a:t>
            </a:r>
            <a:r>
              <a:rPr lang="en-US" sz="1400" dirty="0" smtClean="0">
                <a:solidFill>
                  <a:srgbClr val="3C5790"/>
                </a:solidFill>
              </a:rPr>
              <a:t>()  methods return the streams used to communicate.</a:t>
            </a:r>
          </a:p>
          <a:p>
            <a:endParaRPr lang="fr-CA" sz="1400" dirty="0" smtClean="0">
              <a:solidFill>
                <a:srgbClr val="3C5790"/>
              </a:solidFill>
            </a:endParaRPr>
          </a:p>
        </p:txBody>
      </p:sp>
      <p:pic>
        <p:nvPicPr>
          <p:cNvPr id="1026" name="Picture 2"/>
          <p:cNvPicPr>
            <a:picLocks noChangeAspect="1" noChangeArrowheads="1"/>
          </p:cNvPicPr>
          <p:nvPr/>
        </p:nvPicPr>
        <p:blipFill>
          <a:blip r:embed="rId3" cstate="print"/>
          <a:srcRect/>
          <a:stretch>
            <a:fillRect/>
          </a:stretch>
        </p:blipFill>
        <p:spPr bwMode="auto">
          <a:xfrm>
            <a:off x="762000" y="4191000"/>
            <a:ext cx="3733800" cy="24549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334000" y="4885981"/>
            <a:ext cx="3276600" cy="8290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4286</TotalTime>
  <Words>8374</Words>
  <Application>Microsoft Office PowerPoint</Application>
  <PresentationFormat>On-screen Show (4:3)</PresentationFormat>
  <Paragraphs>484</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143</vt:lpstr>
      <vt:lpstr>Java IO NIO </vt:lpstr>
      <vt:lpstr>Contents</vt:lpstr>
      <vt:lpstr>What is Java?</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IO</vt:lpstr>
      <vt:lpstr>Java NIO</vt:lpstr>
      <vt:lpstr>Java NIO</vt:lpstr>
      <vt:lpstr>Java NIO</vt:lpstr>
      <vt:lpstr>Java NIO</vt:lpstr>
      <vt:lpstr>Java NIO</vt:lpstr>
      <vt:lpstr>Java NIO</vt:lpstr>
      <vt:lpstr>Java NIO</vt:lpstr>
      <vt:lpstr>Java NIO</vt:lpstr>
      <vt:lpstr>Java NIO</vt:lpstr>
      <vt:lpstr>Java NIO</vt:lpstr>
      <vt:lpstr>Java NIO</vt:lpstr>
      <vt:lpstr>Java NIO</vt:lpstr>
      <vt:lpstr>Java NIO</vt:lpstr>
      <vt:lpstr>Java NIO</vt:lpstr>
      <vt:lpstr>Java NIO</vt:lpstr>
      <vt:lpstr>Java NIO</vt:lpstr>
      <vt:lpstr>Java NIO</vt:lpstr>
      <vt:lpstr>Java NIO</vt:lpstr>
      <vt:lpstr>Java NIO2</vt:lpstr>
      <vt:lpstr>Java NIO2</vt:lpstr>
      <vt:lpstr>Java NIO2</vt:lpstr>
      <vt:lpstr>Java NIO2</vt:lpstr>
      <vt:lpstr>Java NIO2</vt:lpstr>
      <vt:lpstr>Java NIO2</vt:lpstr>
      <vt:lpstr>Java NIO2</vt:lpstr>
      <vt:lpstr>Java NIO2</vt:lpstr>
      <vt:lpstr>Java NIO2</vt:lpstr>
      <vt:lpstr>Java NIO2</vt:lpstr>
      <vt:lpstr>Java NIO2</vt:lpstr>
      <vt:lpstr>Java NIO2</vt:lpstr>
      <vt:lpstr>Java NIO2</vt:lpstr>
      <vt:lpstr>Java NIO2</vt:lpstr>
      <vt:lpstr>Java NIO2</vt:lpstr>
      <vt:lpstr>Conclusions</vt:lpstr>
      <vt:lpstr>Bibliography</vt:lpstr>
    </vt:vector>
  </TitlesOfParts>
  <Company>Computaris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464</cp:revision>
  <dcterms:created xsi:type="dcterms:W3CDTF">2012-04-12T06:19:17Z</dcterms:created>
  <dcterms:modified xsi:type="dcterms:W3CDTF">2012-07-17T12:10:53Z</dcterms:modified>
</cp:coreProperties>
</file>