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80" r:id="rId5"/>
    <p:sldId id="260" r:id="rId6"/>
    <p:sldId id="261" r:id="rId7"/>
    <p:sldId id="262" r:id="rId8"/>
    <p:sldId id="281" r:id="rId9"/>
    <p:sldId id="264" r:id="rId10"/>
    <p:sldId id="282" r:id="rId11"/>
    <p:sldId id="275" r:id="rId12"/>
    <p:sldId id="276" r:id="rId13"/>
    <p:sldId id="283" r:id="rId14"/>
    <p:sldId id="285" r:id="rId15"/>
    <p:sldId id="296" r:id="rId16"/>
    <p:sldId id="303" r:id="rId17"/>
    <p:sldId id="302" r:id="rId18"/>
    <p:sldId id="284" r:id="rId19"/>
    <p:sldId id="295" r:id="rId20"/>
    <p:sldId id="297" r:id="rId21"/>
    <p:sldId id="298" r:id="rId22"/>
    <p:sldId id="288" r:id="rId23"/>
    <p:sldId id="300" r:id="rId24"/>
    <p:sldId id="301" r:id="rId25"/>
    <p:sldId id="299" r:id="rId26"/>
    <p:sldId id="289" r:id="rId27"/>
    <p:sldId id="290" r:id="rId28"/>
    <p:sldId id="291" r:id="rId29"/>
    <p:sldId id="292" r:id="rId30"/>
    <p:sldId id="293" r:id="rId31"/>
    <p:sldId id="294" r:id="rId32"/>
    <p:sldId id="257" r:id="rId33"/>
    <p:sldId id="279" r:id="rId34"/>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CA"/>
          </a:p>
        </p:txBody>
      </p:sp>
      <p:sp>
        <p:nvSpPr>
          <p:cNvPr id="4" name="Espace réservé de la date 3"/>
          <p:cNvSpPr>
            <a:spLocks noGrp="1"/>
          </p:cNvSpPr>
          <p:nvPr>
            <p:ph type="dt" sz="half" idx="10"/>
          </p:nvPr>
        </p:nvSpPr>
        <p:spPr/>
        <p:txBody>
          <a:bodyPr/>
          <a:lstStyle>
            <a:lvl1pPr>
              <a:defRPr/>
            </a:lvl1pPr>
          </a:lstStyle>
          <a:p>
            <a:pPr>
              <a:defRPr/>
            </a:pPr>
            <a:fld id="{4B302462-88A9-47D5-AA7F-DBBC5C1BA518}" type="datetimeFigureOut">
              <a:rPr lang="fr-FR"/>
              <a:pPr>
                <a:defRPr/>
              </a:pPr>
              <a:t>15/06/2012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11AB8C5-3373-4A0A-8364-B93EAC78268E}"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2055732E-4A98-4DB4-9CCE-3D0ADAB89FA6}" type="datetimeFigureOut">
              <a:rPr lang="fr-FR"/>
              <a:pPr>
                <a:defRPr/>
              </a:pPr>
              <a:t>15/06/2012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A0D256D-AA7B-42AC-90BB-BE71D609C067}"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E2D6E281-D779-42C3-96FB-8E7DDE3A5A5D}" type="datetimeFigureOut">
              <a:rPr lang="fr-FR"/>
              <a:pPr>
                <a:defRPr/>
              </a:pPr>
              <a:t>15/06/2012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4838810-1C37-46A0-8C07-06E4400964DF}"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e la date 3"/>
          <p:cNvSpPr>
            <a:spLocks noGrp="1"/>
          </p:cNvSpPr>
          <p:nvPr>
            <p:ph type="dt" sz="half" idx="10"/>
          </p:nvPr>
        </p:nvSpPr>
        <p:spPr/>
        <p:txBody>
          <a:bodyPr/>
          <a:lstStyle>
            <a:lvl1pPr>
              <a:defRPr/>
            </a:lvl1pPr>
          </a:lstStyle>
          <a:p>
            <a:pPr>
              <a:defRPr/>
            </a:pPr>
            <a:fld id="{6DA59BE2-EB32-48EC-9849-9F62C55F9B53}" type="datetimeFigureOut">
              <a:rPr lang="fr-FR"/>
              <a:pPr>
                <a:defRPr/>
              </a:pPr>
              <a:t>15/06/2012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B793AB8-9715-4605-A037-4B3D2B57D2F2}"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pPr>
              <a:defRPr/>
            </a:pPr>
            <a:fld id="{DC62BAE0-6BC5-4EC7-864E-3BCA7326C975}" type="datetimeFigureOut">
              <a:rPr lang="fr-FR"/>
              <a:pPr>
                <a:defRPr/>
              </a:pPr>
              <a:t>15/06/2012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99BDCC13-CDAC-4F2C-90F5-C4F702AED335}"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e la date 3"/>
          <p:cNvSpPr>
            <a:spLocks noGrp="1"/>
          </p:cNvSpPr>
          <p:nvPr>
            <p:ph type="dt" sz="half" idx="10"/>
          </p:nvPr>
        </p:nvSpPr>
        <p:spPr/>
        <p:txBody>
          <a:bodyPr/>
          <a:lstStyle>
            <a:lvl1pPr>
              <a:defRPr/>
            </a:lvl1pPr>
          </a:lstStyle>
          <a:p>
            <a:pPr>
              <a:defRPr/>
            </a:pPr>
            <a:fld id="{7D2330ED-93E9-46EE-BDDE-166A44CE8055}" type="datetimeFigureOut">
              <a:rPr lang="fr-FR"/>
              <a:pPr>
                <a:defRPr/>
              </a:pPr>
              <a:t>15/06/2012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60B8E03C-C6A0-4B44-AD07-46A82B626615}"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7" name="Espace réservé de la date 3"/>
          <p:cNvSpPr>
            <a:spLocks noGrp="1"/>
          </p:cNvSpPr>
          <p:nvPr>
            <p:ph type="dt" sz="half" idx="10"/>
          </p:nvPr>
        </p:nvSpPr>
        <p:spPr/>
        <p:txBody>
          <a:bodyPr/>
          <a:lstStyle>
            <a:lvl1pPr>
              <a:defRPr/>
            </a:lvl1pPr>
          </a:lstStyle>
          <a:p>
            <a:pPr>
              <a:defRPr/>
            </a:pPr>
            <a:fld id="{7948FE20-A1A6-41FC-8DAA-B10745C6BCA5}" type="datetimeFigureOut">
              <a:rPr lang="fr-FR"/>
              <a:pPr>
                <a:defRPr/>
              </a:pPr>
              <a:t>15/06/2012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9D7F78B-CD3C-446F-BB4D-C9397DEC5976}"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CA"/>
          </a:p>
        </p:txBody>
      </p:sp>
      <p:sp>
        <p:nvSpPr>
          <p:cNvPr id="3" name="Espace réservé de la date 3"/>
          <p:cNvSpPr>
            <a:spLocks noGrp="1"/>
          </p:cNvSpPr>
          <p:nvPr>
            <p:ph type="dt" sz="half" idx="10"/>
          </p:nvPr>
        </p:nvSpPr>
        <p:spPr/>
        <p:txBody>
          <a:bodyPr/>
          <a:lstStyle>
            <a:lvl1pPr>
              <a:defRPr/>
            </a:lvl1pPr>
          </a:lstStyle>
          <a:p>
            <a:pPr>
              <a:defRPr/>
            </a:pPr>
            <a:fld id="{5612E1C2-1490-4BC1-88E5-6DEFC81219E1}" type="datetimeFigureOut">
              <a:rPr lang="fr-FR"/>
              <a:pPr>
                <a:defRPr/>
              </a:pPr>
              <a:t>15/06/2012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E4D75FBD-59F5-4230-BBB5-209445ABDBAD}"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B957F3B1-2393-4EF2-B68B-36AD0BE8C8AF}" type="datetimeFigureOut">
              <a:rPr lang="fr-FR"/>
              <a:pPr>
                <a:defRPr/>
              </a:pPr>
              <a:t>15/06/2012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0A97BC0F-B0B7-4175-B813-B47DB03523DA}"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66EDEAD5-4CF0-4D59-816B-B9A38A083C91}" type="datetimeFigureOut">
              <a:rPr lang="fr-FR"/>
              <a:pPr>
                <a:defRPr/>
              </a:pPr>
              <a:t>15/06/2012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C856F308-4C40-4CD5-97FD-A5190A03A5A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3"/>
          <p:cNvSpPr>
            <a:spLocks noGrp="1"/>
          </p:cNvSpPr>
          <p:nvPr>
            <p:ph type="dt" sz="half" idx="10"/>
          </p:nvPr>
        </p:nvSpPr>
        <p:spPr/>
        <p:txBody>
          <a:bodyPr/>
          <a:lstStyle>
            <a:lvl1pPr>
              <a:defRPr/>
            </a:lvl1pPr>
          </a:lstStyle>
          <a:p>
            <a:pPr>
              <a:defRPr/>
            </a:pPr>
            <a:fld id="{53092D16-AC7E-4543-8EDA-FC36D6F442B8}" type="datetimeFigureOut">
              <a:rPr lang="fr-FR"/>
              <a:pPr>
                <a:defRPr/>
              </a:pPr>
              <a:t>15/06/2012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1B61533-B238-4D9B-8AB6-DFBF50679B81}"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1EA49D0C-748C-40BE-BEA4-3F9F4F4F85C2}" type="datetimeFigureOut">
              <a:rPr lang="fr-FR"/>
              <a:pPr>
                <a:defRPr/>
              </a:pPr>
              <a:t>15/06/2012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8F0D1EBB-36BD-436E-BF13-7BB3DA86D172}"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1987550"/>
            <a:ext cx="5243513" cy="727075"/>
          </a:xfrm>
        </p:spPr>
        <p:txBody>
          <a:bodyPr/>
          <a:lstStyle/>
          <a:p>
            <a:pPr algn="l"/>
            <a:r>
              <a:rPr lang="fr-CA" sz="4000" dirty="0" smtClean="0">
                <a:solidFill>
                  <a:schemeClr val="bg1"/>
                </a:solidFill>
              </a:rPr>
              <a:t>JAVA LDAP</a:t>
            </a:r>
          </a:p>
        </p:txBody>
      </p:sp>
      <p:sp>
        <p:nvSpPr>
          <p:cNvPr id="2051" name="Sous-titre 2"/>
          <p:cNvSpPr>
            <a:spLocks noGrp="1"/>
          </p:cNvSpPr>
          <p:nvPr>
            <p:ph type="subTitle" idx="1"/>
          </p:nvPr>
        </p:nvSpPr>
        <p:spPr>
          <a:xfrm>
            <a:off x="6286512" y="5715016"/>
            <a:ext cx="2486017" cy="542925"/>
          </a:xfrm>
        </p:spPr>
        <p:txBody>
          <a:bodyPr/>
          <a:lstStyle/>
          <a:p>
            <a:pPr algn="r"/>
            <a:r>
              <a:rPr lang="fr-CA" sz="2400" dirty="0" smtClean="0">
                <a:solidFill>
                  <a:schemeClr val="bg1"/>
                </a:solidFill>
              </a:rPr>
              <a:t>Dima </a:t>
            </a:r>
            <a:r>
              <a:rPr lang="fr-CA" sz="2400" dirty="0" err="1" smtClean="0">
                <a:solidFill>
                  <a:schemeClr val="bg1"/>
                </a:solidFill>
              </a:rPr>
              <a:t>Ionut</a:t>
            </a:r>
            <a:r>
              <a:rPr lang="fr-CA" sz="2400" dirty="0" smtClean="0">
                <a:solidFill>
                  <a:schemeClr val="bg1"/>
                </a:solidFill>
              </a:rPr>
              <a: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pic>
        <p:nvPicPr>
          <p:cNvPr id="2" name="Picture 2"/>
          <p:cNvPicPr>
            <a:picLocks noChangeAspect="1" noChangeArrowheads="1"/>
          </p:cNvPicPr>
          <p:nvPr/>
        </p:nvPicPr>
        <p:blipFill>
          <a:blip r:embed="rId3" cstate="print"/>
          <a:srcRect/>
          <a:stretch>
            <a:fillRect/>
          </a:stretch>
        </p:blipFill>
        <p:spPr bwMode="auto">
          <a:xfrm>
            <a:off x="1571604" y="1762698"/>
            <a:ext cx="5643602" cy="1523426"/>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643042" y="3312412"/>
            <a:ext cx="5857915" cy="34741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pic>
        <p:nvPicPr>
          <p:cNvPr id="4098" name="Picture 2"/>
          <p:cNvPicPr>
            <a:picLocks noChangeAspect="1" noChangeArrowheads="1"/>
          </p:cNvPicPr>
          <p:nvPr/>
        </p:nvPicPr>
        <p:blipFill>
          <a:blip r:embed="rId3" cstate="print"/>
          <a:srcRect/>
          <a:stretch>
            <a:fillRect/>
          </a:stretch>
        </p:blipFill>
        <p:spPr bwMode="auto">
          <a:xfrm>
            <a:off x="1928794" y="5065737"/>
            <a:ext cx="4143404" cy="1720849"/>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4300554" y="1857364"/>
            <a:ext cx="2557462" cy="3011504"/>
          </a:xfrm>
          <a:prstGeom prst="rect">
            <a:avLst/>
          </a:prstGeom>
          <a:noFill/>
          <a:ln w="9525">
            <a:noFill/>
            <a:miter lim="800000"/>
            <a:headEnd/>
            <a:tailEnd/>
          </a:ln>
          <a:effectLst/>
        </p:spPr>
      </p:pic>
      <p:pic>
        <p:nvPicPr>
          <p:cNvPr id="4100" name="Picture 4"/>
          <p:cNvPicPr>
            <a:picLocks noChangeAspect="1" noChangeArrowheads="1"/>
          </p:cNvPicPr>
          <p:nvPr/>
        </p:nvPicPr>
        <p:blipFill>
          <a:blip r:embed="rId5" cstate="print"/>
          <a:srcRect/>
          <a:stretch>
            <a:fillRect/>
          </a:stretch>
        </p:blipFill>
        <p:spPr bwMode="auto">
          <a:xfrm>
            <a:off x="714348" y="1785926"/>
            <a:ext cx="3081550" cy="31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pic>
        <p:nvPicPr>
          <p:cNvPr id="5122" name="Picture 2"/>
          <p:cNvPicPr>
            <a:picLocks noChangeAspect="1" noChangeArrowheads="1"/>
          </p:cNvPicPr>
          <p:nvPr/>
        </p:nvPicPr>
        <p:blipFill>
          <a:blip r:embed="rId3" cstate="print"/>
          <a:srcRect/>
          <a:stretch>
            <a:fillRect/>
          </a:stretch>
        </p:blipFill>
        <p:spPr bwMode="auto">
          <a:xfrm>
            <a:off x="247666" y="1785926"/>
            <a:ext cx="6610350" cy="3686175"/>
          </a:xfrm>
          <a:prstGeom prst="rect">
            <a:avLst/>
          </a:prstGeom>
          <a:noFill/>
          <a:ln w="9525">
            <a:noFill/>
            <a:miter lim="800000"/>
            <a:headEnd/>
            <a:tailEnd/>
          </a:ln>
          <a:effectLst/>
        </p:spPr>
      </p:pic>
      <p:pic>
        <p:nvPicPr>
          <p:cNvPr id="5123" name="Picture 3"/>
          <p:cNvPicPr>
            <a:picLocks noGrp="1" noChangeAspect="1" noChangeArrowheads="1"/>
          </p:cNvPicPr>
          <p:nvPr>
            <p:ph idx="1"/>
          </p:nvPr>
        </p:nvPicPr>
        <p:blipFill>
          <a:blip r:embed="rId4" cstate="print"/>
          <a:srcRect/>
          <a:stretch>
            <a:fillRect/>
          </a:stretch>
        </p:blipFill>
        <p:spPr bwMode="auto">
          <a:xfrm>
            <a:off x="428596" y="5743597"/>
            <a:ext cx="5562600" cy="828675"/>
          </a:xfrm>
          <a:prstGeom prst="rect">
            <a:avLst/>
          </a:prstGeom>
          <a:noFill/>
          <a:ln w="9525">
            <a:noFill/>
            <a:miter lim="800000"/>
            <a:headEnd/>
            <a:tailEnd/>
          </a:ln>
          <a:effectLst/>
        </p:spPr>
      </p:pic>
      <p:sp>
        <p:nvSpPr>
          <p:cNvPr id="8" name="Espace réservé du contenu 2"/>
          <p:cNvSpPr txBox="1">
            <a:spLocks/>
          </p:cNvSpPr>
          <p:nvPr/>
        </p:nvSpPr>
        <p:spPr bwMode="auto">
          <a:xfrm>
            <a:off x="6357950" y="2857496"/>
            <a:ext cx="2643206" cy="142876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a:t>
            </a:r>
            <a:r>
              <a:rPr lang="en-US" sz="1400" dirty="0" smtClean="0">
                <a:latin typeface="+mn-lt"/>
              </a:rPr>
              <a:t>search from </a:t>
            </a:r>
            <a:r>
              <a:rPr kumimoji="0" lang="en-US" sz="1400" b="0" i="0" u="none" strike="noStrike" kern="1200" cap="none" spc="0" normalizeH="0" noProof="0" dirty="0" smtClean="0">
                <a:ln>
                  <a:noFill/>
                </a:ln>
                <a:solidFill>
                  <a:schemeClr val="tx1"/>
                </a:solidFill>
                <a:effectLst/>
                <a:uLnTx/>
                <a:uFillTx/>
                <a:latin typeface="+mn-lt"/>
                <a:ea typeface="+mn-ea"/>
                <a:cs typeface="+mn-cs"/>
              </a:rPr>
              <a:t>the Directory Server attributes that have multiple values.</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pic>
        <p:nvPicPr>
          <p:cNvPr id="6146" name="Picture 2"/>
          <p:cNvPicPr>
            <a:picLocks noChangeAspect="1" noChangeArrowheads="1"/>
          </p:cNvPicPr>
          <p:nvPr/>
        </p:nvPicPr>
        <p:blipFill>
          <a:blip r:embed="rId3" cstate="print"/>
          <a:srcRect/>
          <a:stretch>
            <a:fillRect/>
          </a:stretch>
        </p:blipFill>
        <p:spPr bwMode="auto">
          <a:xfrm>
            <a:off x="833435" y="5353072"/>
            <a:ext cx="3381375" cy="12192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500034" y="1905012"/>
            <a:ext cx="5000625" cy="3238500"/>
          </a:xfrm>
          <a:prstGeom prst="rect">
            <a:avLst/>
          </a:prstGeom>
          <a:noFill/>
          <a:ln w="9525">
            <a:noFill/>
            <a:miter lim="800000"/>
            <a:headEnd/>
            <a:tailEnd/>
          </a:ln>
          <a:effectLst/>
        </p:spPr>
      </p:pic>
      <p:sp>
        <p:nvSpPr>
          <p:cNvPr id="7" name="Espace réservé du contenu 2"/>
          <p:cNvSpPr txBox="1">
            <a:spLocks/>
          </p:cNvSpPr>
          <p:nvPr/>
        </p:nvSpPr>
        <p:spPr bwMode="auto">
          <a:xfrm>
            <a:off x="5786446" y="1974872"/>
            <a:ext cx="3000396" cy="231138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to create an entry into the Directory Server using JNDI.</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pic>
        <p:nvPicPr>
          <p:cNvPr id="7170" name="Picture 2"/>
          <p:cNvPicPr>
            <a:picLocks noChangeAspect="1" noChangeArrowheads="1"/>
          </p:cNvPicPr>
          <p:nvPr/>
        </p:nvPicPr>
        <p:blipFill>
          <a:blip r:embed="rId3" cstate="print"/>
          <a:srcRect/>
          <a:stretch>
            <a:fillRect/>
          </a:stretch>
        </p:blipFill>
        <p:spPr bwMode="auto">
          <a:xfrm>
            <a:off x="5438805" y="1971672"/>
            <a:ext cx="3419475" cy="1028700"/>
          </a:xfrm>
          <a:prstGeom prst="rect">
            <a:avLst/>
          </a:prstGeom>
          <a:noFill/>
          <a:ln w="9525">
            <a:noFill/>
            <a:miter lim="800000"/>
            <a:headEnd/>
            <a:tailEnd/>
          </a:ln>
          <a:effectLst/>
        </p:spPr>
      </p:pic>
      <p:pic>
        <p:nvPicPr>
          <p:cNvPr id="7171" name="Picture 3"/>
          <p:cNvPicPr>
            <a:picLocks noChangeAspect="1" noChangeArrowheads="1"/>
          </p:cNvPicPr>
          <p:nvPr/>
        </p:nvPicPr>
        <p:blipFill>
          <a:blip r:embed="rId4" cstate="print"/>
          <a:srcRect/>
          <a:stretch>
            <a:fillRect/>
          </a:stretch>
        </p:blipFill>
        <p:spPr bwMode="auto">
          <a:xfrm>
            <a:off x="142844" y="1990732"/>
            <a:ext cx="5114925" cy="2438400"/>
          </a:xfrm>
          <a:prstGeom prst="rect">
            <a:avLst/>
          </a:prstGeom>
          <a:noFill/>
          <a:ln w="9525">
            <a:noFill/>
            <a:miter lim="800000"/>
            <a:headEnd/>
            <a:tailEnd/>
          </a:ln>
          <a:effectLst/>
        </p:spPr>
      </p:pic>
      <p:sp>
        <p:nvSpPr>
          <p:cNvPr id="7" name="Espace réservé du contenu 2"/>
          <p:cNvSpPr txBox="1">
            <a:spLocks/>
          </p:cNvSpPr>
          <p:nvPr/>
        </p:nvSpPr>
        <p:spPr bwMode="auto">
          <a:xfrm>
            <a:off x="5643570" y="3643314"/>
            <a:ext cx="3214710" cy="88262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to modify an entry from the Directory Server using JNDI.</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7172" name="Picture 4"/>
          <p:cNvPicPr>
            <a:picLocks noGrp="1" noChangeAspect="1" noChangeArrowheads="1"/>
          </p:cNvPicPr>
          <p:nvPr>
            <p:ph idx="1"/>
          </p:nvPr>
        </p:nvPicPr>
        <p:blipFill>
          <a:blip r:embed="rId5" cstate="print"/>
          <a:srcRect/>
          <a:stretch>
            <a:fillRect/>
          </a:stretch>
        </p:blipFill>
        <p:spPr bwMode="auto">
          <a:xfrm>
            <a:off x="252418" y="5538809"/>
            <a:ext cx="5105400" cy="962025"/>
          </a:xfrm>
          <a:prstGeom prst="rect">
            <a:avLst/>
          </a:prstGeom>
          <a:noFill/>
          <a:ln w="9525">
            <a:noFill/>
            <a:miter lim="800000"/>
            <a:headEnd/>
            <a:tailEnd/>
          </a:ln>
          <a:effectLst/>
        </p:spPr>
      </p:pic>
      <p:sp>
        <p:nvSpPr>
          <p:cNvPr id="9" name="Espace réservé du contenu 2"/>
          <p:cNvSpPr txBox="1">
            <a:spLocks/>
          </p:cNvSpPr>
          <p:nvPr/>
        </p:nvSpPr>
        <p:spPr bwMode="auto">
          <a:xfrm>
            <a:off x="5715008" y="5618210"/>
            <a:ext cx="3295672" cy="882624"/>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to delete an entry from the Directory Server using JNDI.</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Pooling</a:t>
            </a:r>
            <a:endParaRPr lang="fr-CA" dirty="0" smtClean="0"/>
          </a:p>
        </p:txBody>
      </p:sp>
      <p:sp>
        <p:nvSpPr>
          <p:cNvPr id="4" name="Espace réservé du contenu 2"/>
          <p:cNvSpPr txBox="1">
            <a:spLocks/>
          </p:cNvSpPr>
          <p:nvPr/>
        </p:nvSpPr>
        <p:spPr bwMode="auto">
          <a:xfrm>
            <a:off x="285720" y="1912938"/>
            <a:ext cx="855348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marL="342900" indent="-342900" fontAlgn="auto">
              <a:spcBef>
                <a:spcPct val="20000"/>
              </a:spcBef>
              <a:spcAft>
                <a:spcPts val="0"/>
              </a:spcAft>
              <a:buFont typeface="Arial" pitchFamily="34" charset="0"/>
              <a:buChar char="•"/>
              <a:defRPr/>
            </a:pPr>
            <a:r>
              <a:rPr lang="en-US" sz="1400" dirty="0" smtClean="0">
                <a:latin typeface="+mj-lt"/>
              </a:rPr>
              <a:t>Connection pooling is configured and maintained per Java runtime. </a:t>
            </a:r>
            <a:r>
              <a:rPr lang="en-US" sz="1400" dirty="0" smtClean="0">
                <a:latin typeface="+mj-lt"/>
              </a:rPr>
              <a:t> To </a:t>
            </a:r>
            <a:r>
              <a:rPr lang="en-US" sz="1400" dirty="0" smtClean="0">
                <a:latin typeface="+mj-lt"/>
              </a:rPr>
              <a:t>use connection pooling, no configuration is required. </a:t>
            </a:r>
          </a:p>
          <a:p>
            <a:pPr marL="342900" indent="-342900" fontAlgn="auto">
              <a:spcBef>
                <a:spcPct val="20000"/>
              </a:spcBef>
              <a:spcAft>
                <a:spcPts val="0"/>
              </a:spcAft>
              <a:buFont typeface="Arial" pitchFamily="34" charset="0"/>
              <a:buChar char="•"/>
              <a:defRPr/>
            </a:pPr>
            <a:r>
              <a:rPr lang="en-US" sz="1400" dirty="0" smtClean="0">
                <a:latin typeface="+mj-lt"/>
              </a:rPr>
              <a:t>We configure connection pooling by using a number of system properties at program startup time. </a:t>
            </a:r>
            <a:r>
              <a:rPr lang="en-US" sz="1400" dirty="0" smtClean="0">
                <a:latin typeface="+mj-lt"/>
              </a:rPr>
              <a:t> These </a:t>
            </a:r>
            <a:r>
              <a:rPr lang="en-US" sz="1400" dirty="0" smtClean="0">
                <a:latin typeface="+mj-lt"/>
              </a:rPr>
              <a:t>are system properties, not environment properties and that they affect all connection pooling requests</a:t>
            </a:r>
            <a:r>
              <a:rPr lang="en-US" sz="1400" dirty="0" smtClean="0">
                <a:latin typeface="+mj-lt"/>
              </a:rPr>
              <a:t>.</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System properties for configuring connection </a:t>
            </a:r>
            <a:r>
              <a:rPr lang="en-US" sz="1400" dirty="0" smtClean="0">
                <a:latin typeface="+mn-lt"/>
                <a:sym typeface="Wingdings" pitchFamily="2" charset="2"/>
              </a:rPr>
              <a:t>pooling:</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com.sun.jndi.ldap.connect.pool.authentication</a:t>
            </a:r>
            <a:r>
              <a:rPr lang="en-US" sz="1400" dirty="0" smtClean="0">
                <a:latin typeface="+mn-lt"/>
                <a:sym typeface="Wingdings" pitchFamily="2" charset="2"/>
              </a:rPr>
              <a:t> </a:t>
            </a:r>
            <a:r>
              <a:rPr lang="en-US" sz="1400" dirty="0" smtClean="0">
                <a:latin typeface="+mn-lt"/>
                <a:sym typeface="Wingdings" pitchFamily="2" charset="2"/>
              </a:rPr>
              <a:t> </a:t>
            </a:r>
            <a:r>
              <a:rPr lang="en-US" sz="1400" dirty="0" smtClean="0">
                <a:latin typeface="+mn-lt"/>
                <a:sym typeface="Wingdings" pitchFamily="2" charset="2"/>
              </a:rPr>
              <a:t>a list of space-separated authentication types of connections that may be pooled</a:t>
            </a:r>
            <a:r>
              <a:rPr lang="en-US" sz="1400" dirty="0" smtClean="0">
                <a:latin typeface="+mn-lt"/>
                <a:sym typeface="Wingdings" pitchFamily="2" charset="2"/>
              </a:rPr>
              <a:t>. Valid </a:t>
            </a:r>
            <a:r>
              <a:rPr lang="en-US" sz="1400" dirty="0" smtClean="0">
                <a:latin typeface="+mn-lt"/>
                <a:sym typeface="Wingdings" pitchFamily="2" charset="2"/>
              </a:rPr>
              <a:t>types are "none", "simple", and "DIGEST-MD5</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com.sun.jndi.ldap.connect.pool.debug</a:t>
            </a:r>
            <a:r>
              <a:rPr lang="en-US" sz="1400" dirty="0" smtClean="0">
                <a:latin typeface="+mn-lt"/>
                <a:sym typeface="Wingdings" pitchFamily="2" charset="2"/>
              </a:rPr>
              <a:t> </a:t>
            </a:r>
            <a:r>
              <a:rPr lang="en-US" sz="1400" dirty="0" smtClean="0">
                <a:latin typeface="+mn-lt"/>
                <a:sym typeface="Wingdings" pitchFamily="2" charset="2"/>
              </a:rPr>
              <a:t> debug </a:t>
            </a:r>
            <a:r>
              <a:rPr lang="en-US" sz="1400" dirty="0" smtClean="0">
                <a:latin typeface="+mn-lt"/>
                <a:sym typeface="Wingdings" pitchFamily="2" charset="2"/>
              </a:rPr>
              <a:t>levels: "fine" (trace connection creation and removal) and "all" (all debugging information</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com.sun.jndi.ldap.connect.pool.initsize</a:t>
            </a:r>
            <a:r>
              <a:rPr lang="en-US" sz="1400" dirty="0" smtClean="0">
                <a:latin typeface="+mn-lt"/>
                <a:sym typeface="Wingdings" pitchFamily="2" charset="2"/>
              </a:rPr>
              <a:t> </a:t>
            </a:r>
            <a:r>
              <a:rPr lang="en-US" sz="1400" dirty="0" smtClean="0">
                <a:latin typeface="+mn-lt"/>
                <a:sym typeface="Wingdings" pitchFamily="2" charset="2"/>
              </a:rPr>
              <a:t> </a:t>
            </a:r>
            <a:r>
              <a:rPr lang="en-US" sz="1400" dirty="0" smtClean="0">
                <a:latin typeface="+mn-lt"/>
                <a:sym typeface="Wingdings" pitchFamily="2" charset="2"/>
              </a:rPr>
              <a:t>the number of connections per connection identity to create when initially creating a connection for the identity</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com.sun.jndi.ldap.connect.pool.maxsize</a:t>
            </a:r>
            <a:r>
              <a:rPr lang="en-US" sz="1400" dirty="0" smtClean="0">
                <a:latin typeface="+mn-lt"/>
                <a:sym typeface="Wingdings" pitchFamily="2" charset="2"/>
              </a:rPr>
              <a:t> </a:t>
            </a:r>
            <a:r>
              <a:rPr lang="en-US" sz="1400" dirty="0" smtClean="0">
                <a:latin typeface="+mn-lt"/>
                <a:sym typeface="Wingdings" pitchFamily="2" charset="2"/>
              </a:rPr>
              <a:t> </a:t>
            </a:r>
            <a:r>
              <a:rPr lang="en-US" sz="1400" dirty="0" smtClean="0">
                <a:latin typeface="+mn-lt"/>
                <a:sym typeface="Wingdings" pitchFamily="2" charset="2"/>
              </a:rPr>
              <a:t>the maximum number of connections per connection identity that can be maintained concurrently</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com.sun.jndi.ldap.connect.pool.prefsize</a:t>
            </a:r>
            <a:r>
              <a:rPr lang="en-US" sz="1400" dirty="0" smtClean="0">
                <a:latin typeface="+mn-lt"/>
                <a:sym typeface="Wingdings" pitchFamily="2" charset="2"/>
              </a:rPr>
              <a:t> </a:t>
            </a:r>
            <a:r>
              <a:rPr lang="en-US" sz="1400" dirty="0" smtClean="0">
                <a:latin typeface="+mn-lt"/>
                <a:sym typeface="Wingdings" pitchFamily="2" charset="2"/>
              </a:rPr>
              <a:t> </a:t>
            </a:r>
            <a:r>
              <a:rPr lang="en-US" sz="1400" dirty="0" smtClean="0">
                <a:latin typeface="+mn-lt"/>
                <a:sym typeface="Wingdings" pitchFamily="2" charset="2"/>
              </a:rPr>
              <a:t>the preferred number of connections per connection identity that should be maintained </a:t>
            </a:r>
            <a:r>
              <a:rPr lang="en-US" sz="1400" dirty="0" smtClean="0">
                <a:latin typeface="+mn-lt"/>
                <a:sym typeface="Wingdings" pitchFamily="2" charset="2"/>
              </a:rPr>
              <a:t>concurrently.</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com.sun.jndi.ldap.connect.pool.protocol</a:t>
            </a:r>
            <a:r>
              <a:rPr lang="en-US" sz="1400" b="1" dirty="0" smtClean="0">
                <a:latin typeface="+mn-lt"/>
                <a:sym typeface="Wingdings" pitchFamily="2" charset="2"/>
              </a:rPr>
              <a:t> </a:t>
            </a:r>
            <a:r>
              <a:rPr lang="en-US" sz="1400" dirty="0" smtClean="0">
                <a:latin typeface="+mn-lt"/>
                <a:sym typeface="Wingdings" pitchFamily="2" charset="2"/>
              </a:rPr>
              <a:t> protocol </a:t>
            </a:r>
            <a:r>
              <a:rPr lang="en-US" sz="1400" dirty="0" smtClean="0">
                <a:latin typeface="+mn-lt"/>
                <a:sym typeface="Wingdings" pitchFamily="2" charset="2"/>
              </a:rPr>
              <a:t>types of connections that may be pooled. Valid types are "plain" and "</a:t>
            </a:r>
            <a:r>
              <a:rPr lang="en-US" sz="1400" dirty="0" err="1" smtClean="0">
                <a:latin typeface="+mn-lt"/>
                <a:sym typeface="Wingdings" pitchFamily="2" charset="2"/>
              </a:rPr>
              <a:t>ssl</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com.sun.jndi.ldap.connect.pool.timeout</a:t>
            </a:r>
            <a:r>
              <a:rPr lang="en-US" sz="1400" b="1" dirty="0" smtClean="0">
                <a:latin typeface="+mn-lt"/>
                <a:sym typeface="Wingdings" pitchFamily="2" charset="2"/>
              </a:rPr>
              <a:t> </a:t>
            </a:r>
            <a:r>
              <a:rPr lang="en-US" sz="1400" dirty="0" smtClean="0">
                <a:latin typeface="+mn-lt"/>
                <a:sym typeface="Wingdings" pitchFamily="2" charset="2"/>
              </a:rPr>
              <a:t> </a:t>
            </a:r>
            <a:r>
              <a:rPr lang="en-US" sz="1400" dirty="0" smtClean="0">
                <a:latin typeface="+mn-lt"/>
                <a:sym typeface="Wingdings" pitchFamily="2" charset="2"/>
              </a:rPr>
              <a:t>the number of milliseconds that an idle connection may remain in the pool without being closed and removed from the pool</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b="1" dirty="0" err="1" smtClean="0">
                <a:latin typeface="+mn-lt"/>
                <a:sym typeface="Wingdings" pitchFamily="2" charset="2"/>
              </a:rPr>
              <a:t>com.sun.jndi.ldap.connect.pool</a:t>
            </a:r>
            <a:r>
              <a:rPr lang="en-US" sz="1400" dirty="0" smtClean="0">
                <a:latin typeface="+mn-lt"/>
                <a:sym typeface="Wingdings" pitchFamily="2" charset="2"/>
              </a:rPr>
              <a:t>  enables connection pooling</a:t>
            </a:r>
          </a:p>
          <a:p>
            <a:pPr marL="342900" indent="-342900" fontAlgn="auto">
              <a:spcBef>
                <a:spcPct val="20000"/>
              </a:spcBef>
              <a:spcAft>
                <a:spcPts val="0"/>
              </a:spcAft>
              <a:buFont typeface="Arial" pitchFamily="34" charset="0"/>
              <a:buChar char="•"/>
              <a:defRPr/>
            </a:pPr>
            <a:endParaRPr lang="en-US" sz="1400" dirty="0" smtClean="0">
              <a:latin typeface="+mn-lt"/>
              <a:sym typeface="Wingdings" pitchFamily="2" charset="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Pooling</a:t>
            </a:r>
            <a:endParaRPr lang="fr-CA" dirty="0" smtClean="0"/>
          </a:p>
        </p:txBody>
      </p:sp>
      <p:sp>
        <p:nvSpPr>
          <p:cNvPr id="4" name="Espace réservé du contenu 2"/>
          <p:cNvSpPr txBox="1">
            <a:spLocks/>
          </p:cNvSpPr>
          <p:nvPr/>
        </p:nvSpPr>
        <p:spPr bwMode="auto">
          <a:xfrm>
            <a:off x="285720" y="1912938"/>
            <a:ext cx="855348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When we request a Context instance the connection that is used might of might not be pooled based on the </a:t>
            </a:r>
            <a:r>
              <a:rPr lang="en-US" sz="1400" b="1" dirty="0" smtClean="0">
                <a:latin typeface="+mn-lt"/>
                <a:sym typeface="Wingdings" pitchFamily="2" charset="2"/>
              </a:rPr>
              <a:t>"</a:t>
            </a:r>
            <a:r>
              <a:rPr lang="en-US" sz="1400" b="1" dirty="0" err="1" smtClean="0">
                <a:latin typeface="+mn-lt"/>
                <a:sym typeface="Wingdings" pitchFamily="2" charset="2"/>
              </a:rPr>
              <a:t>com.sun.jndi.ldap.connect.pool</a:t>
            </a:r>
            <a:r>
              <a:rPr lang="en-US" sz="1400" b="1" dirty="0" smtClean="0">
                <a:latin typeface="+mn-lt"/>
                <a:sym typeface="Wingdings" pitchFamily="2" charset="2"/>
              </a:rPr>
              <a:t>"</a:t>
            </a:r>
            <a:r>
              <a:rPr lang="en-US" sz="1400" dirty="0" smtClean="0">
                <a:latin typeface="+mn-lt"/>
                <a:sym typeface="Wingdings" pitchFamily="2" charset="2"/>
              </a:rPr>
              <a:t> environment property.</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The LDAP provider needs to determine whether the request can be satisfied by an existing pooled connection.</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There are three sizes that affect the management of each pool. These sizes are global and affect all pools.</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By default, the initial pool size is 1 and can be changed by using the system property </a:t>
            </a:r>
            <a:r>
              <a:rPr lang="en-US" sz="1400" b="1" dirty="0" smtClean="0">
                <a:latin typeface="+mn-lt"/>
                <a:sym typeface="Wingdings" pitchFamily="2" charset="2"/>
              </a:rPr>
              <a:t>"</a:t>
            </a:r>
            <a:r>
              <a:rPr lang="en-US" sz="1400" b="1" dirty="0" err="1" smtClean="0">
                <a:latin typeface="+mn-lt"/>
                <a:sym typeface="Wingdings" pitchFamily="2" charset="2"/>
              </a:rPr>
              <a:t>com.sun.jndi.ldap.connect.pool.initsize</a:t>
            </a:r>
            <a:r>
              <a:rPr lang="en-US" sz="1400" b="1" dirty="0" smtClean="0">
                <a:latin typeface="+mn-lt"/>
                <a:sym typeface="Wingdings" pitchFamily="2" charset="2"/>
              </a:rPr>
              <a:t>"</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When the pool size reaches the maximum and all of the connections in the pool are in use, the application's request for a connection from that pool </a:t>
            </a:r>
            <a:r>
              <a:rPr lang="en-US" sz="1400" dirty="0" smtClean="0">
                <a:latin typeface="+mn-lt"/>
                <a:sym typeface="Wingdings" pitchFamily="2" charset="2"/>
              </a:rPr>
              <a:t> is </a:t>
            </a:r>
            <a:r>
              <a:rPr lang="en-US" sz="1400" dirty="0" smtClean="0">
                <a:latin typeface="+mn-lt"/>
                <a:sym typeface="Wingdings" pitchFamily="2" charset="2"/>
              </a:rPr>
              <a:t>blocked until a connection in the pool either becomes idle or is removed.</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A maximum pool size of 0 means that there is no maximum size</a:t>
            </a:r>
            <a:r>
              <a:rPr lang="en-US" sz="1400" dirty="0" smtClean="0">
                <a:latin typeface="+mn-lt"/>
                <a:sym typeface="Wingdings" pitchFamily="2" charset="2"/>
              </a:rPr>
              <a:t>. A </a:t>
            </a:r>
            <a:r>
              <a:rPr lang="en-US" sz="1400" dirty="0" smtClean="0">
                <a:latin typeface="+mn-lt"/>
                <a:sym typeface="Wingdings" pitchFamily="2" charset="2"/>
              </a:rPr>
              <a:t>request for a pooled connection will use an existing pooled idle connection or a newly created pooled connection</a:t>
            </a:r>
            <a:r>
              <a:rPr lang="en-US"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By default, idle connections remain in the pool indefinitely until they are garbage-collected. </a:t>
            </a:r>
          </a:p>
          <a:p>
            <a:pPr marL="342900" indent="-342900" fontAlgn="auto">
              <a:spcBef>
                <a:spcPct val="20000"/>
              </a:spcBef>
              <a:spcAft>
                <a:spcPts val="0"/>
              </a:spcAft>
              <a:buFont typeface="Arial" pitchFamily="34" charset="0"/>
              <a:buChar char="•"/>
              <a:defRPr/>
            </a:pPr>
            <a:r>
              <a:rPr lang="en-US" sz="1400" dirty="0" smtClean="0">
                <a:latin typeface="+mn-lt"/>
                <a:sym typeface="Wingdings" pitchFamily="2" charset="2"/>
              </a:rPr>
              <a:t>If the </a:t>
            </a:r>
            <a:r>
              <a:rPr lang="en-US" sz="1400" b="1" dirty="0" smtClean="0">
                <a:latin typeface="+mn-lt"/>
                <a:sym typeface="Wingdings" pitchFamily="2" charset="2"/>
              </a:rPr>
              <a:t>"</a:t>
            </a:r>
            <a:r>
              <a:rPr lang="en-US" sz="1400" b="1" dirty="0" err="1" smtClean="0">
                <a:latin typeface="+mn-lt"/>
                <a:sym typeface="Wingdings" pitchFamily="2" charset="2"/>
              </a:rPr>
              <a:t>com.sun.jndi.ldap.connect.pool.timeout</a:t>
            </a:r>
            <a:r>
              <a:rPr lang="en-US" sz="1400" b="1" dirty="0" smtClean="0">
                <a:latin typeface="+mn-lt"/>
                <a:sym typeface="Wingdings" pitchFamily="2" charset="2"/>
              </a:rPr>
              <a:t>"</a:t>
            </a:r>
            <a:r>
              <a:rPr lang="en-US" sz="1400" dirty="0" smtClean="0">
                <a:latin typeface="+mn-lt"/>
                <a:sym typeface="Wingdings" pitchFamily="2" charset="2"/>
              </a:rPr>
              <a:t> system property has been set, the LDAP provider will automatically close and remove pooled </a:t>
            </a:r>
            <a:r>
              <a:rPr lang="en-US" sz="1400" dirty="0" smtClean="0">
                <a:latin typeface="+mn-lt"/>
                <a:sym typeface="Wingdings" pitchFamily="2" charset="2"/>
              </a:rPr>
              <a:t>connections  </a:t>
            </a:r>
            <a:r>
              <a:rPr lang="en-US" sz="1400" dirty="0" smtClean="0">
                <a:latin typeface="+mn-lt"/>
                <a:sym typeface="Wingdings" pitchFamily="2" charset="2"/>
              </a:rPr>
              <a:t>that have been idle for more than the specified period.</a:t>
            </a:r>
            <a:endParaRPr lang="en-US" sz="1400" dirty="0" smtClean="0">
              <a:latin typeface="+mn-lt"/>
              <a:sym typeface="Wingdings" pitchFamily="2"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Spring</a:t>
            </a:r>
            <a:r>
              <a:rPr lang="fr-CA" dirty="0" smtClean="0"/>
              <a:t> LDAP</a:t>
            </a: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The </a:t>
            </a:r>
            <a:r>
              <a:rPr lang="en-US" sz="1400" b="1" dirty="0" smtClean="0">
                <a:latin typeface="+mj-lt"/>
              </a:rPr>
              <a:t>Spring</a:t>
            </a:r>
            <a:r>
              <a:rPr lang="en-US" sz="1400" dirty="0" smtClean="0">
                <a:latin typeface="+mj-lt"/>
              </a:rPr>
              <a:t> Framework is an open source application framework and Inversion of Control container for the Java platform.</a:t>
            </a:r>
          </a:p>
          <a:p>
            <a:pPr marL="342900" indent="-342900" fontAlgn="auto">
              <a:spcBef>
                <a:spcPct val="20000"/>
              </a:spcBef>
              <a:spcAft>
                <a:spcPts val="0"/>
              </a:spcAft>
              <a:buFont typeface="Arial" pitchFamily="34" charset="0"/>
              <a:buChar char="•"/>
              <a:defRPr/>
            </a:pPr>
            <a:r>
              <a:rPr lang="en-US" sz="1400" b="1" dirty="0" smtClean="0">
                <a:latin typeface="+mj-lt"/>
              </a:rPr>
              <a:t>Inversion of Control </a:t>
            </a:r>
            <a:r>
              <a:rPr lang="en-US" sz="1400" dirty="0" smtClean="0">
                <a:latin typeface="+mj-lt"/>
              </a:rPr>
              <a:t>(</a:t>
            </a:r>
            <a:r>
              <a:rPr lang="en-US" sz="1400" dirty="0" err="1" smtClean="0">
                <a:latin typeface="+mj-lt"/>
              </a:rPr>
              <a:t>IoC</a:t>
            </a:r>
            <a:r>
              <a:rPr lang="en-US" sz="1400" dirty="0" smtClean="0">
                <a:latin typeface="+mj-lt"/>
              </a:rPr>
              <a:t>) is a programming design pattern that specifies a layer of abstraction between components. Components link together through public interfaces in a plug-in architecture, they are then stitched together in a factory. Because the control over object instantiation and linking is external, this is termed “Inversion of Control”.</a:t>
            </a:r>
          </a:p>
          <a:p>
            <a:pPr marL="342900" indent="-342900" fontAlgn="auto">
              <a:spcBef>
                <a:spcPct val="20000"/>
              </a:spcBef>
              <a:spcAft>
                <a:spcPts val="0"/>
              </a:spcAft>
              <a:buFont typeface="Arial" pitchFamily="34" charset="0"/>
              <a:buChar char="•"/>
              <a:defRPr/>
            </a:pPr>
            <a:r>
              <a:rPr lang="en-US" sz="1400" b="1" dirty="0" smtClean="0">
                <a:latin typeface="+mj-lt"/>
              </a:rPr>
              <a:t>Spring LDAP </a:t>
            </a:r>
            <a:r>
              <a:rPr lang="en-US" sz="1400" dirty="0" smtClean="0">
                <a:latin typeface="+mj-lt"/>
              </a:rPr>
              <a:t>(http://www.springframework.org/ldap) is a library for simpler LDAP programming in Java.</a:t>
            </a:r>
          </a:p>
          <a:p>
            <a:pPr marL="342900" indent="-342900" fontAlgn="auto">
              <a:spcBef>
                <a:spcPct val="20000"/>
              </a:spcBef>
              <a:spcAft>
                <a:spcPts val="0"/>
              </a:spcAft>
              <a:buFont typeface="Arial" pitchFamily="34" charset="0"/>
              <a:buChar char="•"/>
              <a:defRPr/>
            </a:pPr>
            <a:r>
              <a:rPr lang="en-US" sz="1400" dirty="0" smtClean="0">
                <a:latin typeface="+mj-lt"/>
              </a:rPr>
              <a:t>It completely eliminates the need to worry about creating and closing </a:t>
            </a:r>
            <a:r>
              <a:rPr lang="en-US" sz="1400" dirty="0" err="1" smtClean="0">
                <a:latin typeface="+mj-lt"/>
              </a:rPr>
              <a:t>LdapContext</a:t>
            </a:r>
            <a:r>
              <a:rPr lang="en-US" sz="1400" dirty="0" smtClean="0">
                <a:latin typeface="+mj-lt"/>
              </a:rPr>
              <a:t> and looping through </a:t>
            </a:r>
            <a:r>
              <a:rPr lang="en-US" sz="1400" dirty="0" err="1" smtClean="0">
                <a:latin typeface="+mj-lt"/>
              </a:rPr>
              <a:t>NamingEnumeration</a:t>
            </a:r>
            <a:r>
              <a:rPr lang="en-US" sz="1400" dirty="0" smtClean="0">
                <a:latin typeface="+mj-lt"/>
              </a:rPr>
              <a:t>.</a:t>
            </a:r>
          </a:p>
          <a:p>
            <a:pPr marL="342900" indent="-342900" fontAlgn="auto">
              <a:spcBef>
                <a:spcPct val="20000"/>
              </a:spcBef>
              <a:spcAft>
                <a:spcPts val="0"/>
              </a:spcAft>
              <a:buFont typeface="Arial" pitchFamily="34" charset="0"/>
              <a:buChar char="•"/>
              <a:defRPr/>
            </a:pPr>
            <a:r>
              <a:rPr lang="en-US" sz="1400" dirty="0" smtClean="0">
                <a:latin typeface="+mj-lt"/>
              </a:rPr>
              <a:t>It provides classes for dynamically building LDAP filters and DNs (Distinguished Names), LDAP attribute</a:t>
            </a:r>
          </a:p>
          <a:p>
            <a:pPr marL="342900" indent="-342900" fontAlgn="auto">
              <a:spcBef>
                <a:spcPct val="20000"/>
              </a:spcBef>
              <a:spcAft>
                <a:spcPts val="0"/>
              </a:spcAft>
              <a:buFont typeface="Arial" pitchFamily="34" charset="0"/>
              <a:buChar char="•"/>
              <a:defRPr/>
            </a:pPr>
            <a:r>
              <a:rPr lang="en-US" sz="1400" dirty="0" smtClean="0">
                <a:latin typeface="+mj-lt"/>
              </a:rPr>
              <a:t>management, and client-side LDAP transaction management.</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Spring</a:t>
            </a:r>
            <a:r>
              <a:rPr lang="fr-CA" dirty="0" smtClean="0"/>
              <a:t> LDAP</a:t>
            </a:r>
          </a:p>
        </p:txBody>
      </p:sp>
      <p:pic>
        <p:nvPicPr>
          <p:cNvPr id="8194" name="Picture 2"/>
          <p:cNvPicPr>
            <a:picLocks noChangeAspect="1" noChangeArrowheads="1"/>
          </p:cNvPicPr>
          <p:nvPr/>
        </p:nvPicPr>
        <p:blipFill>
          <a:blip r:embed="rId3" cstate="print"/>
          <a:srcRect/>
          <a:stretch>
            <a:fillRect/>
          </a:stretch>
        </p:blipFill>
        <p:spPr bwMode="auto">
          <a:xfrm>
            <a:off x="571472" y="1857364"/>
            <a:ext cx="2714644" cy="1431643"/>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cstate="print"/>
          <a:srcRect/>
          <a:stretch>
            <a:fillRect/>
          </a:stretch>
        </p:blipFill>
        <p:spPr bwMode="auto">
          <a:xfrm>
            <a:off x="4257703" y="1809750"/>
            <a:ext cx="4314825" cy="1619250"/>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cstate="print"/>
          <a:srcRect/>
          <a:stretch>
            <a:fillRect/>
          </a:stretch>
        </p:blipFill>
        <p:spPr bwMode="auto">
          <a:xfrm>
            <a:off x="857224" y="3518773"/>
            <a:ext cx="6915173" cy="32678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Spring</a:t>
            </a:r>
            <a:r>
              <a:rPr lang="fr-CA" dirty="0" smtClean="0"/>
              <a:t> LDAP</a:t>
            </a:r>
          </a:p>
        </p:txBody>
      </p:sp>
      <p:pic>
        <p:nvPicPr>
          <p:cNvPr id="9219" name="Picture 3"/>
          <p:cNvPicPr>
            <a:picLocks noChangeAspect="1" noChangeArrowheads="1"/>
          </p:cNvPicPr>
          <p:nvPr/>
        </p:nvPicPr>
        <p:blipFill>
          <a:blip r:embed="rId3" cstate="print"/>
          <a:srcRect/>
          <a:stretch>
            <a:fillRect/>
          </a:stretch>
        </p:blipFill>
        <p:spPr bwMode="auto">
          <a:xfrm>
            <a:off x="214282" y="3857628"/>
            <a:ext cx="7877201" cy="2478524"/>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cstate="print"/>
          <a:srcRect/>
          <a:stretch>
            <a:fillRect/>
          </a:stretch>
        </p:blipFill>
        <p:spPr bwMode="auto">
          <a:xfrm>
            <a:off x="428596" y="1857364"/>
            <a:ext cx="5353050" cy="1581150"/>
          </a:xfrm>
          <a:prstGeom prst="rect">
            <a:avLst/>
          </a:prstGeom>
          <a:noFill/>
          <a:ln w="9525">
            <a:noFill/>
            <a:miter lim="800000"/>
            <a:headEnd/>
            <a:tailEnd/>
          </a:ln>
          <a:effectLst/>
        </p:spPr>
      </p:pic>
      <p:sp>
        <p:nvSpPr>
          <p:cNvPr id="7" name="Espace réservé du contenu 2"/>
          <p:cNvSpPr txBox="1">
            <a:spLocks/>
          </p:cNvSpPr>
          <p:nvPr/>
        </p:nvSpPr>
        <p:spPr bwMode="auto">
          <a:xfrm>
            <a:off x="6357950" y="2285992"/>
            <a:ext cx="2643206" cy="142876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a:t>
            </a:r>
            <a:r>
              <a:rPr lang="en-US" sz="1400" dirty="0" smtClean="0">
                <a:latin typeface="+mn-lt"/>
              </a:rPr>
              <a:t>search from </a:t>
            </a:r>
            <a:r>
              <a:rPr kumimoji="0" lang="en-US" sz="1400" b="0" i="0" u="none" strike="noStrike" kern="1200" cap="none" spc="0" normalizeH="0" noProof="0" dirty="0" smtClean="0">
                <a:ln>
                  <a:noFill/>
                </a:ln>
                <a:solidFill>
                  <a:schemeClr val="tx1"/>
                </a:solidFill>
                <a:effectLst/>
                <a:uLnTx/>
                <a:uFillTx/>
                <a:latin typeface="+mn-lt"/>
                <a:ea typeface="+mn-ea"/>
                <a:cs typeface="+mn-cs"/>
              </a:rPr>
              <a:t>the Directory Server using Spring LDAP.</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1"/>
          <p:cNvSpPr>
            <a:spLocks noGrp="1"/>
          </p:cNvSpPr>
          <p:nvPr>
            <p:ph type="title"/>
          </p:nvPr>
        </p:nvSpPr>
        <p:spPr>
          <a:xfrm>
            <a:off x="2000250" y="274638"/>
            <a:ext cx="6686550" cy="1143000"/>
          </a:xfrm>
        </p:spPr>
        <p:txBody>
          <a:bodyPr/>
          <a:lstStyle/>
          <a:p>
            <a:pPr algn="l"/>
            <a:r>
              <a:rPr lang="fr-CA" sz="4800" dirty="0" smtClean="0"/>
              <a:t>Contents</a:t>
            </a:r>
          </a:p>
        </p:txBody>
      </p:sp>
      <p:sp>
        <p:nvSpPr>
          <p:cNvPr id="4099" name="Espace réservé du contenu 2"/>
          <p:cNvSpPr>
            <a:spLocks noGrp="1"/>
          </p:cNvSpPr>
          <p:nvPr>
            <p:ph idx="1"/>
          </p:nvPr>
        </p:nvSpPr>
        <p:spPr>
          <a:xfrm>
            <a:off x="2000250" y="1600200"/>
            <a:ext cx="6686550" cy="4525963"/>
          </a:xfrm>
        </p:spPr>
        <p:txBody>
          <a:bodyPr/>
          <a:lstStyle/>
          <a:p>
            <a:pPr fontAlgn="auto">
              <a:spcAft>
                <a:spcPts val="0"/>
              </a:spcAft>
              <a:buFont typeface="Arial" pitchFamily="34" charset="0"/>
              <a:buChar char="•"/>
              <a:defRPr/>
            </a:pPr>
            <a:r>
              <a:rPr lang="fr-CA" sz="1800" dirty="0" err="1" smtClean="0"/>
              <a:t>What</a:t>
            </a:r>
            <a:r>
              <a:rPr lang="fr-CA" sz="1800" dirty="0" smtClean="0"/>
              <a:t> </a:t>
            </a:r>
            <a:r>
              <a:rPr lang="fr-CA" sz="1800" dirty="0" err="1" smtClean="0"/>
              <a:t>is</a:t>
            </a:r>
            <a:r>
              <a:rPr lang="fr-CA" sz="1800" dirty="0" smtClean="0"/>
              <a:t> LDAP?</a:t>
            </a:r>
          </a:p>
          <a:p>
            <a:pPr fontAlgn="auto">
              <a:spcAft>
                <a:spcPts val="0"/>
              </a:spcAft>
              <a:buFont typeface="Arial" pitchFamily="34" charset="0"/>
              <a:buChar char="•"/>
              <a:defRPr/>
            </a:pPr>
            <a:r>
              <a:rPr lang="fr-CA" sz="1800" dirty="0" smtClean="0"/>
              <a:t>LDAP Operations</a:t>
            </a:r>
          </a:p>
          <a:p>
            <a:pPr fontAlgn="auto">
              <a:spcAft>
                <a:spcPts val="0"/>
              </a:spcAft>
              <a:buFont typeface="Arial" pitchFamily="34" charset="0"/>
              <a:buChar char="•"/>
              <a:defRPr/>
            </a:pPr>
            <a:r>
              <a:rPr lang="fr-CA" sz="1800" dirty="0" smtClean="0"/>
              <a:t>Directory Service</a:t>
            </a:r>
          </a:p>
          <a:p>
            <a:pPr fontAlgn="auto">
              <a:spcAft>
                <a:spcPts val="0"/>
              </a:spcAft>
              <a:buFont typeface="Arial" pitchFamily="34" charset="0"/>
              <a:buChar char="•"/>
              <a:defRPr/>
            </a:pPr>
            <a:r>
              <a:rPr lang="fr-CA" sz="1800" dirty="0" smtClean="0"/>
              <a:t>JNDI as LDAP </a:t>
            </a:r>
            <a:r>
              <a:rPr lang="fr-CA" sz="1800" dirty="0" smtClean="0"/>
              <a:t>API</a:t>
            </a:r>
          </a:p>
          <a:p>
            <a:pPr fontAlgn="auto">
              <a:spcAft>
                <a:spcPts val="0"/>
              </a:spcAft>
              <a:buFont typeface="Arial" pitchFamily="34" charset="0"/>
              <a:buChar char="•"/>
              <a:defRPr/>
            </a:pPr>
            <a:r>
              <a:rPr lang="fr-CA" sz="1800" dirty="0" err="1" smtClean="0"/>
              <a:t>Pooling</a:t>
            </a:r>
            <a:endParaRPr lang="fr-CA" sz="1800" dirty="0" smtClean="0"/>
          </a:p>
          <a:p>
            <a:pPr fontAlgn="auto">
              <a:spcAft>
                <a:spcPts val="0"/>
              </a:spcAft>
              <a:buFont typeface="Arial" pitchFamily="34" charset="0"/>
              <a:buChar char="•"/>
              <a:defRPr/>
            </a:pPr>
            <a:r>
              <a:rPr lang="fr-CA" sz="1800" dirty="0" err="1" smtClean="0"/>
              <a:t>Spring</a:t>
            </a:r>
            <a:r>
              <a:rPr lang="fr-CA" sz="1800" dirty="0" smtClean="0"/>
              <a:t> LDAP</a:t>
            </a:r>
          </a:p>
          <a:p>
            <a:pPr fontAlgn="auto">
              <a:spcAft>
                <a:spcPts val="0"/>
              </a:spcAft>
              <a:buFont typeface="Arial" pitchFamily="34" charset="0"/>
              <a:buChar char="•"/>
              <a:defRPr/>
            </a:pPr>
            <a:r>
              <a:rPr lang="fr-CA" sz="1800" dirty="0" err="1" smtClean="0"/>
              <a:t>UnboundId</a:t>
            </a:r>
            <a:r>
              <a:rPr lang="fr-CA" sz="1800" dirty="0" smtClean="0"/>
              <a:t> LDAP SDK</a:t>
            </a:r>
          </a:p>
          <a:p>
            <a:pPr fontAlgn="auto">
              <a:spcAft>
                <a:spcPts val="0"/>
              </a:spcAft>
              <a:buFont typeface="Arial" pitchFamily="34" charset="0"/>
              <a:buChar char="•"/>
              <a:defRPr/>
            </a:pPr>
            <a:r>
              <a:rPr lang="fr-CA" sz="1800" dirty="0" smtClean="0"/>
              <a:t>JAVA LDAP </a:t>
            </a:r>
            <a:r>
              <a:rPr lang="fr-CA" sz="1800" dirty="0" err="1" smtClean="0"/>
              <a:t>frameworks</a:t>
            </a:r>
            <a:endParaRPr lang="fr-CA" sz="1800" dirty="0" smtClean="0"/>
          </a:p>
          <a:p>
            <a:pPr fontAlgn="auto">
              <a:spcAft>
                <a:spcPts val="0"/>
              </a:spcAft>
              <a:buFont typeface="Arial" pitchFamily="34" charset="0"/>
              <a:buChar char="•"/>
              <a:defRPr/>
            </a:pPr>
            <a:r>
              <a:rPr lang="fr-CA" sz="1800" dirty="0" smtClean="0"/>
              <a:t>Conclusion</a:t>
            </a:r>
          </a:p>
          <a:p>
            <a:pPr fontAlgn="auto">
              <a:spcAft>
                <a:spcPts val="0"/>
              </a:spcAft>
              <a:buFont typeface="Arial" pitchFamily="34" charset="0"/>
              <a:buChar char="•"/>
              <a:defRPr/>
            </a:pPr>
            <a:r>
              <a:rPr lang="fr-CA" sz="1800" dirty="0" err="1" smtClean="0"/>
              <a:t>Bibliography</a:t>
            </a:r>
            <a:endParaRPr lang="fr-CA" sz="1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Spring</a:t>
            </a:r>
            <a:r>
              <a:rPr lang="fr-CA" dirty="0" smtClean="0"/>
              <a:t> LDAP</a:t>
            </a:r>
          </a:p>
        </p:txBody>
      </p:sp>
      <p:pic>
        <p:nvPicPr>
          <p:cNvPr id="10242" name="Picture 2"/>
          <p:cNvPicPr>
            <a:picLocks noChangeAspect="1" noChangeArrowheads="1"/>
          </p:cNvPicPr>
          <p:nvPr/>
        </p:nvPicPr>
        <p:blipFill>
          <a:blip r:embed="rId3" cstate="print"/>
          <a:srcRect/>
          <a:stretch>
            <a:fillRect/>
          </a:stretch>
        </p:blipFill>
        <p:spPr bwMode="auto">
          <a:xfrm>
            <a:off x="357158" y="2095518"/>
            <a:ext cx="5457825" cy="3905250"/>
          </a:xfrm>
          <a:prstGeom prst="rect">
            <a:avLst/>
          </a:prstGeom>
          <a:noFill/>
          <a:ln w="9525">
            <a:noFill/>
            <a:miter lim="800000"/>
            <a:headEnd/>
            <a:tailEnd/>
          </a:ln>
          <a:effectLst/>
        </p:spPr>
      </p:pic>
      <p:sp>
        <p:nvSpPr>
          <p:cNvPr id="5" name="Espace réservé du contenu 2"/>
          <p:cNvSpPr txBox="1">
            <a:spLocks/>
          </p:cNvSpPr>
          <p:nvPr/>
        </p:nvSpPr>
        <p:spPr bwMode="auto">
          <a:xfrm>
            <a:off x="5786446" y="1974872"/>
            <a:ext cx="3000396" cy="223994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to create and delete an entry into the Directory Server using Spring LDAP.</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Spring</a:t>
            </a:r>
            <a:r>
              <a:rPr lang="fr-CA" dirty="0" smtClean="0"/>
              <a:t> LDAP</a:t>
            </a:r>
          </a:p>
        </p:txBody>
      </p:sp>
      <p:pic>
        <p:nvPicPr>
          <p:cNvPr id="11266" name="Picture 2"/>
          <p:cNvPicPr>
            <a:picLocks noChangeAspect="1" noChangeArrowheads="1"/>
          </p:cNvPicPr>
          <p:nvPr/>
        </p:nvPicPr>
        <p:blipFill>
          <a:blip r:embed="rId3" cstate="print"/>
          <a:srcRect/>
          <a:stretch>
            <a:fillRect/>
          </a:stretch>
        </p:blipFill>
        <p:spPr bwMode="auto">
          <a:xfrm>
            <a:off x="857224" y="2643182"/>
            <a:ext cx="7286625" cy="1762125"/>
          </a:xfrm>
          <a:prstGeom prst="rect">
            <a:avLst/>
          </a:prstGeom>
          <a:noFill/>
          <a:ln w="9525">
            <a:noFill/>
            <a:miter lim="800000"/>
            <a:headEnd/>
            <a:tailEnd/>
          </a:ln>
          <a:effectLst/>
        </p:spPr>
      </p:pic>
      <p:pic>
        <p:nvPicPr>
          <p:cNvPr id="11268" name="Picture 4"/>
          <p:cNvPicPr>
            <a:picLocks noChangeAspect="1" noChangeArrowheads="1"/>
          </p:cNvPicPr>
          <p:nvPr/>
        </p:nvPicPr>
        <p:blipFill>
          <a:blip r:embed="rId4" cstate="print"/>
          <a:srcRect/>
          <a:stretch>
            <a:fillRect/>
          </a:stretch>
        </p:blipFill>
        <p:spPr bwMode="auto">
          <a:xfrm>
            <a:off x="195264" y="5214950"/>
            <a:ext cx="8877330" cy="48965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UnboundId</a:t>
            </a:r>
            <a:r>
              <a:rPr lang="fr-CA" dirty="0" smtClean="0"/>
              <a:t> LDAP SDK</a:t>
            </a:r>
          </a:p>
        </p:txBody>
      </p:sp>
      <p:sp>
        <p:nvSpPr>
          <p:cNvPr id="4" name="Espace réservé du contenu 2"/>
          <p:cNvSpPr txBox="1">
            <a:spLocks/>
          </p:cNvSpPr>
          <p:nvPr/>
        </p:nvSpPr>
        <p:spPr bwMode="auto">
          <a:xfrm>
            <a:off x="214282" y="1785926"/>
            <a:ext cx="8624918" cy="150019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The </a:t>
            </a:r>
            <a:r>
              <a:rPr lang="en-US" sz="1400" b="1" dirty="0" err="1" smtClean="0">
                <a:latin typeface="+mj-lt"/>
              </a:rPr>
              <a:t>UnboundID</a:t>
            </a:r>
            <a:r>
              <a:rPr lang="en-US" sz="1400" b="1" dirty="0" smtClean="0">
                <a:latin typeface="+mj-lt"/>
              </a:rPr>
              <a:t> LDAP SDK </a:t>
            </a:r>
            <a:r>
              <a:rPr lang="en-US" sz="1400" dirty="0" smtClean="0">
                <a:latin typeface="+mj-lt"/>
              </a:rPr>
              <a:t> is a pure Java 100% implementation, with no dependencies.</a:t>
            </a:r>
          </a:p>
          <a:p>
            <a:pPr marL="342900" indent="-342900" fontAlgn="auto">
              <a:spcBef>
                <a:spcPct val="20000"/>
              </a:spcBef>
              <a:spcAft>
                <a:spcPts val="0"/>
              </a:spcAft>
              <a:buFont typeface="Arial" pitchFamily="34" charset="0"/>
              <a:buChar char="•"/>
              <a:defRPr/>
            </a:pPr>
            <a:r>
              <a:rPr lang="en-US" sz="1400" dirty="0" smtClean="0">
                <a:latin typeface="+mj-lt"/>
              </a:rPr>
              <a:t>It provides support for synchronous and asynchronous operations, with pooling features, load balancing, etc.</a:t>
            </a:r>
          </a:p>
          <a:p>
            <a:pPr marL="342900" indent="-342900" fontAlgn="auto">
              <a:spcBef>
                <a:spcPct val="20000"/>
              </a:spcBef>
              <a:spcAft>
                <a:spcPts val="0"/>
              </a:spcAft>
              <a:buFont typeface="Arial" pitchFamily="34" charset="0"/>
              <a:buChar char="•"/>
              <a:defRPr/>
            </a:pPr>
            <a:r>
              <a:rPr lang="en-US" sz="1400" dirty="0" smtClean="0">
                <a:latin typeface="+mj-lt"/>
              </a:rPr>
              <a:t>The LDAP SDK source code is marked with annotations that help developers understand how it is intended to be used: @</a:t>
            </a:r>
            <a:r>
              <a:rPr lang="en-US" sz="1400" dirty="0" err="1" smtClean="0">
                <a:latin typeface="+mj-lt"/>
              </a:rPr>
              <a:t>ThreadSafety</a:t>
            </a:r>
            <a:r>
              <a:rPr lang="en-US" sz="1400" dirty="0" smtClean="0">
                <a:latin typeface="+mj-lt"/>
              </a:rPr>
              <a:t>, @Extensible, @</a:t>
            </a:r>
            <a:r>
              <a:rPr lang="en-US" sz="1400" dirty="0" err="1" smtClean="0">
                <a:latin typeface="+mj-lt"/>
              </a:rPr>
              <a:t>NotExtensible,@Mutable</a:t>
            </a:r>
            <a:r>
              <a:rPr lang="en-US" sz="1400" dirty="0" smtClean="0">
                <a:latin typeface="+mj-lt"/>
              </a:rPr>
              <a:t>, @</a:t>
            </a:r>
            <a:r>
              <a:rPr lang="en-US" sz="1400" dirty="0" err="1" smtClean="0">
                <a:latin typeface="+mj-lt"/>
              </a:rPr>
              <a:t>NotMutable,@InternalUseOnly</a:t>
            </a:r>
            <a:r>
              <a:rPr lang="en-US" sz="1400" dirty="0" smtClean="0">
                <a:latin typeface="+mj-lt"/>
              </a:rPr>
              <a:t>.</a:t>
            </a:r>
          </a:p>
          <a:p>
            <a:pPr marL="342900" indent="-342900" fontAlgn="auto">
              <a:spcBef>
                <a:spcPct val="20000"/>
              </a:spcBef>
              <a:spcAft>
                <a:spcPts val="0"/>
              </a:spcAft>
              <a:buFont typeface="Arial" pitchFamily="34" charset="0"/>
              <a:buChar char="•"/>
              <a:defRPr/>
            </a:pPr>
            <a:r>
              <a:rPr lang="en-US" sz="1400" dirty="0" smtClean="0">
                <a:latin typeface="+mj-lt"/>
              </a:rPr>
              <a:t>LDAP also offers: ASN.1 encoding / decoding, Connect and disconnect, LDIF reading and writing, LDAP communication, Directory Server monitor data access, Exceptions caught.</a:t>
            </a:r>
          </a:p>
          <a:p>
            <a:pPr marL="342900" indent="-342900" fontAlgn="auto">
              <a:spcBef>
                <a:spcPct val="20000"/>
              </a:spcBef>
              <a:spcAft>
                <a:spcPts val="0"/>
              </a:spcAft>
              <a:buFont typeface="Arial" pitchFamily="34" charset="0"/>
              <a:buChar char="•"/>
              <a:defRPr/>
            </a:pPr>
            <a:endParaRPr lang="en-US" sz="1400" dirty="0" smtClean="0">
              <a:latin typeface="+mj-lt"/>
            </a:endParaRP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1026" name="Picture 2"/>
          <p:cNvPicPr>
            <a:picLocks noChangeAspect="1" noChangeArrowheads="1"/>
          </p:cNvPicPr>
          <p:nvPr/>
        </p:nvPicPr>
        <p:blipFill>
          <a:blip r:embed="rId3" cstate="print"/>
          <a:srcRect/>
          <a:stretch>
            <a:fillRect/>
          </a:stretch>
        </p:blipFill>
        <p:spPr bwMode="auto">
          <a:xfrm>
            <a:off x="5643570" y="3976700"/>
            <a:ext cx="3314700" cy="1238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571472" y="3454156"/>
            <a:ext cx="4643470" cy="1689356"/>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428597" y="5405978"/>
            <a:ext cx="4714908" cy="1380608"/>
          </a:xfrm>
          <a:prstGeom prst="rect">
            <a:avLst/>
          </a:prstGeom>
          <a:noFill/>
          <a:ln w="9525">
            <a:noFill/>
            <a:miter lim="800000"/>
            <a:headEnd/>
            <a:tailEnd/>
          </a:ln>
          <a:effectLst/>
        </p:spPr>
      </p:pic>
      <p:sp>
        <p:nvSpPr>
          <p:cNvPr id="9" name="Espace réservé du contenu 2"/>
          <p:cNvSpPr txBox="1">
            <a:spLocks/>
          </p:cNvSpPr>
          <p:nvPr/>
        </p:nvSpPr>
        <p:spPr bwMode="auto">
          <a:xfrm>
            <a:off x="6143636" y="5572140"/>
            <a:ext cx="2643206" cy="114300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 shows how</a:t>
            </a:r>
            <a:r>
              <a:rPr kumimoji="0" lang="en-US" sz="1400" b="0" i="0" u="none" strike="noStrike" kern="1200" cap="none" spc="0" normalizeH="0" noProof="0" dirty="0" smtClean="0">
                <a:ln>
                  <a:noFill/>
                </a:ln>
                <a:solidFill>
                  <a:schemeClr val="tx1"/>
                </a:solidFill>
                <a:effectLst/>
                <a:uLnTx/>
                <a:uFillTx/>
                <a:latin typeface="+mn-lt"/>
                <a:ea typeface="+mn-ea"/>
                <a:cs typeface="+mn-cs"/>
              </a:rPr>
              <a:t> </a:t>
            </a:r>
            <a:r>
              <a:rPr lang="en-US" sz="1400" dirty="0" smtClean="0">
                <a:latin typeface="+mn-lt"/>
              </a:rPr>
              <a:t>search from </a:t>
            </a:r>
            <a:r>
              <a:rPr kumimoji="0" lang="en-US" sz="1400" b="0" i="0" u="none" strike="noStrike" kern="1200" cap="none" spc="0" normalizeH="0" noProof="0" dirty="0" smtClean="0">
                <a:ln>
                  <a:noFill/>
                </a:ln>
                <a:solidFill>
                  <a:schemeClr val="tx1"/>
                </a:solidFill>
                <a:effectLst/>
                <a:uLnTx/>
                <a:uFillTx/>
                <a:latin typeface="+mn-lt"/>
                <a:ea typeface="+mn-ea"/>
                <a:cs typeface="+mn-cs"/>
              </a:rPr>
              <a:t>the Apache Directory Server.</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UnboundId</a:t>
            </a:r>
            <a:r>
              <a:rPr lang="fr-CA" dirty="0" smtClean="0"/>
              <a:t> LDAP SDK</a:t>
            </a:r>
          </a:p>
        </p:txBody>
      </p:sp>
      <p:pic>
        <p:nvPicPr>
          <p:cNvPr id="2050" name="Picture 2"/>
          <p:cNvPicPr>
            <a:picLocks noChangeAspect="1" noChangeArrowheads="1"/>
          </p:cNvPicPr>
          <p:nvPr/>
        </p:nvPicPr>
        <p:blipFill>
          <a:blip r:embed="rId3" cstate="print"/>
          <a:srcRect/>
          <a:stretch>
            <a:fillRect/>
          </a:stretch>
        </p:blipFill>
        <p:spPr bwMode="auto">
          <a:xfrm>
            <a:off x="352066" y="1814509"/>
            <a:ext cx="4434248" cy="971549"/>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285720" y="2857496"/>
            <a:ext cx="4781550" cy="228600"/>
          </a:xfrm>
          <a:prstGeom prst="rect">
            <a:avLst/>
          </a:prstGeom>
          <a:noFill/>
          <a:ln w="9525">
            <a:noFill/>
            <a:miter lim="800000"/>
            <a:headEnd/>
            <a:tailEnd/>
          </a:ln>
          <a:effectLst/>
        </p:spPr>
      </p:pic>
      <p:sp>
        <p:nvSpPr>
          <p:cNvPr id="6" name="Espace réservé du contenu 2"/>
          <p:cNvSpPr txBox="1">
            <a:spLocks/>
          </p:cNvSpPr>
          <p:nvPr/>
        </p:nvSpPr>
        <p:spPr bwMode="auto">
          <a:xfrm>
            <a:off x="5572132" y="5572140"/>
            <a:ext cx="3143272" cy="85725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charset="0"/>
              <a:buChar char="•"/>
              <a:tabLst/>
              <a:defRPr/>
            </a:pPr>
            <a:r>
              <a:rPr kumimoji="0" lang="en-US" sz="1400" b="0" i="0" u="none" strike="noStrike" kern="1200" cap="none" spc="0" normalizeH="0" baseline="0" noProof="0" dirty="0" smtClean="0">
                <a:ln>
                  <a:noFill/>
                </a:ln>
                <a:solidFill>
                  <a:schemeClr val="tx1"/>
                </a:solidFill>
                <a:effectLst/>
                <a:uLnTx/>
                <a:uFillTx/>
                <a:latin typeface="+mn-lt"/>
                <a:ea typeface="+mn-ea"/>
                <a:cs typeface="+mn-cs"/>
              </a:rPr>
              <a:t>This examples shows the add, modify and delete operations.</a:t>
            </a:r>
            <a:endParaRPr kumimoji="0" lang="fr-CA" sz="14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2052" name="Picture 4"/>
          <p:cNvPicPr>
            <a:picLocks noChangeAspect="1" noChangeArrowheads="1"/>
          </p:cNvPicPr>
          <p:nvPr/>
        </p:nvPicPr>
        <p:blipFill>
          <a:blip r:embed="rId5" cstate="print"/>
          <a:srcRect/>
          <a:stretch>
            <a:fillRect/>
          </a:stretch>
        </p:blipFill>
        <p:spPr bwMode="auto">
          <a:xfrm>
            <a:off x="5476905" y="1857364"/>
            <a:ext cx="3381375" cy="13716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6" cstate="print"/>
          <a:srcRect/>
          <a:stretch>
            <a:fillRect/>
          </a:stretch>
        </p:blipFill>
        <p:spPr bwMode="auto">
          <a:xfrm>
            <a:off x="214282" y="4643446"/>
            <a:ext cx="4943475" cy="219075"/>
          </a:xfrm>
          <a:prstGeom prst="rect">
            <a:avLst/>
          </a:prstGeom>
          <a:noFill/>
          <a:ln w="9525">
            <a:noFill/>
            <a:miter lim="800000"/>
            <a:headEnd/>
            <a:tailEnd/>
          </a:ln>
          <a:effectLst/>
        </p:spPr>
      </p:pic>
      <p:pic>
        <p:nvPicPr>
          <p:cNvPr id="2054" name="Picture 6"/>
          <p:cNvPicPr>
            <a:picLocks noChangeAspect="1" noChangeArrowheads="1"/>
          </p:cNvPicPr>
          <p:nvPr/>
        </p:nvPicPr>
        <p:blipFill>
          <a:blip r:embed="rId7" cstate="print"/>
          <a:srcRect/>
          <a:stretch>
            <a:fillRect/>
          </a:stretch>
        </p:blipFill>
        <p:spPr bwMode="auto">
          <a:xfrm>
            <a:off x="5572132" y="3643314"/>
            <a:ext cx="3381375" cy="1390650"/>
          </a:xfrm>
          <a:prstGeom prst="rect">
            <a:avLst/>
          </a:prstGeom>
          <a:noFill/>
          <a:ln w="9525">
            <a:noFill/>
            <a:miter lim="800000"/>
            <a:headEnd/>
            <a:tailEnd/>
          </a:ln>
          <a:effectLst/>
        </p:spPr>
      </p:pic>
      <p:pic>
        <p:nvPicPr>
          <p:cNvPr id="2055" name="Picture 7"/>
          <p:cNvPicPr>
            <a:picLocks noChangeAspect="1" noChangeArrowheads="1"/>
          </p:cNvPicPr>
          <p:nvPr/>
        </p:nvPicPr>
        <p:blipFill>
          <a:blip r:embed="rId8" cstate="print"/>
          <a:srcRect/>
          <a:stretch>
            <a:fillRect/>
          </a:stretch>
        </p:blipFill>
        <p:spPr bwMode="auto">
          <a:xfrm>
            <a:off x="142844" y="3714752"/>
            <a:ext cx="5143536" cy="815642"/>
          </a:xfrm>
          <a:prstGeom prst="rect">
            <a:avLst/>
          </a:prstGeom>
          <a:noFill/>
          <a:ln w="9525">
            <a:noFill/>
            <a:miter lim="800000"/>
            <a:headEnd/>
            <a:tailEnd/>
          </a:ln>
          <a:effectLst/>
        </p:spPr>
      </p:pic>
      <p:pic>
        <p:nvPicPr>
          <p:cNvPr id="2056" name="Picture 8"/>
          <p:cNvPicPr>
            <a:picLocks noChangeAspect="1" noChangeArrowheads="1"/>
          </p:cNvPicPr>
          <p:nvPr/>
        </p:nvPicPr>
        <p:blipFill>
          <a:blip r:embed="rId9" cstate="print"/>
          <a:srcRect/>
          <a:stretch>
            <a:fillRect/>
          </a:stretch>
        </p:blipFill>
        <p:spPr bwMode="auto">
          <a:xfrm>
            <a:off x="214282" y="5486419"/>
            <a:ext cx="4943475" cy="657225"/>
          </a:xfrm>
          <a:prstGeom prst="rect">
            <a:avLst/>
          </a:prstGeom>
          <a:noFill/>
          <a:ln w="9525">
            <a:noFill/>
            <a:miter lim="800000"/>
            <a:headEnd/>
            <a:tailEnd/>
          </a:ln>
          <a:effectLst/>
        </p:spPr>
      </p:pic>
      <p:cxnSp>
        <p:nvCxnSpPr>
          <p:cNvPr id="14" name="Straight Connector 13"/>
          <p:cNvCxnSpPr/>
          <p:nvPr/>
        </p:nvCxnSpPr>
        <p:spPr>
          <a:xfrm>
            <a:off x="214282" y="5214950"/>
            <a:ext cx="8643998" cy="1588"/>
          </a:xfrm>
          <a:prstGeom prst="line">
            <a:avLst/>
          </a:prstGeom>
          <a:ln w="28575" cmpd="sng"/>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42844" y="3429000"/>
            <a:ext cx="8715436" cy="1588"/>
          </a:xfrm>
          <a:prstGeom prst="line">
            <a:avLst/>
          </a:prstGeom>
          <a:ln w="28575" cmpd="sng"/>
        </p:spPr>
        <p:style>
          <a:lnRef idx="1">
            <a:schemeClr val="accent1"/>
          </a:lnRef>
          <a:fillRef idx="0">
            <a:schemeClr val="accent1"/>
          </a:fillRef>
          <a:effectRef idx="0">
            <a:schemeClr val="accent1"/>
          </a:effectRef>
          <a:fontRef idx="minor">
            <a:schemeClr val="tx1"/>
          </a:fontRef>
        </p:style>
      </p:cxnSp>
      <p:pic>
        <p:nvPicPr>
          <p:cNvPr id="1026" name="Picture 2"/>
          <p:cNvPicPr>
            <a:picLocks noChangeAspect="1" noChangeArrowheads="1"/>
          </p:cNvPicPr>
          <p:nvPr/>
        </p:nvPicPr>
        <p:blipFill>
          <a:blip r:embed="rId10" cstate="print"/>
          <a:srcRect/>
          <a:stretch>
            <a:fillRect/>
          </a:stretch>
        </p:blipFill>
        <p:spPr bwMode="auto">
          <a:xfrm>
            <a:off x="185741" y="6286520"/>
            <a:ext cx="4886325" cy="238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UnboundId</a:t>
            </a:r>
            <a:r>
              <a:rPr lang="fr-CA" dirty="0" smtClean="0"/>
              <a:t> LDAP SDK</a:t>
            </a:r>
          </a:p>
        </p:txBody>
      </p:sp>
      <p:sp>
        <p:nvSpPr>
          <p:cNvPr id="4" name="Espace réservé du contenu 2"/>
          <p:cNvSpPr txBox="1">
            <a:spLocks/>
          </p:cNvSpPr>
          <p:nvPr/>
        </p:nvSpPr>
        <p:spPr bwMode="auto">
          <a:xfrm>
            <a:off x="214282" y="1912938"/>
            <a:ext cx="8624918" cy="123031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The </a:t>
            </a:r>
            <a:r>
              <a:rPr lang="en-US" sz="1400" b="1" dirty="0" err="1" smtClean="0">
                <a:latin typeface="+mj-lt"/>
              </a:rPr>
              <a:t>UnboundID</a:t>
            </a:r>
            <a:r>
              <a:rPr lang="en-US" sz="1400" b="1" dirty="0" smtClean="0">
                <a:latin typeface="+mj-lt"/>
              </a:rPr>
              <a:t> LDA SDK</a:t>
            </a:r>
            <a:r>
              <a:rPr lang="en-US" sz="1400" dirty="0" smtClean="0">
                <a:latin typeface="+mj-lt"/>
              </a:rPr>
              <a:t> provides easy use of LDAP extended requests.</a:t>
            </a:r>
          </a:p>
          <a:p>
            <a:pPr marL="342900" indent="-342900" fontAlgn="auto">
              <a:spcBef>
                <a:spcPct val="20000"/>
              </a:spcBef>
              <a:spcAft>
                <a:spcPts val="0"/>
              </a:spcAft>
              <a:buFont typeface="Arial" pitchFamily="34" charset="0"/>
              <a:buChar char="•"/>
              <a:defRPr/>
            </a:pPr>
            <a:r>
              <a:rPr lang="en-US" sz="1400" dirty="0" smtClean="0">
                <a:latin typeface="+mj-lt"/>
              </a:rPr>
              <a:t>The Extended Operation is a generic LDAP operation that can define new operations that were not  part of the original protocol specification.</a:t>
            </a:r>
          </a:p>
          <a:p>
            <a:pPr marL="342900" indent="-342900" fontAlgn="auto">
              <a:spcBef>
                <a:spcPct val="20000"/>
              </a:spcBef>
              <a:spcAft>
                <a:spcPts val="0"/>
              </a:spcAft>
              <a:buFont typeface="Arial" pitchFamily="34" charset="0"/>
              <a:buChar char="•"/>
              <a:defRPr/>
            </a:pPr>
            <a:r>
              <a:rPr lang="en-US" sz="1400" dirty="0" smtClean="0">
                <a:latin typeface="+mj-lt"/>
              </a:rPr>
              <a:t>Common extended operations: </a:t>
            </a:r>
            <a:r>
              <a:rPr lang="en-US" sz="1400" dirty="0" err="1" smtClean="0">
                <a:latin typeface="+mj-lt"/>
              </a:rPr>
              <a:t>StartTLS</a:t>
            </a:r>
            <a:r>
              <a:rPr lang="en-US" sz="1400" dirty="0" smtClean="0">
                <a:latin typeface="+mj-lt"/>
              </a:rPr>
              <a:t>, Abandon, Modify Password, Who am I?</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2" name="Picture 2"/>
          <p:cNvPicPr>
            <a:picLocks noChangeAspect="1" noChangeArrowheads="1"/>
          </p:cNvPicPr>
          <p:nvPr/>
        </p:nvPicPr>
        <p:blipFill>
          <a:blip r:embed="rId3" cstate="print"/>
          <a:srcRect/>
          <a:stretch>
            <a:fillRect/>
          </a:stretch>
        </p:blipFill>
        <p:spPr bwMode="auto">
          <a:xfrm>
            <a:off x="71438" y="6432458"/>
            <a:ext cx="9001156" cy="211252"/>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142976" y="5429264"/>
            <a:ext cx="6357982" cy="816046"/>
          </a:xfrm>
          <a:prstGeom prst="rect">
            <a:avLst/>
          </a:prstGeom>
          <a:noFill/>
          <a:ln w="9525">
            <a:noFill/>
            <a:miter lim="800000"/>
            <a:headEnd/>
            <a:tailEnd/>
          </a:ln>
          <a:effectLst/>
        </p:spPr>
      </p:pic>
      <p:pic>
        <p:nvPicPr>
          <p:cNvPr id="3076" name="Picture 4"/>
          <p:cNvPicPr>
            <a:picLocks noChangeAspect="1" noChangeArrowheads="1"/>
          </p:cNvPicPr>
          <p:nvPr/>
        </p:nvPicPr>
        <p:blipFill>
          <a:blip r:embed="rId5" cstate="print"/>
          <a:srcRect/>
          <a:stretch>
            <a:fillRect/>
          </a:stretch>
        </p:blipFill>
        <p:spPr bwMode="auto">
          <a:xfrm>
            <a:off x="142844" y="3214686"/>
            <a:ext cx="4572032" cy="1532670"/>
          </a:xfrm>
          <a:prstGeom prst="rect">
            <a:avLst/>
          </a:prstGeom>
          <a:noFill/>
          <a:ln w="9525">
            <a:noFill/>
            <a:miter lim="800000"/>
            <a:headEnd/>
            <a:tailEnd/>
          </a:ln>
          <a:effectLst/>
        </p:spPr>
      </p:pic>
      <p:pic>
        <p:nvPicPr>
          <p:cNvPr id="3077" name="Picture 5"/>
          <p:cNvPicPr>
            <a:picLocks noChangeAspect="1" noChangeArrowheads="1"/>
          </p:cNvPicPr>
          <p:nvPr/>
        </p:nvPicPr>
        <p:blipFill>
          <a:blip r:embed="rId6" cstate="print"/>
          <a:srcRect/>
          <a:stretch>
            <a:fillRect/>
          </a:stretch>
        </p:blipFill>
        <p:spPr bwMode="auto">
          <a:xfrm>
            <a:off x="5024471" y="3357562"/>
            <a:ext cx="4048123" cy="1138813"/>
          </a:xfrm>
          <a:prstGeom prst="rect">
            <a:avLst/>
          </a:prstGeom>
          <a:noFill/>
          <a:ln w="9525">
            <a:noFill/>
            <a:miter lim="800000"/>
            <a:headEnd/>
            <a:tailEnd/>
          </a:ln>
          <a:effectLst/>
        </p:spPr>
      </p:pic>
      <p:cxnSp>
        <p:nvCxnSpPr>
          <p:cNvPr id="11" name="Straight Connector 10"/>
          <p:cNvCxnSpPr/>
          <p:nvPr/>
        </p:nvCxnSpPr>
        <p:spPr>
          <a:xfrm rot="5400000">
            <a:off x="4036215" y="3963991"/>
            <a:ext cx="1643074" cy="1588"/>
          </a:xfrm>
          <a:prstGeom prst="line">
            <a:avLst/>
          </a:prstGeom>
          <a:ln w="28575" cmpd="sng"/>
        </p:spPr>
        <p:style>
          <a:lnRef idx="1">
            <a:schemeClr val="accent1"/>
          </a:lnRef>
          <a:fillRef idx="0">
            <a:schemeClr val="accent1"/>
          </a:fillRef>
          <a:effectRef idx="0">
            <a:schemeClr val="accent1"/>
          </a:effectRef>
          <a:fontRef idx="minor">
            <a:schemeClr val="tx1"/>
          </a:fontRef>
        </p:style>
      </p:cxnSp>
      <p:sp>
        <p:nvSpPr>
          <p:cNvPr id="12" name="Espace réservé du contenu 2"/>
          <p:cNvSpPr txBox="1">
            <a:spLocks/>
          </p:cNvSpPr>
          <p:nvPr/>
        </p:nvSpPr>
        <p:spPr bwMode="auto">
          <a:xfrm>
            <a:off x="214282" y="4929198"/>
            <a:ext cx="4071966" cy="35719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b="1" dirty="0" smtClean="0">
                <a:latin typeface="+mj-lt"/>
              </a:rPr>
              <a:t>Open DS</a:t>
            </a:r>
            <a:r>
              <a:rPr lang="en-US" sz="1400" dirty="0" smtClean="0">
                <a:latin typeface="+mj-lt"/>
              </a:rPr>
              <a:t> support for extended requests</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sp>
        <p:nvSpPr>
          <p:cNvPr id="13" name="Espace réservé du contenu 2"/>
          <p:cNvSpPr txBox="1">
            <a:spLocks/>
          </p:cNvSpPr>
          <p:nvPr/>
        </p:nvSpPr>
        <p:spPr bwMode="auto">
          <a:xfrm>
            <a:off x="4929190" y="4929198"/>
            <a:ext cx="4071966" cy="35719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b="1" dirty="0" smtClean="0">
                <a:latin typeface="+mj-lt"/>
              </a:rPr>
              <a:t>Apache DS</a:t>
            </a:r>
            <a:r>
              <a:rPr lang="en-US" sz="1400" dirty="0" smtClean="0">
                <a:latin typeface="+mj-lt"/>
              </a:rPr>
              <a:t> support for extended requests</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609600" y="1912938"/>
            <a:ext cx="8229600" cy="201612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The </a:t>
            </a:r>
            <a:r>
              <a:rPr lang="en-US" sz="1400" b="1" dirty="0" err="1" smtClean="0">
                <a:latin typeface="+mj-lt"/>
              </a:rPr>
              <a:t>LDAPBeans</a:t>
            </a:r>
            <a:r>
              <a:rPr lang="en-US" sz="1400" dirty="0" smtClean="0">
                <a:latin typeface="+mj-lt"/>
              </a:rPr>
              <a:t> project provided mapping between java interfaces and LDAP attributes.  </a:t>
            </a:r>
            <a:r>
              <a:rPr lang="en-US" sz="1400" dirty="0" err="1" smtClean="0">
                <a:latin typeface="+mj-lt"/>
              </a:rPr>
              <a:t>LDAPBeans</a:t>
            </a:r>
            <a:r>
              <a:rPr lang="en-US" sz="1400" dirty="0" smtClean="0">
                <a:latin typeface="+mj-lt"/>
              </a:rPr>
              <a:t> is a tool that allows easy access to LDAP objects throw Java interfaces.  We declare java interfaces describing LDAP objects without having to write the implementation of our beans. </a:t>
            </a:r>
          </a:p>
          <a:p>
            <a:pPr marL="342900" indent="-342900" fontAlgn="auto">
              <a:spcBef>
                <a:spcPct val="20000"/>
              </a:spcBef>
              <a:spcAft>
                <a:spcPts val="0"/>
              </a:spcAft>
              <a:buFont typeface="Arial" pitchFamily="34" charset="0"/>
              <a:buChar char="•"/>
              <a:defRPr/>
            </a:pPr>
            <a:r>
              <a:rPr lang="en-US" sz="1400" dirty="0" smtClean="0">
                <a:latin typeface="+mj-lt"/>
              </a:rPr>
              <a:t>Features: </a:t>
            </a:r>
          </a:p>
          <a:p>
            <a:pPr marL="800100" lvl="1" indent="-342900" fontAlgn="auto">
              <a:spcBef>
                <a:spcPct val="20000"/>
              </a:spcBef>
              <a:spcAft>
                <a:spcPts val="0"/>
              </a:spcAft>
              <a:buFont typeface="Wingdings" pitchFamily="2" charset="2"/>
              <a:buChar char="Ø"/>
              <a:defRPr/>
            </a:pPr>
            <a:r>
              <a:rPr lang="en-US" sz="1400" dirty="0" smtClean="0">
                <a:latin typeface="+mj-lt"/>
              </a:rPr>
              <a:t>Primitive type mapping</a:t>
            </a:r>
          </a:p>
          <a:p>
            <a:pPr marL="800100" lvl="1" indent="-342900" fontAlgn="auto">
              <a:spcBef>
                <a:spcPct val="20000"/>
              </a:spcBef>
              <a:spcAft>
                <a:spcPts val="0"/>
              </a:spcAft>
              <a:buFont typeface="Wingdings" pitchFamily="2" charset="2"/>
              <a:buChar char="Ø"/>
              <a:defRPr/>
            </a:pPr>
            <a:r>
              <a:rPr lang="en-US" sz="1400" dirty="0" smtClean="0">
                <a:latin typeface="+mj-lt"/>
              </a:rPr>
              <a:t>Complex mapping using regular expressions</a:t>
            </a:r>
          </a:p>
          <a:p>
            <a:pPr marL="800100" lvl="1" indent="-342900" fontAlgn="auto">
              <a:spcBef>
                <a:spcPct val="20000"/>
              </a:spcBef>
              <a:spcAft>
                <a:spcPts val="0"/>
              </a:spcAft>
              <a:buFont typeface="Wingdings" pitchFamily="2" charset="2"/>
              <a:buChar char="Ø"/>
              <a:defRPr/>
            </a:pPr>
            <a:r>
              <a:rPr lang="en-US" sz="1400" dirty="0" smtClean="0">
                <a:latin typeface="+mj-lt"/>
              </a:rPr>
              <a:t>Mapping to other </a:t>
            </a:r>
            <a:r>
              <a:rPr lang="en-US" sz="1400" dirty="0" err="1" smtClean="0">
                <a:latin typeface="+mj-lt"/>
              </a:rPr>
              <a:t>LdapBean</a:t>
            </a:r>
            <a:r>
              <a:rPr lang="en-US" sz="1400" dirty="0" smtClean="0">
                <a:latin typeface="+mj-lt"/>
              </a:rPr>
              <a:t> object</a:t>
            </a:r>
          </a:p>
          <a:p>
            <a:pPr marL="800100" lvl="1" indent="-342900" fontAlgn="auto">
              <a:spcBef>
                <a:spcPct val="20000"/>
              </a:spcBef>
              <a:spcAft>
                <a:spcPts val="0"/>
              </a:spcAft>
              <a:buFont typeface="Wingdings" pitchFamily="2" charset="2"/>
              <a:buChar char="Ø"/>
              <a:defRPr/>
            </a:pPr>
            <a:r>
              <a:rPr lang="en-US" sz="1400" dirty="0" smtClean="0">
                <a:latin typeface="+mj-lt"/>
              </a:rPr>
              <a:t>LDAP directory access cache</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6" name="Picture 2"/>
          <p:cNvPicPr>
            <a:picLocks noChangeAspect="1" noChangeArrowheads="1"/>
          </p:cNvPicPr>
          <p:nvPr/>
        </p:nvPicPr>
        <p:blipFill>
          <a:blip r:embed="rId3" cstate="print"/>
          <a:srcRect/>
          <a:stretch>
            <a:fillRect/>
          </a:stretch>
        </p:blipFill>
        <p:spPr bwMode="auto">
          <a:xfrm>
            <a:off x="181006" y="4098357"/>
            <a:ext cx="8820150" cy="11165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609600" y="2198690"/>
            <a:ext cx="3605210" cy="201612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b="1" dirty="0" err="1" smtClean="0">
                <a:latin typeface="+mj-lt"/>
              </a:rPr>
              <a:t>LdapBeanManager</a:t>
            </a:r>
            <a:r>
              <a:rPr lang="en-US" sz="1400" dirty="0" smtClean="0">
                <a:latin typeface="+mj-lt"/>
              </a:rPr>
              <a:t> is used as utility class that can create java proxy objects based on the interface declared. It’s also responsible for working with the internal </a:t>
            </a:r>
            <a:r>
              <a:rPr lang="en-US" sz="1400" dirty="0" err="1" smtClean="0">
                <a:latin typeface="+mj-lt"/>
              </a:rPr>
              <a:t>ldap</a:t>
            </a:r>
            <a:r>
              <a:rPr lang="en-US" sz="1400" dirty="0" smtClean="0">
                <a:latin typeface="+mj-lt"/>
              </a:rPr>
              <a:t> connection pool and doing the cleanup process.</a:t>
            </a:r>
            <a:endParaRPr lang="en-US" sz="1400" dirty="0" err="1" smtClean="0">
              <a:latin typeface="+mj-lt"/>
            </a:endParaRPr>
          </a:p>
        </p:txBody>
      </p:sp>
      <p:pic>
        <p:nvPicPr>
          <p:cNvPr id="5" name="Picture 2"/>
          <p:cNvPicPr>
            <a:picLocks noChangeAspect="1" noChangeArrowheads="1"/>
          </p:cNvPicPr>
          <p:nvPr/>
        </p:nvPicPr>
        <p:blipFill>
          <a:blip r:embed="rId3" cstate="print"/>
          <a:srcRect/>
          <a:stretch>
            <a:fillRect/>
          </a:stretch>
        </p:blipFill>
        <p:spPr bwMode="auto">
          <a:xfrm>
            <a:off x="4643438" y="1971830"/>
            <a:ext cx="3962400" cy="3438370"/>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866775" y="5500702"/>
            <a:ext cx="6448425" cy="962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609600" y="1912938"/>
            <a:ext cx="8229600" cy="101599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lnSpcReduction="10000"/>
          </a:bodyPr>
          <a:lstStyle/>
          <a:p>
            <a:pPr marL="342900" indent="-342900" fontAlgn="auto">
              <a:spcBef>
                <a:spcPct val="20000"/>
              </a:spcBef>
              <a:spcAft>
                <a:spcPts val="0"/>
              </a:spcAft>
              <a:buFont typeface="Arial" pitchFamily="34" charset="0"/>
              <a:buChar char="•"/>
              <a:defRPr/>
            </a:pPr>
            <a:r>
              <a:rPr lang="en-US" sz="1400" dirty="0" smtClean="0">
                <a:latin typeface="+mj-lt"/>
              </a:rPr>
              <a:t>The object-</a:t>
            </a:r>
            <a:r>
              <a:rPr lang="en-US" sz="1400" dirty="0" err="1" smtClean="0">
                <a:latin typeface="+mj-lt"/>
              </a:rPr>
              <a:t>ldap</a:t>
            </a:r>
            <a:r>
              <a:rPr lang="en-US" sz="1400" smtClean="0">
                <a:latin typeface="+mj-lt"/>
              </a:rPr>
              <a:t>-mapping Project </a:t>
            </a:r>
            <a:r>
              <a:rPr lang="en-US" sz="1400" dirty="0" smtClean="0">
                <a:latin typeface="+mj-lt"/>
              </a:rPr>
              <a:t>provides a mapping between java POJO classes and LDAP attributes in a JPA similar way.</a:t>
            </a:r>
          </a:p>
          <a:p>
            <a:pPr marL="342900" indent="-342900" fontAlgn="auto">
              <a:spcBef>
                <a:spcPct val="20000"/>
              </a:spcBef>
              <a:spcAft>
                <a:spcPts val="0"/>
              </a:spcAft>
              <a:buFont typeface="Arial" pitchFamily="34" charset="0"/>
              <a:buChar char="•"/>
              <a:defRPr/>
            </a:pPr>
            <a:r>
              <a:rPr lang="en-US" sz="1400" dirty="0" smtClean="0">
                <a:latin typeface="+mj-lt"/>
              </a:rPr>
              <a:t>Annotations used from the library: </a:t>
            </a:r>
            <a:r>
              <a:rPr lang="en-US" sz="1400" dirty="0" err="1" smtClean="0">
                <a:latin typeface="+mj-lt"/>
              </a:rPr>
              <a:t>LdapObject</a:t>
            </a:r>
            <a:r>
              <a:rPr lang="en-US" sz="1400" dirty="0" smtClean="0">
                <a:latin typeface="+mj-lt"/>
              </a:rPr>
              <a:t>, </a:t>
            </a:r>
            <a:r>
              <a:rPr lang="en-US" sz="1400" dirty="0" err="1" smtClean="0">
                <a:latin typeface="+mj-lt"/>
              </a:rPr>
              <a:t>DnPrefix</a:t>
            </a:r>
            <a:r>
              <a:rPr lang="en-US" sz="1400" dirty="0" smtClean="0">
                <a:latin typeface="+mj-lt"/>
              </a:rPr>
              <a:t>, </a:t>
            </a:r>
            <a:r>
              <a:rPr lang="en-US" sz="1400" dirty="0" err="1" smtClean="0">
                <a:latin typeface="+mj-lt"/>
              </a:rPr>
              <a:t>LdapAttribute</a:t>
            </a:r>
            <a:r>
              <a:rPr lang="en-US" sz="1400" dirty="0" smtClean="0">
                <a:latin typeface="+mj-lt"/>
              </a:rPr>
              <a:t>.</a:t>
            </a:r>
          </a:p>
          <a:p>
            <a:pPr marL="342900" indent="-342900" fontAlgn="auto">
              <a:spcBef>
                <a:spcPct val="20000"/>
              </a:spcBef>
              <a:spcAft>
                <a:spcPts val="0"/>
              </a:spcAft>
              <a:buFont typeface="Arial" pitchFamily="34" charset="0"/>
              <a:buChar char="•"/>
              <a:defRPr/>
            </a:pPr>
            <a:r>
              <a:rPr lang="en-US" sz="1400" dirty="0" smtClean="0">
                <a:latin typeface="+mj-lt"/>
              </a:rPr>
              <a:t>It depends on Spring </a:t>
            </a:r>
            <a:r>
              <a:rPr lang="en-US" sz="1400" dirty="0" err="1" smtClean="0">
                <a:latin typeface="+mj-lt"/>
              </a:rPr>
              <a:t>Ldap</a:t>
            </a:r>
            <a:r>
              <a:rPr lang="en-US" sz="1400" dirty="0" smtClean="0">
                <a:latin typeface="+mj-lt"/>
              </a:rPr>
              <a:t> library.</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5" name="Picture 2"/>
          <p:cNvPicPr>
            <a:picLocks noChangeAspect="1" noChangeArrowheads="1"/>
          </p:cNvPicPr>
          <p:nvPr/>
        </p:nvPicPr>
        <p:blipFill>
          <a:blip r:embed="rId3" cstate="print"/>
          <a:srcRect/>
          <a:stretch>
            <a:fillRect/>
          </a:stretch>
        </p:blipFill>
        <p:spPr bwMode="auto">
          <a:xfrm>
            <a:off x="524021" y="3571876"/>
            <a:ext cx="3905103" cy="771525"/>
          </a:xfrm>
          <a:prstGeom prst="rect">
            <a:avLst/>
          </a:prstGeom>
          <a:noFill/>
          <a:ln w="9525">
            <a:noFill/>
            <a:miter lim="800000"/>
            <a:headEnd/>
            <a:tailEnd/>
          </a:ln>
          <a:effectLst/>
        </p:spPr>
      </p:pic>
      <p:pic>
        <p:nvPicPr>
          <p:cNvPr id="7" name="Picture 3"/>
          <p:cNvPicPr>
            <a:picLocks noChangeAspect="1" noChangeArrowheads="1"/>
          </p:cNvPicPr>
          <p:nvPr/>
        </p:nvPicPr>
        <p:blipFill>
          <a:blip r:embed="rId4" cstate="print"/>
          <a:srcRect/>
          <a:stretch>
            <a:fillRect/>
          </a:stretch>
        </p:blipFill>
        <p:spPr bwMode="auto">
          <a:xfrm>
            <a:off x="4786314" y="3143248"/>
            <a:ext cx="3133725" cy="1819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pic>
        <p:nvPicPr>
          <p:cNvPr id="6" name="Picture 4"/>
          <p:cNvPicPr>
            <a:picLocks noChangeAspect="1" noChangeArrowheads="1"/>
          </p:cNvPicPr>
          <p:nvPr/>
        </p:nvPicPr>
        <p:blipFill>
          <a:blip r:embed="rId3" cstate="print"/>
          <a:srcRect/>
          <a:stretch>
            <a:fillRect/>
          </a:stretch>
        </p:blipFill>
        <p:spPr bwMode="auto">
          <a:xfrm>
            <a:off x="1285852" y="1785926"/>
            <a:ext cx="6648450" cy="3924300"/>
          </a:xfrm>
          <a:prstGeom prst="rect">
            <a:avLst/>
          </a:prstGeom>
          <a:noFill/>
          <a:ln w="9525">
            <a:noFill/>
            <a:miter lim="800000"/>
            <a:headEnd/>
            <a:tailEnd/>
          </a:ln>
          <a:effectLst/>
        </p:spPr>
      </p:pic>
      <p:sp>
        <p:nvSpPr>
          <p:cNvPr id="8" name="Espace réservé du contenu 2"/>
          <p:cNvSpPr txBox="1">
            <a:spLocks/>
          </p:cNvSpPr>
          <p:nvPr/>
        </p:nvSpPr>
        <p:spPr bwMode="auto">
          <a:xfrm>
            <a:off x="571472" y="6056342"/>
            <a:ext cx="8229600" cy="587368"/>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r>
              <a:rPr lang="en-US" sz="1400" dirty="0" smtClean="0"/>
              <a:t>Beans.xml spring context file needed for creating a </a:t>
            </a:r>
            <a:r>
              <a:rPr lang="en-US" sz="1400" b="1" dirty="0" err="1" smtClean="0"/>
              <a:t>LdapManager</a:t>
            </a:r>
            <a:r>
              <a:rPr lang="en-US" sz="1400" dirty="0" smtClean="0"/>
              <a:t> object.</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609600" y="1912938"/>
            <a:ext cx="8229600" cy="194469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b="1" dirty="0" smtClean="0">
                <a:latin typeface="+mj-lt"/>
              </a:rPr>
              <a:t>LDAP-ODM </a:t>
            </a:r>
            <a:r>
              <a:rPr lang="en-US" sz="1400" dirty="0" smtClean="0">
                <a:latin typeface="+mj-lt"/>
              </a:rPr>
              <a:t>is a framework for mapping LDAP directory entries to Java objects. It uses Spring 2.0, Spring-</a:t>
            </a:r>
            <a:r>
              <a:rPr lang="en-US" sz="1400" dirty="0" err="1" smtClean="0">
                <a:latin typeface="+mj-lt"/>
              </a:rPr>
              <a:t>Ldap</a:t>
            </a:r>
            <a:r>
              <a:rPr lang="en-US" sz="1400" dirty="0" smtClean="0">
                <a:latin typeface="+mj-lt"/>
              </a:rPr>
              <a:t> 1.1 and </a:t>
            </a:r>
            <a:r>
              <a:rPr lang="en-US" sz="1400" dirty="0" err="1" smtClean="0">
                <a:latin typeface="+mj-lt"/>
              </a:rPr>
              <a:t>CGLib</a:t>
            </a:r>
            <a:r>
              <a:rPr lang="en-US" sz="1400" dirty="0" smtClean="0">
                <a:latin typeface="+mj-lt"/>
              </a:rPr>
              <a:t> 2.0 to provide object-oriented access to LDAP directory entries.</a:t>
            </a:r>
          </a:p>
          <a:p>
            <a:pPr marL="342900" indent="-342900" fontAlgn="auto">
              <a:spcBef>
                <a:spcPct val="20000"/>
              </a:spcBef>
              <a:spcAft>
                <a:spcPts val="0"/>
              </a:spcAft>
              <a:buFont typeface="Arial" pitchFamily="34" charset="0"/>
              <a:buChar char="•"/>
              <a:defRPr/>
            </a:pPr>
            <a:r>
              <a:rPr lang="en-US" sz="1400" dirty="0" smtClean="0">
                <a:latin typeface="+mj-lt"/>
              </a:rPr>
              <a:t>Features:</a:t>
            </a:r>
          </a:p>
          <a:p>
            <a:pPr marL="800100" lvl="1" indent="-342900" fontAlgn="auto">
              <a:spcBef>
                <a:spcPct val="20000"/>
              </a:spcBef>
              <a:spcAft>
                <a:spcPts val="0"/>
              </a:spcAft>
              <a:buFont typeface="Wingdings" pitchFamily="2" charset="2"/>
              <a:buChar char="Ø"/>
              <a:defRPr/>
            </a:pPr>
            <a:r>
              <a:rPr lang="en-US" sz="1400" dirty="0" smtClean="0">
                <a:latin typeface="+mj-lt"/>
              </a:rPr>
              <a:t>LDAP metadata at class-level annotations</a:t>
            </a:r>
          </a:p>
          <a:p>
            <a:pPr marL="800100" lvl="1" indent="-342900" fontAlgn="auto">
              <a:spcBef>
                <a:spcPct val="20000"/>
              </a:spcBef>
              <a:spcAft>
                <a:spcPts val="0"/>
              </a:spcAft>
              <a:buFont typeface="Wingdings" pitchFamily="2" charset="2"/>
              <a:buChar char="Ø"/>
              <a:defRPr/>
            </a:pPr>
            <a:r>
              <a:rPr lang="en-US" sz="1400" dirty="0" smtClean="0">
                <a:latin typeface="+mj-lt"/>
              </a:rPr>
              <a:t>Caching of mapped objects</a:t>
            </a:r>
          </a:p>
          <a:p>
            <a:pPr marL="800100" lvl="1" indent="-342900" fontAlgn="auto">
              <a:spcBef>
                <a:spcPct val="20000"/>
              </a:spcBef>
              <a:spcAft>
                <a:spcPts val="0"/>
              </a:spcAft>
              <a:buFont typeface="Wingdings" pitchFamily="2" charset="2"/>
              <a:buChar char="Ø"/>
              <a:defRPr/>
            </a:pPr>
            <a:r>
              <a:rPr lang="en-US" sz="1400" dirty="0" smtClean="0">
                <a:latin typeface="+mj-lt"/>
              </a:rPr>
              <a:t>Collections support</a:t>
            </a:r>
          </a:p>
          <a:p>
            <a:pPr marL="800100" lvl="1" indent="-342900" fontAlgn="auto">
              <a:spcBef>
                <a:spcPct val="20000"/>
              </a:spcBef>
              <a:spcAft>
                <a:spcPts val="0"/>
              </a:spcAft>
              <a:buFont typeface="Wingdings" pitchFamily="2" charset="2"/>
              <a:buChar char="Ø"/>
              <a:defRPr/>
            </a:pPr>
            <a:r>
              <a:rPr lang="en-US" sz="1400" dirty="0" smtClean="0">
                <a:latin typeface="+mj-lt"/>
              </a:rPr>
              <a:t>Loading objects by DN and query via standard LDAP query.</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6" name="Picture 2"/>
          <p:cNvPicPr>
            <a:picLocks noChangeAspect="1" noChangeArrowheads="1"/>
          </p:cNvPicPr>
          <p:nvPr/>
        </p:nvPicPr>
        <p:blipFill>
          <a:blip r:embed="rId3" cstate="print"/>
          <a:srcRect/>
          <a:stretch>
            <a:fillRect/>
          </a:stretch>
        </p:blipFill>
        <p:spPr bwMode="auto">
          <a:xfrm>
            <a:off x="1643042" y="4143380"/>
            <a:ext cx="5362575" cy="2143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What</a:t>
            </a:r>
            <a:r>
              <a:rPr lang="fr-CA" dirty="0" smtClean="0"/>
              <a:t> </a:t>
            </a:r>
            <a:r>
              <a:rPr lang="fr-CA" dirty="0" err="1" smtClean="0"/>
              <a:t>is</a:t>
            </a:r>
            <a:r>
              <a:rPr lang="fr-CA" dirty="0" smtClean="0"/>
              <a:t> LDAP?</a:t>
            </a:r>
          </a:p>
        </p:txBody>
      </p:sp>
      <p:sp>
        <p:nvSpPr>
          <p:cNvPr id="3" name="Espace réservé du contenu 2"/>
          <p:cNvSpPr>
            <a:spLocks noGrp="1"/>
          </p:cNvSpPr>
          <p:nvPr>
            <p:ph idx="1"/>
          </p:nvPr>
        </p:nvSpPr>
        <p:spPr>
          <a:xfrm>
            <a:off x="142844" y="1714488"/>
            <a:ext cx="8786874" cy="2668594"/>
          </a:xfrm>
        </p:spPr>
        <p:txBody>
          <a:bodyPr rtlCol="0">
            <a:normAutofit fontScale="85000" lnSpcReduction="10000"/>
          </a:bodyPr>
          <a:lstStyle/>
          <a:p>
            <a:pPr fontAlgn="auto">
              <a:spcAft>
                <a:spcPts val="0"/>
              </a:spcAft>
              <a:buFont typeface="Arial" pitchFamily="34" charset="0"/>
              <a:buChar char="•"/>
              <a:defRPr/>
            </a:pPr>
            <a:r>
              <a:rPr lang="en-US" sz="1600" b="1" dirty="0" smtClean="0"/>
              <a:t>LDAP</a:t>
            </a:r>
            <a:r>
              <a:rPr lang="en-US" sz="1600" dirty="0" smtClean="0"/>
              <a:t>(The Lightweight Directory Access Protocol) is an Internet standard protocol used by applications to access information in a directory. It runs directly over TCP, and can be used to access a standalone LDAP directory service. LDAP is based on a client-server model. LDAP is defined in terms of </a:t>
            </a:r>
            <a:r>
              <a:rPr lang="en-US" sz="1600" b="1" dirty="0" smtClean="0"/>
              <a:t>ASN.1</a:t>
            </a:r>
            <a:r>
              <a:rPr lang="en-US" sz="1600" dirty="0" smtClean="0"/>
              <a:t> and transmitted using </a:t>
            </a:r>
            <a:r>
              <a:rPr lang="en-US" sz="1600" b="1" dirty="0" smtClean="0"/>
              <a:t>BER.</a:t>
            </a:r>
          </a:p>
          <a:p>
            <a:pPr fontAlgn="auto">
              <a:spcAft>
                <a:spcPts val="0"/>
              </a:spcAft>
              <a:buFont typeface="Arial" pitchFamily="34" charset="0"/>
              <a:buChar char="•"/>
              <a:defRPr/>
            </a:pPr>
            <a:r>
              <a:rPr lang="en-US" sz="1600" b="1" dirty="0" smtClean="0"/>
              <a:t>Abstract Syntax Notation One</a:t>
            </a:r>
            <a:r>
              <a:rPr lang="en-US" sz="1600" dirty="0" smtClean="0"/>
              <a:t> (ASN.1) is a standard and flexible notation that describes rules and structures for representing,  encoding, transmitting, and decoding data in telecommunications and computer networking.</a:t>
            </a:r>
          </a:p>
          <a:p>
            <a:pPr fontAlgn="auto">
              <a:spcAft>
                <a:spcPts val="0"/>
              </a:spcAft>
              <a:buFont typeface="Arial" pitchFamily="34" charset="0"/>
              <a:buChar char="•"/>
              <a:defRPr/>
            </a:pPr>
            <a:r>
              <a:rPr lang="en-US" sz="1600" dirty="0" smtClean="0"/>
              <a:t>The </a:t>
            </a:r>
            <a:r>
              <a:rPr lang="en-US" sz="1600" b="1" dirty="0" smtClean="0"/>
              <a:t>Basic Encoding Rules </a:t>
            </a:r>
            <a:r>
              <a:rPr lang="en-US" sz="1600" dirty="0" smtClean="0"/>
              <a:t>(BER) is one of the encoding formats defined as part of the ASN.1 standard specified by the  International Telecommunication Union (ITU )in X.690.</a:t>
            </a:r>
          </a:p>
          <a:p>
            <a:pPr fontAlgn="auto">
              <a:spcAft>
                <a:spcPts val="0"/>
              </a:spcAft>
              <a:buFont typeface="Arial" pitchFamily="34" charset="0"/>
              <a:buChar char="•"/>
              <a:defRPr/>
            </a:pPr>
            <a:r>
              <a:rPr lang="en-US" sz="1600" dirty="0" smtClean="0"/>
              <a:t>The LDAP directory service model is based on entries. An entry is a collection of attributes that describing it. Each attribute has a name, type and one or more values.</a:t>
            </a:r>
          </a:p>
          <a:p>
            <a:pPr fontAlgn="auto">
              <a:spcAft>
                <a:spcPts val="0"/>
              </a:spcAft>
              <a:buFont typeface="Arial" pitchFamily="34" charset="0"/>
              <a:buChar char="•"/>
              <a:defRPr/>
            </a:pPr>
            <a:r>
              <a:rPr lang="en-US" sz="1600" dirty="0" smtClean="0"/>
              <a:t>In LDAP, directory entries are arranged in a hierarchical tree-like structure, starting at a root and then branching down into individual entries. Each entry is uniquely identified by a distinguished name. A distinguished name consists of a name that uniquely identifies the entry at that hierarchical level.</a:t>
            </a:r>
          </a:p>
          <a:p>
            <a:pPr fontAlgn="auto">
              <a:spcAft>
                <a:spcPts val="0"/>
              </a:spcAft>
              <a:buFont typeface="Arial" pitchFamily="34" charset="0"/>
              <a:buChar char="•"/>
              <a:defRPr/>
            </a:pPr>
            <a:endParaRPr lang="en-US" sz="1600" dirty="0" smtClean="0"/>
          </a:p>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pic>
        <p:nvPicPr>
          <p:cNvPr id="1027" name="Picture 3"/>
          <p:cNvPicPr>
            <a:picLocks noChangeAspect="1" noChangeArrowheads="1"/>
          </p:cNvPicPr>
          <p:nvPr/>
        </p:nvPicPr>
        <p:blipFill>
          <a:blip r:embed="rId3" cstate="print"/>
          <a:srcRect/>
          <a:stretch>
            <a:fillRect/>
          </a:stretch>
        </p:blipFill>
        <p:spPr bwMode="auto">
          <a:xfrm>
            <a:off x="1956589" y="4286256"/>
            <a:ext cx="4829989" cy="25003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214282" y="3484574"/>
            <a:ext cx="2500330" cy="1373186"/>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The entry point for working with LDAP entry object-oriented is the </a:t>
            </a:r>
            <a:r>
              <a:rPr lang="en-US" sz="1400" b="1" dirty="0" err="1" smtClean="0">
                <a:latin typeface="+mj-lt"/>
              </a:rPr>
              <a:t>SessionFactory</a:t>
            </a:r>
            <a:r>
              <a:rPr lang="en-US" sz="1400" dirty="0" smtClean="0">
                <a:latin typeface="+mj-lt"/>
              </a:rPr>
              <a:t> class.</a:t>
            </a:r>
          </a:p>
          <a:p>
            <a:pPr marL="342900" indent="-342900" fontAlgn="auto">
              <a:spcBef>
                <a:spcPct val="20000"/>
              </a:spcBef>
              <a:spcAft>
                <a:spcPts val="0"/>
              </a:spcAft>
              <a:buFont typeface="Arial" pitchFamily="34" charset="0"/>
              <a:buChar char="•"/>
              <a:defRPr/>
            </a:pP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5" name="Picture 2"/>
          <p:cNvPicPr>
            <a:picLocks noChangeAspect="1" noChangeArrowheads="1"/>
          </p:cNvPicPr>
          <p:nvPr/>
        </p:nvPicPr>
        <p:blipFill>
          <a:blip r:embed="rId3" cstate="print"/>
          <a:srcRect/>
          <a:stretch>
            <a:fillRect/>
          </a:stretch>
        </p:blipFill>
        <p:spPr bwMode="auto">
          <a:xfrm>
            <a:off x="3071802" y="1762148"/>
            <a:ext cx="5820871"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JAVA LDAP </a:t>
            </a:r>
            <a:r>
              <a:rPr lang="fr-CA" dirty="0" err="1" smtClean="0"/>
              <a:t>frameworks</a:t>
            </a:r>
            <a:endParaRPr lang="fr-CA" dirty="0" smtClean="0"/>
          </a:p>
        </p:txBody>
      </p:sp>
      <p:sp>
        <p:nvSpPr>
          <p:cNvPr id="4" name="Espace réservé du contenu 2"/>
          <p:cNvSpPr txBox="1">
            <a:spLocks/>
          </p:cNvSpPr>
          <p:nvPr/>
        </p:nvSpPr>
        <p:spPr bwMode="auto">
          <a:xfrm>
            <a:off x="500034" y="4500570"/>
            <a:ext cx="8229600" cy="51593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After obtaining the Session object we can create, modify, find </a:t>
            </a:r>
            <a:r>
              <a:rPr lang="en-US" sz="1400" dirty="0" err="1" smtClean="0">
                <a:latin typeface="+mj-lt"/>
              </a:rPr>
              <a:t>ldap</a:t>
            </a:r>
            <a:r>
              <a:rPr lang="en-US" sz="1400" dirty="0" smtClean="0">
                <a:latin typeface="+mj-lt"/>
              </a:rPr>
              <a:t> entries.</a:t>
            </a:r>
            <a:endParaRPr kumimoji="0" lang="fr-CA" sz="1400" i="0" u="none" strike="noStrike" kern="1200" cap="none" spc="0" normalizeH="0" baseline="0" noProof="0" dirty="0" smtClean="0">
              <a:ln>
                <a:noFill/>
              </a:ln>
              <a:effectLst/>
              <a:uLnTx/>
              <a:uFillTx/>
              <a:latin typeface="+mn-lt"/>
              <a:ea typeface="+mn-ea"/>
              <a:cs typeface="+mn-cs"/>
              <a:sym typeface="Wingdings" pitchFamily="2" charset="2"/>
            </a:endParaRPr>
          </a:p>
        </p:txBody>
      </p:sp>
      <p:pic>
        <p:nvPicPr>
          <p:cNvPr id="5" name="Picture 6"/>
          <p:cNvPicPr>
            <a:picLocks noChangeAspect="1" noChangeArrowheads="1"/>
          </p:cNvPicPr>
          <p:nvPr/>
        </p:nvPicPr>
        <p:blipFill>
          <a:blip r:embed="rId3" cstate="print"/>
          <a:srcRect/>
          <a:stretch>
            <a:fillRect/>
          </a:stretch>
        </p:blipFill>
        <p:spPr bwMode="auto">
          <a:xfrm>
            <a:off x="357158" y="2664230"/>
            <a:ext cx="8267700" cy="162202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71500" y="274638"/>
            <a:ext cx="8115300" cy="1143000"/>
          </a:xfrm>
        </p:spPr>
        <p:txBody>
          <a:bodyPr/>
          <a:lstStyle/>
          <a:p>
            <a:pPr algn="l"/>
            <a:r>
              <a:rPr lang="fr-CA" sz="4800" dirty="0" smtClean="0"/>
              <a:t> Conclusion </a:t>
            </a:r>
          </a:p>
        </p:txBody>
      </p:sp>
      <p:sp>
        <p:nvSpPr>
          <p:cNvPr id="3" name="Espace réservé du contenu 2"/>
          <p:cNvSpPr>
            <a:spLocks noGrp="1"/>
          </p:cNvSpPr>
          <p:nvPr>
            <p:ph idx="1"/>
          </p:nvPr>
        </p:nvSpPr>
        <p:spPr>
          <a:xfrm>
            <a:off x="457200" y="1760538"/>
            <a:ext cx="8229600" cy="4668837"/>
          </a:xfrm>
        </p:spPr>
        <p:txBody>
          <a:bodyPr rtlCol="0">
            <a:normAutofit/>
          </a:bodyPr>
          <a:lstStyle/>
          <a:p>
            <a:pPr fontAlgn="auto">
              <a:spcAft>
                <a:spcPts val="0"/>
              </a:spcAft>
              <a:buFont typeface="Arial" pitchFamily="34" charset="0"/>
              <a:buChar char="•"/>
              <a:defRPr/>
            </a:pPr>
            <a:r>
              <a:rPr lang="fr-CA" sz="1800" dirty="0" smtClean="0"/>
              <a:t>The </a:t>
            </a:r>
            <a:r>
              <a:rPr lang="fr-CA" sz="1800" dirty="0" err="1" smtClean="0"/>
              <a:t>advantage</a:t>
            </a:r>
            <a:r>
              <a:rPr lang="fr-CA" sz="1800" dirty="0" smtClean="0"/>
              <a:t> of </a:t>
            </a:r>
            <a:r>
              <a:rPr lang="fr-CA" sz="1800" dirty="0" err="1" smtClean="0"/>
              <a:t>using</a:t>
            </a:r>
            <a:r>
              <a:rPr lang="fr-CA" sz="1800" dirty="0" smtClean="0"/>
              <a:t> JAVA </a:t>
            </a:r>
            <a:r>
              <a:rPr lang="fr-CA" sz="1800" dirty="0" err="1" smtClean="0"/>
              <a:t>with</a:t>
            </a:r>
            <a:r>
              <a:rPr lang="fr-CA" sz="1800" dirty="0" smtClean="0"/>
              <a:t> LDAP </a:t>
            </a:r>
            <a:r>
              <a:rPr lang="fr-CA" sz="1800" dirty="0" err="1" smtClean="0"/>
              <a:t>is</a:t>
            </a:r>
            <a:r>
              <a:rPr lang="fr-CA" sz="1800" dirty="0" smtClean="0"/>
              <a:t> </a:t>
            </a:r>
            <a:r>
              <a:rPr lang="fr-CA" sz="1800" dirty="0" err="1" smtClean="0"/>
              <a:t>that</a:t>
            </a:r>
            <a:r>
              <a:rPr lang="fr-CA" sz="1800" dirty="0" smtClean="0"/>
              <a:t> </a:t>
            </a:r>
            <a:r>
              <a:rPr lang="fr-CA" sz="1800" dirty="0" err="1" smtClean="0"/>
              <a:t>is</a:t>
            </a:r>
            <a:r>
              <a:rPr lang="fr-CA" sz="1800" dirty="0" smtClean="0"/>
              <a:t> </a:t>
            </a:r>
            <a:r>
              <a:rPr lang="fr-CA" sz="1800" dirty="0" err="1" smtClean="0"/>
              <a:t>fast</a:t>
            </a:r>
            <a:r>
              <a:rPr lang="fr-CA" sz="1800" dirty="0" smtClean="0"/>
              <a:t>, </a:t>
            </a:r>
            <a:r>
              <a:rPr lang="fr-CA" sz="1800" dirty="0" err="1" smtClean="0"/>
              <a:t>powerful</a:t>
            </a:r>
            <a:r>
              <a:rPr lang="fr-CA" sz="1800" dirty="0" smtClean="0"/>
              <a:t>.</a:t>
            </a:r>
          </a:p>
          <a:p>
            <a:pPr fontAlgn="auto">
              <a:spcAft>
                <a:spcPts val="0"/>
              </a:spcAft>
              <a:buFont typeface="Arial" pitchFamily="34" charset="0"/>
              <a:buChar char="•"/>
              <a:defRPr/>
            </a:pPr>
            <a:r>
              <a:rPr lang="fr-CA" sz="1800" dirty="0" smtClean="0"/>
              <a:t>LDAP </a:t>
            </a:r>
            <a:r>
              <a:rPr lang="fr-CA" sz="1800" dirty="0" err="1" smtClean="0"/>
              <a:t>is</a:t>
            </a:r>
            <a:r>
              <a:rPr lang="fr-CA" sz="1800" dirty="0" smtClean="0"/>
              <a:t> </a:t>
            </a:r>
            <a:r>
              <a:rPr lang="fr-CA" sz="1800" dirty="0" err="1" smtClean="0"/>
              <a:t>used</a:t>
            </a:r>
            <a:r>
              <a:rPr lang="fr-CA" sz="1800" dirty="0" smtClean="0"/>
              <a:t> for </a:t>
            </a:r>
            <a:r>
              <a:rPr lang="fr-CA" sz="1800" dirty="0" err="1" smtClean="0"/>
              <a:t>authentication</a:t>
            </a:r>
            <a:r>
              <a:rPr lang="fr-CA" sz="1800" dirty="0" smtClean="0"/>
              <a:t>, </a:t>
            </a:r>
            <a:r>
              <a:rPr lang="fr-CA" sz="1800" dirty="0" err="1" smtClean="0"/>
              <a:t>very</a:t>
            </a:r>
            <a:r>
              <a:rPr lang="fr-CA" sz="1800" dirty="0" smtClean="0"/>
              <a:t> </a:t>
            </a:r>
            <a:r>
              <a:rPr lang="fr-CA" sz="1800" dirty="0" err="1" smtClean="0"/>
              <a:t>fast</a:t>
            </a:r>
            <a:r>
              <a:rPr lang="fr-CA" sz="1800" dirty="0" smtClean="0"/>
              <a:t> data </a:t>
            </a:r>
            <a:r>
              <a:rPr lang="fr-CA" sz="1800" dirty="0" err="1" smtClean="0"/>
              <a:t>retrieval</a:t>
            </a:r>
            <a:r>
              <a:rPr lang="fr-CA" sz="1800" dirty="0" smtClean="0"/>
              <a:t>.</a:t>
            </a:r>
          </a:p>
          <a:p>
            <a:pPr fontAlgn="auto">
              <a:spcAft>
                <a:spcPts val="0"/>
              </a:spcAft>
              <a:buFont typeface="Arial" pitchFamily="34" charset="0"/>
              <a:buChar char="•"/>
              <a:defRPr/>
            </a:pPr>
            <a:r>
              <a:rPr lang="fr-CA" sz="1800" dirty="0" smtClean="0"/>
              <a:t>LDAP </a:t>
            </a:r>
            <a:r>
              <a:rPr lang="fr-CA" sz="1800" dirty="0" err="1" smtClean="0"/>
              <a:t>is</a:t>
            </a:r>
            <a:r>
              <a:rPr lang="fr-CA" sz="1800" dirty="0" smtClean="0"/>
              <a:t> </a:t>
            </a:r>
            <a:r>
              <a:rPr lang="fr-CA" sz="1800" dirty="0" err="1" smtClean="0"/>
              <a:t>hierarchical</a:t>
            </a:r>
            <a:r>
              <a:rPr lang="fr-CA" sz="1800" dirty="0" smtClean="0"/>
              <a:t>, </a:t>
            </a:r>
            <a:r>
              <a:rPr lang="fr-CA" sz="1800" dirty="0" err="1" smtClean="0"/>
              <a:t>simplier</a:t>
            </a:r>
            <a:r>
              <a:rPr lang="fr-CA" sz="1800" dirty="0" smtClean="0"/>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1"/>
          <p:cNvSpPr>
            <a:spLocks noGrp="1"/>
          </p:cNvSpPr>
          <p:nvPr>
            <p:ph type="title"/>
          </p:nvPr>
        </p:nvSpPr>
        <p:spPr>
          <a:xfrm>
            <a:off x="571500" y="274638"/>
            <a:ext cx="8115300" cy="1143000"/>
          </a:xfrm>
        </p:spPr>
        <p:txBody>
          <a:bodyPr/>
          <a:lstStyle/>
          <a:p>
            <a:pPr algn="l"/>
            <a:r>
              <a:rPr lang="fr-CA" sz="4800" dirty="0" smtClean="0"/>
              <a:t> </a:t>
            </a:r>
            <a:r>
              <a:rPr lang="fr-CA" sz="4800" dirty="0" err="1" smtClean="0"/>
              <a:t>Bibliography</a:t>
            </a:r>
            <a:endParaRPr lang="fr-CA" sz="4800" dirty="0" smtClean="0"/>
          </a:p>
        </p:txBody>
      </p:sp>
      <p:sp>
        <p:nvSpPr>
          <p:cNvPr id="3" name="Espace réservé du contenu 2"/>
          <p:cNvSpPr>
            <a:spLocks noGrp="1"/>
          </p:cNvSpPr>
          <p:nvPr>
            <p:ph idx="1"/>
          </p:nvPr>
        </p:nvSpPr>
        <p:spPr>
          <a:xfrm>
            <a:off x="457200" y="1760538"/>
            <a:ext cx="8229600" cy="4668837"/>
          </a:xfrm>
        </p:spPr>
        <p:txBody>
          <a:bodyPr rtlCol="0">
            <a:normAutofit/>
          </a:bodyPr>
          <a:lstStyle/>
          <a:p>
            <a:pPr fontAlgn="auto">
              <a:spcAft>
                <a:spcPts val="0"/>
              </a:spcAft>
              <a:buFont typeface="Arial" pitchFamily="34" charset="0"/>
              <a:buChar char="•"/>
              <a:defRPr/>
            </a:pPr>
            <a:r>
              <a:rPr lang="en-US" sz="2000" dirty="0" smtClean="0"/>
              <a:t>http://www.ust.hk/itsc/ldap/understand.html</a:t>
            </a:r>
          </a:p>
          <a:p>
            <a:pPr fontAlgn="auto">
              <a:spcAft>
                <a:spcPts val="0"/>
              </a:spcAft>
              <a:buFont typeface="Arial" pitchFamily="34" charset="0"/>
              <a:buChar char="•"/>
              <a:defRPr/>
            </a:pPr>
            <a:r>
              <a:rPr lang="en-US" sz="2000" dirty="0" smtClean="0"/>
              <a:t>http://en.wikipedia.org/wiki/Lightweight_Directory_Access_Protocol</a:t>
            </a:r>
          </a:p>
          <a:p>
            <a:pPr fontAlgn="auto">
              <a:spcAft>
                <a:spcPts val="0"/>
              </a:spcAft>
              <a:buFont typeface="Arial" pitchFamily="34" charset="0"/>
              <a:buChar char="•"/>
              <a:defRPr/>
            </a:pPr>
            <a:r>
              <a:rPr lang="en-US" sz="2000" dirty="0" smtClean="0"/>
              <a:t>http://en.wikipedia.org/wiki/Directory_service</a:t>
            </a:r>
          </a:p>
          <a:p>
            <a:pPr fontAlgn="auto">
              <a:spcAft>
                <a:spcPts val="0"/>
              </a:spcAft>
              <a:buFont typeface="Arial" pitchFamily="34" charset="0"/>
              <a:buChar char="•"/>
              <a:defRPr/>
            </a:pPr>
            <a:r>
              <a:rPr lang="en-US" sz="2000" dirty="0" smtClean="0"/>
              <a:t>http://docs.oracle.com/javase/tutorial/jndi/overview/index.html</a:t>
            </a:r>
          </a:p>
          <a:p>
            <a:pPr fontAlgn="auto">
              <a:spcAft>
                <a:spcPts val="0"/>
              </a:spcAft>
              <a:buFont typeface="Arial" pitchFamily="34" charset="0"/>
              <a:buChar char="•"/>
              <a:defRPr/>
            </a:pPr>
            <a:r>
              <a:rPr lang="en-US" sz="2000" dirty="0" smtClean="0"/>
              <a:t>JDK API</a:t>
            </a:r>
          </a:p>
          <a:p>
            <a:pPr fontAlgn="auto">
              <a:spcAft>
                <a:spcPts val="0"/>
              </a:spcAft>
              <a:buFont typeface="Arial" pitchFamily="34" charset="0"/>
              <a:buChar char="•"/>
              <a:defRPr/>
            </a:pPr>
            <a:r>
              <a:rPr lang="en-US" sz="2000" dirty="0" smtClean="0"/>
              <a:t>http://www.unboundid.com/products/ldap-sdk/</a:t>
            </a:r>
          </a:p>
          <a:p>
            <a:pPr fontAlgn="auto">
              <a:spcAft>
                <a:spcPts val="0"/>
              </a:spcAft>
              <a:buFont typeface="Arial" pitchFamily="34" charset="0"/>
              <a:buChar char="•"/>
              <a:defRPr/>
            </a:pPr>
            <a:endParaRPr lang="fr-CA" sz="2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err="1" smtClean="0"/>
              <a:t>What</a:t>
            </a:r>
            <a:r>
              <a:rPr lang="fr-CA" dirty="0" smtClean="0"/>
              <a:t> </a:t>
            </a:r>
            <a:r>
              <a:rPr lang="fr-CA" dirty="0" err="1" smtClean="0"/>
              <a:t>is</a:t>
            </a:r>
            <a:r>
              <a:rPr lang="fr-CA" dirty="0" smtClean="0"/>
              <a:t> LDAP?</a:t>
            </a:r>
          </a:p>
        </p:txBody>
      </p:sp>
      <p:sp>
        <p:nvSpPr>
          <p:cNvPr id="3" name="Espace réservé du contenu 2"/>
          <p:cNvSpPr>
            <a:spLocks noGrp="1"/>
          </p:cNvSpPr>
          <p:nvPr>
            <p:ph idx="1"/>
          </p:nvPr>
        </p:nvSpPr>
        <p:spPr>
          <a:xfrm>
            <a:off x="142844" y="1760538"/>
            <a:ext cx="8786874" cy="4883172"/>
          </a:xfrm>
        </p:spPr>
        <p:txBody>
          <a:bodyPr rtlCol="0">
            <a:normAutofit/>
          </a:bodyPr>
          <a:lstStyle/>
          <a:p>
            <a:pPr fontAlgn="auto">
              <a:spcAft>
                <a:spcPts val="0"/>
              </a:spcAft>
              <a:buFont typeface="Arial" pitchFamily="34" charset="0"/>
              <a:buChar char="•"/>
              <a:defRPr/>
            </a:pPr>
            <a:r>
              <a:rPr lang="en-US" sz="1600" b="1" dirty="0" smtClean="0"/>
              <a:t>Request for Comments</a:t>
            </a:r>
            <a:r>
              <a:rPr lang="en-US" sz="1600" dirty="0" smtClean="0"/>
              <a:t> (</a:t>
            </a:r>
            <a:r>
              <a:rPr lang="en-US" sz="1600" b="1" dirty="0" smtClean="0"/>
              <a:t>RFC</a:t>
            </a:r>
            <a:r>
              <a:rPr lang="en-US" sz="1600" dirty="0" smtClean="0"/>
              <a:t>) is a memorandum published by the Internet Engineering Task Force (IETF) describing methods, behaviors, research, or innovations applicable to the working of the Internet and Internet-connected system.</a:t>
            </a:r>
          </a:p>
          <a:p>
            <a:pPr fontAlgn="auto">
              <a:spcAft>
                <a:spcPts val="0"/>
              </a:spcAft>
              <a:buFont typeface="Arial" pitchFamily="34" charset="0"/>
              <a:buChar char="•"/>
              <a:defRPr/>
            </a:pPr>
            <a:r>
              <a:rPr lang="en-US" sz="1600" dirty="0" smtClean="0"/>
              <a:t>Useful LDAP RFCs:</a:t>
            </a:r>
          </a:p>
          <a:p>
            <a:pPr fontAlgn="auto">
              <a:spcAft>
                <a:spcPts val="0"/>
              </a:spcAft>
              <a:buFont typeface="Arial" pitchFamily="34" charset="0"/>
              <a:buChar char="•"/>
              <a:defRPr/>
            </a:pPr>
            <a:r>
              <a:rPr lang="en-US" sz="1600" b="1" dirty="0" smtClean="0"/>
              <a:t>RFC 2251</a:t>
            </a:r>
            <a:r>
              <a:rPr lang="en-US" sz="1600" dirty="0" smtClean="0"/>
              <a:t>: "Lightweight Directory Access Protocol (v3)“ </a:t>
            </a:r>
            <a:r>
              <a:rPr lang="en-US" sz="1600" dirty="0" smtClean="0">
                <a:sym typeface="Wingdings" pitchFamily="2" charset="2"/>
              </a:rPr>
              <a:t> </a:t>
            </a:r>
            <a:r>
              <a:rPr lang="en-US" sz="1600" dirty="0" smtClean="0"/>
              <a:t>This is the main RFC for LDAPv3, which defines the protocol operations, data representation, and data organization.</a:t>
            </a:r>
          </a:p>
          <a:p>
            <a:pPr fontAlgn="auto">
              <a:spcAft>
                <a:spcPts val="0"/>
              </a:spcAft>
              <a:buFont typeface="Arial" pitchFamily="34" charset="0"/>
              <a:buChar char="•"/>
              <a:defRPr/>
            </a:pPr>
            <a:r>
              <a:rPr lang="en-US" sz="1600" b="1" dirty="0" smtClean="0"/>
              <a:t>RFC 2252</a:t>
            </a:r>
            <a:r>
              <a:rPr lang="en-US" sz="1600" dirty="0" smtClean="0"/>
              <a:t>: "Lightweight Directory Access Protocol (v3): Attribute Syntax Definitions“ </a:t>
            </a:r>
            <a:r>
              <a:rPr lang="en-US" sz="1600" dirty="0" smtClean="0">
                <a:sym typeface="Wingdings" pitchFamily="2" charset="2"/>
              </a:rPr>
              <a:t>  defines the standard attribute type representations and specifies how attribute values are compared for each standard type during a search operation.</a:t>
            </a:r>
          </a:p>
          <a:p>
            <a:pPr fontAlgn="auto">
              <a:spcAft>
                <a:spcPts val="0"/>
              </a:spcAft>
              <a:buFont typeface="Arial" pitchFamily="34" charset="0"/>
              <a:buChar char="•"/>
              <a:defRPr/>
            </a:pPr>
            <a:r>
              <a:rPr lang="en-US" sz="1600" b="1" dirty="0" smtClean="0"/>
              <a:t>RFC 2253</a:t>
            </a:r>
            <a:r>
              <a:rPr lang="en-US" sz="1600" dirty="0" smtClean="0"/>
              <a:t>: "Lightweight Directory Access Protocol (v3): UTF-8 String Representation of</a:t>
            </a:r>
          </a:p>
          <a:p>
            <a:pPr fontAlgn="auto">
              <a:spcAft>
                <a:spcPts val="0"/>
              </a:spcAft>
              <a:buFont typeface="Arial" pitchFamily="34" charset="0"/>
              <a:buChar char="•"/>
              <a:defRPr/>
            </a:pPr>
            <a:r>
              <a:rPr lang="en-US" sz="1600" dirty="0" smtClean="0"/>
              <a:t>Distinguished Names“ </a:t>
            </a:r>
            <a:r>
              <a:rPr lang="en-US" sz="1600" dirty="0" smtClean="0">
                <a:sym typeface="Wingdings" pitchFamily="2" charset="2"/>
              </a:rPr>
              <a:t> defines the syntax and structure of DN names.</a:t>
            </a:r>
          </a:p>
          <a:p>
            <a:pPr fontAlgn="auto">
              <a:spcAft>
                <a:spcPts val="0"/>
              </a:spcAft>
              <a:buFont typeface="Arial" pitchFamily="34" charset="0"/>
              <a:buChar char="•"/>
              <a:defRPr/>
            </a:pPr>
            <a:r>
              <a:rPr lang="en-US" sz="1600" b="1" dirty="0" smtClean="0"/>
              <a:t>RFC 2254</a:t>
            </a:r>
            <a:r>
              <a:rPr lang="en-US" sz="1600" dirty="0" smtClean="0"/>
              <a:t>: "The String Representation of LDAP Search Filters“ </a:t>
            </a:r>
            <a:r>
              <a:rPr lang="en-US" sz="1600" dirty="0" smtClean="0">
                <a:sym typeface="Wingdings" pitchFamily="2" charset="2"/>
              </a:rPr>
              <a:t>.</a:t>
            </a:r>
          </a:p>
          <a:p>
            <a:pPr fontAlgn="auto">
              <a:spcAft>
                <a:spcPts val="0"/>
              </a:spcAft>
              <a:buFont typeface="Arial" pitchFamily="34" charset="0"/>
              <a:buChar char="•"/>
              <a:defRPr/>
            </a:pPr>
            <a:r>
              <a:rPr lang="en-US" sz="1600" b="1" dirty="0" smtClean="0"/>
              <a:t>RFC 2255</a:t>
            </a:r>
            <a:r>
              <a:rPr lang="en-US" sz="1600" dirty="0" smtClean="0"/>
              <a:t>: "The LDAP URL Format" </a:t>
            </a:r>
            <a:r>
              <a:rPr lang="en-US" sz="1600" dirty="0" smtClean="0">
                <a:sym typeface="Wingdings" pitchFamily="2" charset="2"/>
              </a:rPr>
              <a:t></a:t>
            </a:r>
            <a:r>
              <a:rPr lang="en-US" sz="1600" dirty="0" smtClean="0"/>
              <a:t> defines the URL format for expressing an LDAP search. We can enter an LDAP URL in many browsers to perform an LDAP search.</a:t>
            </a:r>
          </a:p>
          <a:p>
            <a:pPr fontAlgn="auto">
              <a:spcAft>
                <a:spcPts val="0"/>
              </a:spcAft>
              <a:buFont typeface="Arial" pitchFamily="34" charset="0"/>
              <a:buChar char="•"/>
              <a:defRPr/>
            </a:pPr>
            <a:r>
              <a:rPr lang="en-US" sz="1600" b="1" dirty="0" smtClean="0"/>
              <a:t>RFC 2589</a:t>
            </a:r>
            <a:r>
              <a:rPr lang="en-US" sz="1600" dirty="0" smtClean="0"/>
              <a:t>: "LDAPv3 Extensions for Dynamic Directory Services” </a:t>
            </a:r>
            <a:r>
              <a:rPr lang="en-US" sz="1600" dirty="0" smtClean="0">
                <a:sym typeface="Wingdings" pitchFamily="2" charset="2"/>
              </a:rPr>
              <a:t></a:t>
            </a:r>
            <a:r>
              <a:rPr lang="en-US" sz="1600" dirty="0" smtClean="0"/>
              <a:t>defines extended operations to support dynamic (short-lived) directory data storage.</a:t>
            </a:r>
          </a:p>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LDAP Operations</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785926"/>
            <a:ext cx="8229600" cy="464347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lvl="0" indent="-342900" fontAlgn="auto">
              <a:spcBef>
                <a:spcPct val="20000"/>
              </a:spcBef>
              <a:spcAft>
                <a:spcPts val="0"/>
              </a:spcAft>
              <a:buFont typeface="Arial" pitchFamily="34" charset="0"/>
              <a:buChar char="•"/>
              <a:defRPr/>
            </a:pPr>
            <a:r>
              <a:rPr lang="en-US" sz="1300" dirty="0" smtClean="0">
                <a:latin typeface="+mn-lt"/>
              </a:rPr>
              <a:t>LDAP is based on a client-server model. An LDAP client can perform these operations, among others:</a:t>
            </a:r>
          </a:p>
          <a:p>
            <a:pPr marL="342900" lvl="0" indent="-342900" fontAlgn="auto">
              <a:spcBef>
                <a:spcPct val="20000"/>
              </a:spcBef>
              <a:spcAft>
                <a:spcPts val="0"/>
              </a:spcAft>
              <a:defRPr/>
            </a:pPr>
            <a:r>
              <a:rPr lang="en-US" sz="1300" dirty="0" smtClean="0">
                <a:latin typeface="+mn-lt"/>
              </a:rPr>
              <a:t>	 - searching and retrieving entries from the directory</a:t>
            </a:r>
          </a:p>
          <a:p>
            <a:pPr marL="342900" lvl="0" indent="-342900" fontAlgn="auto">
              <a:spcBef>
                <a:spcPct val="20000"/>
              </a:spcBef>
              <a:spcAft>
                <a:spcPts val="0"/>
              </a:spcAft>
              <a:defRPr/>
            </a:pPr>
            <a:r>
              <a:rPr lang="en-US" sz="1300" dirty="0" smtClean="0">
                <a:latin typeface="+mn-lt"/>
              </a:rPr>
              <a:t>	 - adding new entries in the directory</a:t>
            </a:r>
          </a:p>
          <a:p>
            <a:pPr marL="342900" lvl="0" indent="-342900" fontAlgn="auto">
              <a:spcBef>
                <a:spcPct val="20000"/>
              </a:spcBef>
              <a:spcAft>
                <a:spcPts val="0"/>
              </a:spcAft>
              <a:defRPr/>
            </a:pPr>
            <a:r>
              <a:rPr lang="en-US" sz="1300" dirty="0" smtClean="0">
                <a:latin typeface="+mn-lt"/>
              </a:rPr>
              <a:t>	 - updating entries in the directory</a:t>
            </a:r>
          </a:p>
          <a:p>
            <a:pPr marL="342900" lvl="0" indent="-342900" fontAlgn="auto">
              <a:spcBef>
                <a:spcPct val="20000"/>
              </a:spcBef>
              <a:spcAft>
                <a:spcPts val="0"/>
              </a:spcAft>
              <a:defRPr/>
            </a:pPr>
            <a:r>
              <a:rPr lang="en-US" sz="1300" dirty="0" smtClean="0">
                <a:latin typeface="+mn-lt"/>
              </a:rPr>
              <a:t>	 - deleting entries in the directory</a:t>
            </a:r>
          </a:p>
          <a:p>
            <a:pPr marL="342900" lvl="0" indent="-342900" fontAlgn="auto">
              <a:spcBef>
                <a:spcPct val="20000"/>
              </a:spcBef>
              <a:spcAft>
                <a:spcPts val="0"/>
              </a:spcAft>
              <a:defRPr/>
            </a:pPr>
            <a:r>
              <a:rPr lang="en-US" sz="1300" dirty="0" smtClean="0">
                <a:latin typeface="+mn-lt"/>
              </a:rPr>
              <a:t>	 - renaming entries in the directory</a:t>
            </a:r>
          </a:p>
          <a:p>
            <a:pPr marL="342900" lvl="0" indent="-342900" fontAlgn="auto">
              <a:spcBef>
                <a:spcPct val="20000"/>
              </a:spcBef>
              <a:spcAft>
                <a:spcPts val="0"/>
              </a:spcAft>
              <a:defRPr/>
            </a:pPr>
            <a:r>
              <a:rPr lang="en-US" sz="1300" dirty="0" smtClean="0">
                <a:latin typeface="+mn-lt"/>
              </a:rPr>
              <a:t>	 - performing extended requests</a:t>
            </a:r>
          </a:p>
          <a:p>
            <a:pPr marL="342900" lvl="0" indent="-342900" fontAlgn="auto">
              <a:spcBef>
                <a:spcPct val="20000"/>
              </a:spcBef>
              <a:spcAft>
                <a:spcPts val="0"/>
              </a:spcAft>
              <a:buFont typeface="Arial" pitchFamily="34" charset="0"/>
              <a:buChar char="•"/>
              <a:defRPr/>
            </a:pPr>
            <a:r>
              <a:rPr lang="en-US" sz="1300" dirty="0" smtClean="0">
                <a:latin typeface="+mn-lt"/>
              </a:rPr>
              <a:t>To perform any of these LDAP operations, an LDAP client needs to establish a connection with an LDAP server. The LDAP protocol specifies the use of TCP/IP port number 389, although servers may run on other ports.</a:t>
            </a:r>
          </a:p>
          <a:p>
            <a:pPr marL="342900" lvl="0" indent="-342900" fontAlgn="auto">
              <a:spcBef>
                <a:spcPct val="20000"/>
              </a:spcBef>
              <a:spcAft>
                <a:spcPts val="0"/>
              </a:spcAft>
              <a:buFont typeface="Arial" pitchFamily="34" charset="0"/>
              <a:buChar char="•"/>
              <a:defRPr/>
            </a:pPr>
            <a:r>
              <a:rPr lang="en-US" sz="1300" dirty="0" smtClean="0">
                <a:latin typeface="+mn-lt"/>
              </a:rPr>
              <a:t>The LDAP protocol also defines a simple method for authentication. LDAP servers can be set up to restrict permissions to the directory. Before an LDAP client can perform an operation on an LDAP server, the client must authenticate itself to the server by supplying a distinguished name and password. If the user identified by the distinguished name does not have permission to perform the operation, the server does not execute the operation.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CA" sz="1600" b="0" i="0" u="none" strike="noStrike" kern="1200" cap="none" spc="0" normalizeH="0" baseline="0" noProof="0" dirty="0" smtClean="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fr-CA" sz="16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Directory Service</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defRPr/>
            </a:pPr>
            <a:r>
              <a:rPr lang="en-US" sz="1600" dirty="0" smtClean="0"/>
              <a:t>A directory service is the software system that stores, organizes and provides access to information in a directory. It allows the lookup of values given a name, similar to a dictionary. </a:t>
            </a:r>
          </a:p>
          <a:p>
            <a:pPr fontAlgn="auto">
              <a:spcAft>
                <a:spcPts val="0"/>
              </a:spcAft>
              <a:defRPr/>
            </a:pPr>
            <a:r>
              <a:rPr lang="en-US" sz="1600" dirty="0" smtClean="0"/>
              <a:t>As a word in a dictionary may have multiple definitions, in a directory, a name may be associated with multiple, different pieces of information. </a:t>
            </a:r>
          </a:p>
          <a:p>
            <a:pPr fontAlgn="auto">
              <a:spcAft>
                <a:spcPts val="0"/>
              </a:spcAft>
              <a:defRPr/>
            </a:pPr>
            <a:r>
              <a:rPr lang="en-US" sz="1600" dirty="0" smtClean="0"/>
              <a:t>Open Source implementations: </a:t>
            </a:r>
          </a:p>
          <a:p>
            <a:pPr lvl="1" fontAlgn="auto">
              <a:spcAft>
                <a:spcPts val="0"/>
              </a:spcAft>
              <a:defRPr/>
            </a:pPr>
            <a:r>
              <a:rPr lang="en-US" sz="1200" dirty="0" err="1" smtClean="0"/>
              <a:t>OpenDS</a:t>
            </a:r>
            <a:endParaRPr lang="en-US" sz="1200" dirty="0" smtClean="0"/>
          </a:p>
          <a:p>
            <a:pPr lvl="1" fontAlgn="auto">
              <a:spcAft>
                <a:spcPts val="0"/>
              </a:spcAft>
              <a:defRPr/>
            </a:pPr>
            <a:r>
              <a:rPr lang="en-US" sz="1200" dirty="0" smtClean="0"/>
              <a:t>389 Directory Server</a:t>
            </a:r>
          </a:p>
          <a:p>
            <a:pPr lvl="1" fontAlgn="auto">
              <a:spcAft>
                <a:spcPts val="0"/>
              </a:spcAft>
              <a:defRPr/>
            </a:pPr>
            <a:r>
              <a:rPr lang="en-US" sz="1200" dirty="0" err="1" smtClean="0"/>
              <a:t>ApacheDS</a:t>
            </a:r>
            <a:endParaRPr lang="en-US" sz="1200" dirty="0" smtClean="0"/>
          </a:p>
          <a:p>
            <a:pPr lvl="1" fontAlgn="auto">
              <a:spcAft>
                <a:spcPts val="0"/>
              </a:spcAft>
              <a:defRPr/>
            </a:pPr>
            <a:r>
              <a:rPr lang="en-US" sz="1200" dirty="0" err="1" smtClean="0"/>
              <a:t>OpenLDAP</a:t>
            </a:r>
            <a:endParaRPr lang="en-US" sz="1200" dirty="0" smtClean="0"/>
          </a:p>
          <a:p>
            <a:pPr fontAlgn="auto">
              <a:spcAft>
                <a:spcPts val="0"/>
              </a:spcAft>
              <a:defRPr/>
            </a:pPr>
            <a:r>
              <a:rPr lang="en-US" sz="1600" dirty="0" smtClean="0"/>
              <a:t>Commercial implementations:</a:t>
            </a:r>
          </a:p>
          <a:p>
            <a:pPr lvl="1" fontAlgn="auto">
              <a:spcAft>
                <a:spcPts val="0"/>
              </a:spcAft>
              <a:defRPr/>
            </a:pPr>
            <a:r>
              <a:rPr lang="fr-CA" sz="1200" dirty="0" err="1" smtClean="0"/>
              <a:t>Red</a:t>
            </a:r>
            <a:r>
              <a:rPr lang="fr-CA" sz="1200" dirty="0" smtClean="0"/>
              <a:t> </a:t>
            </a:r>
            <a:r>
              <a:rPr lang="fr-CA" sz="1200" dirty="0" err="1" smtClean="0"/>
              <a:t>Hat</a:t>
            </a:r>
            <a:r>
              <a:rPr lang="fr-CA" sz="1200" dirty="0" smtClean="0"/>
              <a:t> Directory Server</a:t>
            </a:r>
          </a:p>
          <a:p>
            <a:pPr lvl="1" fontAlgn="auto">
              <a:spcAft>
                <a:spcPts val="0"/>
              </a:spcAft>
              <a:defRPr/>
            </a:pPr>
            <a:r>
              <a:rPr lang="fr-CA" sz="1200" dirty="0" err="1" smtClean="0"/>
              <a:t>UnboundID</a:t>
            </a:r>
            <a:r>
              <a:rPr lang="fr-CA" sz="1200" dirty="0" smtClean="0"/>
              <a:t> Directory Server</a:t>
            </a:r>
          </a:p>
          <a:p>
            <a:pPr lvl="1" fontAlgn="auto">
              <a:spcAft>
                <a:spcPts val="0"/>
              </a:spcAft>
              <a:defRPr/>
            </a:pPr>
            <a:r>
              <a:rPr lang="fr-CA" sz="1200" dirty="0" smtClean="0"/>
              <a:t>IBM Tivoli Directory Server</a:t>
            </a:r>
          </a:p>
          <a:p>
            <a:pPr lvl="1" fontAlgn="auto">
              <a:spcAft>
                <a:spcPts val="0"/>
              </a:spcAft>
              <a:defRPr/>
            </a:pPr>
            <a:r>
              <a:rPr lang="fr-CA" sz="1200" dirty="0" smtClean="0"/>
              <a:t>Oracle Internet Directory</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sp>
        <p:nvSpPr>
          <p:cNvPr id="3" name="Espace réservé du contenu 2"/>
          <p:cNvSpPr>
            <a:spLocks noGrp="1"/>
          </p:cNvSpPr>
          <p:nvPr>
            <p:ph idx="1"/>
          </p:nvPr>
        </p:nvSpPr>
        <p:spPr>
          <a:xfrm>
            <a:off x="285720" y="1760538"/>
            <a:ext cx="8715436" cy="2382842"/>
          </a:xfrm>
        </p:spPr>
        <p:txBody>
          <a:bodyPr rtlCol="0">
            <a:normAutofit/>
          </a:bodyPr>
          <a:lstStyle/>
          <a:p>
            <a:pPr fontAlgn="auto">
              <a:spcAft>
                <a:spcPts val="0"/>
              </a:spcAft>
              <a:defRPr/>
            </a:pPr>
            <a:r>
              <a:rPr lang="en-US" sz="1600" b="1" dirty="0" smtClean="0"/>
              <a:t>JNDI</a:t>
            </a:r>
            <a:r>
              <a:rPr lang="en-US" sz="1600" dirty="0" smtClean="0"/>
              <a:t>(Java Naming and Directory Interface) an API to access the directory and naming services. </a:t>
            </a:r>
          </a:p>
          <a:p>
            <a:pPr fontAlgn="auto">
              <a:spcAft>
                <a:spcPts val="0"/>
              </a:spcAft>
              <a:defRPr/>
            </a:pPr>
            <a:r>
              <a:rPr lang="en-US" sz="1600" dirty="0" smtClean="0"/>
              <a:t>The association of a name with an object is called a </a:t>
            </a:r>
            <a:r>
              <a:rPr lang="en-US" sz="1600" b="1" dirty="0" smtClean="0"/>
              <a:t>binding</a:t>
            </a:r>
            <a:r>
              <a:rPr lang="en-US" sz="1600" dirty="0" smtClean="0"/>
              <a:t>. An LDAP name is bound to an LDAP entry.</a:t>
            </a:r>
          </a:p>
          <a:p>
            <a:pPr fontAlgn="auto">
              <a:spcAft>
                <a:spcPts val="0"/>
              </a:spcAft>
              <a:defRPr/>
            </a:pPr>
            <a:r>
              <a:rPr lang="en-US" sz="1600" dirty="0" smtClean="0"/>
              <a:t>A </a:t>
            </a:r>
            <a:r>
              <a:rPr lang="en-US" sz="1600" b="1" dirty="0" smtClean="0"/>
              <a:t>context </a:t>
            </a:r>
            <a:r>
              <a:rPr lang="en-US" sz="1600" dirty="0" smtClean="0"/>
              <a:t>is a set of name-to-object bindings.</a:t>
            </a:r>
          </a:p>
          <a:p>
            <a:pPr fontAlgn="auto">
              <a:spcAft>
                <a:spcPts val="0"/>
              </a:spcAft>
              <a:defRPr/>
            </a:pPr>
            <a:r>
              <a:rPr lang="en-US" sz="1600" dirty="0" smtClean="0"/>
              <a:t>A name in one context object can be bound to another context object (called a </a:t>
            </a:r>
            <a:r>
              <a:rPr lang="en-US" sz="1600" b="1" dirty="0" err="1" smtClean="0"/>
              <a:t>subcontext</a:t>
            </a:r>
            <a:r>
              <a:rPr lang="en-US" sz="1600" dirty="0" smtClean="0"/>
              <a:t>) that has the same naming convention.</a:t>
            </a:r>
          </a:p>
          <a:p>
            <a:pPr fontAlgn="auto">
              <a:spcAft>
                <a:spcPts val="0"/>
              </a:spcAft>
              <a:defRPr/>
            </a:pPr>
            <a:r>
              <a:rPr lang="en-US" sz="1600" dirty="0" smtClean="0"/>
              <a:t>The JNDI architecture consists of an API and a </a:t>
            </a:r>
            <a:r>
              <a:rPr lang="en-US" sz="1600" b="1" dirty="0" smtClean="0"/>
              <a:t>Service Provider Interface</a:t>
            </a:r>
            <a:r>
              <a:rPr lang="en-US" sz="1600" dirty="0" smtClean="0"/>
              <a:t> (SPI).</a:t>
            </a:r>
          </a:p>
          <a:p>
            <a:pPr fontAlgn="auto">
              <a:spcAft>
                <a:spcPts val="0"/>
              </a:spcAft>
              <a:defRPr/>
            </a:pPr>
            <a:r>
              <a:rPr lang="en-US" sz="1600" dirty="0" smtClean="0"/>
              <a:t>The SPI enables a variety of naming and directory services to be plugged in transparently.</a:t>
            </a:r>
          </a:p>
          <a:p>
            <a:pPr fontAlgn="auto">
              <a:spcAft>
                <a:spcPts val="0"/>
              </a:spcAft>
              <a:defRPr/>
            </a:pPr>
            <a:endParaRPr lang="fr-CA" sz="1600" dirty="0" smtClean="0"/>
          </a:p>
        </p:txBody>
      </p:sp>
      <p:pic>
        <p:nvPicPr>
          <p:cNvPr id="2050" name="Picture 2"/>
          <p:cNvPicPr>
            <a:picLocks noChangeAspect="1" noChangeArrowheads="1"/>
          </p:cNvPicPr>
          <p:nvPr/>
        </p:nvPicPr>
        <p:blipFill>
          <a:blip r:embed="rId3" cstate="print"/>
          <a:srcRect/>
          <a:stretch>
            <a:fillRect/>
          </a:stretch>
        </p:blipFill>
        <p:spPr bwMode="auto">
          <a:xfrm>
            <a:off x="2357449" y="4071942"/>
            <a:ext cx="3719879"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sp>
        <p:nvSpPr>
          <p:cNvPr id="3" name="Espace réservé du contenu 2"/>
          <p:cNvSpPr>
            <a:spLocks noGrp="1"/>
          </p:cNvSpPr>
          <p:nvPr>
            <p:ph idx="1"/>
          </p:nvPr>
        </p:nvSpPr>
        <p:spPr>
          <a:xfrm>
            <a:off x="214282" y="1760538"/>
            <a:ext cx="8715436" cy="4525962"/>
          </a:xfrm>
        </p:spPr>
        <p:txBody>
          <a:bodyPr rtlCol="0">
            <a:normAutofit/>
          </a:bodyPr>
          <a:lstStyle/>
          <a:p>
            <a:pPr fontAlgn="auto">
              <a:spcAft>
                <a:spcPts val="0"/>
              </a:spcAft>
              <a:defRPr/>
            </a:pPr>
            <a:r>
              <a:rPr lang="en-US" sz="1400" dirty="0" smtClean="0"/>
              <a:t>JNDI is included in the Java SE Platform. The JDK includes service providers for the following naming/directory services:</a:t>
            </a:r>
          </a:p>
          <a:p>
            <a:pPr fontAlgn="auto">
              <a:spcAft>
                <a:spcPts val="0"/>
              </a:spcAft>
              <a:buNone/>
              <a:defRPr/>
            </a:pPr>
            <a:r>
              <a:rPr lang="en-US" sz="1400" dirty="0" smtClean="0"/>
              <a:t>	-Lightweight Directory Access Protocol (LDAP)</a:t>
            </a:r>
          </a:p>
          <a:p>
            <a:pPr fontAlgn="auto">
              <a:spcAft>
                <a:spcPts val="0"/>
              </a:spcAft>
              <a:buNone/>
              <a:defRPr/>
            </a:pPr>
            <a:r>
              <a:rPr lang="en-US" sz="1400" dirty="0" smtClean="0"/>
              <a:t>	- Common Object Request Broker Architecture (CORBA) Common Object Services (COS) name	service</a:t>
            </a:r>
          </a:p>
          <a:p>
            <a:pPr fontAlgn="auto">
              <a:spcAft>
                <a:spcPts val="0"/>
              </a:spcAft>
              <a:buNone/>
              <a:defRPr/>
            </a:pPr>
            <a:r>
              <a:rPr lang="en-US" sz="1400" dirty="0" smtClean="0"/>
              <a:t>	-Java Remote Method Invocation (RMI) Registry</a:t>
            </a:r>
          </a:p>
          <a:p>
            <a:pPr fontAlgn="auto">
              <a:spcAft>
                <a:spcPts val="0"/>
              </a:spcAft>
              <a:buNone/>
              <a:defRPr/>
            </a:pPr>
            <a:r>
              <a:rPr lang="en-US" sz="1400" dirty="0" smtClean="0"/>
              <a:t>	-Domain Name Service (DNS)</a:t>
            </a:r>
          </a:p>
          <a:p>
            <a:pPr fontAlgn="auto">
              <a:spcAft>
                <a:spcPts val="0"/>
              </a:spcAft>
              <a:defRPr/>
            </a:pPr>
            <a:endParaRPr lang="en-US" sz="1400" dirty="0" smtClean="0"/>
          </a:p>
          <a:p>
            <a:pPr fontAlgn="auto">
              <a:spcAft>
                <a:spcPts val="0"/>
              </a:spcAft>
              <a:defRPr/>
            </a:pPr>
            <a:r>
              <a:rPr lang="en-US" sz="1400" dirty="0" smtClean="0"/>
              <a:t>The JNDI is divided into five packages:</a:t>
            </a:r>
          </a:p>
          <a:p>
            <a:pPr fontAlgn="auto">
              <a:spcAft>
                <a:spcPts val="0"/>
              </a:spcAft>
              <a:buNone/>
              <a:defRPr/>
            </a:pPr>
            <a:r>
              <a:rPr lang="en-US" sz="1400" dirty="0" smtClean="0"/>
              <a:t>	-</a:t>
            </a:r>
            <a:r>
              <a:rPr lang="en-US" sz="1400" dirty="0" err="1" smtClean="0"/>
              <a:t>javax.naming</a:t>
            </a:r>
            <a:endParaRPr lang="en-US" sz="1400" dirty="0" smtClean="0"/>
          </a:p>
          <a:p>
            <a:pPr fontAlgn="auto">
              <a:spcAft>
                <a:spcPts val="0"/>
              </a:spcAft>
              <a:buNone/>
              <a:defRPr/>
            </a:pPr>
            <a:r>
              <a:rPr lang="en-US" sz="1400" dirty="0" smtClean="0"/>
              <a:t>	-</a:t>
            </a:r>
            <a:r>
              <a:rPr lang="en-US" sz="1400" dirty="0" err="1" smtClean="0"/>
              <a:t>javax.naming.directory</a:t>
            </a:r>
            <a:endParaRPr lang="en-US" sz="1400" dirty="0" smtClean="0"/>
          </a:p>
          <a:p>
            <a:pPr fontAlgn="auto">
              <a:spcAft>
                <a:spcPts val="0"/>
              </a:spcAft>
              <a:buNone/>
              <a:defRPr/>
            </a:pPr>
            <a:r>
              <a:rPr lang="en-US" sz="1400" dirty="0" smtClean="0"/>
              <a:t>	-</a:t>
            </a:r>
            <a:r>
              <a:rPr lang="en-US" sz="1400" dirty="0" err="1" smtClean="0"/>
              <a:t>javax.naming.ldap</a:t>
            </a:r>
            <a:endParaRPr lang="en-US" sz="1400" dirty="0" smtClean="0"/>
          </a:p>
          <a:p>
            <a:pPr fontAlgn="auto">
              <a:spcAft>
                <a:spcPts val="0"/>
              </a:spcAft>
              <a:buNone/>
              <a:defRPr/>
            </a:pPr>
            <a:r>
              <a:rPr lang="en-US" sz="1400" dirty="0" smtClean="0"/>
              <a:t>	-</a:t>
            </a:r>
            <a:r>
              <a:rPr lang="en-US" sz="1400" dirty="0" err="1" smtClean="0"/>
              <a:t>javax.naming.event</a:t>
            </a:r>
            <a:endParaRPr lang="en-US" sz="1400" dirty="0" smtClean="0"/>
          </a:p>
          <a:p>
            <a:pPr fontAlgn="auto">
              <a:spcAft>
                <a:spcPts val="0"/>
              </a:spcAft>
              <a:buNone/>
              <a:defRPr/>
            </a:pPr>
            <a:r>
              <a:rPr lang="en-US" sz="1400" dirty="0" smtClean="0"/>
              <a:t>	-</a:t>
            </a:r>
            <a:r>
              <a:rPr lang="en-US" sz="1400" dirty="0" err="1" smtClean="0"/>
              <a:t>javax.naming.spi</a:t>
            </a:r>
            <a:endParaRPr lang="fr-CA"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3074" name="Titre 1"/>
          <p:cNvSpPr>
            <a:spLocks noGrp="1"/>
          </p:cNvSpPr>
          <p:nvPr>
            <p:ph type="title"/>
          </p:nvPr>
        </p:nvSpPr>
        <p:spPr/>
        <p:txBody>
          <a:bodyPr/>
          <a:lstStyle/>
          <a:p>
            <a:pPr fontAlgn="auto">
              <a:spcAft>
                <a:spcPts val="0"/>
              </a:spcAft>
              <a:defRPr/>
            </a:pPr>
            <a:r>
              <a:rPr lang="fr-CA" dirty="0" smtClean="0"/>
              <a:t>JNDI as LDAP API</a:t>
            </a:r>
          </a:p>
        </p:txBody>
      </p:sp>
      <p:sp>
        <p:nvSpPr>
          <p:cNvPr id="3" name="Espace réservé du contenu 2"/>
          <p:cNvSpPr>
            <a:spLocks noGrp="1"/>
          </p:cNvSpPr>
          <p:nvPr>
            <p:ph idx="1"/>
          </p:nvPr>
        </p:nvSpPr>
        <p:spPr>
          <a:xfrm>
            <a:off x="457200" y="1760538"/>
            <a:ext cx="8229600" cy="4525962"/>
          </a:xfrm>
        </p:spPr>
        <p:txBody>
          <a:bodyPr rtlCol="0">
            <a:normAutofit/>
          </a:bodyPr>
          <a:lstStyle/>
          <a:p>
            <a:pPr fontAlgn="auto">
              <a:spcAft>
                <a:spcPts val="0"/>
              </a:spcAft>
              <a:buFont typeface="Arial" pitchFamily="34" charset="0"/>
              <a:buChar char="•"/>
              <a:defRPr/>
            </a:pPr>
            <a:endParaRPr lang="fr-CA" sz="1600" dirty="0" smtClean="0">
              <a:solidFill>
                <a:schemeClr val="tx2"/>
              </a:solidFill>
            </a:endParaRPr>
          </a:p>
          <a:p>
            <a:pPr fontAlgn="auto">
              <a:spcAft>
                <a:spcPts val="0"/>
              </a:spcAft>
              <a:buFont typeface="Arial" pitchFamily="34" charset="0"/>
              <a:buChar char="•"/>
              <a:defRPr/>
            </a:pPr>
            <a:endParaRPr lang="fr-CA" sz="1600" dirty="0" smtClean="0">
              <a:solidFill>
                <a:schemeClr val="tx2"/>
              </a:solidFill>
            </a:endParaRPr>
          </a:p>
        </p:txBody>
      </p:sp>
      <p:sp>
        <p:nvSpPr>
          <p:cNvPr id="4" name="Espace réservé du contenu 2"/>
          <p:cNvSpPr txBox="1">
            <a:spLocks/>
          </p:cNvSpPr>
          <p:nvPr/>
        </p:nvSpPr>
        <p:spPr bwMode="auto">
          <a:xfrm>
            <a:off x="609600" y="1912938"/>
            <a:ext cx="8229600" cy="4525962"/>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342900" indent="-342900" fontAlgn="auto">
              <a:spcBef>
                <a:spcPct val="20000"/>
              </a:spcBef>
              <a:spcAft>
                <a:spcPts val="0"/>
              </a:spcAft>
              <a:buFont typeface="Arial" pitchFamily="34" charset="0"/>
              <a:buChar char="•"/>
              <a:defRPr/>
            </a:pPr>
            <a:r>
              <a:rPr lang="en-US" sz="1400" dirty="0" smtClean="0">
                <a:latin typeface="+mj-lt"/>
              </a:rPr>
              <a:t>JNDI useful classes for working with LDAP:</a:t>
            </a:r>
          </a:p>
          <a:p>
            <a:pPr marL="342900" indent="-342900" fontAlgn="auto">
              <a:spcBef>
                <a:spcPct val="20000"/>
              </a:spcBef>
              <a:spcAft>
                <a:spcPts val="0"/>
              </a:spcAft>
              <a:buFont typeface="Arial" pitchFamily="34" charset="0"/>
              <a:buChar char="•"/>
              <a:defRPr/>
            </a:pPr>
            <a:r>
              <a:rPr kumimoji="0" lang="en-US" sz="1400" b="1" i="0" u="none" strike="noStrike" kern="1200" cap="none" spc="0" normalizeH="0" baseline="0" noProof="0" dirty="0" err="1" smtClean="0">
                <a:ln>
                  <a:noFill/>
                </a:ln>
                <a:effectLst/>
                <a:uLnTx/>
                <a:uFillTx/>
                <a:latin typeface="+mj-lt"/>
                <a:ea typeface="+mn-ea"/>
                <a:cs typeface="+mn-cs"/>
              </a:rPr>
              <a:t>javax.naming.InitialContext</a:t>
            </a:r>
            <a:r>
              <a:rPr kumimoji="0" lang="en-US" sz="1400" b="1" i="0" u="none" strike="noStrike" kern="1200" cap="none" spc="0" normalizeH="0" baseline="0" noProof="0" dirty="0" smtClean="0">
                <a:ln>
                  <a:noFill/>
                </a:ln>
                <a:effectLst/>
                <a:uLnTx/>
                <a:uFillTx/>
                <a:latin typeface="+mj-lt"/>
                <a:ea typeface="+mn-ea"/>
                <a:cs typeface="+mn-cs"/>
              </a:rPr>
              <a:t> </a:t>
            </a:r>
            <a:r>
              <a:rPr kumimoji="0" lang="en-US" sz="1400" b="0" i="0" u="none" strike="noStrike" kern="1200" cap="none" spc="0" normalizeH="0" baseline="0" noProof="0" dirty="0" smtClean="0">
                <a:ln>
                  <a:noFill/>
                </a:ln>
                <a:effectLst/>
                <a:uLnTx/>
                <a:uFillTx/>
                <a:latin typeface="+mj-lt"/>
                <a:ea typeface="+mn-ea"/>
                <a:cs typeface="+mn-cs"/>
                <a:sym typeface="Wingdings" pitchFamily="2" charset="2"/>
              </a:rPr>
              <a:t>starting context for performing naming operations.</a:t>
            </a:r>
          </a:p>
          <a:p>
            <a:pPr marL="342900" indent="-342900" fontAlgn="auto">
              <a:spcBef>
                <a:spcPct val="20000"/>
              </a:spcBef>
              <a:spcAft>
                <a:spcPts val="0"/>
              </a:spcAft>
              <a:buFont typeface="Arial" pitchFamily="34" charset="0"/>
              <a:buChar char="•"/>
              <a:defRPr/>
            </a:pPr>
            <a:r>
              <a:rPr lang="en-US" sz="1400" b="1" dirty="0" err="1" smtClean="0">
                <a:latin typeface="+mj-lt"/>
                <a:sym typeface="Wingdings" pitchFamily="2" charset="2"/>
              </a:rPr>
              <a:t>javax.naming.ldap.LdapContext</a:t>
            </a:r>
            <a:r>
              <a:rPr lang="en-US" sz="1400" b="1" dirty="0" smtClean="0">
                <a:latin typeface="+mj-lt"/>
                <a:sym typeface="Wingdings" pitchFamily="2" charset="2"/>
              </a:rPr>
              <a:t> </a:t>
            </a:r>
            <a:r>
              <a:rPr lang="en-US" sz="1400" dirty="0" smtClean="0">
                <a:latin typeface="+mj-lt"/>
                <a:sym typeface="Wingdings" pitchFamily="2" charset="2"/>
              </a:rPr>
              <a:t> context in which we can perform operations with LDAPv3 and also perform LDAP extended operations.</a:t>
            </a:r>
          </a:p>
          <a:p>
            <a:pPr marL="342900" indent="-342900" fontAlgn="auto">
              <a:spcBef>
                <a:spcPct val="20000"/>
              </a:spcBef>
              <a:spcAft>
                <a:spcPts val="0"/>
              </a:spcAft>
              <a:buFont typeface="Arial" pitchFamily="34" charset="0"/>
              <a:buChar char="•"/>
              <a:defRPr/>
            </a:pPr>
            <a:r>
              <a:rPr kumimoji="0" lang="en-US" sz="1400" b="1" i="0" u="none" strike="noStrike" kern="1200" cap="none" spc="0" normalizeH="0" baseline="0" noProof="0" dirty="0" err="1" smtClean="0">
                <a:ln>
                  <a:noFill/>
                </a:ln>
                <a:effectLst/>
                <a:uLnTx/>
                <a:uFillTx/>
                <a:latin typeface="+mj-lt"/>
                <a:ea typeface="+mn-ea"/>
                <a:cs typeface="+mn-cs"/>
                <a:sym typeface="Wingdings" pitchFamily="2" charset="2"/>
              </a:rPr>
              <a:t>javax.naming.directory.DirContext</a:t>
            </a:r>
            <a:r>
              <a:rPr kumimoji="0" lang="en-US" sz="1400" b="0" i="0" u="none" strike="noStrike" kern="1200" cap="none" spc="0" normalizeH="0" baseline="0" noProof="0" dirty="0" smtClean="0">
                <a:ln>
                  <a:noFill/>
                </a:ln>
                <a:effectLst/>
                <a:uLnTx/>
                <a:uFillTx/>
                <a:latin typeface="+mj-lt"/>
                <a:ea typeface="+mn-ea"/>
                <a:cs typeface="+mn-cs"/>
                <a:sym typeface="Wingdings" pitchFamily="2" charset="2"/>
              </a:rPr>
              <a:t>  contains methods</a:t>
            </a:r>
            <a:r>
              <a:rPr kumimoji="0" lang="en-US" sz="1400" b="0" i="0" u="none" strike="noStrike" kern="1200" cap="none" spc="0" normalizeH="0" noProof="0" dirty="0" smtClean="0">
                <a:ln>
                  <a:noFill/>
                </a:ln>
                <a:effectLst/>
                <a:uLnTx/>
                <a:uFillTx/>
                <a:latin typeface="+mj-lt"/>
                <a:ea typeface="+mn-ea"/>
                <a:cs typeface="+mn-cs"/>
                <a:sym typeface="Wingdings" pitchFamily="2" charset="2"/>
              </a:rPr>
              <a:t> for examining and updating attributes associated with objects and for searching the directory.</a:t>
            </a:r>
          </a:p>
          <a:p>
            <a:pPr marL="342900" indent="-342900" fontAlgn="auto">
              <a:spcBef>
                <a:spcPct val="20000"/>
              </a:spcBef>
              <a:spcAft>
                <a:spcPts val="0"/>
              </a:spcAft>
              <a:buFont typeface="Arial" pitchFamily="34" charset="0"/>
              <a:buChar char="•"/>
              <a:defRPr/>
            </a:pPr>
            <a:r>
              <a:rPr lang="en-US" sz="1400" b="1" baseline="0" dirty="0" err="1" smtClean="0">
                <a:latin typeface="+mj-lt"/>
                <a:sym typeface="Wingdings" pitchFamily="2" charset="2"/>
              </a:rPr>
              <a:t>javax.naming.directory.SearchControls</a:t>
            </a:r>
            <a:r>
              <a:rPr lang="en-US" sz="1400" baseline="0" dirty="0" smtClean="0">
                <a:latin typeface="+mj-lt"/>
                <a:sym typeface="Wingdings" pitchFamily="2" charset="2"/>
              </a:rPr>
              <a:t>  encapsulates</a:t>
            </a:r>
            <a:r>
              <a:rPr lang="en-US" sz="1400" dirty="0" smtClean="0">
                <a:latin typeface="+mj-lt"/>
                <a:sym typeface="Wingdings" pitchFamily="2" charset="2"/>
              </a:rPr>
              <a:t> information for performing search operation</a:t>
            </a:r>
            <a:endParaRPr kumimoji="0" lang="en-US" sz="1400" b="0" i="0" u="none" strike="noStrike" kern="1200" cap="none" spc="0" normalizeH="0" baseline="0" noProof="0" dirty="0" smtClean="0">
              <a:ln>
                <a:noFill/>
              </a:ln>
              <a:effectLst/>
              <a:uLnTx/>
              <a:uFillTx/>
              <a:latin typeface="+mj-lt"/>
              <a:ea typeface="+mn-ea"/>
              <a:cs typeface="+mn-cs"/>
              <a:sym typeface="Wingdings" pitchFamily="2" charset="2"/>
            </a:endParaRPr>
          </a:p>
          <a:p>
            <a:pPr marL="342900" indent="-342900" fontAlgn="auto">
              <a:spcBef>
                <a:spcPct val="20000"/>
              </a:spcBef>
              <a:spcAft>
                <a:spcPts val="0"/>
              </a:spcAft>
              <a:buFont typeface="Arial" pitchFamily="34" charset="0"/>
              <a:buChar char="•"/>
              <a:defRPr/>
            </a:pPr>
            <a:r>
              <a:rPr kumimoji="0" lang="fr-CA" sz="1400" b="1" i="0" u="none" strike="noStrike" kern="1200" cap="none" spc="0" normalizeH="0" baseline="0" noProof="0" dirty="0" err="1" smtClean="0">
                <a:ln>
                  <a:noFill/>
                </a:ln>
                <a:effectLst/>
                <a:uLnTx/>
                <a:uFillTx/>
                <a:latin typeface="+mn-lt"/>
                <a:ea typeface="+mn-ea"/>
                <a:cs typeface="+mn-cs"/>
              </a:rPr>
              <a:t>javax.naming.directory.SearchResult</a:t>
            </a:r>
            <a:r>
              <a:rPr kumimoji="0" lang="fr-CA" sz="1400" b="0" i="0" u="none" strike="noStrike" kern="1200" cap="none" spc="0" normalizeH="0" baseline="0" noProof="0" dirty="0" smtClean="0">
                <a:ln>
                  <a:noFill/>
                </a:ln>
                <a:effectLst/>
                <a:uLnTx/>
                <a:uFillTx/>
                <a:latin typeface="+mn-lt"/>
                <a:ea typeface="+mn-ea"/>
                <a:cs typeface="+mn-cs"/>
              </a:rPr>
              <a:t> </a:t>
            </a:r>
            <a:r>
              <a:rPr kumimoji="0" lang="fr-CA" sz="1400" b="0" i="0" u="none" strike="noStrike" kern="1200" cap="none" spc="0" normalizeH="0" baseline="0" noProof="0" dirty="0" smtClean="0">
                <a:ln>
                  <a:noFill/>
                </a:ln>
                <a:effectLst/>
                <a:uLnTx/>
                <a:uFillTx/>
                <a:latin typeface="+mn-lt"/>
                <a:ea typeface="+mn-ea"/>
                <a:cs typeface="+mn-cs"/>
                <a:sym typeface="Wingdings" pitchFamily="2" charset="2"/>
              </a:rPr>
              <a:t> </a:t>
            </a:r>
            <a:r>
              <a:rPr kumimoji="0" lang="fr-CA" sz="1400" b="0" i="0" u="none" strike="noStrike" kern="1200" cap="none" spc="0" normalizeH="0" baseline="0" noProof="0" dirty="0" err="1" smtClean="0">
                <a:ln>
                  <a:noFill/>
                </a:ln>
                <a:effectLst/>
                <a:uLnTx/>
                <a:uFillTx/>
                <a:latin typeface="+mn-lt"/>
                <a:ea typeface="+mn-ea"/>
                <a:cs typeface="+mn-cs"/>
                <a:sym typeface="Wingdings" pitchFamily="2" charset="2"/>
              </a:rPr>
              <a:t>result</a:t>
            </a:r>
            <a:r>
              <a:rPr kumimoji="0" lang="fr-CA" sz="1400" b="0" i="0" u="none" strike="noStrike" kern="1200" cap="none" spc="0" normalizeH="0" noProof="0" dirty="0" smtClean="0">
                <a:ln>
                  <a:noFill/>
                </a:ln>
                <a:effectLst/>
                <a:uLnTx/>
                <a:uFillTx/>
                <a:latin typeface="+mn-lt"/>
                <a:ea typeface="+mn-ea"/>
                <a:cs typeface="+mn-cs"/>
                <a:sym typeface="Wingdings" pitchFamily="2" charset="2"/>
              </a:rPr>
              <a:t> </a:t>
            </a:r>
            <a:r>
              <a:rPr kumimoji="0" lang="fr-CA" sz="1400" b="0" i="0" u="none" strike="noStrike" kern="1200" cap="none" spc="0" normalizeH="0" noProof="0" dirty="0" err="1" smtClean="0">
                <a:ln>
                  <a:noFill/>
                </a:ln>
                <a:effectLst/>
                <a:uLnTx/>
                <a:uFillTx/>
                <a:latin typeface="+mn-lt"/>
                <a:ea typeface="+mn-ea"/>
                <a:cs typeface="+mn-cs"/>
                <a:sym typeface="Wingdings" pitchFamily="2" charset="2"/>
              </a:rPr>
              <a:t>returned</a:t>
            </a:r>
            <a:r>
              <a:rPr kumimoji="0" lang="fr-CA" sz="1400" b="0" i="0" u="none" strike="noStrike" kern="1200" cap="none" spc="0" normalizeH="0" noProof="0" dirty="0" smtClean="0">
                <a:ln>
                  <a:noFill/>
                </a:ln>
                <a:effectLst/>
                <a:uLnTx/>
                <a:uFillTx/>
                <a:latin typeface="+mn-lt"/>
                <a:ea typeface="+mn-ea"/>
                <a:cs typeface="+mn-cs"/>
                <a:sym typeface="Wingdings" pitchFamily="2" charset="2"/>
              </a:rPr>
              <a:t> </a:t>
            </a:r>
            <a:r>
              <a:rPr kumimoji="0" lang="fr-CA" sz="1400" b="0" i="0" u="none" strike="noStrike" kern="1200" cap="none" spc="0" normalizeH="0" noProof="0" dirty="0" err="1" smtClean="0">
                <a:ln>
                  <a:noFill/>
                </a:ln>
                <a:effectLst/>
                <a:uLnTx/>
                <a:uFillTx/>
                <a:latin typeface="+mn-lt"/>
                <a:ea typeface="+mn-ea"/>
                <a:cs typeface="+mn-cs"/>
                <a:sym typeface="Wingdings" pitchFamily="2" charset="2"/>
              </a:rPr>
              <a:t>from</a:t>
            </a:r>
            <a:r>
              <a:rPr lang="fr-CA" sz="1400" noProof="0" dirty="0" smtClean="0">
                <a:latin typeface="+mn-lt"/>
                <a:sym typeface="Wingdings" pitchFamily="2" charset="2"/>
              </a:rPr>
              <a:t> </a:t>
            </a:r>
            <a:r>
              <a:rPr lang="fr-CA" sz="1400" dirty="0" err="1" smtClean="0">
                <a:latin typeface="+mn-lt"/>
                <a:sym typeface="Wingdings" pitchFamily="2" charset="2"/>
              </a:rPr>
              <a:t>dap</a:t>
            </a:r>
            <a:r>
              <a:rPr lang="fr-CA" sz="1400" dirty="0" smtClean="0">
                <a:latin typeface="+mn-lt"/>
                <a:sym typeface="Wingdings" pitchFamily="2" charset="2"/>
              </a:rPr>
              <a:t> </a:t>
            </a:r>
            <a:r>
              <a:rPr lang="fr-CA" sz="1400" dirty="0" err="1" smtClean="0">
                <a:latin typeface="+mn-lt"/>
                <a:sym typeface="Wingdings" pitchFamily="2" charset="2"/>
              </a:rPr>
              <a:t>search</a:t>
            </a:r>
            <a:r>
              <a:rPr lang="fr-CA" sz="1400" dirty="0" smtClean="0">
                <a:latin typeface="+mn-lt"/>
                <a:sym typeface="Wingdings" pitchFamily="2" charset="2"/>
              </a:rPr>
              <a:t> </a:t>
            </a:r>
            <a:r>
              <a:rPr lang="fr-CA" sz="1400" dirty="0" err="1" smtClean="0">
                <a:latin typeface="+mn-lt"/>
                <a:sym typeface="Wingdings" pitchFamily="2" charset="2"/>
              </a:rPr>
              <a:t>operation</a:t>
            </a:r>
            <a:r>
              <a:rPr lang="fr-CA" sz="1400" dirty="0" smtClean="0">
                <a:latin typeface="+mn-lt"/>
                <a:sym typeface="Wingdings" pitchFamily="2" charset="2"/>
              </a:rPr>
              <a:t>.</a:t>
            </a:r>
          </a:p>
          <a:p>
            <a:pPr marL="342900" indent="-342900" fontAlgn="auto">
              <a:spcBef>
                <a:spcPct val="20000"/>
              </a:spcBef>
              <a:spcAft>
                <a:spcPts val="0"/>
              </a:spcAft>
              <a:buFont typeface="Arial" pitchFamily="34" charset="0"/>
              <a:buChar char="•"/>
              <a:defRPr/>
            </a:pPr>
            <a:r>
              <a:rPr lang="fr-CA" sz="1400" b="1" dirty="0" err="1" smtClean="0">
                <a:latin typeface="+mj-lt"/>
                <a:sym typeface="Wingdings" pitchFamily="2" charset="2"/>
              </a:rPr>
              <a:t>javax.naming.directory.Attribute</a:t>
            </a:r>
            <a:r>
              <a:rPr lang="fr-CA" sz="1400" b="1" dirty="0" smtClean="0">
                <a:latin typeface="+mj-lt"/>
                <a:sym typeface="Wingdings" pitchFamily="2" charset="2"/>
              </a:rPr>
              <a:t> </a:t>
            </a:r>
            <a:r>
              <a:rPr lang="fr-CA" sz="1400" dirty="0" smtClean="0">
                <a:latin typeface="+mj-lt"/>
                <a:sym typeface="Wingdings" pitchFamily="2" charset="2"/>
              </a:rPr>
              <a:t> </a:t>
            </a:r>
            <a:r>
              <a:rPr lang="fr-CA" sz="1400" dirty="0" err="1" smtClean="0">
                <a:latin typeface="+mj-lt"/>
                <a:sym typeface="Wingdings" pitchFamily="2" charset="2"/>
              </a:rPr>
              <a:t>atribut</a:t>
            </a:r>
            <a:r>
              <a:rPr lang="fr-CA" sz="1400" dirty="0" smtClean="0">
                <a:latin typeface="+mj-lt"/>
                <a:sym typeface="Wingdings" pitchFamily="2" charset="2"/>
              </a:rPr>
              <a:t> </a:t>
            </a:r>
            <a:r>
              <a:rPr lang="fr-CA" sz="1400" dirty="0" err="1" smtClean="0">
                <a:latin typeface="+mj-lt"/>
                <a:sym typeface="Wingdings" pitchFamily="2" charset="2"/>
              </a:rPr>
              <a:t>asociat</a:t>
            </a:r>
            <a:r>
              <a:rPr lang="fr-CA" sz="1400" dirty="0" smtClean="0">
                <a:latin typeface="+mj-lt"/>
                <a:sym typeface="Wingdings" pitchFamily="2" charset="2"/>
              </a:rPr>
              <a:t> </a:t>
            </a:r>
            <a:r>
              <a:rPr lang="fr-CA" sz="1400" dirty="0" err="1" smtClean="0">
                <a:latin typeface="+mj-lt"/>
                <a:sym typeface="Wingdings" pitchFamily="2" charset="2"/>
              </a:rPr>
              <a:t>unui</a:t>
            </a:r>
            <a:r>
              <a:rPr lang="fr-CA" sz="1400" dirty="0" smtClean="0">
                <a:latin typeface="+mj-lt"/>
                <a:sym typeface="Wingdings" pitchFamily="2" charset="2"/>
              </a:rPr>
              <a:t> </a:t>
            </a:r>
            <a:r>
              <a:rPr lang="fr-CA" sz="1400" dirty="0" err="1" smtClean="0">
                <a:latin typeface="+mj-lt"/>
                <a:sym typeface="Wingdings" pitchFamily="2" charset="2"/>
              </a:rPr>
              <a:t>obiect</a:t>
            </a:r>
            <a:r>
              <a:rPr lang="fr-CA" sz="1400" dirty="0" smtClean="0">
                <a:latin typeface="+mj-lt"/>
                <a:sym typeface="Wingdings" pitchFamily="2" charset="2"/>
              </a:rPr>
              <a:t> JNDI</a:t>
            </a:r>
            <a:endParaRPr lang="fr-CA" sz="1400" dirty="0" smtClean="0">
              <a:latin typeface="+mj-lt"/>
            </a:endParaRPr>
          </a:p>
          <a:p>
            <a:pPr marL="342900" indent="-342900" fontAlgn="auto">
              <a:spcBef>
                <a:spcPct val="20000"/>
              </a:spcBef>
              <a:spcAft>
                <a:spcPts val="0"/>
              </a:spcAft>
              <a:buFont typeface="Arial" pitchFamily="34" charset="0"/>
              <a:buChar char="•"/>
              <a:defRPr/>
            </a:pPr>
            <a:r>
              <a:rPr kumimoji="0" lang="fr-CA" sz="1400" b="1" i="0" u="none" strike="noStrike" kern="1200" cap="none" spc="0" normalizeH="0" baseline="0" noProof="0" dirty="0" err="1" smtClean="0">
                <a:ln>
                  <a:noFill/>
                </a:ln>
                <a:effectLst/>
                <a:uLnTx/>
                <a:uFillTx/>
                <a:latin typeface="+mn-lt"/>
                <a:ea typeface="+mn-ea"/>
                <a:cs typeface="+mn-cs"/>
              </a:rPr>
              <a:t>javax.naming.directory.Attributes</a:t>
            </a:r>
            <a:r>
              <a:rPr kumimoji="0" lang="fr-CA" sz="1400" b="0" i="0" u="none" strike="noStrike" kern="1200" cap="none" spc="0" normalizeH="0" baseline="0" noProof="0" dirty="0" smtClean="0">
                <a:ln>
                  <a:noFill/>
                </a:ln>
                <a:effectLst/>
                <a:uLnTx/>
                <a:uFillTx/>
                <a:latin typeface="+mn-lt"/>
                <a:ea typeface="+mn-ea"/>
                <a:cs typeface="+mn-cs"/>
              </a:rPr>
              <a:t> </a:t>
            </a:r>
            <a:r>
              <a:rPr kumimoji="0" lang="fr-CA" sz="1400" b="0" i="0" u="none" strike="noStrike" kern="1200" cap="none" spc="0" normalizeH="0" baseline="0" noProof="0" dirty="0" smtClean="0">
                <a:ln>
                  <a:noFill/>
                </a:ln>
                <a:effectLst/>
                <a:uLnTx/>
                <a:uFillTx/>
                <a:latin typeface="+mn-lt"/>
                <a:ea typeface="+mn-ea"/>
                <a:cs typeface="+mn-cs"/>
                <a:sym typeface="Wingdings" pitchFamily="2" charset="2"/>
              </a:rPr>
              <a:t> collection of </a:t>
            </a:r>
            <a:r>
              <a:rPr kumimoji="0" lang="fr-CA" sz="1400" b="0" i="0" u="none" strike="noStrike" kern="1200" cap="none" spc="0" normalizeH="0" baseline="0" noProof="0" dirty="0" err="1" smtClean="0">
                <a:ln>
                  <a:noFill/>
                </a:ln>
                <a:effectLst/>
                <a:uLnTx/>
                <a:uFillTx/>
                <a:latin typeface="+mn-lt"/>
                <a:ea typeface="+mn-ea"/>
                <a:cs typeface="+mn-cs"/>
                <a:sym typeface="Wingdings" pitchFamily="2" charset="2"/>
              </a:rPr>
              <a:t>attributes</a:t>
            </a: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a:p>
            <a:pPr marL="342900" indent="-342900" fontAlgn="auto">
              <a:spcBef>
                <a:spcPct val="20000"/>
              </a:spcBef>
              <a:spcAft>
                <a:spcPts val="0"/>
              </a:spcAft>
              <a:buFont typeface="Arial" pitchFamily="34" charset="0"/>
              <a:buChar char="•"/>
              <a:defRPr/>
            </a:pPr>
            <a:r>
              <a:rPr lang="fr-CA" sz="1400" b="1" dirty="0" err="1" smtClean="0">
                <a:latin typeface="+mn-lt"/>
                <a:sym typeface="Wingdings" pitchFamily="2" charset="2"/>
              </a:rPr>
              <a:t>javax.naming.Context</a:t>
            </a:r>
            <a:r>
              <a:rPr lang="fr-CA" sz="1400" b="1" dirty="0" smtClean="0">
                <a:latin typeface="+mn-lt"/>
                <a:sym typeface="Wingdings" pitchFamily="2" charset="2"/>
              </a:rPr>
              <a:t> </a:t>
            </a:r>
            <a:r>
              <a:rPr lang="fr-CA" sz="1400" dirty="0" smtClean="0">
                <a:latin typeface="+mn-lt"/>
                <a:sym typeface="Wingdings" pitchFamily="2" charset="2"/>
              </a:rPr>
              <a:t> </a:t>
            </a:r>
            <a:r>
              <a:rPr lang="fr-CA" sz="1400" dirty="0" err="1" smtClean="0">
                <a:latin typeface="+mn-lt"/>
                <a:sym typeface="Wingdings" pitchFamily="2" charset="2"/>
              </a:rPr>
              <a:t>reprezinta</a:t>
            </a:r>
            <a:r>
              <a:rPr lang="fr-CA" sz="1400" dirty="0" smtClean="0">
                <a:latin typeface="+mn-lt"/>
                <a:sym typeface="Wingdings" pitchFamily="2" charset="2"/>
              </a:rPr>
              <a:t> un </a:t>
            </a:r>
            <a:r>
              <a:rPr lang="fr-CA" sz="1400" dirty="0" err="1" smtClean="0">
                <a:latin typeface="+mn-lt"/>
                <a:sym typeface="Wingdings" pitchFamily="2" charset="2"/>
              </a:rPr>
              <a:t>context</a:t>
            </a:r>
            <a:r>
              <a:rPr lang="fr-CA" sz="1400" dirty="0" smtClean="0">
                <a:latin typeface="+mn-lt"/>
                <a:sym typeface="Wingdings" pitchFamily="2" charset="2"/>
              </a:rPr>
              <a:t> de </a:t>
            </a:r>
            <a:r>
              <a:rPr lang="fr-CA" sz="1400" dirty="0" err="1" smtClean="0">
                <a:latin typeface="+mn-lt"/>
                <a:sym typeface="Wingdings" pitchFamily="2" charset="2"/>
              </a:rPr>
              <a:t>binding</a:t>
            </a:r>
            <a:r>
              <a:rPr lang="fr-CA" sz="1400" dirty="0" smtClean="0">
                <a:latin typeface="+mn-lt"/>
                <a:sym typeface="Wingdings" pitchFamily="2" charset="2"/>
              </a:rPr>
              <a:t>-</a:t>
            </a:r>
            <a:r>
              <a:rPr lang="fr-CA" sz="1400" dirty="0" err="1" smtClean="0">
                <a:latin typeface="+mn-lt"/>
                <a:sym typeface="Wingdings" pitchFamily="2" charset="2"/>
              </a:rPr>
              <a:t>uri</a:t>
            </a:r>
            <a:r>
              <a:rPr lang="fr-CA" sz="1400" dirty="0" smtClean="0">
                <a:latin typeface="+mn-lt"/>
                <a:sym typeface="Wingdings" pitchFamily="2" charset="2"/>
              </a:rPr>
              <a:t>.</a:t>
            </a:r>
            <a:endParaRPr kumimoji="0" lang="fr-CA" sz="1400" b="0" i="0" u="none" strike="noStrike" kern="1200" cap="none" spc="0" normalizeH="0" baseline="0" noProof="0" dirty="0" smtClean="0">
              <a:ln>
                <a:noFill/>
              </a:ln>
              <a:effectLst/>
              <a:uLnTx/>
              <a:uFillTx/>
              <a:latin typeface="+mn-lt"/>
              <a:ea typeface="+mn-ea"/>
              <a:cs typeface="+mn-cs"/>
              <a:sym typeface="Wingdings" pitchFamily="2" charset="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1093</TotalTime>
  <Words>1773</Words>
  <Application>Microsoft Office PowerPoint</Application>
  <PresentationFormat>On-screen Show (4:3)</PresentationFormat>
  <Paragraphs>177</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Thème Office</vt:lpstr>
      <vt:lpstr>JAVA LDAP</vt:lpstr>
      <vt:lpstr>Contents</vt:lpstr>
      <vt:lpstr>What is LDAP?</vt:lpstr>
      <vt:lpstr>What is LDAP?</vt:lpstr>
      <vt:lpstr>LDAP Operations</vt:lpstr>
      <vt:lpstr>Directory Service</vt:lpstr>
      <vt:lpstr>JNDI as LDAP API</vt:lpstr>
      <vt:lpstr>JNDI as LDAP API</vt:lpstr>
      <vt:lpstr>JNDI as LDAP API</vt:lpstr>
      <vt:lpstr>JNDI as LDAP API</vt:lpstr>
      <vt:lpstr>JNDI as LDAP API</vt:lpstr>
      <vt:lpstr>JNDI as LDAP API</vt:lpstr>
      <vt:lpstr>JNDI as LDAP API</vt:lpstr>
      <vt:lpstr>JNDI as LDAP API</vt:lpstr>
      <vt:lpstr>Pooling</vt:lpstr>
      <vt:lpstr>Pooling</vt:lpstr>
      <vt:lpstr>Spring LDAP</vt:lpstr>
      <vt:lpstr>Spring LDAP</vt:lpstr>
      <vt:lpstr>Spring LDAP</vt:lpstr>
      <vt:lpstr>Spring LDAP</vt:lpstr>
      <vt:lpstr>Spring LDAP</vt:lpstr>
      <vt:lpstr>UnboundId LDAP SDK</vt:lpstr>
      <vt:lpstr>UnboundId LDAP SDK</vt:lpstr>
      <vt:lpstr>UnboundId LDAP SDK</vt:lpstr>
      <vt:lpstr>JAVA LDAP frameworks</vt:lpstr>
      <vt:lpstr>JAVA LDAP frameworks</vt:lpstr>
      <vt:lpstr>JAVA LDAP frameworks</vt:lpstr>
      <vt:lpstr>JAVA LDAP frameworks</vt:lpstr>
      <vt:lpstr>JAVA LDAP frameworks</vt:lpstr>
      <vt:lpstr>JAVA LDAP frameworks</vt:lpstr>
      <vt:lpstr>JAVA LDAP frameworks</vt:lpstr>
      <vt:lpstr> Conclusion </vt:lpstr>
      <vt:lpstr> Bibliography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Éric Vadeboncoeur</dc:creator>
  <cp:lastModifiedBy>Ionut Dima</cp:lastModifiedBy>
  <cp:revision>188</cp:revision>
  <dcterms:created xsi:type="dcterms:W3CDTF">2008-04-20T22:20:53Z</dcterms:created>
  <dcterms:modified xsi:type="dcterms:W3CDTF">2012-06-15T12:43:56Z</dcterms:modified>
</cp:coreProperties>
</file>