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5" r:id="rId5"/>
    <p:sldId id="381" r:id="rId6"/>
    <p:sldId id="378" r:id="rId7"/>
    <p:sldId id="380" r:id="rId8"/>
    <p:sldId id="379" r:id="rId9"/>
    <p:sldId id="377" r:id="rId10"/>
    <p:sldId id="382" r:id="rId11"/>
    <p:sldId id="383" r:id="rId12"/>
    <p:sldId id="395" r:id="rId13"/>
    <p:sldId id="385" r:id="rId14"/>
    <p:sldId id="398" r:id="rId15"/>
    <p:sldId id="399" r:id="rId16"/>
    <p:sldId id="384" r:id="rId17"/>
    <p:sldId id="393" r:id="rId18"/>
    <p:sldId id="397" r:id="rId19"/>
    <p:sldId id="400" r:id="rId20"/>
    <p:sldId id="386" r:id="rId21"/>
    <p:sldId id="403" r:id="rId22"/>
    <p:sldId id="402" r:id="rId23"/>
    <p:sldId id="401" r:id="rId24"/>
    <p:sldId id="387" r:id="rId25"/>
    <p:sldId id="389" r:id="rId26"/>
    <p:sldId id="391" r:id="rId27"/>
    <p:sldId id="392" r:id="rId28"/>
    <p:sldId id="390" r:id="rId29"/>
    <p:sldId id="394" r:id="rId30"/>
    <p:sldId id="388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13/02/2015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JDBC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java.sql: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provides API for accessing and processing data stored in a data source.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provides classes like: Connection, </a:t>
            </a:r>
            <a:r>
              <a:rPr lang="en-US" sz="1400" dirty="0" err="1" smtClean="0">
                <a:solidFill>
                  <a:srgbClr val="3C5790"/>
                </a:solidFill>
              </a:rPr>
              <a:t>ResultSet</a:t>
            </a:r>
            <a:r>
              <a:rPr lang="en-US" sz="1400" dirty="0" smtClean="0">
                <a:solidFill>
                  <a:srgbClr val="3C5790"/>
                </a:solidFill>
              </a:rPr>
              <a:t>, Statement, </a:t>
            </a:r>
            <a:r>
              <a:rPr lang="en-US" sz="1400" dirty="0" err="1" smtClean="0">
                <a:solidFill>
                  <a:srgbClr val="3C5790"/>
                </a:solidFill>
              </a:rPr>
              <a:t>PreparedStatement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provides metadata classes/interfaces like </a:t>
            </a:r>
            <a:r>
              <a:rPr lang="en-US" sz="1400" dirty="0" err="1" smtClean="0">
                <a:solidFill>
                  <a:srgbClr val="3C5790"/>
                </a:solidFill>
              </a:rPr>
              <a:t>DatabaseMetaData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ResultSetMetaData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javax.sql: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provides API for server-side data source access.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provides services for J2EE such as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RowSets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contains </a:t>
            </a:r>
            <a:r>
              <a:rPr lang="en-US" sz="1400" dirty="0" err="1" smtClean="0">
                <a:solidFill>
                  <a:srgbClr val="3C5790"/>
                </a:solidFill>
              </a:rPr>
              <a:t>clases</a:t>
            </a:r>
            <a:r>
              <a:rPr lang="en-US" sz="1400" dirty="0" smtClean="0">
                <a:solidFill>
                  <a:srgbClr val="3C5790"/>
                </a:solidFill>
              </a:rPr>
              <a:t>/interfaces like </a:t>
            </a:r>
            <a:r>
              <a:rPr lang="en-US" sz="1400" dirty="0" err="1" smtClean="0">
                <a:solidFill>
                  <a:srgbClr val="3C5790"/>
                </a:solidFill>
              </a:rPr>
              <a:t>RowSetMetaData</a:t>
            </a:r>
            <a:r>
              <a:rPr lang="en-US" sz="1400" dirty="0" smtClean="0">
                <a:solidFill>
                  <a:srgbClr val="3C5790"/>
                </a:solidFill>
              </a:rPr>
              <a:t> that deal with row set metadata.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DriverManager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loads JDBC drivers in memory and it's used as factory for Connection objects.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Connection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represents connection with a data source. 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DatabaseMetaData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provides </a:t>
            </a:r>
            <a:r>
              <a:rPr lang="en-US" sz="1400" dirty="0" err="1" smtClean="0">
                <a:solidFill>
                  <a:srgbClr val="3C5790"/>
                </a:solidFill>
              </a:rPr>
              <a:t>detalied</a:t>
            </a:r>
            <a:r>
              <a:rPr lang="en-US" sz="1400" dirty="0" smtClean="0">
                <a:solidFill>
                  <a:srgbClr val="3C5790"/>
                </a:solidFill>
              </a:rPr>
              <a:t> information about the DB.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Statement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represents a </a:t>
            </a:r>
            <a:r>
              <a:rPr lang="en-US" sz="1400" dirty="0" err="1" smtClean="0">
                <a:solidFill>
                  <a:srgbClr val="3C5790"/>
                </a:solidFill>
              </a:rPr>
              <a:t>stati</a:t>
            </a:r>
            <a:r>
              <a:rPr lang="ro-RO" sz="1400" dirty="0" smtClean="0">
                <a:solidFill>
                  <a:srgbClr val="3C5790"/>
                </a:solidFill>
              </a:rPr>
              <a:t>c</a:t>
            </a:r>
            <a:r>
              <a:rPr lang="en-US" sz="1400" dirty="0" smtClean="0">
                <a:solidFill>
                  <a:srgbClr val="3C5790"/>
                </a:solidFill>
              </a:rPr>
              <a:t> SQL.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PreparedStatement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represents a precompiled SQL statement.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CallableStatement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represents a database stored procedure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ResultSet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represents a database result set generated by SELECT SQL statement.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ResultSetMetaData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provides information about the types and properties of the columns from </a:t>
            </a:r>
            <a:r>
              <a:rPr lang="en-US" sz="1400" dirty="0" err="1" smtClean="0">
                <a:solidFill>
                  <a:srgbClr val="3C5790"/>
                </a:solidFill>
              </a:rPr>
              <a:t>ResultSet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SQLException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exception class that provides </a:t>
            </a:r>
            <a:r>
              <a:rPr lang="en-US" sz="1400" dirty="0" err="1" smtClean="0">
                <a:solidFill>
                  <a:srgbClr val="3C5790"/>
                </a:solidFill>
              </a:rPr>
              <a:t>informaiton</a:t>
            </a:r>
            <a:r>
              <a:rPr lang="en-US" sz="1400" dirty="0" smtClean="0">
                <a:solidFill>
                  <a:srgbClr val="3C5790"/>
                </a:solidFill>
              </a:rPr>
              <a:t> on a DB access error or other errors.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315200" cy="477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Example loading JDBC drivers: </a:t>
            </a:r>
            <a:r>
              <a:rPr lang="en-US" sz="1400" dirty="0" err="1" smtClean="0">
                <a:solidFill>
                  <a:srgbClr val="3C5790"/>
                </a:solidFill>
              </a:rPr>
              <a:t>Class.forName</a:t>
            </a:r>
            <a:r>
              <a:rPr lang="en-US" sz="1400" dirty="0" smtClean="0">
                <a:solidFill>
                  <a:srgbClr val="3C5790"/>
                </a:solidFill>
              </a:rPr>
              <a:t>("</a:t>
            </a:r>
            <a:r>
              <a:rPr lang="en-US" sz="1400" dirty="0" err="1" smtClean="0">
                <a:solidFill>
                  <a:srgbClr val="3C5790"/>
                </a:solidFill>
              </a:rPr>
              <a:t>com.mysql.jdbc.Driver</a:t>
            </a:r>
            <a:r>
              <a:rPr lang="en-US" sz="1400" dirty="0" smtClean="0">
                <a:solidFill>
                  <a:srgbClr val="3C5790"/>
                </a:solidFill>
              </a:rPr>
              <a:t>");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specified driver must implement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java.sql.Driver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get a </a:t>
            </a:r>
            <a:r>
              <a:rPr lang="en-US" sz="1400" dirty="0" err="1" smtClean="0">
                <a:solidFill>
                  <a:srgbClr val="3C5790"/>
                </a:solidFill>
              </a:rPr>
              <a:t>Statment</a:t>
            </a:r>
            <a:r>
              <a:rPr lang="en-US" sz="1400" dirty="0" smtClean="0">
                <a:solidFill>
                  <a:srgbClr val="3C5790"/>
                </a:solidFill>
              </a:rPr>
              <a:t> object we call the </a:t>
            </a:r>
            <a:r>
              <a:rPr lang="en-US" sz="1400" b="1" dirty="0" err="1" smtClean="0">
                <a:solidFill>
                  <a:srgbClr val="3C5790"/>
                </a:solidFill>
              </a:rPr>
              <a:t>createStatement</a:t>
            </a:r>
            <a:r>
              <a:rPr lang="en-US" sz="1400" dirty="0" smtClean="0">
                <a:solidFill>
                  <a:srgbClr val="3C5790"/>
                </a:solidFill>
              </a:rPr>
              <a:t>() method on Connection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retrieve data from DB we use the </a:t>
            </a:r>
            <a:r>
              <a:rPr lang="en-US" sz="1400" dirty="0" err="1" smtClean="0">
                <a:solidFill>
                  <a:srgbClr val="3C5790"/>
                </a:solidFill>
              </a:rPr>
              <a:t>ResultSet</a:t>
            </a:r>
            <a:r>
              <a:rPr lang="en-US" sz="1400" dirty="0" smtClean="0">
                <a:solidFill>
                  <a:srgbClr val="3C5790"/>
                </a:solidFill>
              </a:rPr>
              <a:t> object by calling </a:t>
            </a:r>
            <a:r>
              <a:rPr lang="en-US" sz="1400" b="1" dirty="0" err="1" smtClean="0">
                <a:solidFill>
                  <a:srgbClr val="3C5790"/>
                </a:solidFill>
              </a:rPr>
              <a:t>executeQ</a:t>
            </a:r>
            <a:r>
              <a:rPr lang="ro-RO" sz="1400" b="1" dirty="0" smtClean="0">
                <a:solidFill>
                  <a:srgbClr val="3C5790"/>
                </a:solidFill>
              </a:rPr>
              <a:t>u</a:t>
            </a:r>
            <a:r>
              <a:rPr lang="en-US" sz="1400" b="1" dirty="0" err="1" smtClean="0">
                <a:solidFill>
                  <a:srgbClr val="3C5790"/>
                </a:solidFill>
              </a:rPr>
              <a:t>ery</a:t>
            </a:r>
            <a:r>
              <a:rPr lang="en-US" sz="1400" dirty="0" smtClean="0">
                <a:solidFill>
                  <a:srgbClr val="3C5790"/>
                </a:solidFill>
              </a:rPr>
              <a:t>(&lt;SQL_QUERY&gt;) on Statement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perform cleanup the </a:t>
            </a:r>
            <a:r>
              <a:rPr lang="en-US" sz="1400" b="1" dirty="0" smtClean="0">
                <a:solidFill>
                  <a:srgbClr val="3C5790"/>
                </a:solidFill>
              </a:rPr>
              <a:t>close</a:t>
            </a:r>
            <a:r>
              <a:rPr lang="en-US" sz="1400" dirty="0" smtClean="0">
                <a:solidFill>
                  <a:srgbClr val="3C5790"/>
                </a:solidFill>
              </a:rPr>
              <a:t>() method is called on </a:t>
            </a:r>
            <a:r>
              <a:rPr lang="en-US" sz="1400" dirty="0" err="1" smtClean="0">
                <a:solidFill>
                  <a:srgbClr val="3C5790"/>
                </a:solidFill>
              </a:rPr>
              <a:t>ResultSet</a:t>
            </a:r>
            <a:r>
              <a:rPr lang="en-US" sz="1400" dirty="0" smtClean="0">
                <a:solidFill>
                  <a:srgbClr val="3C5790"/>
                </a:solidFill>
              </a:rPr>
              <a:t>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Statement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,Connection objects.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JDBC URL identifies the data source so that the appropriate driver will recognize it and establish a connection with it.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standard syntax for JDBC URLs has 3 parts, which are separated by colons.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jdbc</a:t>
            </a:r>
            <a:r>
              <a:rPr lang="en-US" sz="1400" b="1" dirty="0" smtClean="0">
                <a:solidFill>
                  <a:srgbClr val="3C5790"/>
                </a:solidFill>
              </a:rPr>
              <a:t>:&lt;</a:t>
            </a:r>
            <a:r>
              <a:rPr lang="en-US" sz="1400" b="1" dirty="0" err="1" smtClean="0">
                <a:solidFill>
                  <a:srgbClr val="3C5790"/>
                </a:solidFill>
              </a:rPr>
              <a:t>subprotocol</a:t>
            </a:r>
            <a:r>
              <a:rPr lang="en-US" sz="1400" b="1" dirty="0" smtClean="0">
                <a:solidFill>
                  <a:srgbClr val="3C5790"/>
                </a:solidFill>
              </a:rPr>
              <a:t>&gt;:&lt;</a:t>
            </a:r>
            <a:r>
              <a:rPr lang="en-US" sz="1400" b="1" dirty="0" err="1" smtClean="0">
                <a:solidFill>
                  <a:srgbClr val="3C5790"/>
                </a:solidFill>
              </a:rPr>
              <a:t>subname</a:t>
            </a:r>
            <a:r>
              <a:rPr lang="en-US" sz="1400" b="1" dirty="0" smtClean="0">
                <a:solidFill>
                  <a:srgbClr val="3C579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dirty="0" err="1" smtClean="0">
                <a:solidFill>
                  <a:srgbClr val="3C5790"/>
                </a:solidFill>
              </a:rPr>
              <a:t>subprotocol</a:t>
            </a:r>
            <a:r>
              <a:rPr lang="en-US" sz="1400" dirty="0" smtClean="0">
                <a:solidFill>
                  <a:srgbClr val="3C5790"/>
                </a:solidFill>
              </a:rPr>
              <a:t>&gt;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the name of the driver or the name of a database connectivity mechanism, which may be supported by one or more drivers.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dirty="0" err="1" smtClean="0">
                <a:solidFill>
                  <a:srgbClr val="3C5790"/>
                </a:solidFill>
              </a:rPr>
              <a:t>subname</a:t>
            </a:r>
            <a:r>
              <a:rPr lang="en-US" sz="1400" dirty="0" smtClean="0">
                <a:solidFill>
                  <a:srgbClr val="3C5790"/>
                </a:solidFill>
              </a:rPr>
              <a:t>&gt;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 way to identify the data source. The </a:t>
            </a:r>
            <a:r>
              <a:rPr lang="en-US" sz="1400" dirty="0" err="1" smtClean="0">
                <a:solidFill>
                  <a:srgbClr val="3C5790"/>
                </a:solidFill>
              </a:rPr>
              <a:t>subname</a:t>
            </a:r>
            <a:r>
              <a:rPr lang="en-US" sz="1400" dirty="0" smtClean="0">
                <a:solidFill>
                  <a:srgbClr val="3C5790"/>
                </a:solidFill>
              </a:rPr>
              <a:t> can vary, depending on the </a:t>
            </a:r>
            <a:r>
              <a:rPr lang="en-US" sz="1400" dirty="0" err="1" smtClean="0">
                <a:solidFill>
                  <a:srgbClr val="3C5790"/>
                </a:solidFill>
              </a:rPr>
              <a:t>subprotocol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b="1" dirty="0" err="1" smtClean="0">
                <a:solidFill>
                  <a:srgbClr val="3C5790"/>
                </a:solidFill>
              </a:rPr>
              <a:t>ConnectionEvent</a:t>
            </a:r>
            <a:r>
              <a:rPr lang="en-US" sz="1400" dirty="0" smtClean="0">
                <a:solidFill>
                  <a:srgbClr val="3C5790"/>
                </a:solidFill>
              </a:rPr>
              <a:t> object, part of the event model for pooled connections, informs a component managing the pooling of connections that an event has occurred on a </a:t>
            </a:r>
            <a:r>
              <a:rPr lang="en-US" sz="1400" dirty="0" err="1" smtClean="0">
                <a:solidFill>
                  <a:srgbClr val="3C5790"/>
                </a:solidFill>
              </a:rPr>
              <a:t>PooledConnection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ConnectionEvent</a:t>
            </a:r>
            <a:r>
              <a:rPr lang="en-US" sz="1400" dirty="0" smtClean="0">
                <a:solidFill>
                  <a:srgbClr val="3C5790"/>
                </a:solidFill>
              </a:rPr>
              <a:t> object always contains the </a:t>
            </a:r>
            <a:r>
              <a:rPr lang="en-US" sz="1400" dirty="0" err="1" smtClean="0">
                <a:solidFill>
                  <a:srgbClr val="3C5790"/>
                </a:solidFill>
              </a:rPr>
              <a:t>PooledConnection</a:t>
            </a:r>
            <a:r>
              <a:rPr lang="en-US" sz="1400" dirty="0" smtClean="0">
                <a:solidFill>
                  <a:srgbClr val="3C5790"/>
                </a:solidFill>
              </a:rPr>
              <a:t> object that generated the event, and if an error occurred, it also contains the </a:t>
            </a:r>
            <a:r>
              <a:rPr lang="en-US" sz="1400" dirty="0" err="1" smtClean="0">
                <a:solidFill>
                  <a:srgbClr val="3C5790"/>
                </a:solidFill>
              </a:rPr>
              <a:t>SQLException</a:t>
            </a:r>
            <a:r>
              <a:rPr lang="en-US" sz="1400" dirty="0" smtClean="0">
                <a:solidFill>
                  <a:srgbClr val="3C5790"/>
                </a:solidFill>
              </a:rPr>
              <a:t> that explains the event.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ConnectionEventListener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used to receive the events and provides two </a:t>
            </a:r>
            <a:r>
              <a:rPr lang="en-US" sz="1400" dirty="0" smtClean="0">
                <a:solidFill>
                  <a:srgbClr val="3C5790"/>
                </a:solidFill>
              </a:rPr>
              <a:t>methods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b="1" dirty="0" err="1" smtClean="0">
                <a:solidFill>
                  <a:srgbClr val="3C5790"/>
                </a:solidFill>
              </a:rPr>
              <a:t>connectionClosed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err="1" smtClean="0">
                <a:solidFill>
                  <a:srgbClr val="3C5790"/>
                </a:solidFill>
              </a:rPr>
              <a:t>connectionErrorOccurred</a:t>
            </a:r>
            <a:r>
              <a:rPr lang="en-US" sz="1400" dirty="0" smtClean="0">
                <a:solidFill>
                  <a:srgbClr val="3C5790"/>
                </a:solidFill>
              </a:rPr>
              <a:t>), one for each type of event that can occur on a pooled connection.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JDBC </a:t>
            </a:r>
            <a:r>
              <a:rPr lang="en-US" sz="1400" dirty="0" err="1" smtClean="0">
                <a:solidFill>
                  <a:srgbClr val="3C5790"/>
                </a:solidFill>
              </a:rPr>
              <a:t>errors,exceptions</a:t>
            </a:r>
            <a:r>
              <a:rPr lang="en-US" sz="1400" dirty="0" smtClean="0">
                <a:solidFill>
                  <a:srgbClr val="3C5790"/>
                </a:solidFill>
              </a:rPr>
              <a:t> are identified by 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java.sql.SQLException</a:t>
            </a:r>
            <a:r>
              <a:rPr lang="en-US" sz="1400" dirty="0" smtClean="0">
                <a:solidFill>
                  <a:srgbClr val="3C5790"/>
                </a:solidFill>
              </a:rPr>
              <a:t> class which is a checked exception.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SQLWarning</a:t>
            </a:r>
            <a:r>
              <a:rPr lang="en-US" sz="1400" dirty="0" smtClean="0">
                <a:solidFill>
                  <a:srgbClr val="3C5790"/>
                </a:solidFill>
              </a:rPr>
              <a:t> class (,subclass of </a:t>
            </a:r>
            <a:r>
              <a:rPr lang="en-US" sz="1400" dirty="0" err="1" smtClean="0">
                <a:solidFill>
                  <a:srgbClr val="3C5790"/>
                </a:solidFill>
              </a:rPr>
              <a:t>SQLException</a:t>
            </a:r>
            <a:r>
              <a:rPr lang="en-US" sz="1400" dirty="0" smtClean="0">
                <a:solidFill>
                  <a:srgbClr val="3C5790"/>
                </a:solidFill>
              </a:rPr>
              <a:t>) represents nonfatal errors or unexpected conditions that can be ignored.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BatchUpdateException</a:t>
            </a:r>
            <a:r>
              <a:rPr lang="en-US" sz="1400" dirty="0" smtClean="0">
                <a:solidFill>
                  <a:srgbClr val="3C5790"/>
                </a:solidFill>
              </a:rPr>
              <a:t> is thrown when an error occurs during a batch update operation.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DataTruncation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i</a:t>
            </a:r>
            <a:r>
              <a:rPr lang="en-US" sz="1400" dirty="0" smtClean="0">
                <a:solidFill>
                  <a:srgbClr val="3C5790"/>
                </a:solidFill>
              </a:rPr>
              <a:t>s an exception that reports a </a:t>
            </a:r>
            <a:r>
              <a:rPr lang="en-US" sz="1400" dirty="0" err="1" smtClean="0">
                <a:solidFill>
                  <a:srgbClr val="3C5790"/>
                </a:solidFill>
              </a:rPr>
              <a:t>DataTruncation</a:t>
            </a:r>
            <a:r>
              <a:rPr lang="en-US" sz="1400" dirty="0" smtClean="0">
                <a:solidFill>
                  <a:srgbClr val="3C5790"/>
                </a:solidFill>
              </a:rPr>
              <a:t> warning when JDBC </a:t>
            </a:r>
            <a:r>
              <a:rPr lang="en-US" sz="1400" dirty="0" err="1" smtClean="0">
                <a:solidFill>
                  <a:srgbClr val="3C5790"/>
                </a:solidFill>
              </a:rPr>
              <a:t>unexpectely</a:t>
            </a:r>
            <a:r>
              <a:rPr lang="en-US" sz="1400" dirty="0" smtClean="0">
                <a:solidFill>
                  <a:srgbClr val="3C5790"/>
                </a:solidFill>
              </a:rPr>
              <a:t> truncates a data value.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419600" y="2438400"/>
            <a:ext cx="4419600" cy="4038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the application calls </a:t>
            </a:r>
            <a:r>
              <a:rPr lang="en-US" sz="1400" b="1" dirty="0" err="1" smtClean="0">
                <a:solidFill>
                  <a:srgbClr val="3C5790"/>
                </a:solidFill>
              </a:rPr>
              <a:t>getConnection</a:t>
            </a:r>
            <a:r>
              <a:rPr lang="en-US" sz="1400" dirty="0" smtClean="0">
                <a:solidFill>
                  <a:srgbClr val="3C5790"/>
                </a:solidFill>
              </a:rPr>
              <a:t>() in the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 instance, it pulls a Connection out of the connection pool.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Its </a:t>
            </a:r>
            <a:r>
              <a:rPr lang="en-US" sz="1400" b="1" dirty="0" smtClean="0">
                <a:solidFill>
                  <a:srgbClr val="3C5790"/>
                </a:solidFill>
              </a:rPr>
              <a:t>close</a:t>
            </a:r>
            <a:r>
              <a:rPr lang="en-US" sz="1400" dirty="0" smtClean="0">
                <a:solidFill>
                  <a:srgbClr val="3C5790"/>
                </a:solidFill>
              </a:rPr>
              <a:t>() method returns it to the connection pool. If you try to use that Connection again without getting it from the connection pool, it will throw an exception.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057400"/>
            <a:ext cx="3989454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Connection object has the </a:t>
            </a:r>
            <a:r>
              <a:rPr lang="en-US" sz="1400" dirty="0" err="1" smtClean="0">
                <a:solidFill>
                  <a:srgbClr val="3C5790"/>
                </a:solidFill>
              </a:rPr>
              <a:t>setTransactionIsolation</a:t>
            </a:r>
            <a:r>
              <a:rPr lang="en-US" sz="1400" dirty="0" smtClean="0">
                <a:solidFill>
                  <a:srgbClr val="3C5790"/>
                </a:solidFill>
              </a:rPr>
              <a:t> method that can set the SQL transaction isolation.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retrieve the current SQL </a:t>
            </a:r>
            <a:r>
              <a:rPr lang="en-US" sz="1400" dirty="0" err="1" smtClean="0">
                <a:solidFill>
                  <a:srgbClr val="3C5790"/>
                </a:solidFill>
              </a:rPr>
              <a:t>transaciton</a:t>
            </a:r>
            <a:r>
              <a:rPr lang="en-US" sz="1400" dirty="0" smtClean="0">
                <a:solidFill>
                  <a:srgbClr val="3C5790"/>
                </a:solidFill>
              </a:rPr>
              <a:t> isolation using the </a:t>
            </a:r>
            <a:r>
              <a:rPr lang="en-US" sz="1400" dirty="0" err="1" smtClean="0">
                <a:solidFill>
                  <a:srgbClr val="3C5790"/>
                </a:solidFill>
              </a:rPr>
              <a:t>getDefaultTransactionIsolation</a:t>
            </a:r>
            <a:r>
              <a:rPr lang="en-US" sz="1400" dirty="0" smtClean="0">
                <a:solidFill>
                  <a:srgbClr val="3C5790"/>
                </a:solidFill>
              </a:rPr>
              <a:t> from </a:t>
            </a:r>
            <a:r>
              <a:rPr lang="en-US" sz="1400" dirty="0" err="1" smtClean="0">
                <a:solidFill>
                  <a:srgbClr val="3C5790"/>
                </a:solidFill>
              </a:rPr>
              <a:t>DatabaseMetaData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Possible transaction isolation: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TRANSACTION_NONE: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Transactions are not supported.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TRANSACTION_READ_UNCOMMITTED: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"dirty reads," </a:t>
            </a:r>
            <a:r>
              <a:rPr lang="en-US" sz="1200" dirty="0" err="1" smtClean="0">
                <a:solidFill>
                  <a:srgbClr val="3C5790"/>
                </a:solidFill>
              </a:rPr>
              <a:t>nonrepeatable</a:t>
            </a:r>
            <a:r>
              <a:rPr lang="en-US" sz="1200" dirty="0" smtClean="0">
                <a:solidFill>
                  <a:srgbClr val="3C5790"/>
                </a:solidFill>
              </a:rPr>
              <a:t> reads, and phantom reads can occur.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allows a row changed by one transaction to be read by another transaction before any changes in that row have been committed.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TRANSACTION_READ_COMMITTED: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"dirty reads" are prevented; however, </a:t>
            </a:r>
            <a:r>
              <a:rPr lang="en-US" sz="1200" dirty="0" err="1" smtClean="0">
                <a:solidFill>
                  <a:srgbClr val="3C5790"/>
                </a:solidFill>
              </a:rPr>
              <a:t>nonrepeatable</a:t>
            </a:r>
            <a:r>
              <a:rPr lang="en-US" sz="1200" dirty="0" smtClean="0">
                <a:solidFill>
                  <a:srgbClr val="3C5790"/>
                </a:solidFill>
              </a:rPr>
              <a:t> reads and phantom reads can occur.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TRANSACTION_REPEATABLE_READ: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"dirty reads" and </a:t>
            </a:r>
            <a:r>
              <a:rPr lang="en-US" sz="1200" dirty="0" err="1" smtClean="0">
                <a:solidFill>
                  <a:srgbClr val="3C5790"/>
                </a:solidFill>
              </a:rPr>
              <a:t>nonrepeatable</a:t>
            </a:r>
            <a:r>
              <a:rPr lang="en-US" sz="1200" dirty="0" smtClean="0">
                <a:solidFill>
                  <a:srgbClr val="3C5790"/>
                </a:solidFill>
              </a:rPr>
              <a:t> reads are prevented; phantom reads can occur.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TRANSACTION_SERIALIZABLE: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"dirty reads," </a:t>
            </a:r>
            <a:r>
              <a:rPr lang="en-US" sz="1200" dirty="0" err="1" smtClean="0">
                <a:solidFill>
                  <a:srgbClr val="3C5790"/>
                </a:solidFill>
              </a:rPr>
              <a:t>nonrepeatable</a:t>
            </a:r>
            <a:r>
              <a:rPr lang="en-US" sz="1200" dirty="0" smtClean="0">
                <a:solidFill>
                  <a:srgbClr val="3C5790"/>
                </a:solidFill>
              </a:rPr>
              <a:t> reads, and phantom reads are all prevented.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Savepoint</a:t>
            </a:r>
            <a:r>
              <a:rPr lang="en-US" sz="1400" dirty="0" smtClean="0">
                <a:solidFill>
                  <a:srgbClr val="3C5790"/>
                </a:solidFill>
              </a:rPr>
              <a:t> interface, one of the features added in the JDBC 3.0 API, gives a developer more control over transactions.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Savepoint</a:t>
            </a:r>
            <a:r>
              <a:rPr lang="en-US" sz="1400" dirty="0" smtClean="0">
                <a:solidFill>
                  <a:srgbClr val="3C5790"/>
                </a:solidFill>
              </a:rPr>
              <a:t> object provides a way to mark an intermediate point within a transaction, thus making it possible to roll back the transaction to that point instead of rolling back the entire transaction.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method </a:t>
            </a:r>
            <a:r>
              <a:rPr lang="en-US" sz="1400" dirty="0" err="1" smtClean="0">
                <a:solidFill>
                  <a:srgbClr val="3C5790"/>
                </a:solidFill>
              </a:rPr>
              <a:t>Connection.setSavepoint</a:t>
            </a:r>
            <a:r>
              <a:rPr lang="en-US" sz="1400" dirty="0" smtClean="0">
                <a:solidFill>
                  <a:srgbClr val="3C5790"/>
                </a:solidFill>
              </a:rPr>
              <a:t> creates and sets a </a:t>
            </a:r>
            <a:r>
              <a:rPr lang="en-US" sz="1400" dirty="0" err="1" smtClean="0">
                <a:solidFill>
                  <a:srgbClr val="3C5790"/>
                </a:solidFill>
              </a:rPr>
              <a:t>Savepoint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Savepoint</a:t>
            </a:r>
            <a:r>
              <a:rPr lang="en-US" sz="1400" b="1" dirty="0" smtClean="0">
                <a:solidFill>
                  <a:srgbClr val="3C5790"/>
                </a:solidFill>
              </a:rPr>
              <a:t> save1 = </a:t>
            </a:r>
            <a:r>
              <a:rPr lang="en-US" sz="1400" b="1" dirty="0" err="1" smtClean="0">
                <a:solidFill>
                  <a:srgbClr val="3C5790"/>
                </a:solidFill>
              </a:rPr>
              <a:t>con.setSavepoint</a:t>
            </a:r>
            <a:r>
              <a:rPr lang="en-US" sz="1400" b="1" dirty="0" smtClean="0">
                <a:solidFill>
                  <a:srgbClr val="3C5790"/>
                </a:solidFill>
              </a:rPr>
              <a:t>("SAVEPOINT_1");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Savepoint</a:t>
            </a:r>
            <a:r>
              <a:rPr lang="en-US" sz="1400" dirty="0" smtClean="0">
                <a:solidFill>
                  <a:srgbClr val="3C5790"/>
                </a:solidFill>
              </a:rPr>
              <a:t> object is used by passing it to the method </a:t>
            </a:r>
            <a:r>
              <a:rPr lang="en-US" sz="1400" dirty="0" err="1" smtClean="0">
                <a:solidFill>
                  <a:srgbClr val="3C5790"/>
                </a:solidFill>
              </a:rPr>
              <a:t>Connection.rollback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con.rollback</a:t>
            </a:r>
            <a:r>
              <a:rPr lang="en-US" sz="1400" b="1" dirty="0" smtClean="0">
                <a:solidFill>
                  <a:srgbClr val="3C5790"/>
                </a:solidFill>
              </a:rPr>
              <a:t>(save1</a:t>
            </a:r>
            <a:r>
              <a:rPr lang="en-US" sz="1400" b="1" dirty="0" smtClean="0">
                <a:solidFill>
                  <a:srgbClr val="3C5790"/>
                </a:solidFill>
              </a:rPr>
              <a:t>);</a:t>
            </a:r>
            <a:endParaRPr lang="ro-RO" sz="1400" b="1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Savepoint</a:t>
            </a:r>
            <a:r>
              <a:rPr lang="en-US" sz="1400" dirty="0" smtClean="0">
                <a:solidFill>
                  <a:srgbClr val="3C5790"/>
                </a:solidFill>
              </a:rPr>
              <a:t> object can be released by calling method </a:t>
            </a:r>
            <a:r>
              <a:rPr lang="en-US" sz="1400" dirty="0" err="1" smtClean="0">
                <a:solidFill>
                  <a:srgbClr val="3C5790"/>
                </a:solidFill>
              </a:rPr>
              <a:t>releaseSavepoint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con.releaseSavepoint</a:t>
            </a:r>
            <a:r>
              <a:rPr lang="en-US" sz="1400" b="1" dirty="0" smtClean="0">
                <a:solidFill>
                  <a:srgbClr val="3C5790"/>
                </a:solidFill>
              </a:rPr>
              <a:t>(save1);</a:t>
            </a:r>
            <a:endParaRPr lang="en-US" sz="1400" b="1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JDBC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History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JDBC Driver Types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Advanced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Data Types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Metadata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RowSets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Blob/Clob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Advanced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b="1" dirty="0" err="1" smtClean="0">
                <a:solidFill>
                  <a:srgbClr val="3C5790"/>
                </a:solidFill>
              </a:rPr>
              <a:t>XAConnection</a:t>
            </a:r>
            <a:r>
              <a:rPr lang="en-US" sz="1400" dirty="0" smtClean="0">
                <a:solidFill>
                  <a:srgbClr val="3C5790"/>
                </a:solidFill>
              </a:rPr>
              <a:t> object is a </a:t>
            </a:r>
            <a:r>
              <a:rPr lang="en-US" sz="1400" dirty="0" err="1" smtClean="0">
                <a:solidFill>
                  <a:srgbClr val="3C5790"/>
                </a:solidFill>
              </a:rPr>
              <a:t>PooledConnection</a:t>
            </a:r>
            <a:r>
              <a:rPr lang="en-US" sz="1400" dirty="0" smtClean="0">
                <a:solidFill>
                  <a:srgbClr val="3C5790"/>
                </a:solidFill>
              </a:rPr>
              <a:t> object that can be used in a distributed transaction.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XADataSource</a:t>
            </a:r>
            <a:r>
              <a:rPr lang="en-US" sz="1400" dirty="0" smtClean="0">
                <a:solidFill>
                  <a:srgbClr val="3C5790"/>
                </a:solidFill>
              </a:rPr>
              <a:t> interface is similar to the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 interface except that it creates </a:t>
            </a:r>
            <a:r>
              <a:rPr lang="en-US" sz="1400" dirty="0" err="1" smtClean="0">
                <a:solidFill>
                  <a:srgbClr val="3C5790"/>
                </a:solidFill>
              </a:rPr>
              <a:t>XAConnection</a:t>
            </a:r>
            <a:r>
              <a:rPr lang="en-US" sz="1400" dirty="0" smtClean="0">
                <a:solidFill>
                  <a:srgbClr val="3C5790"/>
                </a:solidFill>
              </a:rPr>
              <a:t> objects instead of Connection objects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XAResource</a:t>
            </a:r>
            <a:r>
              <a:rPr lang="en-US" sz="1400" dirty="0" smtClean="0">
                <a:solidFill>
                  <a:srgbClr val="3C5790"/>
                </a:solidFill>
              </a:rPr>
              <a:t> interface is the mapping in the Java programming language of the industry standard Open Group XA interface.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transaction manager uses an </a:t>
            </a:r>
            <a:r>
              <a:rPr lang="en-US" sz="1400" b="1" dirty="0" err="1" smtClean="0">
                <a:solidFill>
                  <a:srgbClr val="3C5790"/>
                </a:solidFill>
              </a:rPr>
              <a:t>XAResource</a:t>
            </a:r>
            <a:r>
              <a:rPr lang="en-US" sz="1400" dirty="0" smtClean="0">
                <a:solidFill>
                  <a:srgbClr val="3C5790"/>
                </a:solidFill>
              </a:rPr>
              <a:t> object to control the distributed transactions associated with an </a:t>
            </a:r>
            <a:r>
              <a:rPr lang="en-US" sz="1400" dirty="0" err="1" smtClean="0">
                <a:solidFill>
                  <a:srgbClr val="3C5790"/>
                </a:solidFill>
              </a:rPr>
              <a:t>XAConnection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Advanced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b="1" dirty="0" err="1" smtClean="0">
                <a:solidFill>
                  <a:srgbClr val="3C5790"/>
                </a:solidFill>
              </a:rPr>
              <a:t>XADataSource</a:t>
            </a:r>
            <a:r>
              <a:rPr lang="en-US" sz="1400" dirty="0" smtClean="0">
                <a:solidFill>
                  <a:srgbClr val="3C5790"/>
                </a:solidFill>
              </a:rPr>
              <a:t> object creates </a:t>
            </a:r>
            <a:r>
              <a:rPr lang="en-US" sz="1400" dirty="0" err="1" smtClean="0">
                <a:solidFill>
                  <a:srgbClr val="3C5790"/>
                </a:solidFill>
              </a:rPr>
              <a:t>XAConnection</a:t>
            </a:r>
            <a:r>
              <a:rPr lang="en-US" sz="1400" dirty="0" smtClean="0">
                <a:solidFill>
                  <a:srgbClr val="3C5790"/>
                </a:solidFill>
              </a:rPr>
              <a:t> objects, connections derived from </a:t>
            </a:r>
            <a:r>
              <a:rPr lang="en-US" sz="1400" dirty="0" err="1" smtClean="0">
                <a:solidFill>
                  <a:srgbClr val="3C5790"/>
                </a:solidFill>
              </a:rPr>
              <a:t>PooledConnection</a:t>
            </a:r>
            <a:r>
              <a:rPr lang="en-US" sz="1400" dirty="0" smtClean="0">
                <a:solidFill>
                  <a:srgbClr val="3C5790"/>
                </a:solidFill>
              </a:rPr>
              <a:t> that can be used for distributed transactions.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application that uses distributed transactions will need to be run using a JDBC driver that supports the </a:t>
            </a:r>
            <a:r>
              <a:rPr lang="en-US" sz="1400" dirty="0" err="1" smtClean="0">
                <a:solidFill>
                  <a:srgbClr val="3C5790"/>
                </a:solidFill>
              </a:rPr>
              <a:t>XADataSource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XAConnection</a:t>
            </a:r>
            <a:r>
              <a:rPr lang="en-US" sz="1400" dirty="0" smtClean="0">
                <a:solidFill>
                  <a:srgbClr val="3C5790"/>
                </a:solidFill>
              </a:rPr>
              <a:t> interfaces.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Connection objects created by </a:t>
            </a:r>
            <a:r>
              <a:rPr lang="en-US" sz="1400" dirty="0" err="1" smtClean="0">
                <a:solidFill>
                  <a:srgbClr val="3C5790"/>
                </a:solidFill>
              </a:rPr>
              <a:t>PooledConnection</a:t>
            </a:r>
            <a:r>
              <a:rPr lang="en-US" sz="1400" dirty="0" smtClean="0">
                <a:solidFill>
                  <a:srgbClr val="3C5790"/>
                </a:solidFill>
              </a:rPr>
              <a:t> objects and </a:t>
            </a:r>
            <a:r>
              <a:rPr lang="en-US" sz="1400" dirty="0" err="1" smtClean="0">
                <a:solidFill>
                  <a:srgbClr val="3C5790"/>
                </a:solidFill>
              </a:rPr>
              <a:t>XAConnection</a:t>
            </a:r>
            <a:r>
              <a:rPr lang="en-US" sz="1400" dirty="0" smtClean="0">
                <a:solidFill>
                  <a:srgbClr val="3C5790"/>
                </a:solidFill>
              </a:rPr>
              <a:t> objects are handles for the underlying physical connections they </a:t>
            </a:r>
            <a:r>
              <a:rPr lang="en-US" sz="1400" dirty="0" smtClean="0">
                <a:solidFill>
                  <a:srgbClr val="3C5790"/>
                </a:solidFill>
              </a:rPr>
              <a:t>represent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Data Types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class </a:t>
            </a:r>
            <a:r>
              <a:rPr lang="en-US" sz="1400" b="1" dirty="0" smtClean="0">
                <a:solidFill>
                  <a:srgbClr val="3C5790"/>
                </a:solidFill>
              </a:rPr>
              <a:t>Types</a:t>
            </a:r>
            <a:r>
              <a:rPr lang="en-US" sz="1400" dirty="0" smtClean="0">
                <a:solidFill>
                  <a:srgbClr val="3C5790"/>
                </a:solidFill>
              </a:rPr>
              <a:t> contains a list of constants that are used to identify generic SQL data types.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These generic SQL type identifiers are called JDBC types, which distinguishes them from database-specific SQL types.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constant </a:t>
            </a:r>
            <a:r>
              <a:rPr lang="en-US" sz="1400" b="1" dirty="0" err="1" smtClean="0">
                <a:solidFill>
                  <a:srgbClr val="3C5790"/>
                </a:solidFill>
              </a:rPr>
              <a:t>java.sql.Types.OTHER</a:t>
            </a:r>
            <a:r>
              <a:rPr lang="en-US" sz="1400" dirty="0" smtClean="0">
                <a:solidFill>
                  <a:srgbClr val="3C5790"/>
                </a:solidFill>
              </a:rPr>
              <a:t> indicates that the data type is not one of the standard JDBC types.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JDBC 2.0 core API added 7 JDBC types to the class Types, and the JDBC 3.0 API 2 more: JAVA_OBJECT, ARRAY, BLOB, CLOB, DISTINCT, REF, STRUCT, BOOLEAN, DATALINK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Initial </a:t>
            </a:r>
            <a:r>
              <a:rPr lang="en-US" sz="1400" dirty="0" smtClean="0">
                <a:solidFill>
                  <a:srgbClr val="3C5790"/>
                </a:solidFill>
              </a:rPr>
              <a:t>types</a:t>
            </a:r>
            <a:r>
              <a:rPr lang="en-US" sz="1400" dirty="0" smtClean="0">
                <a:solidFill>
                  <a:srgbClr val="3C5790"/>
                </a:solidFill>
              </a:rPr>
              <a:t>: BIG, TINYINT, SMALLINT, INTEGER, BIGINT, FLOAT, </a:t>
            </a:r>
            <a:r>
              <a:rPr lang="en-US" sz="1400" dirty="0" smtClean="0">
                <a:solidFill>
                  <a:srgbClr val="3C5790"/>
                </a:solidFill>
              </a:rPr>
              <a:t>REA</a:t>
            </a:r>
            <a:r>
              <a:rPr lang="ro-RO" sz="1400" dirty="0" smtClean="0">
                <a:solidFill>
                  <a:srgbClr val="3C5790"/>
                </a:solidFill>
              </a:rPr>
              <a:t>L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smtClean="0">
                <a:solidFill>
                  <a:srgbClr val="3C5790"/>
                </a:solidFill>
              </a:rPr>
              <a:t>DOUBLE, NUMERIC, DECIMAL, CHAR, VARCHAR, LONGVARCHAR, DATE, TIME, TIMESTAMP, BINARY, VARBINARY,LONGVARBINARY, NULL, OTHER.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Metadata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ResultSetMetaData</a:t>
            </a:r>
            <a:r>
              <a:rPr lang="en-US" sz="1400" dirty="0" smtClean="0">
                <a:solidFill>
                  <a:srgbClr val="3C5790"/>
                </a:solidFill>
              </a:rPr>
              <a:t> provides metadata for the </a:t>
            </a:r>
            <a:r>
              <a:rPr lang="en-US" sz="1400" dirty="0" err="1" smtClean="0">
                <a:solidFill>
                  <a:srgbClr val="3C5790"/>
                </a:solidFill>
              </a:rPr>
              <a:t>ResultSet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ResultSetMetaData</a:t>
            </a:r>
            <a:r>
              <a:rPr lang="en-US" sz="1400" dirty="0" smtClean="0">
                <a:solidFill>
                  <a:srgbClr val="3C5790"/>
                </a:solidFill>
              </a:rPr>
              <a:t> enables to get information about the types and properties of the columns in a </a:t>
            </a:r>
            <a:r>
              <a:rPr lang="en-US" sz="1400" dirty="0" err="1" smtClean="0">
                <a:solidFill>
                  <a:srgbClr val="3C5790"/>
                </a:solidFill>
              </a:rPr>
              <a:t>ResultSet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java.sql.ParameterMetaData</a:t>
            </a:r>
            <a:r>
              <a:rPr lang="en-US" sz="1400" dirty="0" smtClean="0">
                <a:solidFill>
                  <a:srgbClr val="3C5790"/>
                </a:solidFill>
              </a:rPr>
              <a:t> is a new interface defined in JDBC 3.0.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ParameterMetaData</a:t>
            </a:r>
            <a:r>
              <a:rPr lang="en-US" sz="1400" dirty="0" smtClean="0">
                <a:solidFill>
                  <a:srgbClr val="3C5790"/>
                </a:solidFill>
              </a:rPr>
              <a:t> interface contains methods that retrieve information about the parameter markers (indicated with a ?) in a </a:t>
            </a:r>
            <a:r>
              <a:rPr lang="en-US" sz="1400" dirty="0" err="1" smtClean="0">
                <a:solidFill>
                  <a:srgbClr val="3C5790"/>
                </a:solidFill>
              </a:rPr>
              <a:t>PreparedStatement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method </a:t>
            </a:r>
            <a:r>
              <a:rPr lang="en-US" sz="1400" dirty="0" err="1" smtClean="0">
                <a:solidFill>
                  <a:srgbClr val="3C5790"/>
                </a:solidFill>
              </a:rPr>
              <a:t>PreparedStatement.getParameterMetaData</a:t>
            </a:r>
            <a:r>
              <a:rPr lang="en-US" sz="1400" dirty="0" smtClean="0">
                <a:solidFill>
                  <a:srgbClr val="3C5790"/>
                </a:solidFill>
              </a:rPr>
              <a:t>() returns a </a:t>
            </a:r>
            <a:r>
              <a:rPr lang="en-US" sz="1400" dirty="0" err="1" smtClean="0">
                <a:solidFill>
                  <a:srgbClr val="3C5790"/>
                </a:solidFill>
              </a:rPr>
              <a:t>ParameterMetaData</a:t>
            </a:r>
            <a:r>
              <a:rPr lang="en-US" sz="1400" dirty="0" smtClean="0">
                <a:solidFill>
                  <a:srgbClr val="3C5790"/>
                </a:solidFill>
              </a:rPr>
              <a:t> object that describes the parameter markers that appear in the </a:t>
            </a:r>
            <a:r>
              <a:rPr lang="en-US" sz="1400" dirty="0" err="1" smtClean="0">
                <a:solidFill>
                  <a:srgbClr val="3C5790"/>
                </a:solidFill>
              </a:rPr>
              <a:t>PreparedStatement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ParameterMetaData</a:t>
            </a:r>
            <a:r>
              <a:rPr lang="en-US" sz="1400" dirty="0" smtClean="0">
                <a:solidFill>
                  <a:srgbClr val="3C5790"/>
                </a:solidFill>
              </a:rPr>
              <a:t> is an optional interface, and some vendors might not implement it.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Metadata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java.sql.DriverPropertyInfo</a:t>
            </a:r>
            <a:r>
              <a:rPr lang="en-US" sz="1400" dirty="0" smtClean="0">
                <a:solidFill>
                  <a:srgbClr val="3C5790"/>
                </a:solidFill>
              </a:rPr>
              <a:t> class extends the </a:t>
            </a:r>
            <a:r>
              <a:rPr lang="en-US" sz="1400" dirty="0" err="1" smtClean="0">
                <a:solidFill>
                  <a:srgbClr val="3C5790"/>
                </a:solidFill>
              </a:rPr>
              <a:t>java.lang.Object</a:t>
            </a:r>
            <a:r>
              <a:rPr lang="en-US" sz="1400" dirty="0" smtClean="0">
                <a:solidFill>
                  <a:srgbClr val="3C5790"/>
                </a:solidFill>
              </a:rPr>
              <a:t> class and provides Driver properties for making a database connection.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JDBC’s </a:t>
            </a:r>
            <a:r>
              <a:rPr lang="en-US" sz="1400" dirty="0" err="1" smtClean="0">
                <a:solidFill>
                  <a:srgbClr val="3C5790"/>
                </a:solidFill>
              </a:rPr>
              <a:t>Driver.getPropertyInfo</a:t>
            </a:r>
            <a:r>
              <a:rPr lang="en-US" sz="1400" dirty="0" smtClean="0">
                <a:solidFill>
                  <a:srgbClr val="3C5790"/>
                </a:solidFill>
              </a:rPr>
              <a:t>() method returns the database connection properties for which it should prompt a user in order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to get enough information to connect to a database.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javax.sql.RowSetMetaData</a:t>
            </a:r>
            <a:r>
              <a:rPr lang="en-US" sz="1400" dirty="0" smtClean="0">
                <a:solidFill>
                  <a:srgbClr val="3C5790"/>
                </a:solidFill>
              </a:rPr>
              <a:t> object contains information about the columns in a </a:t>
            </a:r>
            <a:r>
              <a:rPr lang="en-US" sz="1400" dirty="0" err="1" smtClean="0">
                <a:solidFill>
                  <a:srgbClr val="3C5790"/>
                </a:solidFill>
              </a:rPr>
              <a:t>javax.sql.RowSet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RowSets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b="1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object represents a set of rows returned by a database server as a result of running a SQL query or opening a table.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object extends the </a:t>
            </a:r>
            <a:r>
              <a:rPr lang="en-US" sz="1400" b="1" dirty="0" err="1" smtClean="0">
                <a:solidFill>
                  <a:srgbClr val="3C5790"/>
                </a:solidFill>
              </a:rPr>
              <a:t>ResultSet</a:t>
            </a:r>
            <a:r>
              <a:rPr lang="en-US" sz="1400" dirty="0" smtClean="0">
                <a:solidFill>
                  <a:srgbClr val="3C5790"/>
                </a:solidFill>
              </a:rPr>
              <a:t> interface, which means that it can be scrollable, can be updatable.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</a:t>
            </a:r>
            <a:r>
              <a:rPr lang="en-US" sz="1400" dirty="0" err="1" smtClean="0">
                <a:solidFill>
                  <a:srgbClr val="3C5790"/>
                </a:solidFill>
              </a:rPr>
              <a:t>ar</a:t>
            </a:r>
            <a:r>
              <a:rPr lang="ro-RO" sz="1400" dirty="0" smtClean="0">
                <a:solidFill>
                  <a:srgbClr val="3C5790"/>
                </a:solidFill>
              </a:rPr>
              <a:t>e</a:t>
            </a:r>
            <a:r>
              <a:rPr lang="en-US" sz="1400" dirty="0" smtClean="0">
                <a:solidFill>
                  <a:srgbClr val="3C5790"/>
                </a:solidFill>
              </a:rPr>
              <a:t> different kinds of </a:t>
            </a:r>
            <a:r>
              <a:rPr lang="en-US" sz="1400" dirty="0" err="1" smtClean="0">
                <a:solidFill>
                  <a:srgbClr val="3C5790"/>
                </a:solidFill>
              </a:rPr>
              <a:t>rowsets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Cached </a:t>
            </a:r>
            <a:r>
              <a:rPr lang="en-US" sz="1200" b="1" dirty="0" err="1" smtClean="0">
                <a:solidFill>
                  <a:srgbClr val="3C5790"/>
                </a:solidFill>
              </a:rPr>
              <a:t>rowset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javax.sql.CachedRowSet</a:t>
            </a:r>
            <a:r>
              <a:rPr lang="en-US" sz="1200" dirty="0" smtClean="0">
                <a:solidFill>
                  <a:srgbClr val="3C5790"/>
                </a:solidFill>
              </a:rPr>
              <a:t>)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can operate without being connected to data source.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JDBC </a:t>
            </a:r>
            <a:r>
              <a:rPr lang="en-US" sz="1200" b="1" dirty="0" err="1" smtClean="0">
                <a:solidFill>
                  <a:srgbClr val="3C5790"/>
                </a:solidFill>
              </a:rPr>
              <a:t>rowset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javax.sql.JdbcRowSet</a:t>
            </a:r>
            <a:r>
              <a:rPr lang="en-US" sz="1200" dirty="0" smtClean="0">
                <a:solidFill>
                  <a:srgbClr val="3C5790"/>
                </a:solidFill>
              </a:rPr>
              <a:t>)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wrapper around </a:t>
            </a:r>
            <a:r>
              <a:rPr lang="en-US" sz="1200" dirty="0" err="1" smtClean="0">
                <a:solidFill>
                  <a:srgbClr val="3C5790"/>
                </a:solidFill>
              </a:rPr>
              <a:t>ResultSet</a:t>
            </a:r>
            <a:r>
              <a:rPr lang="en-US" sz="1200" dirty="0" smtClean="0">
                <a:solidFill>
                  <a:srgbClr val="3C5790"/>
                </a:solidFill>
              </a:rPr>
              <a:t> object that makes it possible to use the result set as JavaBeans component.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Web </a:t>
            </a:r>
            <a:r>
              <a:rPr lang="en-US" sz="1200" b="1" dirty="0" err="1" smtClean="0">
                <a:solidFill>
                  <a:srgbClr val="3C5790"/>
                </a:solidFill>
              </a:rPr>
              <a:t>rowset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javax.sql.WebRowSet</a:t>
            </a:r>
            <a:r>
              <a:rPr lang="en-US" sz="1200" dirty="0" smtClean="0">
                <a:solidFill>
                  <a:srgbClr val="3C5790"/>
                </a:solidFill>
              </a:rPr>
              <a:t>)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offers </a:t>
            </a:r>
            <a:r>
              <a:rPr lang="en-US" sz="1200" dirty="0" err="1" smtClean="0">
                <a:solidFill>
                  <a:srgbClr val="3C5790"/>
                </a:solidFill>
              </a:rPr>
              <a:t>CachedRowSet</a:t>
            </a:r>
            <a:r>
              <a:rPr lang="en-US" sz="1200" dirty="0" smtClean="0">
                <a:solidFill>
                  <a:srgbClr val="3C5790"/>
                </a:solidFill>
              </a:rPr>
              <a:t> capabilities and can be imported/exported as XML.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Filtered </a:t>
            </a:r>
            <a:r>
              <a:rPr lang="en-US" sz="1200" b="1" dirty="0" err="1" smtClean="0">
                <a:solidFill>
                  <a:srgbClr val="3C5790"/>
                </a:solidFill>
              </a:rPr>
              <a:t>rowset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javax.sql.FilteredRowSet</a:t>
            </a:r>
            <a:r>
              <a:rPr lang="en-US" sz="1200" dirty="0" smtClean="0">
                <a:solidFill>
                  <a:srgbClr val="3C5790"/>
                </a:solidFill>
              </a:rPr>
              <a:t>)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RowSet</a:t>
            </a:r>
            <a:r>
              <a:rPr lang="en-US" sz="1200" dirty="0" smtClean="0">
                <a:solidFill>
                  <a:srgbClr val="3C5790"/>
                </a:solidFill>
              </a:rPr>
              <a:t> object can provide a degree of filtering on its contents.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Join </a:t>
            </a:r>
            <a:r>
              <a:rPr lang="en-US" sz="1200" b="1" dirty="0" err="1" smtClean="0">
                <a:solidFill>
                  <a:srgbClr val="3C5790"/>
                </a:solidFill>
              </a:rPr>
              <a:t>rowset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javax.sql.JoinRowSet</a:t>
            </a:r>
            <a:r>
              <a:rPr lang="en-US" sz="1200" dirty="0" smtClean="0">
                <a:solidFill>
                  <a:srgbClr val="3C5790"/>
                </a:solidFill>
              </a:rPr>
              <a:t>)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provides a mechanism to combine data from different </a:t>
            </a:r>
            <a:r>
              <a:rPr lang="en-US" sz="1200" dirty="0" err="1" smtClean="0">
                <a:solidFill>
                  <a:srgbClr val="3C5790"/>
                </a:solidFill>
              </a:rPr>
              <a:t>RowSet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Synchronized Resolver </a:t>
            </a:r>
            <a:r>
              <a:rPr lang="en-US" sz="1200" b="1" dirty="0" err="1" smtClean="0">
                <a:solidFill>
                  <a:srgbClr val="3C5790"/>
                </a:solidFill>
              </a:rPr>
              <a:t>rowset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javax.sql.rowset.spi.SyncResolver</a:t>
            </a:r>
            <a:r>
              <a:rPr lang="en-US" sz="1200" dirty="0" smtClean="0">
                <a:solidFill>
                  <a:srgbClr val="3C5790"/>
                </a:solidFill>
              </a:rPr>
              <a:t>)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represents a specialized </a:t>
            </a:r>
            <a:r>
              <a:rPr lang="en-US" sz="1200" dirty="0" err="1" smtClean="0">
                <a:solidFill>
                  <a:srgbClr val="3C5790"/>
                </a:solidFill>
              </a:rPr>
              <a:t>RowSet</a:t>
            </a:r>
            <a:r>
              <a:rPr lang="en-US" sz="1200" dirty="0" smtClean="0">
                <a:solidFill>
                  <a:srgbClr val="3C5790"/>
                </a:solidFill>
              </a:rPr>
              <a:t> object that implements the </a:t>
            </a:r>
            <a:r>
              <a:rPr lang="en-US" sz="1200" dirty="0" err="1" smtClean="0">
                <a:solidFill>
                  <a:srgbClr val="3C5790"/>
                </a:solidFill>
              </a:rPr>
              <a:t>SyncResolver</a:t>
            </a:r>
            <a:r>
              <a:rPr lang="en-US" sz="1200" dirty="0" smtClean="0">
                <a:solidFill>
                  <a:srgbClr val="3C5790"/>
                </a:solidFill>
              </a:rPr>
              <a:t> interface.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RowSets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Rowsets</a:t>
            </a:r>
            <a:r>
              <a:rPr lang="en-US" sz="1400" dirty="0" smtClean="0">
                <a:solidFill>
                  <a:srgbClr val="3C5790"/>
                </a:solidFill>
              </a:rPr>
              <a:t> may be either </a:t>
            </a:r>
            <a:r>
              <a:rPr lang="en-US" sz="1400" b="1" dirty="0" smtClean="0">
                <a:solidFill>
                  <a:srgbClr val="3C5790"/>
                </a:solidFill>
              </a:rPr>
              <a:t>connected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b="1" dirty="0" smtClean="0">
                <a:solidFill>
                  <a:srgbClr val="3C5790"/>
                </a:solidFill>
              </a:rPr>
              <a:t>disconnected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connected </a:t>
            </a:r>
            <a:r>
              <a:rPr lang="en-US" sz="1400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object maintains a connection to its data source the entire time it is in use.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disconnected </a:t>
            </a:r>
            <a:r>
              <a:rPr lang="en-US" sz="1400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is connected to its </a:t>
            </a:r>
            <a:r>
              <a:rPr lang="en-US" sz="1400" dirty="0" err="1" smtClean="0">
                <a:solidFill>
                  <a:srgbClr val="3C5790"/>
                </a:solidFill>
              </a:rPr>
              <a:t>sdata</a:t>
            </a:r>
            <a:r>
              <a:rPr lang="en-US" sz="1400" dirty="0" smtClean="0">
                <a:solidFill>
                  <a:srgbClr val="3C5790"/>
                </a:solidFill>
              </a:rPr>
              <a:t> source only while it's reading/writing data from/to it.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RowSetInternal</a:t>
            </a:r>
            <a:r>
              <a:rPr lang="en-US" sz="1400" dirty="0" smtClean="0">
                <a:solidFill>
                  <a:srgbClr val="3C5790"/>
                </a:solidFill>
              </a:rPr>
              <a:t>: By implementing the </a:t>
            </a:r>
            <a:r>
              <a:rPr lang="en-US" sz="1400" dirty="0" err="1" smtClean="0">
                <a:solidFill>
                  <a:srgbClr val="3C5790"/>
                </a:solidFill>
              </a:rPr>
              <a:t>RowSetInternal</a:t>
            </a:r>
            <a:r>
              <a:rPr lang="en-US" sz="1400" dirty="0" smtClean="0">
                <a:solidFill>
                  <a:srgbClr val="3C5790"/>
                </a:solidFill>
              </a:rPr>
              <a:t> interface, a </a:t>
            </a:r>
            <a:r>
              <a:rPr lang="en-US" sz="1400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object gets access to its internal state and is able to call on its reader and writer.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RowSetReader</a:t>
            </a:r>
            <a:r>
              <a:rPr lang="en-US" sz="1400" dirty="0" smtClean="0">
                <a:solidFill>
                  <a:srgbClr val="3C5790"/>
                </a:solidFill>
              </a:rPr>
              <a:t>: A disconnected </a:t>
            </a:r>
            <a:r>
              <a:rPr lang="en-US" sz="1400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object that has implemented the </a:t>
            </a:r>
            <a:r>
              <a:rPr lang="en-US" sz="1400" dirty="0" err="1" smtClean="0">
                <a:solidFill>
                  <a:srgbClr val="3C5790"/>
                </a:solidFill>
              </a:rPr>
              <a:t>RowSetInternal</a:t>
            </a:r>
            <a:r>
              <a:rPr lang="en-US" sz="1400" dirty="0" smtClean="0">
                <a:solidFill>
                  <a:srgbClr val="3C5790"/>
                </a:solidFill>
              </a:rPr>
              <a:t> interface can call on its reader to populate it with data.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RowSetWriter</a:t>
            </a:r>
            <a:r>
              <a:rPr lang="en-US" sz="1400" dirty="0" smtClean="0">
                <a:solidFill>
                  <a:srgbClr val="3C5790"/>
                </a:solidFill>
              </a:rPr>
              <a:t>: A disconnected </a:t>
            </a:r>
            <a:r>
              <a:rPr lang="en-US" sz="1400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object that has implemented the </a:t>
            </a:r>
            <a:r>
              <a:rPr lang="en-US" sz="1400" dirty="0" err="1" smtClean="0">
                <a:solidFill>
                  <a:srgbClr val="3C5790"/>
                </a:solidFill>
              </a:rPr>
              <a:t>RowSetInternal</a:t>
            </a:r>
            <a:r>
              <a:rPr lang="en-US" sz="1400" dirty="0" smtClean="0">
                <a:solidFill>
                  <a:srgbClr val="3C5790"/>
                </a:solidFill>
              </a:rPr>
              <a:t> interface can call on its writer  to write changes back to the underlying data source.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RowSets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789946" cy="481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RowSets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790700"/>
            <a:ext cx="49530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RowSets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object has the ability to participate in event notification.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RowSetListener</a:t>
            </a:r>
            <a:r>
              <a:rPr lang="en-US" sz="1400" dirty="0" smtClean="0">
                <a:solidFill>
                  <a:srgbClr val="3C5790"/>
                </a:solidFill>
              </a:rPr>
              <a:t> interface contains 3 methods: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rowChanged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rowSetChanged</a:t>
            </a:r>
            <a:r>
              <a:rPr lang="en-US" sz="1400" dirty="0" smtClean="0">
                <a:solidFill>
                  <a:srgbClr val="3C5790"/>
                </a:solidFill>
              </a:rPr>
              <a:t>, and </a:t>
            </a:r>
            <a:r>
              <a:rPr lang="en-US" sz="1400" dirty="0" err="1" smtClean="0">
                <a:solidFill>
                  <a:srgbClr val="3C5790"/>
                </a:solidFill>
              </a:rPr>
              <a:t>cursorMoved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implementations of these methods specify what the listener will do when an event occurs on the </a:t>
            </a:r>
            <a:r>
              <a:rPr lang="en-US" sz="1400" dirty="0" err="1" smtClean="0">
                <a:solidFill>
                  <a:srgbClr val="3C5790"/>
                </a:solidFill>
              </a:rPr>
              <a:t>CachedRowSet</a:t>
            </a:r>
            <a:r>
              <a:rPr lang="en-US" sz="1400" dirty="0" smtClean="0">
                <a:solidFill>
                  <a:srgbClr val="3C5790"/>
                </a:solidFill>
              </a:rPr>
              <a:t> object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b="1" dirty="0" err="1" smtClean="0">
                <a:solidFill>
                  <a:srgbClr val="3C5790"/>
                </a:solidFill>
              </a:rPr>
              <a:t>RowSetEvent</a:t>
            </a:r>
            <a:r>
              <a:rPr lang="en-US" sz="1400" dirty="0" smtClean="0">
                <a:solidFill>
                  <a:srgbClr val="3C5790"/>
                </a:solidFill>
              </a:rPr>
              <a:t> object is used to notify a listener component that an event has occurred in a particular </a:t>
            </a:r>
            <a:r>
              <a:rPr lang="en-US" sz="1400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RowSetEvent</a:t>
            </a:r>
            <a:r>
              <a:rPr lang="en-US" sz="1400" dirty="0" smtClean="0">
                <a:solidFill>
                  <a:srgbClr val="3C5790"/>
                </a:solidFill>
              </a:rPr>
              <a:t> object is initialized with the </a:t>
            </a:r>
            <a:r>
              <a:rPr lang="en-US" sz="1400" dirty="0" err="1" smtClean="0">
                <a:solidFill>
                  <a:srgbClr val="3C5790"/>
                </a:solidFill>
              </a:rPr>
              <a:t>RowSet</a:t>
            </a:r>
            <a:r>
              <a:rPr lang="en-US" sz="1400" dirty="0" smtClean="0">
                <a:solidFill>
                  <a:srgbClr val="3C5790"/>
                </a:solidFill>
              </a:rPr>
              <a:t> object as source.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JDBC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JDBC(Java Database Connectivity) is an API for the Java programming language that defines how a client may access a database.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provides methods for querying and updating data in a database.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JDBC is oriented towards relational databases.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Blob/Clob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Blob object represents the Java mapping of an SQL BLOB(Binary Large Object).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SQL BLOBL is a built-in type that stores a Binary large Object as a column value in a row of a DB table.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Clob</a:t>
            </a:r>
            <a:r>
              <a:rPr lang="en-US" sz="1400" dirty="0" smtClean="0">
                <a:solidFill>
                  <a:srgbClr val="3C5790"/>
                </a:solidFill>
              </a:rPr>
              <a:t> object represents the Java mapping of an SQL CLOB(Character Large Object).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SQL CLOB is a built-in type that stores a Character large Object as a column value in a row of a database table.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Blob/</a:t>
            </a:r>
            <a:r>
              <a:rPr lang="en-US" sz="1400" dirty="0" err="1" smtClean="0">
                <a:solidFill>
                  <a:srgbClr val="3C5790"/>
                </a:solidFill>
              </a:rPr>
              <a:t>Clob</a:t>
            </a:r>
            <a:r>
              <a:rPr lang="en-US" sz="1400" dirty="0" smtClean="0">
                <a:solidFill>
                  <a:srgbClr val="3C5790"/>
                </a:solidFill>
              </a:rPr>
              <a:t> objects can be retrieved/stored in the DB and can be iterated as streams.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http://en.wikipedia.org/wiki/Java_Database_Connectivity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http://www.roseindia.net/tutorial/java/jdbc/featuresofjdbc.html</a:t>
            </a:r>
          </a:p>
          <a:p>
            <a:r>
              <a:rPr lang="fr-CA" sz="1600" dirty="0" err="1" smtClean="0">
                <a:solidFill>
                  <a:schemeClr val="bg1"/>
                </a:solidFill>
              </a:rPr>
              <a:t>Apress</a:t>
            </a:r>
            <a:r>
              <a:rPr lang="fr-CA" sz="1600" dirty="0" smtClean="0">
                <a:solidFill>
                  <a:schemeClr val="bg1"/>
                </a:solidFill>
              </a:rPr>
              <a:t> - JDBC </a:t>
            </a:r>
            <a:r>
              <a:rPr lang="fr-CA" sz="1600" dirty="0" err="1" smtClean="0">
                <a:solidFill>
                  <a:schemeClr val="bg1"/>
                </a:solidFill>
              </a:rPr>
              <a:t>Metadata</a:t>
            </a:r>
            <a:r>
              <a:rPr lang="fr-CA" sz="1600" dirty="0" smtClean="0">
                <a:solidFill>
                  <a:schemeClr val="bg1"/>
                </a:solidFill>
              </a:rPr>
              <a:t>, </a:t>
            </a:r>
            <a:r>
              <a:rPr lang="fr-CA" sz="1600" dirty="0" err="1" smtClean="0">
                <a:solidFill>
                  <a:schemeClr val="bg1"/>
                </a:solidFill>
              </a:rPr>
              <a:t>MySQL,and</a:t>
            </a:r>
            <a:r>
              <a:rPr lang="fr-CA" sz="1600" dirty="0" smtClean="0">
                <a:solidFill>
                  <a:schemeClr val="bg1"/>
                </a:solidFill>
              </a:rPr>
              <a:t> Oracle </a:t>
            </a:r>
            <a:r>
              <a:rPr lang="fr-CA" sz="1600" dirty="0" err="1" smtClean="0">
                <a:solidFill>
                  <a:schemeClr val="bg1"/>
                </a:solidFill>
              </a:rPr>
              <a:t>Recipes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en-US" sz="1600" dirty="0" smtClean="0">
                <a:solidFill>
                  <a:schemeClr val="bg1"/>
                </a:solidFill>
              </a:rPr>
              <a:t>O'Reilly - Database Programming with JDBC and Java 2nd Edition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Addison Wesley - JDBC API Tutorial and </a:t>
            </a:r>
            <a:r>
              <a:rPr lang="fr-CA" sz="1600" dirty="0" err="1" smtClean="0">
                <a:solidFill>
                  <a:schemeClr val="bg1"/>
                </a:solidFill>
              </a:rPr>
              <a:t>Reference</a:t>
            </a:r>
            <a:r>
              <a:rPr lang="fr-CA" sz="1600" dirty="0" smtClean="0">
                <a:solidFill>
                  <a:schemeClr val="bg1"/>
                </a:solidFill>
              </a:rPr>
              <a:t>, 3rd </a:t>
            </a:r>
            <a:r>
              <a:rPr lang="fr-CA" sz="1600" smtClean="0">
                <a:solidFill>
                  <a:schemeClr val="bg1"/>
                </a:solidFill>
              </a:rPr>
              <a:t>Ed 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Sun Microsystems </a:t>
            </a:r>
            <a:r>
              <a:rPr lang="en-US" sz="1400" dirty="0" err="1" smtClean="0">
                <a:solidFill>
                  <a:srgbClr val="3C5790"/>
                </a:solidFill>
              </a:rPr>
              <a:t>rel</a:t>
            </a:r>
            <a:r>
              <a:rPr lang="ro-RO" sz="1400" dirty="0" smtClean="0">
                <a:solidFill>
                  <a:srgbClr val="3C5790"/>
                </a:solidFill>
              </a:rPr>
              <a:t>e</a:t>
            </a:r>
            <a:r>
              <a:rPr lang="en-US" sz="1400" dirty="0" err="1" smtClean="0">
                <a:solidFill>
                  <a:srgbClr val="3C5790"/>
                </a:solidFill>
              </a:rPr>
              <a:t>ased</a:t>
            </a:r>
            <a:r>
              <a:rPr lang="en-US" sz="1400" dirty="0" smtClean="0">
                <a:solidFill>
                  <a:srgbClr val="3C5790"/>
                </a:solidFill>
              </a:rPr>
              <a:t> JDBC as part of JDK 1.1 on 19 February 1997.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Starting with version 3.1, JDBC has been developed under the JCP.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JSR 54 includes JDBC 3.0 and was included in J2SE 1.4.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JSR 114 specifies the JDBC </a:t>
            </a:r>
            <a:r>
              <a:rPr lang="en-US" sz="1400" dirty="0" err="1" smtClean="0">
                <a:solidFill>
                  <a:srgbClr val="3C5790"/>
                </a:solidFill>
              </a:rPr>
              <a:t>Rowser</a:t>
            </a:r>
            <a:r>
              <a:rPr lang="en-US" sz="1400" dirty="0" smtClean="0">
                <a:solidFill>
                  <a:srgbClr val="3C5790"/>
                </a:solidFill>
              </a:rPr>
              <a:t> additions and JSR 221 is the specification of JDBC 4.0 included in Java SE 6.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JDVB 4.1 is specified in JSR 221 and was included in Java SE 7.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JDBC 4.2 is included in JSR 221 and it's included in Java SE 8,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2286000"/>
            <a:ext cx="5418786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1. Get a connection</a:t>
            </a:r>
            <a:r>
              <a:rPr lang="en-US" sz="1400" dirty="0" smtClean="0">
                <a:solidFill>
                  <a:srgbClr val="3C5790"/>
                </a:solidFill>
              </a:rPr>
              <a:t>. A java application can be connected to a database either using </a:t>
            </a:r>
            <a:r>
              <a:rPr lang="en-US" sz="1400" dirty="0" err="1" smtClean="0">
                <a:solidFill>
                  <a:srgbClr val="3C5790"/>
                </a:solidFill>
              </a:rPr>
              <a:t>DriverManager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dirty="0" err="1" smtClean="0">
                <a:solidFill>
                  <a:srgbClr val="3C5790"/>
                </a:solidFill>
              </a:rPr>
              <a:t>DataSource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2. Connection Pooling</a:t>
            </a:r>
            <a:r>
              <a:rPr lang="en-US" sz="1400" dirty="0" smtClean="0">
                <a:solidFill>
                  <a:srgbClr val="3C5790"/>
                </a:solidFill>
              </a:rPr>
              <a:t>. It allows the java application to reuse database connection the connection that has been created already instead of creating a new connection every time.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3. </a:t>
            </a:r>
            <a:r>
              <a:rPr lang="en-US" sz="1400" b="1" dirty="0" err="1" smtClean="0">
                <a:solidFill>
                  <a:srgbClr val="3C5790"/>
                </a:solidFill>
              </a:rPr>
              <a:t>Rowsets</a:t>
            </a:r>
            <a:r>
              <a:rPr lang="en-US" sz="1400" dirty="0" smtClean="0">
                <a:solidFill>
                  <a:srgbClr val="3C5790"/>
                </a:solidFill>
              </a:rPr>
              <a:t>. The </a:t>
            </a:r>
            <a:r>
              <a:rPr lang="en-US" sz="1400" dirty="0" err="1" smtClean="0">
                <a:solidFill>
                  <a:srgbClr val="3C5790"/>
                </a:solidFill>
              </a:rPr>
              <a:t>rowsets</a:t>
            </a:r>
            <a:r>
              <a:rPr lang="en-US" sz="1400" dirty="0" smtClean="0">
                <a:solidFill>
                  <a:srgbClr val="3C5790"/>
                </a:solidFill>
              </a:rPr>
              <a:t> objects contains the tabular data. It makes the possible to pass the rows data to the network. Therefore they are widely used in distributed application.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4. New data type supports</a:t>
            </a:r>
            <a:r>
              <a:rPr lang="en-US" sz="1400" dirty="0" smtClean="0">
                <a:solidFill>
                  <a:srgbClr val="3C5790"/>
                </a:solidFill>
              </a:rPr>
              <a:t>. This is the ability of JDBC to manipulate large object such as BLOB and CLOB.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5. Batch Updating</a:t>
            </a:r>
            <a:r>
              <a:rPr lang="en-US" sz="1400" dirty="0" smtClean="0">
                <a:solidFill>
                  <a:srgbClr val="3C5790"/>
                </a:solidFill>
              </a:rPr>
              <a:t>. This feature provides the ability to send multiple updates to the database to be executed as batch rather than sending each update separately.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6. Result set enhancement 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a. Scrollable Result set</a:t>
            </a:r>
            <a:r>
              <a:rPr lang="en-US" sz="1400" dirty="0" smtClean="0">
                <a:solidFill>
                  <a:srgbClr val="3C5790"/>
                </a:solidFill>
              </a:rPr>
              <a:t>. It provides the ability to move the cursor backward and forward to a specific position. This feature is used by GUI took for programmatic updating.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b. Updateable Result set</a:t>
            </a:r>
            <a:r>
              <a:rPr lang="en-US" sz="1400" dirty="0" smtClean="0">
                <a:solidFill>
                  <a:srgbClr val="3C5790"/>
                </a:solidFill>
              </a:rPr>
              <a:t>. It allows the modification of data in a database table using result set.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7. </a:t>
            </a:r>
            <a:r>
              <a:rPr lang="en-US" sz="1400" b="1" dirty="0" err="1" smtClean="0">
                <a:solidFill>
                  <a:srgbClr val="3C5790"/>
                </a:solidFill>
              </a:rPr>
              <a:t>Savepoints</a:t>
            </a:r>
            <a:r>
              <a:rPr lang="en-US" sz="1400" dirty="0" smtClean="0">
                <a:solidFill>
                  <a:srgbClr val="3C5790"/>
                </a:solidFill>
              </a:rPr>
              <a:t>. JDBC contains a </a:t>
            </a:r>
            <a:r>
              <a:rPr lang="en-US" sz="1400" dirty="0" err="1" smtClean="0">
                <a:solidFill>
                  <a:srgbClr val="3C5790"/>
                </a:solidFill>
              </a:rPr>
              <a:t>Savepoint</a:t>
            </a:r>
            <a:r>
              <a:rPr lang="en-US" sz="1400" dirty="0" smtClean="0">
                <a:solidFill>
                  <a:srgbClr val="3C5790"/>
                </a:solidFill>
              </a:rPr>
              <a:t> interface which contains a new method to set a </a:t>
            </a:r>
            <a:r>
              <a:rPr lang="en-US" sz="1400" dirty="0" err="1" smtClean="0">
                <a:solidFill>
                  <a:srgbClr val="3C5790"/>
                </a:solidFill>
              </a:rPr>
              <a:t>savepoints</a:t>
            </a:r>
            <a:r>
              <a:rPr lang="en-US" sz="1400" dirty="0" smtClean="0">
                <a:solidFill>
                  <a:srgbClr val="3C5790"/>
                </a:solidFill>
              </a:rPr>
              <a:t>, to release a save point and to rollback a transaction to desired </a:t>
            </a:r>
            <a:r>
              <a:rPr lang="en-US" sz="1400" dirty="0" err="1" smtClean="0">
                <a:solidFill>
                  <a:srgbClr val="3C5790"/>
                </a:solidFill>
              </a:rPr>
              <a:t>savepointsEasy</a:t>
            </a:r>
            <a:r>
              <a:rPr lang="en-US" sz="1400" dirty="0" smtClean="0">
                <a:solidFill>
                  <a:srgbClr val="3C5790"/>
                </a:solidFill>
              </a:rPr>
              <a:t> to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JDBC Driver Types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JDBC drivers are client-side adapters that converts requests from Java </a:t>
            </a:r>
            <a:r>
              <a:rPr lang="en-US" sz="1400" dirty="0" err="1" smtClean="0">
                <a:solidFill>
                  <a:srgbClr val="3C5790"/>
                </a:solidFill>
              </a:rPr>
              <a:t>programas</a:t>
            </a:r>
            <a:r>
              <a:rPr lang="en-US" sz="1400" dirty="0" smtClean="0">
                <a:solidFill>
                  <a:srgbClr val="3C5790"/>
                </a:solidFill>
              </a:rPr>
              <a:t> to a protocol that the DBMS can understand.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commercial and free drivers available for most relational database servers.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Type 1</a:t>
            </a:r>
            <a:r>
              <a:rPr lang="en-US" sz="1200" dirty="0" smtClean="0">
                <a:solidFill>
                  <a:srgbClr val="3C5790"/>
                </a:solidFill>
              </a:rPr>
              <a:t> calls native code of the locally available ODBC driver.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Type 2</a:t>
            </a:r>
            <a:r>
              <a:rPr lang="en-US" sz="1200" dirty="0" smtClean="0">
                <a:solidFill>
                  <a:srgbClr val="3C5790"/>
                </a:solidFill>
              </a:rPr>
              <a:t> calls database vendor native library on a client side.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Type 3</a:t>
            </a:r>
            <a:r>
              <a:rPr lang="en-US" sz="1200" dirty="0" smtClean="0">
                <a:solidFill>
                  <a:srgbClr val="3C5790"/>
                </a:solidFill>
              </a:rPr>
              <a:t> is a pure-java driver that talks with server-side middleware that then talks with the DB.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Type 4</a:t>
            </a:r>
            <a:r>
              <a:rPr lang="en-US" sz="1200" dirty="0" smtClean="0">
                <a:solidFill>
                  <a:srgbClr val="3C5790"/>
                </a:solidFill>
              </a:rPr>
              <a:t> is a pure-java driver that uses database native protocol.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962400"/>
            <a:ext cx="7239000" cy="242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JDBC makes it possible to perform three tasks: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Establish a connection with a relational database.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Using the established database connection, send SQL statements (such as a select,</a:t>
            </a:r>
            <a:r>
              <a:rPr lang="ro-RO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insert, update, metadata request, and so on) and result sets.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Process the result sets (retrieved from the database).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JDBC consists of classes in the package </a:t>
            </a:r>
            <a:r>
              <a:rPr lang="en-US" sz="1400" b="1" dirty="0" smtClean="0">
                <a:solidFill>
                  <a:srgbClr val="3C5790"/>
                </a:solidFill>
              </a:rPr>
              <a:t>java.sql</a:t>
            </a:r>
            <a:r>
              <a:rPr lang="en-US" sz="1400" dirty="0" smtClean="0">
                <a:solidFill>
                  <a:srgbClr val="3C5790"/>
                </a:solidFill>
              </a:rPr>
              <a:t> and some JDBC extensions in the package </a:t>
            </a:r>
            <a:r>
              <a:rPr lang="en-US" sz="1400" b="1" dirty="0" smtClean="0">
                <a:solidFill>
                  <a:srgbClr val="3C5790"/>
                </a:solidFill>
              </a:rPr>
              <a:t>javax.sql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11261</TotalTime>
  <Words>2315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143</vt:lpstr>
      <vt:lpstr>JDBC</vt:lpstr>
      <vt:lpstr>Contents</vt:lpstr>
      <vt:lpstr>What is JDBC?</vt:lpstr>
      <vt:lpstr>History</vt:lpstr>
      <vt:lpstr>Architecture</vt:lpstr>
      <vt:lpstr>Features</vt:lpstr>
      <vt:lpstr>Features (cont.)</vt:lpstr>
      <vt:lpstr>JDBC Driver Types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Advanced</vt:lpstr>
      <vt:lpstr>Advanced (cont.)</vt:lpstr>
      <vt:lpstr>Data Types</vt:lpstr>
      <vt:lpstr>Metadata</vt:lpstr>
      <vt:lpstr>Metadata (cont.)</vt:lpstr>
      <vt:lpstr>RowSets</vt:lpstr>
      <vt:lpstr>RowSets (cont.)</vt:lpstr>
      <vt:lpstr>RowSets (cont.)</vt:lpstr>
      <vt:lpstr>RowSets (cont.)</vt:lpstr>
      <vt:lpstr>RowSets (cont.)</vt:lpstr>
      <vt:lpstr>Blob/Clob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841</cp:revision>
  <dcterms:created xsi:type="dcterms:W3CDTF">2012-04-12T06:19:17Z</dcterms:created>
  <dcterms:modified xsi:type="dcterms:W3CDTF">2015-02-15T05:24:48Z</dcterms:modified>
</cp:coreProperties>
</file>