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4" r:id="rId5"/>
    <p:sldId id="373" r:id="rId6"/>
    <p:sldId id="375" r:id="rId7"/>
    <p:sldId id="377" r:id="rId8"/>
    <p:sldId id="378" r:id="rId9"/>
    <p:sldId id="376" r:id="rId10"/>
    <p:sldId id="379" r:id="rId11"/>
    <p:sldId id="389" r:id="rId12"/>
    <p:sldId id="380" r:id="rId13"/>
    <p:sldId id="388" r:id="rId14"/>
    <p:sldId id="384" r:id="rId15"/>
    <p:sldId id="381" r:id="rId16"/>
    <p:sldId id="385" r:id="rId17"/>
    <p:sldId id="386" r:id="rId18"/>
    <p:sldId id="383" r:id="rId19"/>
    <p:sldId id="382" r:id="rId20"/>
    <p:sldId id="387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259" r:id="rId3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JMX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ObjectName</a:t>
            </a:r>
            <a:r>
              <a:rPr lang="en-US" sz="1400" dirty="0" smtClean="0">
                <a:solidFill>
                  <a:srgbClr val="3C5790"/>
                </a:solidFill>
              </a:rPr>
              <a:t> uniquely identifies the instance.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Domain names provides context for the agent in relation to other agents.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JMX notifications </a:t>
            </a:r>
            <a:r>
              <a:rPr lang="en-US" sz="1400" dirty="0" err="1" smtClean="0">
                <a:solidFill>
                  <a:srgbClr val="3C5790"/>
                </a:solidFill>
              </a:rPr>
              <a:t>ar</a:t>
            </a:r>
            <a:r>
              <a:rPr lang="ro-RO" sz="1400" dirty="0" smtClean="0">
                <a:solidFill>
                  <a:srgbClr val="3C5790"/>
                </a:solidFill>
              </a:rPr>
              <a:t>e</a:t>
            </a:r>
            <a:r>
              <a:rPr lang="en-US" sz="1400" dirty="0" smtClean="0">
                <a:solidFill>
                  <a:srgbClr val="3C5790"/>
                </a:solidFill>
              </a:rPr>
              <a:t> Java objects used to send information from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and agents to other objects that have registers to receive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JMX supports 2 mechanism for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to provide listeners to register for notifications: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implement </a:t>
            </a:r>
            <a:r>
              <a:rPr lang="en-US" sz="1200" b="1" dirty="0" err="1" smtClean="0">
                <a:solidFill>
                  <a:srgbClr val="3C5790"/>
                </a:solidFill>
              </a:rPr>
              <a:t>javax.management.NotificationBroadcaster</a:t>
            </a:r>
            <a:r>
              <a:rPr lang="en-US" sz="1200" dirty="0" smtClean="0">
                <a:solidFill>
                  <a:srgbClr val="3C5790"/>
                </a:solidFill>
              </a:rPr>
              <a:t> interface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extend </a:t>
            </a:r>
            <a:r>
              <a:rPr lang="en-US" sz="1200" b="1" dirty="0" err="1" smtClean="0">
                <a:solidFill>
                  <a:srgbClr val="3C5790"/>
                </a:solidFill>
              </a:rPr>
              <a:t>javax.management.NotificationBroadcasterSupport</a:t>
            </a:r>
            <a:r>
              <a:rPr lang="ro-RO" sz="1200" b="1" dirty="0" smtClean="0">
                <a:solidFill>
                  <a:srgbClr val="3C5790"/>
                </a:solidFill>
              </a:rPr>
              <a:t> </a:t>
            </a:r>
            <a:r>
              <a:rPr lang="ro-RO" sz="1200" dirty="0" smtClean="0">
                <a:solidFill>
                  <a:srgbClr val="3C5790"/>
                </a:solidFill>
              </a:rPr>
              <a:t>class.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 order to emit notifications the </a:t>
            </a:r>
            <a:r>
              <a:rPr lang="ro-RO" sz="1400" b="1" dirty="0" smtClean="0">
                <a:solidFill>
                  <a:srgbClr val="3C5790"/>
                </a:solidFill>
              </a:rPr>
              <a:t>javax.management.Notification </a:t>
            </a:r>
            <a:r>
              <a:rPr lang="ro-RO" sz="1400" dirty="0" smtClean="0">
                <a:solidFill>
                  <a:srgbClr val="3C5790"/>
                </a:solidFill>
              </a:rPr>
              <a:t>class is used.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352800"/>
            <a:ext cx="61245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Notification parameters: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type 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identifies notification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source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that is generating the notification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sequenceNumber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number that identifies the notification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timestamp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creation of the notification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message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message from the notification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</a:t>
            </a:r>
            <a:r>
              <a:rPr lang="en-US" sz="1400" dirty="0" err="1" smtClean="0">
                <a:solidFill>
                  <a:srgbClr val="3C5790"/>
                </a:solidFill>
              </a:rPr>
              <a:t>exten</a:t>
            </a:r>
            <a:r>
              <a:rPr lang="ro-RO" sz="1400" dirty="0" smtClean="0">
                <a:solidFill>
                  <a:srgbClr val="3C5790"/>
                </a:solidFill>
              </a:rPr>
              <a:t>d</a:t>
            </a:r>
            <a:r>
              <a:rPr lang="en-US" sz="1400" dirty="0" err="1" smtClean="0">
                <a:solidFill>
                  <a:srgbClr val="3C5790"/>
                </a:solidFill>
              </a:rPr>
              <a:t>ing</a:t>
            </a:r>
            <a:r>
              <a:rPr lang="en-US" sz="1400" dirty="0" smtClean="0">
                <a:solidFill>
                  <a:srgbClr val="3C5790"/>
                </a:solidFill>
              </a:rPr>
              <a:t> the </a:t>
            </a:r>
            <a:r>
              <a:rPr lang="en-US" sz="1400" b="1" dirty="0" err="1" smtClean="0">
                <a:solidFill>
                  <a:srgbClr val="3C5790"/>
                </a:solidFill>
              </a:rPr>
              <a:t>NotificationBroadcasterSupport</a:t>
            </a:r>
            <a:r>
              <a:rPr lang="en-US" sz="1400" dirty="0" smtClean="0">
                <a:solidFill>
                  <a:srgbClr val="3C5790"/>
                </a:solidFill>
              </a:rPr>
              <a:t> we can 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sendNotification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for sending notification.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receive notifications we need to implement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NotificationListener</a:t>
            </a:r>
            <a:r>
              <a:rPr lang="en-US" sz="1400" dirty="0" smtClean="0">
                <a:solidFill>
                  <a:srgbClr val="3C5790"/>
                </a:solidFill>
              </a:rPr>
              <a:t> interface, the </a:t>
            </a:r>
            <a:r>
              <a:rPr lang="en-US" sz="1400" b="1" dirty="0" err="1" smtClean="0">
                <a:solidFill>
                  <a:srgbClr val="3C5790"/>
                </a:solidFill>
              </a:rPr>
              <a:t>handleNotification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JMX specification provides generic notification mechanism.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Notification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represents the contents of a single notification and is sent by the broadcaster to the listener.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NotificationFilter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give information about a subset of potential notifications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NotificationBroadcaster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interface implemented by all notification broadcasters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NotificationListener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interface implemented by all receivers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581400"/>
            <a:ext cx="3200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There are 4 types of Mbeans: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Standard MBean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Dynamic MBean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Model MBean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Open MBean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ObjectName</a:t>
            </a:r>
            <a:r>
              <a:rPr lang="en-US" sz="1400" dirty="0" smtClean="0">
                <a:solidFill>
                  <a:srgbClr val="3C5790"/>
                </a:solidFill>
              </a:rPr>
              <a:t> class contains 2 components: domain name and key property list.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Example</a:t>
            </a:r>
            <a:r>
              <a:rPr lang="en-US" sz="1400" dirty="0" smtClean="0">
                <a:solidFill>
                  <a:srgbClr val="3C5790"/>
                </a:solidFill>
              </a:rPr>
              <a:t>: domain-name:key1=value1[,key2=value2,...,</a:t>
            </a:r>
            <a:r>
              <a:rPr lang="en-US" sz="1400" dirty="0" err="1" smtClean="0">
                <a:solidFill>
                  <a:srgbClr val="3C5790"/>
                </a:solidFill>
              </a:rPr>
              <a:t>keyN</a:t>
            </a:r>
            <a:r>
              <a:rPr lang="en-US" sz="1400" dirty="0" smtClean="0">
                <a:solidFill>
                  <a:srgbClr val="3C5790"/>
                </a:solidFill>
              </a:rPr>
              <a:t>=</a:t>
            </a:r>
            <a:r>
              <a:rPr lang="en-US" sz="1400" dirty="0" err="1" smtClean="0">
                <a:solidFill>
                  <a:srgbClr val="3C5790"/>
                </a:solidFill>
              </a:rPr>
              <a:t>valueN</a:t>
            </a:r>
            <a:r>
              <a:rPr lang="en-US" sz="1400" dirty="0" smtClean="0">
                <a:solidFill>
                  <a:srgbClr val="3C5790"/>
                </a:solidFill>
              </a:rPr>
              <a:t>]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Without an </a:t>
            </a:r>
            <a:r>
              <a:rPr lang="en-US" sz="1400" dirty="0" err="1" smtClean="0">
                <a:solidFill>
                  <a:srgbClr val="3C5790"/>
                </a:solidFill>
              </a:rPr>
              <a:t>ObjectName</a:t>
            </a:r>
            <a:r>
              <a:rPr lang="en-US" sz="1400" dirty="0" smtClean="0">
                <a:solidFill>
                  <a:srgbClr val="3C5790"/>
                </a:solidFill>
              </a:rPr>
              <a:t> instance, an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cannot be registered with the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server.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JMX agents recognize Dynamic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because they must implement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javax.management.DynamicMBean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interface.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cannot implement both their own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interface and the </a:t>
            </a:r>
            <a:r>
              <a:rPr lang="en-US" sz="1400" dirty="0" err="1" smtClean="0">
                <a:solidFill>
                  <a:srgbClr val="3C5790"/>
                </a:solidFill>
              </a:rPr>
              <a:t>DynamicMBean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DynamicMBean</a:t>
            </a:r>
            <a:r>
              <a:rPr lang="en-US" sz="1400" dirty="0" smtClean="0">
                <a:solidFill>
                  <a:srgbClr val="3C5790"/>
                </a:solidFill>
              </a:rPr>
              <a:t> interface contains 5 methods: </a:t>
            </a:r>
            <a:r>
              <a:rPr lang="en-US" sz="1400" dirty="0" err="1" smtClean="0">
                <a:solidFill>
                  <a:srgbClr val="3C5790"/>
                </a:solidFill>
              </a:rPr>
              <a:t>getAttribute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setAttribute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getAttributes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setAttributes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getMBeaninfo</a:t>
            </a:r>
            <a:r>
              <a:rPr lang="en-US" sz="1400" dirty="0" smtClean="0">
                <a:solidFill>
                  <a:srgbClr val="3C5790"/>
                </a:solidFill>
              </a:rPr>
              <a:t>, invoke.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MBeanInfo</a:t>
            </a:r>
            <a:r>
              <a:rPr lang="en-US" sz="1400" dirty="0" smtClean="0">
                <a:solidFill>
                  <a:srgbClr val="3C5790"/>
                </a:solidFill>
              </a:rPr>
              <a:t> class contains information about: </a:t>
            </a:r>
            <a:r>
              <a:rPr lang="en-US" sz="1400" dirty="0" err="1" smtClean="0">
                <a:solidFill>
                  <a:srgbClr val="3C5790"/>
                </a:solidFill>
              </a:rPr>
              <a:t>MBeanFutureInfo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MBeanParameterInfo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MBeanConstructorInfo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MBeanAttributeInfo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MBeanOperationInfo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MBeanNotificationInfo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0"/>
            <a:ext cx="54959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interface </a:t>
            </a:r>
            <a:r>
              <a:rPr lang="en-US" sz="1400" b="1" dirty="0" err="1" smtClean="0">
                <a:solidFill>
                  <a:srgbClr val="3C5790"/>
                </a:solidFill>
              </a:rPr>
              <a:t>ModelMBean</a:t>
            </a:r>
            <a:r>
              <a:rPr lang="en-US" sz="1400" dirty="0" smtClean="0">
                <a:solidFill>
                  <a:srgbClr val="3C5790"/>
                </a:solidFill>
              </a:rPr>
              <a:t> extends the </a:t>
            </a:r>
            <a:r>
              <a:rPr lang="en-US" sz="1400" dirty="0" err="1" smtClean="0">
                <a:solidFill>
                  <a:srgbClr val="3C5790"/>
                </a:solidFill>
              </a:rPr>
              <a:t>DyanamicMBean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Model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introduce the concept of a descriptor adding additional set of metadata.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Certain predefined descriptor values provide support for functionality: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Automatic attribute change notifications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Persistence of the </a:t>
            </a:r>
            <a:r>
              <a:rPr lang="en-US" sz="1200" dirty="0" err="1" smtClean="0">
                <a:solidFill>
                  <a:srgbClr val="3C5790"/>
                </a:solidFill>
              </a:rPr>
              <a:t>MBean's</a:t>
            </a:r>
            <a:r>
              <a:rPr lang="en-US" sz="1200" dirty="0" smtClean="0">
                <a:solidFill>
                  <a:srgbClr val="3C5790"/>
                </a:solidFill>
              </a:rPr>
              <a:t> state at a specified interval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Logging of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state changes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Caching of an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feature (such as an attribute value or the return value of an operation) to improve performance for static (or relatively static)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features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Sometimes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attributes are complex.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Open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were designed to make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accessible to the widest possible range of management applications.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Every open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type is a concrete or abstract class called </a:t>
            </a:r>
            <a:r>
              <a:rPr lang="en-US" sz="1400" b="1" dirty="0" err="1" smtClean="0">
                <a:solidFill>
                  <a:srgbClr val="3C5790"/>
                </a:solidFill>
              </a:rPr>
              <a:t>OpenType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In order to build complex types 3 types can be used: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ArrayType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describes an n-dimensional array of any open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type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CompositeType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describes an </a:t>
            </a:r>
            <a:r>
              <a:rPr lang="en-US" sz="1400" dirty="0" err="1" smtClean="0">
                <a:solidFill>
                  <a:srgbClr val="3C5790"/>
                </a:solidFill>
              </a:rPr>
              <a:t>arbitrarly</a:t>
            </a:r>
            <a:r>
              <a:rPr lang="en-US" sz="1400" dirty="0" smtClean="0">
                <a:solidFill>
                  <a:srgbClr val="3C5790"/>
                </a:solidFill>
              </a:rPr>
              <a:t> complex structure of open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type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TabularType</a:t>
            </a:r>
            <a:r>
              <a:rPr lang="en-US" sz="1400" dirty="0" smtClean="0">
                <a:solidFill>
                  <a:srgbClr val="3C5790"/>
                </a:solidFill>
              </a:rPr>
              <a:t> 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describes a tabular structure of any number of rows where the same </a:t>
            </a:r>
            <a:r>
              <a:rPr lang="en-US" sz="1400" dirty="0" err="1" smtClean="0">
                <a:solidFill>
                  <a:srgbClr val="3C5790"/>
                </a:solidFill>
              </a:rPr>
              <a:t>ComposityType</a:t>
            </a:r>
            <a:r>
              <a:rPr lang="en-US" sz="1400" dirty="0" smtClean="0">
                <a:solidFill>
                  <a:srgbClr val="3C5790"/>
                </a:solidFill>
              </a:rPr>
              <a:t> describes each row in the table.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948105"/>
            <a:ext cx="5105400" cy="2833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Mbean Code Rules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81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developing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following rules must be followed: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must be a concrete java class.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must have public constructor.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must implement either its own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interface or </a:t>
            </a:r>
            <a:r>
              <a:rPr lang="en-US" sz="1400" dirty="0" err="1" smtClean="0">
                <a:solidFill>
                  <a:srgbClr val="3C5790"/>
                </a:solidFill>
              </a:rPr>
              <a:t>javax.management.DynamicMBean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interface </a:t>
            </a:r>
            <a:r>
              <a:rPr lang="ro-RO" sz="1400" dirty="0" smtClean="0">
                <a:solidFill>
                  <a:srgbClr val="3C5790"/>
                </a:solidFill>
              </a:rPr>
              <a:t>must</a:t>
            </a:r>
            <a:r>
              <a:rPr lang="en-US" sz="1400" dirty="0" smtClean="0">
                <a:solidFill>
                  <a:srgbClr val="3C5790"/>
                </a:solidFill>
              </a:rPr>
              <a:t> follow </a:t>
            </a:r>
            <a:r>
              <a:rPr lang="ro-RO" sz="1400" dirty="0" smtClean="0">
                <a:solidFill>
                  <a:srgbClr val="3C5790"/>
                </a:solidFill>
              </a:rPr>
              <a:t>the</a:t>
            </a:r>
            <a:r>
              <a:rPr lang="en-US" sz="1400" dirty="0" smtClean="0">
                <a:solidFill>
                  <a:srgbClr val="3C5790"/>
                </a:solidFill>
              </a:rPr>
              <a:t> naming scheme </a:t>
            </a:r>
            <a:r>
              <a:rPr lang="en-US" sz="1400" dirty="0" err="1" smtClean="0">
                <a:solidFill>
                  <a:srgbClr val="3C5790"/>
                </a:solidFill>
              </a:rPr>
              <a:t>ClassNameMBean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can optionally implement </a:t>
            </a:r>
            <a:r>
              <a:rPr lang="en-US" sz="1400" dirty="0" err="1" smtClean="0">
                <a:solidFill>
                  <a:srgbClr val="3C5790"/>
                </a:solidFill>
              </a:rPr>
              <a:t>javax.management.NotificationBroadcaster</a:t>
            </a:r>
            <a:r>
              <a:rPr lang="en-US" sz="1400" dirty="0" smtClean="0">
                <a:solidFill>
                  <a:srgbClr val="3C5790"/>
                </a:solidFill>
              </a:rPr>
              <a:t> in order to send notifications to interested listeners.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MX Beans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 err="1" smtClean="0">
                <a:solidFill>
                  <a:srgbClr val="3C5790"/>
                </a:solidFill>
              </a:rPr>
              <a:t>MXBean</a:t>
            </a:r>
            <a:r>
              <a:rPr lang="en-US" sz="1400" dirty="0" smtClean="0">
                <a:solidFill>
                  <a:srgbClr val="3C5790"/>
                </a:solidFill>
              </a:rPr>
              <a:t> is a type of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that references a predefined set of data types.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MXBeans</a:t>
            </a:r>
            <a:r>
              <a:rPr lang="en-US" sz="1400" dirty="0" smtClean="0">
                <a:solidFill>
                  <a:srgbClr val="3C5790"/>
                </a:solidFill>
              </a:rPr>
              <a:t> are defined in the package </a:t>
            </a:r>
            <a:r>
              <a:rPr lang="en-US" sz="1400" dirty="0" err="1" smtClean="0">
                <a:solidFill>
                  <a:srgbClr val="3C5790"/>
                </a:solidFill>
              </a:rPr>
              <a:t>java.lang.management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dirty="0" err="1" smtClean="0">
                <a:solidFill>
                  <a:srgbClr val="3C5790"/>
                </a:solidFill>
              </a:rPr>
              <a:t>BufferPoolMXBean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ClassLoadingMXBean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CompilationMXBean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GarbageCollectorMXBean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MemoryManagerMXBean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MemoryMXBean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MemoryPoolMXBean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OperatingSystemMXBean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PlatformLoggingMXBean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RuntimeMXBean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ThreadMXBean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JMX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JMX Terms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Managed Bean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MBean Code Rules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MX Beans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M</a:t>
            </a:r>
            <a:r>
              <a:rPr lang="ro-RO" sz="1600" dirty="0" smtClean="0">
                <a:solidFill>
                  <a:srgbClr val="3C5790"/>
                </a:solidFill>
              </a:rPr>
              <a:t>B</a:t>
            </a:r>
            <a:r>
              <a:rPr lang="en-US" sz="1600" dirty="0" err="1" smtClean="0">
                <a:solidFill>
                  <a:srgbClr val="3C5790"/>
                </a:solidFill>
              </a:rPr>
              <a:t>ean</a:t>
            </a:r>
            <a:r>
              <a:rPr lang="en-US" sz="1600" dirty="0" smtClean="0">
                <a:solidFill>
                  <a:srgbClr val="3C5790"/>
                </a:solidFill>
              </a:rPr>
              <a:t> Server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Dynamic </a:t>
            </a:r>
            <a:r>
              <a:rPr lang="ro-RO" sz="1600" dirty="0" smtClean="0">
                <a:solidFill>
                  <a:srgbClr val="3C5790"/>
                </a:solidFill>
              </a:rPr>
              <a:t>Loading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Monitoring Services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Timer Services 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Relation Services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Mbeans</a:t>
            </a:r>
            <a:r>
              <a:rPr lang="en-US" dirty="0" smtClean="0">
                <a:solidFill>
                  <a:schemeClr val="bg1"/>
                </a:solidFill>
              </a:rPr>
              <a:t> Server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41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server is the heart of the agent.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primary function is to act as registry for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Every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must be registered in order to be managed.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secondary function of the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server is to act as intermediary between agents and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Operations: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register and deregister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register interest in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server notifications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invoke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query to return subsets of the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that are registered within it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Dynamic Loading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M-Let(management applet) allows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to be loaded into an agent dynamically.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M-Let service is implemented in a class called </a:t>
            </a:r>
            <a:r>
              <a:rPr lang="en-US" sz="1400" b="1" dirty="0" err="1" smtClean="0">
                <a:solidFill>
                  <a:srgbClr val="3C5790"/>
                </a:solidFill>
              </a:rPr>
              <a:t>MLet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wich</a:t>
            </a:r>
            <a:r>
              <a:rPr lang="en-US" sz="1400" dirty="0" smtClean="0">
                <a:solidFill>
                  <a:srgbClr val="3C5790"/>
                </a:solidFill>
              </a:rPr>
              <a:t> implements and interface called </a:t>
            </a:r>
            <a:r>
              <a:rPr lang="en-US" sz="1400" dirty="0" err="1" smtClean="0">
                <a:solidFill>
                  <a:srgbClr val="3C5790"/>
                </a:solidFill>
              </a:rPr>
              <a:t>MLetMBean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MLetMBean</a:t>
            </a:r>
            <a:r>
              <a:rPr lang="en-US" sz="1400" dirty="0" smtClean="0">
                <a:solidFill>
                  <a:srgbClr val="3C5790"/>
                </a:solidFill>
              </a:rPr>
              <a:t> interface allows agents(and management applications) to manipulate the M-Let service to load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and to manage the M-Let service itself.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29000"/>
            <a:ext cx="7924800" cy="270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Dynamic </a:t>
            </a:r>
            <a:r>
              <a:rPr lang="ro-RO" dirty="0" smtClean="0">
                <a:solidFill>
                  <a:schemeClr val="bg1"/>
                </a:solidFill>
              </a:rPr>
              <a:t>Loading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M-Let service must be created and registered with the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server before you can use it.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M-Let file is a text file that looks like XML but is not required to be well-formed XML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There is one MLET tag for each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to be loaded.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19400"/>
            <a:ext cx="5867400" cy="205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181600"/>
            <a:ext cx="3352800" cy="123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Dynamic </a:t>
            </a:r>
            <a:r>
              <a:rPr lang="ro-RO" dirty="0" smtClean="0">
                <a:solidFill>
                  <a:schemeClr val="bg1"/>
                </a:solidFill>
              </a:rPr>
              <a:t>Loading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399" y="2209800"/>
            <a:ext cx="723489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Monitoring Services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monitor observes the attribute value of an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called observer object at specific intervals called granularity period.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From this observation, the monitor calculates a value called the derived gauge, which is either the value of </a:t>
            </a:r>
            <a:r>
              <a:rPr lang="en-US" sz="1400" dirty="0" smtClean="0">
                <a:solidFill>
                  <a:srgbClr val="3C5790"/>
                </a:solidFill>
              </a:rPr>
              <a:t>the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attribute </a:t>
            </a:r>
            <a:r>
              <a:rPr lang="en-US" sz="1400" dirty="0" smtClean="0">
                <a:solidFill>
                  <a:srgbClr val="3C5790"/>
                </a:solidFill>
              </a:rPr>
              <a:t>or the difference between the values of the attribute at the two most recent observations.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certain conditions are met certain notifications are sent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There are 3 types of monitors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r>
              <a:rPr lang="ro-RO" sz="1400" dirty="0" smtClean="0">
                <a:solidFill>
                  <a:srgbClr val="3C5790"/>
                </a:solidFill>
              </a:rPr>
              <a:t> counter,gauge and string.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Monitoring Services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Counter </a:t>
            </a:r>
            <a:r>
              <a:rPr lang="en-US" sz="1400" b="1" dirty="0" smtClean="0">
                <a:solidFill>
                  <a:srgbClr val="3C5790"/>
                </a:solidFill>
              </a:rPr>
              <a:t>monitors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observe nonnegative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integer attributes(like byte</a:t>
            </a:r>
            <a:r>
              <a:rPr lang="en-US" sz="1200" dirty="0" smtClean="0">
                <a:solidFill>
                  <a:srgbClr val="3C5790"/>
                </a:solidFill>
              </a:rPr>
              <a:t>,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short,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int</a:t>
            </a:r>
            <a:r>
              <a:rPr lang="en-US" sz="1200" dirty="0" smtClean="0">
                <a:solidFill>
                  <a:srgbClr val="3C5790"/>
                </a:solidFill>
              </a:rPr>
              <a:t>,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long</a:t>
            </a:r>
            <a:r>
              <a:rPr lang="en-US" sz="1200" dirty="0" smtClean="0">
                <a:solidFill>
                  <a:srgbClr val="3C5790"/>
                </a:solidFill>
              </a:rPr>
              <a:t>) and send a notification when the derived gauge exceeds a certain thresholds.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Gauge monitors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send notification when the derived gauge exceeds an upper limit(high threshold) or drops bellow a lower limit(low threshold)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String </a:t>
            </a:r>
            <a:r>
              <a:rPr lang="en-US" sz="1400" b="1" dirty="0" smtClean="0">
                <a:solidFill>
                  <a:srgbClr val="3C5790"/>
                </a:solidFill>
              </a:rPr>
              <a:t>monitor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send notification when the derived </a:t>
            </a:r>
            <a:r>
              <a:rPr lang="ro-RO" sz="1200" dirty="0" smtClean="0">
                <a:solidFill>
                  <a:srgbClr val="3C5790"/>
                </a:solidFill>
              </a:rPr>
              <a:t>value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differs from a predefined string </a:t>
            </a:r>
            <a:r>
              <a:rPr lang="en-US" sz="1200" dirty="0" smtClean="0">
                <a:solidFill>
                  <a:srgbClr val="3C5790"/>
                </a:solidFill>
              </a:rPr>
              <a:t>value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86200"/>
            <a:ext cx="4419600" cy="2725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Monitoring Services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Each of the </a:t>
            </a:r>
            <a:r>
              <a:rPr lang="en-US" sz="1400" dirty="0" err="1" smtClean="0">
                <a:solidFill>
                  <a:srgbClr val="3C5790"/>
                </a:solidFill>
              </a:rPr>
              <a:t>mon</a:t>
            </a:r>
            <a:r>
              <a:rPr lang="ro-RO" sz="1400" dirty="0" smtClean="0">
                <a:solidFill>
                  <a:srgbClr val="3C5790"/>
                </a:solidFill>
              </a:rPr>
              <a:t>i</a:t>
            </a:r>
            <a:r>
              <a:rPr lang="en-US" sz="1400" dirty="0" err="1" smtClean="0">
                <a:solidFill>
                  <a:srgbClr val="3C5790"/>
                </a:solidFill>
              </a:rPr>
              <a:t>tors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an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that can be managed.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base class Monitor contains functionality common to all the monitoring services and exposes a management interface </a:t>
            </a:r>
            <a:r>
              <a:rPr lang="en-US" sz="1400" dirty="0" err="1" smtClean="0">
                <a:solidFill>
                  <a:srgbClr val="3C5790"/>
                </a:solidFill>
              </a:rPr>
              <a:t>MonitorMBean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Each monitor runs in its own thread of execution so that it can monitor an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attribute.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start() method is used to start the monitor thread, and stop() is used to stop the thread.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429000"/>
            <a:ext cx="58483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Monitoring Services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MonitorNotification</a:t>
            </a:r>
            <a:r>
              <a:rPr lang="en-US" sz="1400" dirty="0" smtClean="0">
                <a:solidFill>
                  <a:srgbClr val="3C5790"/>
                </a:solidFill>
              </a:rPr>
              <a:t> is extending Notification class that contains attributes specific to monitors.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Error notification have the </a:t>
            </a:r>
            <a:r>
              <a:rPr lang="en-US" sz="1400" b="1" dirty="0" err="1" smtClean="0">
                <a:solidFill>
                  <a:srgbClr val="3C5790"/>
                </a:solidFill>
              </a:rPr>
              <a:t>jmx.monitor.error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namaspace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Notification types: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jmx.monitor.error.mbean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sent when the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to be observed isn't registered in the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server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jmx.monitor.error.attribute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sent when an attribute of an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that needed to be </a:t>
            </a:r>
            <a:r>
              <a:rPr lang="en-US" sz="1200" dirty="0" err="1" smtClean="0">
                <a:solidFill>
                  <a:srgbClr val="3C5790"/>
                </a:solidFill>
              </a:rPr>
              <a:t>obser</a:t>
            </a:r>
            <a:r>
              <a:rPr lang="ro-RO" sz="1200" dirty="0" smtClean="0">
                <a:solidFill>
                  <a:srgbClr val="3C5790"/>
                </a:solidFill>
              </a:rPr>
              <a:t>ved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doesn't exists.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jmx.monitor.error.type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Sent when the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attribute's type doesn't match that of the type of monitor in use.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jmx.monitor.error.runtime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when an error has occurred that </a:t>
            </a:r>
            <a:r>
              <a:rPr lang="en-US" sz="1200" dirty="0" smtClean="0">
                <a:solidFill>
                  <a:srgbClr val="3C5790"/>
                </a:solidFill>
              </a:rPr>
              <a:t>does</a:t>
            </a:r>
            <a:r>
              <a:rPr lang="ro-RO" sz="1200" dirty="0" smtClean="0">
                <a:solidFill>
                  <a:srgbClr val="3C5790"/>
                </a:solidFill>
              </a:rPr>
              <a:t>n</a:t>
            </a:r>
            <a:r>
              <a:rPr lang="en-US" sz="1200" dirty="0" smtClean="0">
                <a:solidFill>
                  <a:srgbClr val="3C5790"/>
                </a:solidFill>
              </a:rPr>
              <a:t>'t </a:t>
            </a:r>
            <a:r>
              <a:rPr lang="en-US" sz="1200" dirty="0" smtClean="0">
                <a:solidFill>
                  <a:srgbClr val="3C5790"/>
                </a:solidFill>
              </a:rPr>
              <a:t>fit into other categories.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jmx.monitor.error.threshold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Sent when the threshold value is not of the same type as the derived gauge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Monitoring Services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962400"/>
            <a:ext cx="8839200" cy="226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362200"/>
            <a:ext cx="47625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2362200"/>
            <a:ext cx="24098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Timer Services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timer service is a special-purpose notification broadcaster designed to send notifications at specific time intervals, starting at a particular date and time.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two primary uses of the timer service: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To </a:t>
            </a:r>
            <a:r>
              <a:rPr lang="en-US" sz="1200" dirty="0" smtClean="0">
                <a:solidFill>
                  <a:srgbClr val="3C5790"/>
                </a:solidFill>
              </a:rPr>
              <a:t>send a single notification to all listeners interested in that notification type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To </a:t>
            </a:r>
            <a:r>
              <a:rPr lang="en-US" sz="1200" dirty="0" smtClean="0">
                <a:solidFill>
                  <a:srgbClr val="3C5790"/>
                </a:solidFill>
              </a:rPr>
              <a:t>send multiple notifications that repeat at specific intervals for a set number of times, or </a:t>
            </a:r>
            <a:r>
              <a:rPr lang="en-US" sz="1200" dirty="0" smtClean="0">
                <a:solidFill>
                  <a:srgbClr val="3C5790"/>
                </a:solidFill>
              </a:rPr>
              <a:t>indefinitely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3581400"/>
            <a:ext cx="3048000" cy="168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JMX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Java Management Extensions(JMX) is a java technology </a:t>
            </a:r>
            <a:r>
              <a:rPr lang="en-US" sz="1500" dirty="0" err="1" smtClean="0">
                <a:solidFill>
                  <a:srgbClr val="3C5790"/>
                </a:solidFill>
              </a:rPr>
              <a:t>tht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err="1" smtClean="0">
                <a:solidFill>
                  <a:srgbClr val="3C5790"/>
                </a:solidFill>
              </a:rPr>
              <a:t>suplies</a:t>
            </a:r>
            <a:r>
              <a:rPr lang="en-US" sz="1500" dirty="0" smtClean="0">
                <a:solidFill>
                  <a:srgbClr val="3C5790"/>
                </a:solidFill>
              </a:rPr>
              <a:t> tools for managing and </a:t>
            </a:r>
            <a:r>
              <a:rPr lang="en-US" sz="1500" dirty="0" err="1" smtClean="0">
                <a:solidFill>
                  <a:srgbClr val="3C5790"/>
                </a:solidFill>
              </a:rPr>
              <a:t>montoring</a:t>
            </a:r>
            <a:r>
              <a:rPr lang="en-US" sz="1500" dirty="0" smtClean="0">
                <a:solidFill>
                  <a:srgbClr val="3C5790"/>
                </a:solidFill>
              </a:rPr>
              <a:t> applications.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resources are represented by objects called </a:t>
            </a:r>
            <a:r>
              <a:rPr lang="en-US" sz="1500" dirty="0" err="1" smtClean="0">
                <a:solidFill>
                  <a:srgbClr val="3C5790"/>
                </a:solidFill>
              </a:rPr>
              <a:t>MBeans</a:t>
            </a:r>
            <a:r>
              <a:rPr lang="en-US" sz="1500" dirty="0" smtClean="0">
                <a:solidFill>
                  <a:srgbClr val="3C5790"/>
                </a:solidFill>
              </a:rPr>
              <a:t>(Managed Bean).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JMX 1.0, 1.1 and 1.2 are defined in the JSR 003.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JMX Remote API 1.0 for remote management and monitoring is specified by JSR 160.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An extension of the JMX Remote API for Web Services is being developed under JSR 262.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Adopted early on by the J2EE community, JMX has been a part of J2SE since version 5.0.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Timer Services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Timer </a:t>
            </a:r>
            <a:r>
              <a:rPr lang="en-US" sz="1400" dirty="0" smtClean="0">
                <a:solidFill>
                  <a:srgbClr val="3C5790"/>
                </a:solidFill>
              </a:rPr>
              <a:t>class </a:t>
            </a:r>
            <a:r>
              <a:rPr lang="en-US" sz="1400" dirty="0" smtClean="0">
                <a:solidFill>
                  <a:srgbClr val="3C5790"/>
                </a:solidFill>
              </a:rPr>
              <a:t>is part of the IR and contains implementation of the timer services.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412229"/>
            <a:ext cx="5867400" cy="15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4938" y="4223124"/>
            <a:ext cx="5757862" cy="248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Relation Services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relation service provides a facility to associate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with each other.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Role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named category of functionality that is performed by an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and implemented by the Role class.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Role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Information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Metadata about the role, information implemented by the </a:t>
            </a:r>
            <a:r>
              <a:rPr lang="en-US" sz="1200" dirty="0" err="1" smtClean="0">
                <a:solidFill>
                  <a:srgbClr val="3C5790"/>
                </a:solidFill>
              </a:rPr>
              <a:t>RoleInfo</a:t>
            </a:r>
            <a:r>
              <a:rPr lang="en-US" sz="1200" dirty="0" smtClean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Relation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Type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Metadata that describes the relationship between </a:t>
            </a:r>
            <a:r>
              <a:rPr lang="en-US" sz="1200" dirty="0" err="1" smtClean="0">
                <a:solidFill>
                  <a:srgbClr val="3C5790"/>
                </a:solidFill>
              </a:rPr>
              <a:t>RoleInfo</a:t>
            </a:r>
            <a:r>
              <a:rPr lang="en-US" sz="1200" dirty="0" smtClean="0">
                <a:solidFill>
                  <a:srgbClr val="3C5790"/>
                </a:solidFill>
              </a:rPr>
              <a:t> objects.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Relation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</a:t>
            </a:r>
            <a:r>
              <a:rPr lang="en-US" sz="1200" dirty="0" smtClean="0">
                <a:solidFill>
                  <a:srgbClr val="3C5790"/>
                </a:solidFill>
              </a:rPr>
              <a:t>instance of a relation </a:t>
            </a:r>
            <a:r>
              <a:rPr lang="en-US" sz="1200" dirty="0" smtClean="0">
                <a:solidFill>
                  <a:srgbClr val="3C5790"/>
                </a:solidFill>
              </a:rPr>
              <a:t>type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http://en.wikipedia.org/wiki/Java_Management_Extensions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Manning - JMX In action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O’Reilly - Java Management Extensions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557016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JMX uses a three-level architecture: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The Probe(Instrumentation) level</a:t>
            </a:r>
            <a:r>
              <a:rPr lang="en-US" sz="1400" dirty="0" smtClean="0">
                <a:solidFill>
                  <a:srgbClr val="3C5790"/>
                </a:solidFill>
              </a:rPr>
              <a:t> contains the probes (called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) </a:t>
            </a:r>
            <a:r>
              <a:rPr lang="en-US" sz="1400" dirty="0" err="1" smtClean="0">
                <a:solidFill>
                  <a:srgbClr val="3C5790"/>
                </a:solidFill>
              </a:rPr>
              <a:t>instrumenting</a:t>
            </a:r>
            <a:r>
              <a:rPr lang="en-US" sz="1400" dirty="0" smtClean="0">
                <a:solidFill>
                  <a:srgbClr val="3C5790"/>
                </a:solidFill>
              </a:rPr>
              <a:t> the resources.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The Agent level(</a:t>
            </a:r>
            <a:r>
              <a:rPr lang="en-US" sz="1400" b="1" dirty="0" err="1" smtClean="0">
                <a:solidFill>
                  <a:srgbClr val="3C5790"/>
                </a:solidFill>
              </a:rPr>
              <a:t>MBeanServer</a:t>
            </a:r>
            <a:r>
              <a:rPr lang="en-US" sz="1400" b="1" dirty="0" smtClean="0">
                <a:solidFill>
                  <a:srgbClr val="3C5790"/>
                </a:solidFill>
              </a:rPr>
              <a:t>) </a:t>
            </a:r>
            <a:r>
              <a:rPr lang="en-US" sz="1400" dirty="0" smtClean="0">
                <a:solidFill>
                  <a:srgbClr val="3C5790"/>
                </a:solidFill>
              </a:rPr>
              <a:t>represents the core of JMX and acts as an intermediary between the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and the applications.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The Remote Management level </a:t>
            </a:r>
            <a:r>
              <a:rPr lang="en-US" sz="1400" dirty="0" smtClean="0">
                <a:solidFill>
                  <a:srgbClr val="3C5790"/>
                </a:solidFill>
              </a:rPr>
              <a:t>enables remote applications to access the </a:t>
            </a:r>
            <a:r>
              <a:rPr lang="en-US" sz="1400" dirty="0" err="1" smtClean="0">
                <a:solidFill>
                  <a:srgbClr val="3C5790"/>
                </a:solidFill>
              </a:rPr>
              <a:t>MBeanServer</a:t>
            </a:r>
            <a:r>
              <a:rPr lang="en-US" sz="1400" dirty="0" smtClean="0">
                <a:solidFill>
                  <a:srgbClr val="3C5790"/>
                </a:solidFill>
              </a:rPr>
              <a:t> through connectors and adaptors. A connector provides full remote access to the </a:t>
            </a:r>
            <a:r>
              <a:rPr lang="en-US" sz="1400" dirty="0" err="1" smtClean="0">
                <a:solidFill>
                  <a:srgbClr val="3C5790"/>
                </a:solidFill>
              </a:rPr>
              <a:t>MBeanServer</a:t>
            </a:r>
            <a:r>
              <a:rPr lang="en-US" sz="1400" dirty="0" smtClean="0">
                <a:solidFill>
                  <a:srgbClr val="3C5790"/>
                </a:solidFill>
              </a:rPr>
              <a:t> API using various communication (RMI, IIOP, JMS, WS-* …), while an adaptor adapts the API to another protocol (SNMP, …) or to Web-based GUI (HTML/HTTP, WML/HTTP, …).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Easy to use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Modularization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Alerts, events, statistics</a:t>
            </a:r>
            <a:r>
              <a:rPr lang="en-US" sz="1400" dirty="0" smtClean="0">
                <a:solidFill>
                  <a:srgbClr val="3C5790"/>
                </a:solidFill>
              </a:rPr>
              <a:t>: p</a:t>
            </a:r>
            <a:r>
              <a:rPr lang="ro-RO" sz="1400" dirty="0" smtClean="0">
                <a:solidFill>
                  <a:srgbClr val="3C5790"/>
                </a:solidFill>
              </a:rPr>
              <a:t>r</a:t>
            </a:r>
            <a:r>
              <a:rPr lang="en-US" sz="1400" dirty="0" err="1" smtClean="0">
                <a:solidFill>
                  <a:srgbClr val="3C5790"/>
                </a:solidFill>
              </a:rPr>
              <a:t>ovides</a:t>
            </a:r>
            <a:r>
              <a:rPr lang="en-US" sz="1400" dirty="0" smtClean="0">
                <a:solidFill>
                  <a:srgbClr val="3C5790"/>
                </a:solidFill>
              </a:rPr>
              <a:t> notification system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Rapid monitoring solutions</a:t>
            </a:r>
            <a:r>
              <a:rPr lang="en-US" sz="1400" dirty="0" smtClean="0">
                <a:solidFill>
                  <a:srgbClr val="3C5790"/>
                </a:solidFill>
              </a:rPr>
              <a:t>: applications can be monitored using application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JMX Terms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Manageable resource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resource that can be accessed/wrapped by Java.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resource is the entity managed by a JMX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MBean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is a Java class that needs to respect the JMX spec.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Management applications access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 to access attributes and invoke operations.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There are 3 types of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: Standard, Dynamic and Model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MBean</a:t>
            </a:r>
            <a:r>
              <a:rPr lang="en-US" sz="1400" b="1" dirty="0" smtClean="0">
                <a:solidFill>
                  <a:srgbClr val="3C5790"/>
                </a:solidFill>
              </a:rPr>
              <a:t> server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server is a java class that manages a group of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acts as a registry for looking up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server provides methods for performing </a:t>
            </a:r>
            <a:r>
              <a:rPr lang="en-US" sz="1200" dirty="0" err="1" smtClean="0">
                <a:solidFill>
                  <a:srgbClr val="3C5790"/>
                </a:solidFill>
              </a:rPr>
              <a:t>queris</a:t>
            </a:r>
            <a:r>
              <a:rPr lang="en-US" sz="1200" dirty="0" smtClean="0">
                <a:solidFill>
                  <a:srgbClr val="3C5790"/>
                </a:solidFill>
              </a:rPr>
              <a:t> to find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 and other objects to register as notification listeners.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JMX Terms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JMX Agent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JMX agent is a Java process that provides a set of services for managing a set of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Agents can expect to have a set of protocol adapters and connectors that enable remote and different clients to make use of the agent.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Protocol adapters/connectors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Protocol adapters/connectors are objects residing within a JMX agent that expose the agent to management application and protocols.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agent can have any number of adapters/</a:t>
            </a:r>
            <a:r>
              <a:rPr lang="en-US" sz="1200" dirty="0" err="1" smtClean="0">
                <a:solidFill>
                  <a:srgbClr val="3C5790"/>
                </a:solidFill>
              </a:rPr>
              <a:t>connnectors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Management application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management application is an </a:t>
            </a:r>
            <a:r>
              <a:rPr lang="en-US" sz="1200" dirty="0" err="1" smtClean="0">
                <a:solidFill>
                  <a:srgbClr val="3C5790"/>
                </a:solidFill>
              </a:rPr>
              <a:t>applicaiton</a:t>
            </a:r>
            <a:r>
              <a:rPr lang="en-US" sz="1200" dirty="0" smtClean="0">
                <a:solidFill>
                  <a:srgbClr val="3C5790"/>
                </a:solidFill>
              </a:rPr>
              <a:t> that communicates with the JMX agents.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Notification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Notifications are Java objects emitted by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 and these </a:t>
            </a:r>
            <a:r>
              <a:rPr lang="en-US" sz="1200" dirty="0" err="1" smtClean="0">
                <a:solidFill>
                  <a:srgbClr val="3C5790"/>
                </a:solidFill>
              </a:rPr>
              <a:t>evets</a:t>
            </a:r>
            <a:r>
              <a:rPr lang="en-US" sz="1200" dirty="0" smtClean="0">
                <a:solidFill>
                  <a:srgbClr val="3C5790"/>
                </a:solidFill>
              </a:rPr>
              <a:t> are received by the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 server.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Other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 or Java objects can register as listeners to receive notifications.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Instrumentation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Instrumentation represents the process of exposing manageable resource using 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(or set of </a:t>
            </a:r>
            <a:r>
              <a:rPr lang="en-US" sz="1200" dirty="0" err="1" smtClean="0">
                <a:solidFill>
                  <a:srgbClr val="3C5790"/>
                </a:solidFill>
              </a:rPr>
              <a:t>MBeans</a:t>
            </a:r>
            <a:r>
              <a:rPr lang="en-US" sz="1200" dirty="0" smtClean="0">
                <a:solidFill>
                  <a:srgbClr val="3C5790"/>
                </a:solidFill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Managed Bean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81000" y="1905000"/>
            <a:ext cx="8534400" cy="685800"/>
          </a:xfrm>
        </p:spPr>
        <p:txBody>
          <a:bodyPr/>
          <a:lstStyle/>
          <a:p>
            <a:r>
              <a:rPr lang="ro-RO" sz="1200" dirty="0" smtClean="0">
                <a:solidFill>
                  <a:srgbClr val="3C5790"/>
                </a:solidFill>
              </a:rPr>
              <a:t>Bellow it’s an example how to create and register agents and adaptors(HTTP).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895600"/>
            <a:ext cx="35528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924175"/>
            <a:ext cx="22860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4215848"/>
            <a:ext cx="5867400" cy="2642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>
            <a:off x="0" y="411480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800600" y="2895600"/>
            <a:ext cx="0" cy="1219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8719</TotalTime>
  <Words>1873</Words>
  <Application>Microsoft Office PowerPoint</Application>
  <PresentationFormat>On-screen Show (4:3)</PresentationFormat>
  <Paragraphs>197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143</vt:lpstr>
      <vt:lpstr>JMX</vt:lpstr>
      <vt:lpstr>Contents</vt:lpstr>
      <vt:lpstr>What is JMX?</vt:lpstr>
      <vt:lpstr>Architecture</vt:lpstr>
      <vt:lpstr>Architecture (cont.)</vt:lpstr>
      <vt:lpstr>Features</vt:lpstr>
      <vt:lpstr>JMX Terms</vt:lpstr>
      <vt:lpstr>JMX Terms (cont.)</vt:lpstr>
      <vt:lpstr>Managed Bean</vt:lpstr>
      <vt:lpstr>Managed Bean (cont.)</vt:lpstr>
      <vt:lpstr>Managed Bean (cont.)</vt:lpstr>
      <vt:lpstr>Managed Bean (cont.)</vt:lpstr>
      <vt:lpstr>Managed Bean (cont.)</vt:lpstr>
      <vt:lpstr>Managed Bean (cont.)</vt:lpstr>
      <vt:lpstr>Managed Bean (cont.)</vt:lpstr>
      <vt:lpstr>Managed Bean (cont.)</vt:lpstr>
      <vt:lpstr>Managed Bean (cont.)</vt:lpstr>
      <vt:lpstr>Mbean Code Rules</vt:lpstr>
      <vt:lpstr>MX Beans</vt:lpstr>
      <vt:lpstr>Mbeans Server</vt:lpstr>
      <vt:lpstr>Dynamic Loading</vt:lpstr>
      <vt:lpstr>Dynamic Loading (cont.)</vt:lpstr>
      <vt:lpstr>Dynamic Loading (cont.)</vt:lpstr>
      <vt:lpstr>Monitoring Services</vt:lpstr>
      <vt:lpstr>Monitoring Services (cont.)</vt:lpstr>
      <vt:lpstr>Monitoring Services (cont.)</vt:lpstr>
      <vt:lpstr>Monitoring Services (cont.)</vt:lpstr>
      <vt:lpstr>Monitoring Services (cont.)</vt:lpstr>
      <vt:lpstr>Timer Services</vt:lpstr>
      <vt:lpstr>Timer Services (cont.)</vt:lpstr>
      <vt:lpstr>Relation Services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771</cp:revision>
  <dcterms:created xsi:type="dcterms:W3CDTF">2012-04-12T06:19:17Z</dcterms:created>
  <dcterms:modified xsi:type="dcterms:W3CDTF">2015-02-11T19:41:30Z</dcterms:modified>
</cp:coreProperties>
</file>