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6" r:id="rId6"/>
    <p:sldId id="277" r:id="rId7"/>
    <p:sldId id="263" r:id="rId8"/>
    <p:sldId id="265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93" r:id="rId17"/>
    <p:sldId id="285" r:id="rId18"/>
    <p:sldId id="289" r:id="rId19"/>
    <p:sldId id="286" r:id="rId20"/>
    <p:sldId id="287" r:id="rId21"/>
    <p:sldId id="288" r:id="rId22"/>
    <p:sldId id="292" r:id="rId23"/>
    <p:sldId id="290" r:id="rId24"/>
    <p:sldId id="291" r:id="rId25"/>
    <p:sldId id="260" r:id="rId26"/>
    <p:sldId id="259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948"/>
    <a:srgbClr val="D5FB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2C58-1357-408E-955F-B9E537926EA4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856FBF-58FC-4F83-BD0B-B88C321DBD3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FCDC9-446A-4378-B395-FF5A2F48077B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4B031-5515-4DD2-8ADF-B585B732B21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D31AC-B081-468A-8571-3C320C91A0D1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8C8EF-3B06-4D1B-80FD-4D4C606C245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1BD04-45D5-41D0-9F53-E0778EC58E79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90D4-806A-45A4-B09D-8AA2D6F50CB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EE419-D56F-453A-92BC-D5BC6C4184F3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ADC23-B4F5-48BA-A894-F1128A8AE05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71F50-A487-4041-B5C1-C7A5C4334A95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F6883-A62D-4689-81AE-78DFFB04C6B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20568-A84E-45EA-8426-1C0344E2F1ED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4F8DB-526B-4059-8E9C-12AE4D8C485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048CD-B096-4BFC-AB70-586653CCA9D4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A027E-3A92-4D1B-B3E9-9ADAEA452E5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FC9F6-B066-4114-AAC6-C8CDF68486B4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4455E-BC76-4BBE-BC41-9BF39774A63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4B71A-56AF-4774-8E69-A3C74A401257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C0367-BC80-405D-9C67-B13ABB15F4E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6863F-A8C9-4204-AF93-AF058728F535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F92EC-9DFB-4B56-BA80-B5A7E8C9200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1E1779-C3A9-46D5-B6D0-0E19E2B10598}" type="datetimeFigureOut">
              <a:rPr lang="fr-FR"/>
              <a:pPr>
                <a:defRPr/>
              </a:pPr>
              <a:t>24/09/2012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AA1E44-3A2D-4F00-8FD2-BE54CD1FC2D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api/index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2663825"/>
            <a:ext cx="7772400" cy="1470025"/>
          </a:xfrm>
        </p:spPr>
        <p:txBody>
          <a:bodyPr/>
          <a:lstStyle/>
          <a:p>
            <a:r>
              <a:rPr lang="fr-CA" sz="3600" dirty="0" err="1" smtClean="0">
                <a:solidFill>
                  <a:srgbClr val="D5FBFF"/>
                </a:solidFill>
                <a:latin typeface="Georgia" pitchFamily="18" charset="0"/>
              </a:rPr>
              <a:t>JMeter</a:t>
            </a:r>
            <a:endParaRPr lang="fr-FR" sz="3600" dirty="0" smtClean="0">
              <a:solidFill>
                <a:srgbClr val="D5FBFF"/>
              </a:solidFill>
              <a:latin typeface="Georgia" pitchFamily="18" charset="0"/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867400" y="5715000"/>
            <a:ext cx="3124200" cy="623888"/>
          </a:xfrm>
        </p:spPr>
        <p:txBody>
          <a:bodyPr/>
          <a:lstStyle/>
          <a:p>
            <a:r>
              <a:rPr lang="fr-CA" sz="2400" dirty="0" smtClean="0">
                <a:solidFill>
                  <a:srgbClr val="D5FBFF"/>
                </a:solidFill>
                <a:latin typeface="Georgia" pitchFamily="18" charset="0"/>
              </a:rPr>
              <a:t>Dima </a:t>
            </a:r>
            <a:r>
              <a:rPr lang="fr-CA" sz="2400" dirty="0" err="1" smtClean="0">
                <a:solidFill>
                  <a:srgbClr val="D5FBFF"/>
                </a:solidFill>
                <a:latin typeface="Georgia" pitchFamily="18" charset="0"/>
              </a:rPr>
              <a:t>Ionut</a:t>
            </a:r>
            <a:r>
              <a:rPr lang="fr-CA" sz="2400" dirty="0" smtClean="0">
                <a:solidFill>
                  <a:srgbClr val="D5FBFF"/>
                </a:solidFill>
                <a:latin typeface="Georgia" pitchFamily="18" charset="0"/>
              </a:rPr>
              <a:t> Daniel</a:t>
            </a:r>
            <a:endParaRPr lang="fr-FR" sz="2400" dirty="0" smtClean="0">
              <a:solidFill>
                <a:srgbClr val="D5FBFF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Samplers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172855"/>
            <a:ext cx="7315200" cy="369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457200" y="6019800"/>
            <a:ext cx="8229600" cy="739775"/>
          </a:xfrm>
        </p:spPr>
        <p:txBody>
          <a:bodyPr/>
          <a:lstStyle/>
          <a:p>
            <a:r>
              <a:rPr lang="en-US" sz="1400" dirty="0" smtClean="0"/>
              <a:t>Http Sampler Request is used to simulate a HTTP request to the Server: </a:t>
            </a:r>
            <a:r>
              <a:rPr lang="en-US" sz="1400" dirty="0" err="1" smtClean="0"/>
              <a:t>localhost</a:t>
            </a:r>
            <a:r>
              <a:rPr lang="en-US" sz="1400" dirty="0" smtClean="0"/>
              <a:t> who is listening on port 5555. The HTTP request is sending the GET request and contains 2 parameters: param1 and param2</a:t>
            </a:r>
          </a:p>
          <a:p>
            <a:pPr>
              <a:buNone/>
            </a:pPr>
            <a:endParaRPr lang="en-US" sz="1400" dirty="0" smtClean="0"/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Listeners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2057400"/>
          </a:xfrm>
        </p:spPr>
        <p:txBody>
          <a:bodyPr/>
          <a:lstStyle/>
          <a:p>
            <a:r>
              <a:rPr lang="en-US" sz="1600" dirty="0" smtClean="0"/>
              <a:t>Display results of the samplers: tree, table, graphs, log files.</a:t>
            </a:r>
          </a:p>
          <a:p>
            <a:r>
              <a:rPr lang="en-US" sz="1600" dirty="0" smtClean="0"/>
              <a:t>Based on the listener type it can be applied to one or many samplers.</a:t>
            </a:r>
          </a:p>
          <a:p>
            <a:r>
              <a:rPr lang="en-US" sz="1600" dirty="0" smtClean="0"/>
              <a:t>Each Listener displays the response information in specific way.</a:t>
            </a:r>
          </a:p>
          <a:p>
            <a:r>
              <a:rPr lang="en-US" sz="1600" dirty="0" smtClean="0"/>
              <a:t>The "Configure" button to choose the information to write to the file for later use, or whether to save (with 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jtl</a:t>
            </a:r>
            <a:r>
              <a:rPr lang="en-US" sz="1600" dirty="0" smtClean="0"/>
              <a:t> extension) in XML or CSV  format—the latter being smaller and less detailed. </a:t>
            </a:r>
          </a:p>
          <a:p>
            <a:r>
              <a:rPr lang="en-US" sz="1600" dirty="0" err="1" smtClean="0"/>
              <a:t>Jmeter</a:t>
            </a:r>
            <a:r>
              <a:rPr lang="en-US" sz="1600" dirty="0" smtClean="0"/>
              <a:t> contains in </a:t>
            </a:r>
            <a:r>
              <a:rPr lang="en-US" sz="1600" b="1" dirty="0" err="1" smtClean="0"/>
              <a:t>jmeter.properties</a:t>
            </a:r>
            <a:r>
              <a:rPr lang="en-US" sz="1600" dirty="0" smtClean="0"/>
              <a:t> default configuration parameters for “Configure” button.</a:t>
            </a:r>
          </a:p>
          <a:p>
            <a:endParaRPr lang="en-US" sz="1400" dirty="0" smtClean="0"/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Listeners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52400" y="2209800"/>
            <a:ext cx="3733800" cy="2971800"/>
          </a:xfrm>
        </p:spPr>
        <p:txBody>
          <a:bodyPr/>
          <a:lstStyle/>
          <a:p>
            <a:r>
              <a:rPr lang="en-US" sz="1700" dirty="0" smtClean="0"/>
              <a:t>The “View Results Tree” listener is gathering the results generated by samplers. </a:t>
            </a:r>
          </a:p>
          <a:p>
            <a:r>
              <a:rPr lang="en-US" sz="1700" dirty="0" smtClean="0"/>
              <a:t>The green icon indicates that the sampler was executed with success. </a:t>
            </a:r>
          </a:p>
          <a:p>
            <a:r>
              <a:rPr lang="en-US" sz="1700" dirty="0" smtClean="0"/>
              <a:t>The orange icon with exclamation mark indicates that the sampler has failed, due to certain reasons.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fr-FR" sz="1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828800"/>
            <a:ext cx="4800600" cy="465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953000"/>
            <a:ext cx="3048000" cy="116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Listeners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399" y="5105400"/>
            <a:ext cx="6439477" cy="14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275544"/>
            <a:ext cx="4686300" cy="244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52400" y="2286000"/>
            <a:ext cx="3810000" cy="2667000"/>
          </a:xfrm>
        </p:spPr>
        <p:txBody>
          <a:bodyPr/>
          <a:lstStyle/>
          <a:p>
            <a:r>
              <a:rPr lang="en-US" sz="1700" dirty="0" smtClean="0"/>
              <a:t>The “View Results Tree” listener can save into “httpResponse.jtl” the test plan result in certain formats for later visualization, </a:t>
            </a:r>
            <a:r>
              <a:rPr lang="en-US" sz="1700" dirty="0" err="1" smtClean="0"/>
              <a:t>investigations,etc</a:t>
            </a:r>
            <a:r>
              <a:rPr lang="en-US" sz="1700" dirty="0" smtClean="0"/>
              <a:t>. </a:t>
            </a:r>
          </a:p>
          <a:p>
            <a:r>
              <a:rPr lang="en-US" sz="1700" dirty="0" smtClean="0"/>
              <a:t>There are applications like Hudson/Jenkins (continuous integration) that know how to parse the JTL file and generate sanity reports.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152400" y="2590800"/>
            <a:ext cx="8839200" cy="2057400"/>
          </a:xfrm>
        </p:spPr>
        <p:txBody>
          <a:bodyPr/>
          <a:lstStyle/>
          <a:p>
            <a:r>
              <a:rPr lang="en-US" sz="1700" dirty="0" smtClean="0"/>
              <a:t>Contains default values are set for properties used in samplers (e.g.: target machine and port)</a:t>
            </a:r>
          </a:p>
          <a:p>
            <a:r>
              <a:rPr lang="en-US" sz="1700" dirty="0" smtClean="0"/>
              <a:t>The configuration elements can be overwritten by values from samplers.</a:t>
            </a:r>
          </a:p>
          <a:p>
            <a:r>
              <a:rPr lang="en-US" sz="1700" dirty="0" smtClean="0"/>
              <a:t>Useful when sending multiple requests of the same type to the same server</a:t>
            </a:r>
            <a:endParaRPr lang="fr-FR" sz="17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267200"/>
            <a:ext cx="6059729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Controllers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286000"/>
            <a:ext cx="8534400" cy="3200400"/>
          </a:xfrm>
        </p:spPr>
        <p:txBody>
          <a:bodyPr/>
          <a:lstStyle/>
          <a:p>
            <a:r>
              <a:rPr lang="en-US" sz="1600" dirty="0" smtClean="0"/>
              <a:t>Customize the logic that </a:t>
            </a:r>
            <a:r>
              <a:rPr lang="en-US" sz="1600" dirty="0" err="1" smtClean="0"/>
              <a:t>JMeter</a:t>
            </a:r>
            <a:r>
              <a:rPr lang="en-US" sz="1600" dirty="0" smtClean="0"/>
              <a:t> uses to decide when to send requests:</a:t>
            </a:r>
          </a:p>
          <a:p>
            <a:pPr lvl="1"/>
            <a:r>
              <a:rPr lang="en-US" sz="1400" dirty="0" smtClean="0"/>
              <a:t>Can change order of requests coming from child elements</a:t>
            </a:r>
          </a:p>
          <a:p>
            <a:pPr lvl="1"/>
            <a:r>
              <a:rPr lang="en-US" sz="1400" dirty="0" smtClean="0"/>
              <a:t>Can modify requests</a:t>
            </a:r>
          </a:p>
          <a:p>
            <a:pPr lvl="1"/>
            <a:r>
              <a:rPr lang="en-US" sz="1400" dirty="0" smtClean="0"/>
              <a:t>Can repeat requests</a:t>
            </a:r>
          </a:p>
          <a:p>
            <a:r>
              <a:rPr lang="en-US" sz="1600" b="1" dirty="0" smtClean="0"/>
              <a:t>Simple Controller</a:t>
            </a:r>
            <a:r>
              <a:rPr lang="en-US" sz="1600" dirty="0" smtClean="0"/>
              <a:t> - Used to organize Samplers and Logic Controllers, has no functionality</a:t>
            </a:r>
          </a:p>
          <a:p>
            <a:r>
              <a:rPr lang="en-US" sz="1600" b="1" dirty="0" smtClean="0"/>
              <a:t>Loop Controller</a:t>
            </a:r>
            <a:r>
              <a:rPr lang="en-US" sz="1600" dirty="0" smtClean="0"/>
              <a:t> - simple loop for number of times or forever</a:t>
            </a:r>
          </a:p>
          <a:p>
            <a:r>
              <a:rPr lang="en-US" sz="1600" b="1" dirty="0" smtClean="0"/>
              <a:t>Once Only Controller</a:t>
            </a:r>
            <a:r>
              <a:rPr lang="en-US" sz="1600" dirty="0" smtClean="0"/>
              <a:t> - process the controllers inside it only once and ignores them during further iterations through the test plan</a:t>
            </a:r>
          </a:p>
          <a:p>
            <a:r>
              <a:rPr lang="en-US" sz="1600" b="1" dirty="0" smtClean="0"/>
              <a:t>Random Controller</a:t>
            </a:r>
            <a:r>
              <a:rPr lang="en-US" sz="1600" dirty="0" smtClean="0"/>
              <a:t> - similarly to the Interleave Controller, picks each sub-controller at random</a:t>
            </a:r>
          </a:p>
          <a:p>
            <a:r>
              <a:rPr lang="en-US" sz="1600" b="1" dirty="0" smtClean="0"/>
              <a:t>Random Order Controller </a:t>
            </a:r>
            <a:r>
              <a:rPr lang="en-US" sz="1600" dirty="0" smtClean="0"/>
              <a:t>- similar with Simple Controller, but execution order is random</a:t>
            </a:r>
          </a:p>
          <a:p>
            <a:r>
              <a:rPr lang="en-US" sz="1600" b="1" dirty="0" smtClean="0"/>
              <a:t>Runtime Controller</a:t>
            </a:r>
            <a:r>
              <a:rPr lang="en-US" sz="1600" dirty="0" smtClean="0"/>
              <a:t> - controls how long its children are allowed to run. </a:t>
            </a:r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Controllers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286000"/>
            <a:ext cx="8534400" cy="3200400"/>
          </a:xfrm>
        </p:spPr>
        <p:txBody>
          <a:bodyPr/>
          <a:lstStyle/>
          <a:p>
            <a:r>
              <a:rPr lang="en-US" sz="1600" b="1" dirty="0" smtClean="0"/>
              <a:t>Switch Controller</a:t>
            </a:r>
            <a:r>
              <a:rPr lang="en-US" sz="1600" dirty="0" smtClean="0"/>
              <a:t> - acts like the Interleave Controller in that it runs one of the subordinate elements on each iteration, but rather than run them in sequence.</a:t>
            </a:r>
          </a:p>
          <a:p>
            <a:r>
              <a:rPr lang="en-US" sz="1600" b="1" dirty="0" err="1" smtClean="0"/>
              <a:t>ForEach</a:t>
            </a:r>
            <a:r>
              <a:rPr lang="en-US" sz="1600" b="1" dirty="0" smtClean="0"/>
              <a:t> Controller</a:t>
            </a:r>
            <a:r>
              <a:rPr lang="en-US" sz="1600" dirty="0" smtClean="0"/>
              <a:t> - loops through the values of a set of related variables.</a:t>
            </a:r>
          </a:p>
          <a:p>
            <a:r>
              <a:rPr lang="en-US" sz="1600" b="1" dirty="0" smtClean="0"/>
              <a:t>Module Controller</a:t>
            </a:r>
            <a:r>
              <a:rPr lang="en-US" sz="1600" dirty="0" smtClean="0"/>
              <a:t> -  substitutes test plan fragments into the current test plan at run-time.</a:t>
            </a:r>
          </a:p>
          <a:p>
            <a:r>
              <a:rPr lang="en-US" sz="1600" b="1" dirty="0" smtClean="0"/>
              <a:t>Include Controller</a:t>
            </a:r>
            <a:r>
              <a:rPr lang="en-US" sz="1600" dirty="0" smtClean="0"/>
              <a:t> - is designed to use an external </a:t>
            </a:r>
            <a:r>
              <a:rPr lang="en-US" sz="1600" dirty="0" err="1" smtClean="0"/>
              <a:t>jmx</a:t>
            </a:r>
            <a:r>
              <a:rPr lang="en-US" sz="1600" dirty="0" smtClean="0"/>
              <a:t> file.</a:t>
            </a:r>
          </a:p>
          <a:p>
            <a:r>
              <a:rPr lang="en-US" sz="1600" b="1" dirty="0" smtClean="0"/>
              <a:t>While Controller</a:t>
            </a:r>
            <a:r>
              <a:rPr lang="en-US" sz="1600" dirty="0" smtClean="0"/>
              <a:t> - runs its children until the condition is "false". </a:t>
            </a:r>
          </a:p>
          <a:p>
            <a:r>
              <a:rPr lang="en-US" sz="1600" b="1" dirty="0" smtClean="0"/>
              <a:t>Throughput Controller </a:t>
            </a:r>
            <a:r>
              <a:rPr lang="en-US" sz="1600" dirty="0" smtClean="0"/>
              <a:t>- allows the user to control how often it is executed.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Timers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429000"/>
          </a:xfrm>
        </p:spPr>
        <p:txBody>
          <a:bodyPr/>
          <a:lstStyle/>
          <a:p>
            <a:r>
              <a:rPr lang="en-US" sz="1700" dirty="0" smtClean="0"/>
              <a:t>The default </a:t>
            </a:r>
            <a:r>
              <a:rPr lang="en-US" sz="1700" dirty="0" err="1" smtClean="0"/>
              <a:t>behaviour</a:t>
            </a:r>
            <a:r>
              <a:rPr lang="en-US" sz="1700" dirty="0" smtClean="0"/>
              <a:t> of </a:t>
            </a:r>
            <a:r>
              <a:rPr lang="en-US" sz="1700" dirty="0" err="1" smtClean="0"/>
              <a:t>JMeter</a:t>
            </a:r>
            <a:r>
              <a:rPr lang="en-US" sz="1700" dirty="0" smtClean="0"/>
              <a:t> is that for a thread send requests without pausing between each request.</a:t>
            </a:r>
          </a:p>
          <a:p>
            <a:r>
              <a:rPr lang="en-US" sz="1700" dirty="0" smtClean="0"/>
              <a:t>- can cause a delay before the request</a:t>
            </a:r>
          </a:p>
          <a:p>
            <a:r>
              <a:rPr lang="en-US" sz="1700" dirty="0" smtClean="0"/>
              <a:t>- can cause a delay between grouped requests</a:t>
            </a:r>
          </a:p>
          <a:p>
            <a:r>
              <a:rPr lang="en-US" sz="1700" dirty="0" err="1" smtClean="0"/>
              <a:t>JMeter</a:t>
            </a:r>
            <a:r>
              <a:rPr lang="en-US" sz="1700" dirty="0" smtClean="0"/>
              <a:t> provides: </a:t>
            </a:r>
          </a:p>
          <a:p>
            <a:pPr>
              <a:buNone/>
            </a:pPr>
            <a:r>
              <a:rPr lang="en-US" sz="1700" dirty="0" smtClean="0"/>
              <a:t>		Constant Timer</a:t>
            </a:r>
          </a:p>
          <a:p>
            <a:pPr>
              <a:buNone/>
            </a:pPr>
            <a:r>
              <a:rPr lang="en-US" sz="1700" dirty="0" smtClean="0"/>
              <a:t>		Gaussian Random Timer</a:t>
            </a:r>
          </a:p>
          <a:p>
            <a:pPr>
              <a:buNone/>
            </a:pPr>
            <a:r>
              <a:rPr lang="en-US" sz="1700" dirty="0" smtClean="0"/>
              <a:t>		Uniform Random Timer</a:t>
            </a:r>
          </a:p>
          <a:p>
            <a:pPr>
              <a:buNone/>
            </a:pPr>
            <a:r>
              <a:rPr lang="en-US" sz="1700" dirty="0" smtClean="0"/>
              <a:t>		Constant Throughput Timer</a:t>
            </a:r>
          </a:p>
          <a:p>
            <a:pPr>
              <a:buNone/>
            </a:pPr>
            <a:r>
              <a:rPr lang="en-US" sz="1700" dirty="0" smtClean="0"/>
              <a:t>		Synchronizing Timer</a:t>
            </a:r>
          </a:p>
          <a:p>
            <a:pPr>
              <a:buNone/>
            </a:pPr>
            <a:r>
              <a:rPr lang="en-US" sz="1700" dirty="0" smtClean="0"/>
              <a:t>		</a:t>
            </a:r>
            <a:r>
              <a:rPr lang="en-US" sz="1700" dirty="0" err="1" smtClean="0"/>
              <a:t>BeanShell</a:t>
            </a:r>
            <a:r>
              <a:rPr lang="en-US" sz="1700" dirty="0" smtClean="0"/>
              <a:t> Time</a:t>
            </a:r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Timers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590800"/>
            <a:ext cx="8763000" cy="3429000"/>
          </a:xfrm>
        </p:spPr>
        <p:txBody>
          <a:bodyPr/>
          <a:lstStyle/>
          <a:p>
            <a:r>
              <a:rPr lang="en-US" sz="1600" dirty="0" smtClean="0"/>
              <a:t>The </a:t>
            </a:r>
            <a:r>
              <a:rPr lang="en-US" sz="1600" b="1" dirty="0" smtClean="0"/>
              <a:t>Constant Timer </a:t>
            </a:r>
            <a:r>
              <a:rPr lang="en-US" sz="1600" dirty="0" smtClean="0"/>
              <a:t>is causing each thread to pause for the same amount of time between requests.</a:t>
            </a:r>
          </a:p>
          <a:p>
            <a:r>
              <a:rPr lang="en-US" sz="1600" dirty="0" smtClean="0"/>
              <a:t>The </a:t>
            </a:r>
            <a:r>
              <a:rPr lang="en-US" sz="1600" b="1" dirty="0" smtClean="0"/>
              <a:t>Gaussian Random Timer </a:t>
            </a:r>
            <a:r>
              <a:rPr lang="en-US" sz="1600" dirty="0" smtClean="0"/>
              <a:t>pauses each thread request for a random amount of time, with most of the time intervals occurring near a particular value(constant delay + random value).</a:t>
            </a:r>
          </a:p>
          <a:p>
            <a:r>
              <a:rPr lang="en-US" sz="1600" dirty="0" smtClean="0"/>
              <a:t>The </a:t>
            </a:r>
            <a:r>
              <a:rPr lang="en-US" sz="1600" b="1" dirty="0" smtClean="0"/>
              <a:t>Constant Throughput Timer</a:t>
            </a:r>
            <a:r>
              <a:rPr lang="en-US" sz="1600" dirty="0" smtClean="0"/>
              <a:t> calculates a delay so that to keep the total throughput (in terms of samples per minute).</a:t>
            </a:r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Pre</a:t>
            </a:r>
            <a:r>
              <a:rPr lang="fr-FR" dirty="0" smtClean="0">
                <a:solidFill>
                  <a:schemeClr val="bg1"/>
                </a:solidFill>
              </a:rPr>
              <a:t>/Post - Processors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362200"/>
            <a:ext cx="8534400" cy="3886200"/>
          </a:xfrm>
        </p:spPr>
        <p:txBody>
          <a:bodyPr/>
          <a:lstStyle/>
          <a:p>
            <a:r>
              <a:rPr lang="en-US" sz="1600" b="1" dirty="0" smtClean="0"/>
              <a:t>Pre-processors</a:t>
            </a:r>
            <a:r>
              <a:rPr lang="en-US" sz="1600" dirty="0" smtClean="0"/>
              <a:t> allow you to modify the Samplers in their scope. They are often used to modify the settings of a Sample Request just before it runs, or to update variables that are not extracted from response text.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JMeter</a:t>
            </a:r>
            <a:r>
              <a:rPr lang="en-US" sz="1600" dirty="0" smtClean="0"/>
              <a:t> Pre-Processor elements  provides:  HTML Link Parser, HTTP URL Re-writing Modifier, HTML Parameter Mask, HTTP User Parameter Modifier, User Parameters, Counter, </a:t>
            </a:r>
            <a:r>
              <a:rPr lang="en-US" sz="1600" dirty="0" err="1" smtClean="0"/>
              <a:t>BeanShell</a:t>
            </a:r>
            <a:r>
              <a:rPr lang="en-US" sz="1600" dirty="0" smtClean="0"/>
              <a:t> </a:t>
            </a:r>
            <a:r>
              <a:rPr lang="en-US" sz="1600" dirty="0" err="1" smtClean="0"/>
              <a:t>PreProcessor</a:t>
            </a:r>
            <a:endParaRPr lang="en-US" sz="1600" dirty="0" smtClean="0"/>
          </a:p>
          <a:p>
            <a:r>
              <a:rPr lang="en-US" sz="1600" b="1" dirty="0" smtClean="0"/>
              <a:t>Post-processors</a:t>
            </a:r>
            <a:r>
              <a:rPr lang="en-US" sz="1600" dirty="0" smtClean="0"/>
              <a:t> execute after a request has been made from a Sampler. A good way is to place them as a child of a Sampler, to ensure that it runs only after a particular Sampler, not to Sampler afterwards.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JMeter</a:t>
            </a:r>
            <a:r>
              <a:rPr lang="en-US" sz="1600" dirty="0" smtClean="0"/>
              <a:t> Post-Processor elements  provides:  Regular Expression Extractor, </a:t>
            </a:r>
            <a:r>
              <a:rPr lang="en-US" sz="1600" dirty="0" err="1" smtClean="0"/>
              <a:t>XPath</a:t>
            </a:r>
            <a:r>
              <a:rPr lang="en-US" sz="1600" dirty="0" smtClean="0"/>
              <a:t> Extractor, Result Status Action Handler, Save Responses to a file, Generate Summary Results, </a:t>
            </a:r>
            <a:r>
              <a:rPr lang="en-US" sz="1600" dirty="0" err="1" smtClean="0"/>
              <a:t>BeanShell</a:t>
            </a:r>
            <a:r>
              <a:rPr lang="en-US" sz="1600" dirty="0" smtClean="0"/>
              <a:t> </a:t>
            </a:r>
            <a:r>
              <a:rPr lang="en-US" sz="1600" dirty="0" err="1" smtClean="0"/>
              <a:t>PostProcessor</a:t>
            </a:r>
            <a:endParaRPr lang="en-US" sz="1600" dirty="0" smtClean="0"/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/>
          <a:lstStyle/>
          <a:p>
            <a:pPr algn="l"/>
            <a:r>
              <a:rPr lang="en-US" dirty="0" smtClean="0"/>
              <a:t>Contents</a:t>
            </a:r>
            <a:endParaRPr lang="fr-FR" dirty="0" smtClean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95525" y="1371600"/>
            <a:ext cx="6162675" cy="5181600"/>
          </a:xfrm>
        </p:spPr>
        <p:txBody>
          <a:bodyPr/>
          <a:lstStyle/>
          <a:p>
            <a:r>
              <a:rPr lang="fr-FR" sz="1600" dirty="0" err="1" smtClean="0"/>
              <a:t>What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JMeter</a:t>
            </a:r>
            <a:r>
              <a:rPr lang="fr-FR" sz="1600" dirty="0" smtClean="0"/>
              <a:t>?</a:t>
            </a:r>
          </a:p>
          <a:p>
            <a:r>
              <a:rPr lang="fr-FR" sz="1600" dirty="0" err="1" smtClean="0"/>
              <a:t>JMeter</a:t>
            </a:r>
            <a:r>
              <a:rPr lang="fr-FR" sz="1600" dirty="0" smtClean="0"/>
              <a:t> setup</a:t>
            </a:r>
          </a:p>
          <a:p>
            <a:r>
              <a:rPr lang="fr-FR" sz="1600" dirty="0" smtClean="0"/>
              <a:t>Running </a:t>
            </a:r>
            <a:r>
              <a:rPr lang="fr-FR" sz="1600" dirty="0" err="1" smtClean="0"/>
              <a:t>JMeter</a:t>
            </a:r>
            <a:endParaRPr lang="fr-FR" sz="1600" dirty="0" smtClean="0"/>
          </a:p>
          <a:p>
            <a:r>
              <a:rPr lang="fr-FR" sz="1600" dirty="0" err="1" smtClean="0"/>
              <a:t>JMeter</a:t>
            </a:r>
            <a:r>
              <a:rPr lang="fr-FR" sz="1600" dirty="0" smtClean="0"/>
              <a:t>  </a:t>
            </a:r>
            <a:r>
              <a:rPr lang="fr-FR" sz="1600" dirty="0" err="1" smtClean="0"/>
              <a:t>elements</a:t>
            </a:r>
            <a:endParaRPr lang="fr-FR" sz="1600" dirty="0" smtClean="0"/>
          </a:p>
          <a:p>
            <a:r>
              <a:rPr lang="fr-FR" sz="1600" dirty="0" smtClean="0"/>
              <a:t>Thread Groups</a:t>
            </a:r>
          </a:p>
          <a:p>
            <a:r>
              <a:rPr lang="fr-FR" sz="1600" dirty="0" smtClean="0"/>
              <a:t>Samplers</a:t>
            </a:r>
          </a:p>
          <a:p>
            <a:r>
              <a:rPr lang="fr-FR" sz="1600" dirty="0" err="1" smtClean="0"/>
              <a:t>Listeners</a:t>
            </a:r>
            <a:endParaRPr lang="fr-FR" sz="1600" dirty="0" smtClean="0"/>
          </a:p>
          <a:p>
            <a:r>
              <a:rPr lang="fr-FR" sz="1600" dirty="0" smtClean="0"/>
              <a:t>Configurations</a:t>
            </a:r>
          </a:p>
          <a:p>
            <a:r>
              <a:rPr lang="fr-FR" sz="1600" dirty="0" err="1" smtClean="0"/>
              <a:t>Controllers</a:t>
            </a:r>
            <a:endParaRPr lang="fr-FR" sz="1600" dirty="0" smtClean="0"/>
          </a:p>
          <a:p>
            <a:r>
              <a:rPr lang="fr-FR" sz="1600" dirty="0" err="1" smtClean="0"/>
              <a:t>Timers</a:t>
            </a:r>
            <a:endParaRPr lang="fr-FR" sz="1600" dirty="0" smtClean="0"/>
          </a:p>
          <a:p>
            <a:r>
              <a:rPr lang="fr-FR" sz="1600" dirty="0" err="1" smtClean="0"/>
              <a:t>Pre</a:t>
            </a:r>
            <a:r>
              <a:rPr lang="fr-FR" sz="1600" dirty="0" smtClean="0"/>
              <a:t>/Post - Processors</a:t>
            </a:r>
          </a:p>
          <a:p>
            <a:r>
              <a:rPr lang="fr-FR" sz="1600" dirty="0" smtClean="0"/>
              <a:t>Assertions</a:t>
            </a:r>
          </a:p>
          <a:p>
            <a:r>
              <a:rPr lang="fr-FR" sz="1600" dirty="0" smtClean="0"/>
              <a:t>Variables and </a:t>
            </a:r>
            <a:r>
              <a:rPr lang="fr-FR" sz="1600" dirty="0" err="1" smtClean="0"/>
              <a:t>functions</a:t>
            </a:r>
            <a:endParaRPr lang="fr-FR" sz="1600" dirty="0" smtClean="0"/>
          </a:p>
          <a:p>
            <a:r>
              <a:rPr lang="fr-FR" sz="1600" dirty="0" smtClean="0"/>
              <a:t>Performance</a:t>
            </a:r>
          </a:p>
          <a:p>
            <a:r>
              <a:rPr lang="fr-FR" sz="1600" dirty="0" err="1" smtClean="0"/>
              <a:t>Extending</a:t>
            </a:r>
            <a:r>
              <a:rPr lang="fr-FR" sz="1600" dirty="0" smtClean="0"/>
              <a:t> </a:t>
            </a:r>
            <a:r>
              <a:rPr lang="fr-FR" sz="1600" dirty="0" err="1" smtClean="0"/>
              <a:t>JMeter</a:t>
            </a:r>
            <a:endParaRPr lang="fr-FR" sz="1600" dirty="0" smtClean="0"/>
          </a:p>
          <a:p>
            <a:r>
              <a:rPr lang="en-US" sz="1600" dirty="0" smtClean="0"/>
              <a:t>Conclusion</a:t>
            </a:r>
          </a:p>
          <a:p>
            <a:r>
              <a:rPr lang="en-US" sz="1600" dirty="0" smtClean="0"/>
              <a:t>Bibliography</a:t>
            </a:r>
            <a:endParaRPr lang="fr-FR" sz="1600" dirty="0" smtClean="0"/>
          </a:p>
          <a:p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Assertions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286000"/>
            <a:ext cx="8534400" cy="1524000"/>
          </a:xfrm>
        </p:spPr>
        <p:txBody>
          <a:bodyPr/>
          <a:lstStyle/>
          <a:p>
            <a:r>
              <a:rPr lang="en-US" sz="1600" dirty="0" smtClean="0"/>
              <a:t>Perform basic validation on the response of sampler’s request.</a:t>
            </a:r>
          </a:p>
          <a:p>
            <a:r>
              <a:rPr lang="en-US" sz="1600" dirty="0" smtClean="0"/>
              <a:t>They are inserted as a child component of a Sampler.</a:t>
            </a:r>
          </a:p>
          <a:p>
            <a:r>
              <a:rPr lang="en-US" sz="1600" dirty="0" err="1" smtClean="0"/>
              <a:t>JMeter</a:t>
            </a:r>
            <a:r>
              <a:rPr lang="en-US" sz="1600" dirty="0" smtClean="0"/>
              <a:t> built-in assertions: Response </a:t>
            </a:r>
            <a:r>
              <a:rPr lang="en-US" sz="1600" dirty="0" err="1" smtClean="0"/>
              <a:t>Assertion,Duration</a:t>
            </a:r>
            <a:r>
              <a:rPr lang="en-US" sz="1600" dirty="0" smtClean="0"/>
              <a:t> Assertion, Size Assertion, XML Assertion, </a:t>
            </a:r>
            <a:r>
              <a:rPr lang="en-US" sz="1600" dirty="0" err="1" smtClean="0"/>
              <a:t>BeanShell</a:t>
            </a:r>
            <a:r>
              <a:rPr lang="en-US" sz="1600" dirty="0" smtClean="0"/>
              <a:t> Assertion, MD5Hex Assertion, HTML Assertion, </a:t>
            </a:r>
            <a:r>
              <a:rPr lang="en-US" sz="1600" dirty="0" err="1" smtClean="0"/>
              <a:t>XPath</a:t>
            </a:r>
            <a:r>
              <a:rPr lang="en-US" sz="1600" dirty="0" smtClean="0"/>
              <a:t> Assertion, XML Schema Assertion</a:t>
            </a:r>
          </a:p>
          <a:p>
            <a:endParaRPr lang="fr-F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810000"/>
            <a:ext cx="7315200" cy="277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Variables and </a:t>
            </a:r>
            <a:r>
              <a:rPr lang="fr-FR" dirty="0" err="1" smtClean="0">
                <a:solidFill>
                  <a:schemeClr val="bg1"/>
                </a:solidFill>
              </a:rPr>
              <a:t>functions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286000"/>
            <a:ext cx="8534400" cy="4343400"/>
          </a:xfrm>
        </p:spPr>
        <p:txBody>
          <a:bodyPr/>
          <a:lstStyle/>
          <a:p>
            <a:r>
              <a:rPr lang="en-US" sz="1800" dirty="0" smtClean="0"/>
              <a:t>Functions:</a:t>
            </a:r>
          </a:p>
          <a:p>
            <a:pPr lvl="1"/>
            <a:r>
              <a:rPr lang="en-US" sz="1400" dirty="0" smtClean="0"/>
              <a:t>Built-in functions or custom created functions</a:t>
            </a:r>
          </a:p>
          <a:p>
            <a:pPr lvl="1"/>
            <a:r>
              <a:rPr lang="en-US" sz="1400" dirty="0" smtClean="0"/>
              <a:t>Referenced as: ${__</a:t>
            </a:r>
            <a:r>
              <a:rPr lang="en-US" sz="1400" dirty="0" err="1" smtClean="0"/>
              <a:t>functionName</a:t>
            </a:r>
            <a:r>
              <a:rPr lang="en-US" sz="1400" dirty="0" smtClean="0"/>
              <a:t>(var1,var2,var3)} </a:t>
            </a:r>
          </a:p>
          <a:p>
            <a:pPr lvl="1"/>
            <a:r>
              <a:rPr lang="en-US" sz="1400" dirty="0" smtClean="0"/>
              <a:t>In </a:t>
            </a:r>
            <a:r>
              <a:rPr lang="en-US" sz="1400" dirty="0" err="1" smtClean="0"/>
              <a:t>JMeter</a:t>
            </a:r>
            <a:r>
              <a:rPr lang="en-US" sz="1400" dirty="0" smtClean="0"/>
              <a:t> they are prefixed by “__”</a:t>
            </a:r>
          </a:p>
          <a:p>
            <a:pPr lvl="1"/>
            <a:r>
              <a:rPr lang="en-US" sz="1400" dirty="0" smtClean="0"/>
              <a:t>Functions that require no parameters can leave off the parentheses</a:t>
            </a:r>
          </a:p>
          <a:p>
            <a:pPr lvl="1"/>
            <a:r>
              <a:rPr lang="en-US" sz="1400" dirty="0" smtClean="0"/>
              <a:t>Last parameter is usually optional and contains the result</a:t>
            </a:r>
          </a:p>
          <a:p>
            <a:r>
              <a:rPr lang="en-US" sz="1800" dirty="0" smtClean="0"/>
              <a:t>Variables:</a:t>
            </a:r>
          </a:p>
          <a:p>
            <a:pPr lvl="1"/>
            <a:r>
              <a:rPr lang="en-US" sz="1400" dirty="0" smtClean="0"/>
              <a:t>Referenced as: ${VARIABLE}</a:t>
            </a:r>
          </a:p>
          <a:p>
            <a:pPr lvl="1"/>
            <a:r>
              <a:rPr lang="en-US" sz="1400" dirty="0" err="1" smtClean="0"/>
              <a:t>JMeter</a:t>
            </a:r>
            <a:r>
              <a:rPr lang="en-US" sz="1400" dirty="0" smtClean="0"/>
              <a:t> variables are local to each thread</a:t>
            </a:r>
          </a:p>
          <a:p>
            <a:pPr lvl="1"/>
            <a:r>
              <a:rPr lang="en-US" sz="1400" dirty="0" smtClean="0"/>
              <a:t>may have the same value for each thread or they may be different</a:t>
            </a:r>
          </a:p>
          <a:p>
            <a:pPr lvl="1"/>
            <a:r>
              <a:rPr lang="en-US" sz="1400" dirty="0" smtClean="0"/>
              <a:t>Properties are common to all threads and are not the same as variables</a:t>
            </a:r>
          </a:p>
          <a:p>
            <a:endParaRPr lang="en-US" sz="1400" dirty="0" smtClean="0"/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Variables and </a:t>
            </a:r>
            <a:r>
              <a:rPr lang="fr-FR" dirty="0" err="1" smtClean="0">
                <a:solidFill>
                  <a:schemeClr val="bg1"/>
                </a:solidFill>
              </a:rPr>
              <a:t>functions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362200"/>
            <a:ext cx="5105400" cy="1524000"/>
          </a:xfrm>
        </p:spPr>
        <p:txBody>
          <a:bodyPr/>
          <a:lstStyle/>
          <a:p>
            <a:r>
              <a:rPr lang="en-US" sz="1600" dirty="0" smtClean="0"/>
              <a:t>We can list and select the </a:t>
            </a:r>
            <a:r>
              <a:rPr lang="en-US" sz="1600" dirty="0" err="1" smtClean="0"/>
              <a:t>JMeter</a:t>
            </a:r>
            <a:r>
              <a:rPr lang="en-US" sz="1600" dirty="0" smtClean="0"/>
              <a:t> functions or custom functions from “Function Helper Dialog”</a:t>
            </a:r>
          </a:p>
          <a:p>
            <a:endParaRPr lang="en-US" sz="1400" dirty="0" smtClean="0"/>
          </a:p>
          <a:p>
            <a:endParaRPr lang="fr-FR" sz="1400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1175" y="2305050"/>
            <a:ext cx="3171825" cy="1657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02570"/>
            <a:ext cx="5867400" cy="22506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962400"/>
          </a:xfrm>
        </p:spPr>
        <p:txBody>
          <a:bodyPr/>
          <a:lstStyle/>
          <a:p>
            <a:r>
              <a:rPr lang="en-US" sz="1600" dirty="0" smtClean="0"/>
              <a:t>A single </a:t>
            </a:r>
            <a:r>
              <a:rPr lang="en-US" sz="1600" dirty="0" err="1" smtClean="0"/>
              <a:t>JMeter</a:t>
            </a:r>
            <a:r>
              <a:rPr lang="en-US" sz="1600" dirty="0" smtClean="0"/>
              <a:t> client running on a 1.4-3Ghz CPU can handle 100-300 threads depending on the type of test.</a:t>
            </a:r>
          </a:p>
          <a:p>
            <a:r>
              <a:rPr lang="en-US" sz="1600" dirty="0" smtClean="0"/>
              <a:t>Use </a:t>
            </a:r>
            <a:r>
              <a:rPr lang="en-US" sz="1600" dirty="0" err="1" smtClean="0"/>
              <a:t>JMeter</a:t>
            </a:r>
            <a:r>
              <a:rPr lang="en-US" sz="1600" dirty="0" smtClean="0"/>
              <a:t> in non-GUI mode</a:t>
            </a:r>
          </a:p>
          <a:p>
            <a:r>
              <a:rPr lang="en-US" sz="1600" dirty="0" smtClean="0"/>
              <a:t>Use same sampler in loop rather than multiple samplers</a:t>
            </a:r>
          </a:p>
          <a:p>
            <a:r>
              <a:rPr lang="en-US" sz="1600" dirty="0" smtClean="0"/>
              <a:t>Use as few Listeners as possible</a:t>
            </a:r>
          </a:p>
          <a:p>
            <a:r>
              <a:rPr lang="en-US" sz="1600" dirty="0" smtClean="0"/>
              <a:t>Use CSV output rather than XML</a:t>
            </a:r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bg1"/>
                </a:solidFill>
              </a:rPr>
              <a:t>Extending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err="1" smtClean="0">
                <a:solidFill>
                  <a:schemeClr val="bg1"/>
                </a:solidFill>
              </a:rPr>
              <a:t>JMeter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228600" y="2590800"/>
            <a:ext cx="8534400" cy="3810000"/>
          </a:xfrm>
        </p:spPr>
        <p:txBody>
          <a:bodyPr/>
          <a:lstStyle/>
          <a:p>
            <a:r>
              <a:rPr lang="en-US" sz="1600" dirty="0" smtClean="0"/>
              <a:t>We can create </a:t>
            </a:r>
            <a:r>
              <a:rPr lang="en-US" sz="1600" dirty="0" err="1" smtClean="0"/>
              <a:t>cumstom</a:t>
            </a:r>
            <a:r>
              <a:rPr lang="en-US" sz="1600" dirty="0" smtClean="0"/>
              <a:t> </a:t>
            </a:r>
            <a:r>
              <a:rPr lang="en-US" sz="1600" dirty="0" err="1" smtClean="0"/>
              <a:t>JMeter</a:t>
            </a:r>
            <a:r>
              <a:rPr lang="en-US" sz="1600" dirty="0" smtClean="0"/>
              <a:t> elements like: samplers, listeners, </a:t>
            </a:r>
            <a:r>
              <a:rPr lang="en-US" sz="1600" dirty="0" err="1" smtClean="0"/>
              <a:t>config</a:t>
            </a:r>
            <a:r>
              <a:rPr lang="en-US" sz="1600" dirty="0" smtClean="0"/>
              <a:t>, timers, controllers, functions, etc.</a:t>
            </a:r>
          </a:p>
          <a:p>
            <a:r>
              <a:rPr lang="en-US" sz="1600" dirty="0" smtClean="0"/>
              <a:t>For GUI elements we extend methods from </a:t>
            </a:r>
            <a:r>
              <a:rPr lang="en-US" sz="1600" dirty="0" err="1" smtClean="0"/>
              <a:t>JMeter</a:t>
            </a:r>
            <a:r>
              <a:rPr lang="en-US" sz="1600" dirty="0" smtClean="0"/>
              <a:t> API like: </a:t>
            </a:r>
            <a:r>
              <a:rPr lang="en-US" sz="1600" dirty="0" err="1" smtClean="0"/>
              <a:t>createTestElement</a:t>
            </a:r>
            <a:r>
              <a:rPr lang="en-US" sz="1600" dirty="0" smtClean="0"/>
              <a:t>, clear, configure,  </a:t>
            </a:r>
            <a:r>
              <a:rPr lang="en-US" sz="1600" dirty="0" err="1" smtClean="0"/>
              <a:t>modifyTestElement</a:t>
            </a:r>
            <a:endParaRPr lang="en-US" sz="1600" dirty="0" smtClean="0"/>
          </a:p>
          <a:p>
            <a:r>
              <a:rPr lang="en-US" sz="1600" dirty="0" err="1" smtClean="0"/>
              <a:t>JMeter</a:t>
            </a:r>
            <a:r>
              <a:rPr lang="en-US" sz="1600" dirty="0" smtClean="0"/>
              <a:t> API: </a:t>
            </a:r>
            <a:r>
              <a:rPr lang="en-US" sz="1600" dirty="0" smtClean="0">
                <a:hlinkClick r:id="rId3"/>
              </a:rPr>
              <a:t>http://jmeter.apache.org/api/index.html</a:t>
            </a:r>
            <a:r>
              <a:rPr lang="en-US" sz="1600" dirty="0" smtClean="0"/>
              <a:t> or in docs folder from the distribution</a:t>
            </a:r>
          </a:p>
          <a:p>
            <a:r>
              <a:rPr lang="en-US" sz="1600" dirty="0" smtClean="0"/>
              <a:t>After the create the new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we deploy it into the lib or lib/ext folder.</a:t>
            </a:r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/>
          <a:lstStyle/>
          <a:p>
            <a:pPr algn="l"/>
            <a:r>
              <a:rPr lang="fr-CA" dirty="0" smtClean="0"/>
              <a:t>Conclusion</a:t>
            </a:r>
            <a:endParaRPr lang="fr-FR" dirty="0" smtClean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143125" y="1600200"/>
            <a:ext cx="6543675" cy="4525963"/>
          </a:xfrm>
        </p:spPr>
        <p:txBody>
          <a:bodyPr/>
          <a:lstStyle/>
          <a:p>
            <a:r>
              <a:rPr lang="en-US" sz="2400" dirty="0" smtClean="0"/>
              <a:t>PROS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It’s easy to use and GUI is very simple.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It is open source, so, you can modify or change or add new features.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It is free, no license cost.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Has API and can be extended</a:t>
            </a:r>
          </a:p>
          <a:p>
            <a:r>
              <a:rPr lang="en-US" sz="2400" dirty="0" smtClean="0"/>
              <a:t>CONS</a:t>
            </a:r>
          </a:p>
          <a:p>
            <a:pPr marL="742950" lvl="2" indent="-342900">
              <a:buFont typeface="Courier New" pitchFamily="49" charset="0"/>
              <a:buChar char="o"/>
            </a:pPr>
            <a:r>
              <a:rPr lang="en-US" sz="1600" dirty="0" smtClean="0"/>
              <a:t>…</a:t>
            </a:r>
          </a:p>
          <a:p>
            <a:endParaRPr lang="fr-F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Bibliography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717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82948"/>
                </a:solidFill>
              </a:rPr>
              <a:t>http://jmeter.apache.org/</a:t>
            </a:r>
            <a:endParaRPr lang="fr-FR" sz="2200" dirty="0" smtClean="0">
              <a:solidFill>
                <a:srgbClr val="08294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JMeter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232025"/>
            <a:ext cx="8229600" cy="3711575"/>
          </a:xfrm>
        </p:spPr>
        <p:txBody>
          <a:bodyPr/>
          <a:lstStyle/>
          <a:p>
            <a:r>
              <a:rPr lang="en-US" sz="1700" dirty="0" smtClean="0"/>
              <a:t>100% pure Java application from Apache project (</a:t>
            </a:r>
            <a:r>
              <a:rPr lang="en-US" sz="1700" dirty="0" smtClean="0">
                <a:hlinkClick r:id="rId3"/>
              </a:rPr>
              <a:t>http://jmeter.apache.org/</a:t>
            </a:r>
            <a:r>
              <a:rPr lang="en-US" sz="1700" dirty="0" smtClean="0"/>
              <a:t>)</a:t>
            </a:r>
          </a:p>
          <a:p>
            <a:r>
              <a:rPr lang="en-US" sz="1700" dirty="0" smtClean="0"/>
              <a:t>Open source</a:t>
            </a:r>
          </a:p>
          <a:p>
            <a:r>
              <a:rPr lang="en-US" sz="1700" dirty="0" smtClean="0"/>
              <a:t>load testing tool for analyzing and measuring the performance of a variety of services.</a:t>
            </a:r>
          </a:p>
          <a:p>
            <a:r>
              <a:rPr lang="en-US" sz="1700" dirty="0" smtClean="0"/>
              <a:t>can be used as a unit test tool.</a:t>
            </a:r>
          </a:p>
          <a:p>
            <a:r>
              <a:rPr lang="en-US" sz="1700" dirty="0" smtClean="0"/>
              <a:t>can be used for regression.</a:t>
            </a:r>
          </a:p>
          <a:p>
            <a:r>
              <a:rPr lang="en-US" sz="1700" dirty="0" err="1" smtClean="0"/>
              <a:t>JMeter</a:t>
            </a:r>
            <a:r>
              <a:rPr lang="en-US" sz="1700" dirty="0" smtClean="0"/>
              <a:t> is extensible, its architecture is based on </a:t>
            </a:r>
            <a:r>
              <a:rPr lang="en-US" sz="1700" dirty="0" err="1" smtClean="0"/>
              <a:t>plugins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full multithreading framework.</a:t>
            </a:r>
          </a:p>
          <a:p>
            <a:r>
              <a:rPr lang="en-US" sz="1700" dirty="0" smtClean="0"/>
              <a:t>the GUI design allows faster operation and more precise timings.</a:t>
            </a:r>
          </a:p>
          <a:p>
            <a:r>
              <a:rPr lang="en-US" sz="1700" dirty="0" err="1" smtClean="0"/>
              <a:t>JMeter</a:t>
            </a:r>
            <a:r>
              <a:rPr lang="en-US" sz="1700" dirty="0" smtClean="0"/>
              <a:t> is documented .</a:t>
            </a:r>
          </a:p>
          <a:p>
            <a:r>
              <a:rPr lang="en-US" sz="1700" dirty="0" smtClean="0"/>
              <a:t>The results can be retrieve and loaded into analyzers.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JMeter</a:t>
            </a:r>
            <a:r>
              <a:rPr lang="fr-CA" dirty="0" smtClean="0">
                <a:solidFill>
                  <a:schemeClr val="bg1"/>
                </a:solidFill>
              </a:rPr>
              <a:t> setup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232025"/>
            <a:ext cx="8229600" cy="4168775"/>
          </a:xfrm>
        </p:spPr>
        <p:txBody>
          <a:bodyPr/>
          <a:lstStyle/>
          <a:p>
            <a:r>
              <a:rPr lang="en-US" sz="1700" dirty="0" smtClean="0"/>
              <a:t>We need at least JVM (Java Virtual Machine) 1.4 to start </a:t>
            </a:r>
            <a:r>
              <a:rPr lang="en-US" sz="1700" dirty="0" err="1" smtClean="0"/>
              <a:t>JMeter</a:t>
            </a:r>
            <a:r>
              <a:rPr lang="en-US" sz="1700" dirty="0" smtClean="0"/>
              <a:t>.</a:t>
            </a:r>
          </a:p>
          <a:p>
            <a:r>
              <a:rPr lang="en-US" sz="1700" dirty="0" smtClean="0"/>
              <a:t>To start JMETER go to &lt;JMETER_HOME&gt;/bin</a:t>
            </a:r>
          </a:p>
          <a:p>
            <a:pPr>
              <a:buNone/>
            </a:pPr>
            <a:r>
              <a:rPr lang="en-US" sz="1700" dirty="0" smtClean="0"/>
              <a:t>		Windows: jmeter.bat, jmeterw.cmd</a:t>
            </a:r>
          </a:p>
          <a:p>
            <a:pPr>
              <a:buNone/>
            </a:pPr>
            <a:r>
              <a:rPr lang="en-US" sz="1700" dirty="0" smtClean="0"/>
              <a:t>		Unix: jmeter.sh</a:t>
            </a:r>
          </a:p>
          <a:p>
            <a:r>
              <a:rPr lang="en-US" sz="1700" dirty="0" smtClean="0"/>
              <a:t>The </a:t>
            </a:r>
            <a:r>
              <a:rPr lang="en-US" sz="1700" b="1" dirty="0" err="1" smtClean="0"/>
              <a:t>saveservice.properties</a:t>
            </a:r>
            <a:r>
              <a:rPr lang="en-US" sz="1700" dirty="0" smtClean="0"/>
              <a:t>, </a:t>
            </a:r>
            <a:r>
              <a:rPr lang="en-US" sz="1700" b="1" dirty="0" err="1" smtClean="0"/>
              <a:t>upgrade.properties</a:t>
            </a:r>
            <a:r>
              <a:rPr lang="en-US" sz="1700" dirty="0" smtClean="0"/>
              <a:t> are used for backward compatibility issues.</a:t>
            </a:r>
          </a:p>
          <a:p>
            <a:r>
              <a:rPr lang="en-US" sz="1700" dirty="0" smtClean="0"/>
              <a:t>The </a:t>
            </a:r>
            <a:r>
              <a:rPr lang="en-US" sz="1700" b="1" dirty="0" err="1" smtClean="0"/>
              <a:t>jmeter.properties</a:t>
            </a:r>
            <a:r>
              <a:rPr lang="en-US" sz="1700" dirty="0" smtClean="0"/>
              <a:t> can be used for:</a:t>
            </a:r>
          </a:p>
          <a:p>
            <a:pPr lvl="1"/>
            <a:r>
              <a:rPr lang="en-US" sz="1700" dirty="0" smtClean="0"/>
              <a:t>Look and Feel configuration</a:t>
            </a:r>
          </a:p>
          <a:p>
            <a:pPr lvl="1"/>
            <a:r>
              <a:rPr lang="en-US" sz="1700" dirty="0" smtClean="0"/>
              <a:t>SSL configuration</a:t>
            </a:r>
          </a:p>
          <a:p>
            <a:pPr lvl="1"/>
            <a:r>
              <a:rPr lang="en-US" sz="1700" dirty="0" smtClean="0"/>
              <a:t>Logging Configuration</a:t>
            </a:r>
          </a:p>
          <a:p>
            <a:pPr lvl="1"/>
            <a:r>
              <a:rPr lang="en-US" sz="1700" dirty="0" smtClean="0"/>
              <a:t>Results file configuration</a:t>
            </a:r>
          </a:p>
          <a:p>
            <a:pPr lvl="1"/>
            <a:r>
              <a:rPr lang="en-US" sz="1700" dirty="0" smtClean="0"/>
              <a:t>Per Sampler configuration</a:t>
            </a:r>
          </a:p>
          <a:p>
            <a:endParaRPr lang="en-US" sz="1400" dirty="0" smtClean="0"/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Running </a:t>
            </a:r>
            <a:r>
              <a:rPr lang="fr-CA" dirty="0" err="1" smtClean="0">
                <a:solidFill>
                  <a:schemeClr val="bg1"/>
                </a:solidFill>
              </a:rPr>
              <a:t>JMeter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232025"/>
            <a:ext cx="8229600" cy="4168775"/>
          </a:xfrm>
        </p:spPr>
        <p:txBody>
          <a:bodyPr/>
          <a:lstStyle/>
          <a:p>
            <a:r>
              <a:rPr lang="en-US" sz="1700" b="1" dirty="0" smtClean="0"/>
              <a:t>1)GUI mode</a:t>
            </a:r>
          </a:p>
          <a:p>
            <a:pPr lvl="1"/>
            <a:r>
              <a:rPr lang="en-US" sz="1500" dirty="0" smtClean="0"/>
              <a:t>Used to create and save test plans (JMX files)</a:t>
            </a:r>
          </a:p>
          <a:p>
            <a:r>
              <a:rPr lang="en-US" sz="1700" b="1" dirty="0" smtClean="0"/>
              <a:t>2)Non-GUI mode (command line)</a:t>
            </a:r>
          </a:p>
          <a:p>
            <a:r>
              <a:rPr lang="en-US" sz="1700" dirty="0" smtClean="0"/>
              <a:t>Useful command options:</a:t>
            </a:r>
          </a:p>
          <a:p>
            <a:pPr lvl="1"/>
            <a:r>
              <a:rPr lang="en-US" sz="1500" dirty="0" smtClean="0"/>
              <a:t>n - specifies </a:t>
            </a:r>
            <a:r>
              <a:rPr lang="en-US" sz="1500" dirty="0" err="1" smtClean="0"/>
              <a:t>JMeter</a:t>
            </a:r>
            <a:r>
              <a:rPr lang="en-US" sz="1500" dirty="0" smtClean="0"/>
              <a:t> is to run in non-</a:t>
            </a:r>
            <a:r>
              <a:rPr lang="en-US" sz="1500" dirty="0" err="1" smtClean="0"/>
              <a:t>gui</a:t>
            </a:r>
            <a:r>
              <a:rPr lang="en-US" sz="1500" dirty="0" smtClean="0"/>
              <a:t> mode </a:t>
            </a:r>
          </a:p>
          <a:p>
            <a:pPr lvl="1"/>
            <a:r>
              <a:rPr lang="en-US" sz="1500" dirty="0" smtClean="0"/>
              <a:t>t - name of JMX file to be executed</a:t>
            </a:r>
          </a:p>
          <a:p>
            <a:pPr lvl="1"/>
            <a:r>
              <a:rPr lang="en-US" sz="1500" dirty="0" smtClean="0"/>
              <a:t>l – name of JTL file to log sample results</a:t>
            </a:r>
          </a:p>
          <a:p>
            <a:r>
              <a:rPr lang="fr-FR" sz="1700" b="1" dirty="0" smtClean="0"/>
              <a:t>3)Server mode</a:t>
            </a:r>
          </a:p>
          <a:p>
            <a:pPr lvl="1"/>
            <a:r>
              <a:rPr lang="fr-FR" sz="1500" dirty="0" smtClean="0"/>
              <a:t>For </a:t>
            </a:r>
            <a:r>
              <a:rPr lang="fr-FR" sz="1500" dirty="0" err="1" smtClean="0"/>
              <a:t>distributed</a:t>
            </a:r>
            <a:r>
              <a:rPr lang="fr-FR" sz="1500" dirty="0" smtClean="0"/>
              <a:t> </a:t>
            </a:r>
            <a:r>
              <a:rPr lang="fr-FR" sz="1500" dirty="0" err="1" smtClean="0"/>
              <a:t>testing</a:t>
            </a:r>
            <a:endParaRPr lang="fr-FR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Running </a:t>
            </a:r>
            <a:r>
              <a:rPr lang="fr-CA" dirty="0" err="1" smtClean="0">
                <a:solidFill>
                  <a:schemeClr val="bg1"/>
                </a:solidFill>
              </a:rPr>
              <a:t>JMeter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6172200"/>
            <a:ext cx="8229600" cy="533400"/>
          </a:xfrm>
        </p:spPr>
        <p:txBody>
          <a:bodyPr/>
          <a:lstStyle/>
          <a:p>
            <a:r>
              <a:rPr lang="en-US" sz="1500" dirty="0" smtClean="0"/>
              <a:t>"</a:t>
            </a:r>
            <a:r>
              <a:rPr lang="en-US" sz="1500" b="1" dirty="0" smtClean="0"/>
              <a:t>Test Plan</a:t>
            </a:r>
            <a:r>
              <a:rPr lang="en-US" sz="1500" dirty="0" smtClean="0"/>
              <a:t>" and "</a:t>
            </a:r>
            <a:r>
              <a:rPr lang="en-US" sz="1500" b="1" dirty="0" err="1" smtClean="0"/>
              <a:t>WorkBench</a:t>
            </a:r>
            <a:r>
              <a:rPr lang="en-US" sz="1500" dirty="0" smtClean="0"/>
              <a:t>" tree nodes are always present.</a:t>
            </a:r>
            <a:endParaRPr lang="fr-FR" sz="15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944688"/>
            <a:ext cx="6192838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25" y="3429000"/>
            <a:ext cx="2352675" cy="1219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228600" y="2209800"/>
            <a:ext cx="32766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2438400" y="2209800"/>
            <a:ext cx="10668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JMeter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elements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232025"/>
            <a:ext cx="8229600" cy="4168775"/>
          </a:xfrm>
        </p:spPr>
        <p:txBody>
          <a:bodyPr/>
          <a:lstStyle/>
          <a:p>
            <a:r>
              <a:rPr lang="en-US" sz="1700" dirty="0" smtClean="0"/>
              <a:t>A typical test plan will consist of following element types:</a:t>
            </a:r>
          </a:p>
          <a:p>
            <a:r>
              <a:rPr lang="en-US" sz="1700" b="1" dirty="0" smtClean="0"/>
              <a:t>Thread Group</a:t>
            </a:r>
            <a:r>
              <a:rPr lang="en-US" sz="1700" dirty="0" smtClean="0"/>
              <a:t> - each thread simulates a single user. </a:t>
            </a:r>
          </a:p>
          <a:p>
            <a:r>
              <a:rPr lang="en-US" sz="1700" b="1" dirty="0" smtClean="0"/>
              <a:t>Samplers</a:t>
            </a:r>
            <a:r>
              <a:rPr lang="en-US" sz="1700" dirty="0" smtClean="0"/>
              <a:t> - perform the actual work of </a:t>
            </a:r>
            <a:r>
              <a:rPr lang="en-US" sz="1700" dirty="0" err="1" smtClean="0"/>
              <a:t>Jmeter</a:t>
            </a:r>
            <a:r>
              <a:rPr lang="en-US" sz="1700" dirty="0" smtClean="0"/>
              <a:t>; generates one or more sample results.</a:t>
            </a:r>
          </a:p>
          <a:p>
            <a:r>
              <a:rPr lang="en-US" sz="1700" b="1" dirty="0" smtClean="0"/>
              <a:t>Listeners</a:t>
            </a:r>
            <a:r>
              <a:rPr lang="en-US" sz="1700" dirty="0" smtClean="0"/>
              <a:t> - gathers sampler results while </a:t>
            </a:r>
            <a:r>
              <a:rPr lang="en-US" sz="1700" dirty="0" err="1" smtClean="0"/>
              <a:t>JMeter</a:t>
            </a:r>
            <a:r>
              <a:rPr lang="en-US" sz="1700" dirty="0" smtClean="0"/>
              <a:t> runs.</a:t>
            </a:r>
          </a:p>
          <a:p>
            <a:r>
              <a:rPr lang="en-US" sz="1700" b="1" dirty="0" smtClean="0"/>
              <a:t>Controllers</a:t>
            </a:r>
            <a:r>
              <a:rPr lang="en-US" sz="1700" dirty="0" smtClean="0"/>
              <a:t> — are elements used for logic customization</a:t>
            </a:r>
          </a:p>
          <a:p>
            <a:r>
              <a:rPr lang="en-US" sz="1700" b="1" dirty="0" smtClean="0"/>
              <a:t>Timers</a:t>
            </a:r>
            <a:r>
              <a:rPr lang="en-US" sz="1700" dirty="0" smtClean="0"/>
              <a:t> — allows delays between each request that a thread makes.</a:t>
            </a:r>
          </a:p>
          <a:p>
            <a:r>
              <a:rPr lang="en-US" sz="1700" b="1" dirty="0" smtClean="0"/>
              <a:t>Assertions</a:t>
            </a:r>
            <a:r>
              <a:rPr lang="en-US" sz="1700" dirty="0" smtClean="0"/>
              <a:t> — tests that your application is returning the results you expect it to.</a:t>
            </a:r>
          </a:p>
          <a:p>
            <a:r>
              <a:rPr lang="en-US" sz="1700" b="1" dirty="0" smtClean="0"/>
              <a:t>Configuration</a:t>
            </a:r>
            <a:r>
              <a:rPr lang="en-US" sz="1700" dirty="0" smtClean="0"/>
              <a:t> – setup elements used later by samplers.</a:t>
            </a:r>
          </a:p>
          <a:p>
            <a:r>
              <a:rPr lang="en-US" sz="1700" b="1" dirty="0" smtClean="0"/>
              <a:t>Pre-Processors </a:t>
            </a:r>
            <a:r>
              <a:rPr lang="en-US" sz="1700" dirty="0" smtClean="0"/>
              <a:t>– are used to modify the Samplers in their scope. </a:t>
            </a:r>
          </a:p>
          <a:p>
            <a:r>
              <a:rPr lang="en-US" sz="1700" b="1" dirty="0" smtClean="0"/>
              <a:t>Post-Processors</a:t>
            </a:r>
            <a:r>
              <a:rPr lang="en-US" sz="1700" dirty="0" smtClean="0"/>
              <a:t> - are applied after samplers. </a:t>
            </a:r>
          </a:p>
          <a:p>
            <a:r>
              <a:rPr lang="en-US" sz="1700" b="1" dirty="0" smtClean="0"/>
              <a:t>Miscellaneous Features </a:t>
            </a:r>
            <a:r>
              <a:rPr lang="en-US" sz="1700" dirty="0" smtClean="0"/>
              <a:t>– elements of other type.</a:t>
            </a:r>
          </a:p>
          <a:p>
            <a:endParaRPr lang="en-US" sz="1700" dirty="0" smtClean="0"/>
          </a:p>
          <a:p>
            <a:endParaRPr lang="en-US" sz="1400" dirty="0" smtClean="0"/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Thread Groups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76200" y="2232025"/>
            <a:ext cx="5257800" cy="3482975"/>
          </a:xfrm>
        </p:spPr>
        <p:txBody>
          <a:bodyPr/>
          <a:lstStyle/>
          <a:p>
            <a:r>
              <a:rPr lang="en-US" sz="1600" dirty="0" smtClean="0"/>
              <a:t>The start point of any test plan.</a:t>
            </a:r>
          </a:p>
          <a:p>
            <a:r>
              <a:rPr lang="en-US" sz="1600" dirty="0" smtClean="0"/>
              <a:t>All elements of a test plan must be under a thread group.</a:t>
            </a:r>
          </a:p>
          <a:p>
            <a:r>
              <a:rPr lang="en-US" sz="1600" dirty="0" smtClean="0"/>
              <a:t>Can specify number of running threads, a ramp-up period, and loop-count(number of times to execute the test) .</a:t>
            </a:r>
          </a:p>
          <a:p>
            <a:r>
              <a:rPr lang="en-US" sz="1600" dirty="0" smtClean="0"/>
              <a:t>As example 5 threads and 10 seconds of ramp-up time, it will take 2 seconds between each thread creation.</a:t>
            </a:r>
          </a:p>
          <a:p>
            <a:r>
              <a:rPr lang="en-US" sz="1600" dirty="0" smtClean="0"/>
              <a:t>The scheduler configures the delay overrides start-time and duration overrides end-time.</a:t>
            </a:r>
          </a:p>
          <a:p>
            <a:endParaRPr lang="en-US" sz="1400" dirty="0" smtClean="0"/>
          </a:p>
          <a:p>
            <a:endParaRPr lang="fr-FR" sz="1400" dirty="0" smtClean="0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5410200" y="2249487"/>
            <a:ext cx="3603625" cy="3998913"/>
            <a:chOff x="3424" y="1434"/>
            <a:chExt cx="2270" cy="2519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4" y="1434"/>
              <a:ext cx="1728" cy="16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14" y="3203"/>
              <a:ext cx="1680" cy="7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560" y="2976"/>
              <a:ext cx="454" cy="2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60" y="2976"/>
              <a:ext cx="2132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Samplers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460625"/>
            <a:ext cx="8229600" cy="1958975"/>
          </a:xfrm>
        </p:spPr>
        <p:txBody>
          <a:bodyPr/>
          <a:lstStyle/>
          <a:p>
            <a:r>
              <a:rPr lang="en-US" sz="1700" dirty="0" smtClean="0"/>
              <a:t>Samplers executes certain work unit based on it’s type and produce results.</a:t>
            </a:r>
          </a:p>
          <a:p>
            <a:r>
              <a:rPr lang="en-US" sz="1700" dirty="0" err="1" smtClean="0"/>
              <a:t>JMeter</a:t>
            </a:r>
            <a:r>
              <a:rPr lang="en-US" sz="1700" dirty="0" smtClean="0"/>
              <a:t> executes in order the elements from the Test Plan tree(top-bottom).</a:t>
            </a:r>
          </a:p>
          <a:p>
            <a:r>
              <a:rPr lang="en-US" sz="1700" dirty="0" err="1" smtClean="0"/>
              <a:t>JMeter</a:t>
            </a:r>
            <a:r>
              <a:rPr lang="en-US" sz="1700" dirty="0" smtClean="0"/>
              <a:t> contains built-in samplers as: FTP, HTTP, JDBC, LDAP, SOAP requests.</a:t>
            </a:r>
          </a:p>
          <a:p>
            <a:r>
              <a:rPr lang="en-US" sz="1700" dirty="0" smtClean="0"/>
              <a:t>In the most cases the sampler can be configured with lots of parameters (GUI parameters) to achieve its goals.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125</Template>
  <TotalTime>2033</TotalTime>
  <Words>1549</Words>
  <Application>Microsoft Office PowerPoint</Application>
  <PresentationFormat>On-screen Show (4:3)</PresentationFormat>
  <Paragraphs>179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125</vt:lpstr>
      <vt:lpstr>JMeter</vt:lpstr>
      <vt:lpstr>Contents</vt:lpstr>
      <vt:lpstr>What is JMeter?</vt:lpstr>
      <vt:lpstr>JMeter setup</vt:lpstr>
      <vt:lpstr>Running JMeter</vt:lpstr>
      <vt:lpstr>Running JMeter</vt:lpstr>
      <vt:lpstr>JMeter elements</vt:lpstr>
      <vt:lpstr>Thread Groups</vt:lpstr>
      <vt:lpstr>Samplers</vt:lpstr>
      <vt:lpstr>Samplers</vt:lpstr>
      <vt:lpstr>Listeners</vt:lpstr>
      <vt:lpstr>Listeners</vt:lpstr>
      <vt:lpstr>Listeners</vt:lpstr>
      <vt:lpstr>Configurations</vt:lpstr>
      <vt:lpstr>Controllers</vt:lpstr>
      <vt:lpstr>Controllers</vt:lpstr>
      <vt:lpstr>Timers</vt:lpstr>
      <vt:lpstr>Timers</vt:lpstr>
      <vt:lpstr>Pre/Post - Processors</vt:lpstr>
      <vt:lpstr>Assertions</vt:lpstr>
      <vt:lpstr>Variables and functions</vt:lpstr>
      <vt:lpstr>Variables and functions</vt:lpstr>
      <vt:lpstr>Performance</vt:lpstr>
      <vt:lpstr>Extending JMeter</vt:lpstr>
      <vt:lpstr>Conclusion</vt:lpstr>
      <vt:lpstr>Bibliography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IONUTZ</dc:creator>
  <cp:lastModifiedBy>Ionut Dima</cp:lastModifiedBy>
  <cp:revision>299</cp:revision>
  <dcterms:created xsi:type="dcterms:W3CDTF">2011-12-30T16:37:48Z</dcterms:created>
  <dcterms:modified xsi:type="dcterms:W3CDTF">2012-09-24T10:53:32Z</dcterms:modified>
</cp:coreProperties>
</file>