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9" r:id="rId5"/>
    <p:sldId id="391" r:id="rId6"/>
    <p:sldId id="390" r:id="rId7"/>
    <p:sldId id="388" r:id="rId8"/>
    <p:sldId id="411" r:id="rId9"/>
    <p:sldId id="412" r:id="rId10"/>
    <p:sldId id="410" r:id="rId11"/>
    <p:sldId id="395" r:id="rId12"/>
    <p:sldId id="394" r:id="rId13"/>
    <p:sldId id="393" r:id="rId14"/>
    <p:sldId id="396" r:id="rId15"/>
    <p:sldId id="392" r:id="rId16"/>
    <p:sldId id="398" r:id="rId17"/>
    <p:sldId id="397" r:id="rId18"/>
    <p:sldId id="400" r:id="rId19"/>
    <p:sldId id="401" r:id="rId20"/>
    <p:sldId id="402" r:id="rId21"/>
    <p:sldId id="403" r:id="rId22"/>
    <p:sldId id="399" r:id="rId23"/>
    <p:sldId id="405" r:id="rId24"/>
    <p:sldId id="406" r:id="rId25"/>
    <p:sldId id="407" r:id="rId26"/>
    <p:sldId id="408" r:id="rId27"/>
    <p:sldId id="404" r:id="rId28"/>
    <p:sldId id="414" r:id="rId29"/>
    <p:sldId id="413" r:id="rId30"/>
    <p:sldId id="409" r:id="rId31"/>
    <p:sldId id="259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20/06/2014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20/06/2014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20/06/2014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20/06/2014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20/06/2014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20/06/2014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20/06/2014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Java 8 – New </a:t>
            </a:r>
            <a:r>
              <a:rPr lang="fr-CA" sz="4000" dirty="0" err="1" smtClean="0">
                <a:solidFill>
                  <a:schemeClr val="bg1"/>
                </a:solidFill>
              </a:rPr>
              <a:t>Features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Streams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505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Stream interface is located in 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java.util.stream</a:t>
            </a:r>
            <a:r>
              <a:rPr lang="en-US" sz="1400" dirty="0" smtClean="0">
                <a:solidFill>
                  <a:srgbClr val="3C5790"/>
                </a:solidFill>
              </a:rPr>
              <a:t> package.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Unlike the </a:t>
            </a:r>
            <a:r>
              <a:rPr lang="en-US" sz="1400" dirty="0" err="1" smtClean="0">
                <a:solidFill>
                  <a:srgbClr val="3C5790"/>
                </a:solidFill>
              </a:rPr>
              <a:t>Iterator</a:t>
            </a:r>
            <a:r>
              <a:rPr lang="en-US" sz="1400" dirty="0" smtClean="0">
                <a:solidFill>
                  <a:srgbClr val="3C5790"/>
                </a:solidFill>
              </a:rPr>
              <a:t>, it supports parallel execution.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Stream interface supports the map/filter/reduce pattern and executes lazily, forming the basis (along with lambdas) for functional-style programming in Java 8.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also corresponding primitive streams (</a:t>
            </a:r>
            <a:r>
              <a:rPr lang="en-US" sz="1400" dirty="0" err="1" smtClean="0">
                <a:solidFill>
                  <a:srgbClr val="3C5790"/>
                </a:solidFill>
              </a:rPr>
              <a:t>IntStream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DoubleStream</a:t>
            </a:r>
            <a:r>
              <a:rPr lang="en-US" sz="1400" dirty="0" smtClean="0">
                <a:solidFill>
                  <a:srgbClr val="3C5790"/>
                </a:solidFill>
              </a:rPr>
              <a:t>, and </a:t>
            </a:r>
            <a:r>
              <a:rPr lang="en-US" sz="1400" dirty="0" err="1" smtClean="0">
                <a:solidFill>
                  <a:srgbClr val="3C5790"/>
                </a:solidFill>
              </a:rPr>
              <a:t>LongStream</a:t>
            </a:r>
            <a:r>
              <a:rPr lang="en-US" sz="1400" dirty="0" smtClean="0">
                <a:solidFill>
                  <a:srgbClr val="3C5790"/>
                </a:solidFill>
              </a:rPr>
              <a:t>) for performance reasons.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Collection interface has two </a:t>
            </a:r>
            <a:r>
              <a:rPr lang="ro-RO" sz="1400" dirty="0" smtClean="0">
                <a:solidFill>
                  <a:srgbClr val="3C5790"/>
                </a:solidFill>
              </a:rPr>
              <a:t>2 methods for creating streams: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stream()</a:t>
            </a:r>
            <a:r>
              <a:rPr lang="en-US" sz="1200" dirty="0" smtClean="0">
                <a:solidFill>
                  <a:srgbClr val="3C5790"/>
                </a:solidFill>
              </a:rPr>
              <a:t>: Returns a sequential Stream with the collection as its source.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parallelStream</a:t>
            </a:r>
            <a:r>
              <a:rPr lang="en-US" sz="1200" b="1" dirty="0" smtClean="0">
                <a:solidFill>
                  <a:srgbClr val="3C5790"/>
                </a:solidFill>
              </a:rPr>
              <a:t>()</a:t>
            </a:r>
            <a:r>
              <a:rPr lang="en-US" sz="1200" dirty="0" smtClean="0">
                <a:solidFill>
                  <a:srgbClr val="3C5790"/>
                </a:solidFill>
              </a:rPr>
              <a:t>: Returns a possibly parallel Stream with the collection as its source.</a:t>
            </a:r>
          </a:p>
        </p:txBody>
      </p:sp>
    </p:spTree>
    <p:extLst>
      <p:ext uri="{BB962C8B-B14F-4D97-AF65-F5344CB8AC3E}">
        <p14:creationId xmlns:p14="http://schemas.microsoft.com/office/powerpoint/2010/main" val="7504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Streams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 new addition was added to Collections API: Streams.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Streams allows the writing of collections-processing code at a higher level of abstraction.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stream() method performs the similar role to the call as iterator().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176297"/>
            <a:ext cx="5105400" cy="147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422" y="5000625"/>
            <a:ext cx="2118578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2624" y="5000625"/>
            <a:ext cx="2353976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Streams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Stream object can be converted to Set, List or individual operation can be performed on List elements based on different methods.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Filter method can be called on a stream to execute individual code when the elements are retrieved from Stream.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124200"/>
            <a:ext cx="48196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791200"/>
            <a:ext cx="4819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4572000"/>
            <a:ext cx="2600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Default Methods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447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Default methods enable to add new functionality to the interface.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Default methods can be provided to an interface without affecting implementing classes.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An implementing class can override the default implementation provided by the interface.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Default method is different from the regular method in the sense the default method comes with </a:t>
            </a:r>
            <a:r>
              <a:rPr lang="ro-RO" sz="1400" b="1" dirty="0" smtClean="0">
                <a:solidFill>
                  <a:srgbClr val="3C5790"/>
                </a:solidFill>
              </a:rPr>
              <a:t>default</a:t>
            </a:r>
            <a:r>
              <a:rPr lang="ro-RO" sz="1400" dirty="0" smtClean="0">
                <a:solidFill>
                  <a:srgbClr val="3C5790"/>
                </a:solidFill>
              </a:rPr>
              <a:t> modifier.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276632"/>
            <a:ext cx="2514600" cy="128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843817"/>
            <a:ext cx="4039200" cy="202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Default Methods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classes have priority than interfaces in case of inheritance.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7888" y="2590800"/>
            <a:ext cx="4557712" cy="389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Data Parallelism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Concurrency occurs when 2 tasks are making progress at overlapping time periods.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Parallelism occurs when 2 tasks are happening at literally the same time such on a multicore CPU.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goal of parallelism is to reduce a task by breaking it down into smaler components and performing them in parallel.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85885"/>
            <a:ext cx="2590800" cy="369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Data Parallelism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Stream</a:t>
            </a:r>
            <a:r>
              <a:rPr lang="ro-RO" sz="1400" dirty="0" smtClean="0">
                <a:solidFill>
                  <a:srgbClr val="3C5790"/>
                </a:solidFill>
              </a:rPr>
              <a:t> object has a method </a:t>
            </a:r>
            <a:r>
              <a:rPr lang="ro-RO" sz="1400" b="1" dirty="0" smtClean="0">
                <a:solidFill>
                  <a:srgbClr val="3C5790"/>
                </a:solidFill>
              </a:rPr>
              <a:t>parallelStream</a:t>
            </a:r>
            <a:r>
              <a:rPr lang="ro-RO" sz="1400" dirty="0" smtClean="0">
                <a:solidFill>
                  <a:srgbClr val="3C5790"/>
                </a:solidFill>
              </a:rPr>
              <a:t>() tht is executing streams in parallel.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Java 8 includes parallel array operations: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parallelPrefix 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parallelSetAll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parallelSort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550920"/>
            <a:ext cx="350520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455996"/>
            <a:ext cx="3810000" cy="95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Date Time API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Time can be obtained via </a:t>
            </a:r>
            <a:r>
              <a:rPr lang="en-US" sz="1400" dirty="0" err="1" smtClean="0">
                <a:solidFill>
                  <a:srgbClr val="3C5790"/>
                </a:solidFill>
              </a:rPr>
              <a:t>System.currentTimeMillis</a:t>
            </a:r>
            <a:r>
              <a:rPr lang="en-US" sz="1400" dirty="0" smtClean="0">
                <a:solidFill>
                  <a:srgbClr val="3C5790"/>
                </a:solidFill>
              </a:rPr>
              <a:t>() which returns the current time in milliseconds from January 1st 1970.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work with time offsets, add one month to a date, there is </a:t>
            </a:r>
            <a:r>
              <a:rPr lang="en-US" sz="1400" dirty="0" err="1" smtClean="0">
                <a:solidFill>
                  <a:srgbClr val="3C5790"/>
                </a:solidFill>
              </a:rPr>
              <a:t>java.util.GregorianCalendar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Joda</a:t>
            </a:r>
            <a:r>
              <a:rPr lang="en-US" sz="1400" dirty="0" smtClean="0">
                <a:solidFill>
                  <a:srgbClr val="3C5790"/>
                </a:solidFill>
              </a:rPr>
              <a:t> Time library is a useful date/time API.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8 implements </a:t>
            </a:r>
            <a:r>
              <a:rPr lang="en-US" sz="1400" b="1" dirty="0" smtClean="0">
                <a:solidFill>
                  <a:srgbClr val="3C5790"/>
                </a:solidFill>
              </a:rPr>
              <a:t>JSR 310(Date and Time API)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ThreeTen</a:t>
            </a:r>
            <a:r>
              <a:rPr lang="en-US" sz="1400" dirty="0" smtClean="0">
                <a:solidFill>
                  <a:srgbClr val="3C5790"/>
                </a:solidFill>
              </a:rPr>
              <a:t> project provides a reference implementation to this new API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</a:t>
            </a:r>
            <a:r>
              <a:rPr lang="en-US" sz="1400" b="1" dirty="0" err="1" smtClean="0">
                <a:solidFill>
                  <a:srgbClr val="3C5790"/>
                </a:solidFill>
              </a:rPr>
              <a:t>java.time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objects are immutable.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Date Time API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new API specifies a number of new classes: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continuous time</a:t>
            </a:r>
            <a:r>
              <a:rPr lang="en-US" sz="1200" dirty="0" smtClean="0">
                <a:solidFill>
                  <a:srgbClr val="3C5790"/>
                </a:solidFill>
              </a:rPr>
              <a:t>: based on Unix time and is represented as a single incrementing number.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human time</a:t>
            </a:r>
            <a:r>
              <a:rPr lang="en-US" sz="1200" dirty="0" smtClean="0">
                <a:solidFill>
                  <a:srgbClr val="3C5790"/>
                </a:solidFill>
              </a:rPr>
              <a:t>: based on fields that we use in our daily life such as day, hour, minute and second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API Classes: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Clock: access to current instant, date and time using a timezone.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Duration: time-based amount of </a:t>
            </a:r>
            <a:r>
              <a:rPr lang="ro-RO" sz="1200" dirty="0" smtClean="0">
                <a:solidFill>
                  <a:srgbClr val="3C5790"/>
                </a:solidFill>
              </a:rPr>
              <a:t>time</a:t>
            </a:r>
            <a:r>
              <a:rPr lang="en-US" sz="1200" dirty="0" smtClean="0">
                <a:solidFill>
                  <a:srgbClr val="3C5790"/>
                </a:solidFill>
              </a:rPr>
              <a:t>, difference between 2 Instant objects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Instant: an instantaneous point on the time-line.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LocalDate: a date without a time-zone in the ISO-8601 calendar system.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LocalTime: a time without time-zone in the ISO-8601 calendar system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LocalDateTime</a:t>
            </a:r>
            <a:r>
              <a:rPr lang="en-US" sz="1200" dirty="0" smtClean="0">
                <a:solidFill>
                  <a:srgbClr val="3C5790"/>
                </a:solidFill>
              </a:rPr>
              <a:t>: date and time that has no zone information.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ZoneId: a time-zone ID, such as Europe/Paris.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ZoneOffset: a time-zone offset from Greenwich/UTC.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Period: a date-based amount of time in the ISO-8601 calander system.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Year: a year in the ISO-8601 calendar system.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DayOfWeek: day of week enum.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Month: month of year.</a:t>
            </a:r>
          </a:p>
          <a:p>
            <a:pPr lvl="1"/>
            <a:endParaRPr lang="ro-RO" sz="1000" dirty="0" smtClean="0">
              <a:solidFill>
                <a:srgbClr val="3C5790"/>
              </a:solidFill>
            </a:endParaRPr>
          </a:p>
          <a:p>
            <a:pPr lvl="1"/>
            <a:endParaRPr lang="en-US" sz="1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Date Time API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new API</a:t>
            </a:r>
            <a:r>
              <a:rPr lang="ro-RO" sz="1400" dirty="0" smtClean="0">
                <a:solidFill>
                  <a:srgbClr val="3C5790"/>
                </a:solidFill>
              </a:rPr>
              <a:t> core ideas: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Immutable-value classes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  <a:r>
              <a:rPr lang="en-US" sz="1200" dirty="0" smtClean="0">
                <a:solidFill>
                  <a:srgbClr val="3C5790"/>
                </a:solidFill>
              </a:rPr>
              <a:t> One of the serious weaknesses of the existing formatters in Java is that they aren’t thread-safe.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Domain-driven design</a:t>
            </a:r>
            <a:r>
              <a:rPr lang="ro-RO" sz="1200" dirty="0" smtClean="0">
                <a:solidFill>
                  <a:srgbClr val="3C5790"/>
                </a:solidFill>
              </a:rPr>
              <a:t>. Specific classes for Date and Time. 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Separation of chronologies</a:t>
            </a:r>
            <a:r>
              <a:rPr lang="ro-RO" sz="1200" dirty="0" smtClean="0">
                <a:solidFill>
                  <a:srgbClr val="3C5790"/>
                </a:solidFill>
              </a:rPr>
              <a:t>. Different calendaring systems was introduced.</a:t>
            </a:r>
            <a:endParaRPr lang="ro-RO" sz="10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JDBC in Java SE 8 will support these new types.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pPr lvl="1"/>
            <a:endParaRPr lang="ro-RO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581400"/>
            <a:ext cx="30289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Java?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History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Java </a:t>
            </a:r>
            <a:r>
              <a:rPr lang="fr-CA" sz="1600" dirty="0" err="1" smtClean="0">
                <a:solidFill>
                  <a:srgbClr val="3C5790"/>
                </a:solidFill>
              </a:rPr>
              <a:t>Flavors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New </a:t>
            </a:r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Lambda Expressions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Streams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Default methods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Data Parallelism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Date Time </a:t>
            </a:r>
            <a:r>
              <a:rPr lang="ro-RO" sz="1600" dirty="0" smtClean="0">
                <a:solidFill>
                  <a:srgbClr val="3C5790"/>
                </a:solidFill>
              </a:rPr>
              <a:t>API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err="1" smtClean="0">
                <a:solidFill>
                  <a:srgbClr val="3C5790"/>
                </a:solidFill>
              </a:rPr>
              <a:t>Nashorn</a:t>
            </a:r>
            <a:r>
              <a:rPr lang="en-US" sz="1600" dirty="0" smtClean="0">
                <a:solidFill>
                  <a:srgbClr val="3C5790"/>
                </a:solidFill>
              </a:rPr>
              <a:t> JavaScript Engine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Concurrency Enhancements</a:t>
            </a:r>
          </a:p>
          <a:p>
            <a:r>
              <a:rPr lang="en-US" sz="1600" dirty="0" err="1" smtClean="0">
                <a:solidFill>
                  <a:srgbClr val="3C5790"/>
                </a:solidFill>
              </a:rPr>
              <a:t>JavaFX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JVM Internals</a:t>
            </a:r>
            <a:endParaRPr lang="en-US" sz="1600" dirty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Other Improvements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Date Time API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1" y="2057400"/>
            <a:ext cx="4267200" cy="50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0575" y="2057400"/>
            <a:ext cx="4467225" cy="543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2700" y="2895600"/>
            <a:ext cx="36195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4343400"/>
            <a:ext cx="61436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Date Time API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57400"/>
            <a:ext cx="4048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contenu 4"/>
          <p:cNvSpPr>
            <a:spLocks noGrp="1"/>
          </p:cNvSpPr>
          <p:nvPr>
            <p:ph idx="1"/>
          </p:nvPr>
        </p:nvSpPr>
        <p:spPr>
          <a:xfrm>
            <a:off x="76200" y="2057400"/>
            <a:ext cx="4876800" cy="104775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Duration is the amount of time between two instants.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contains methods like: </a:t>
            </a:r>
            <a:r>
              <a:rPr lang="en-US" sz="1400" dirty="0" err="1">
                <a:solidFill>
                  <a:srgbClr val="3C5790"/>
                </a:solidFill>
              </a:rPr>
              <a:t>toNanos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toMillis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toSeconds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toMinutes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toHours,or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toDays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53000"/>
            <a:ext cx="5238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Espace réservé du contenu 4"/>
          <p:cNvSpPr txBox="1">
            <a:spLocks/>
          </p:cNvSpPr>
          <p:nvPr/>
        </p:nvSpPr>
        <p:spPr bwMode="auto">
          <a:xfrm>
            <a:off x="304800" y="3276600"/>
            <a:ext cx="8458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DateTimeFormatter</a:t>
            </a:r>
            <a:r>
              <a:rPr lang="en-US" sz="1400" dirty="0">
                <a:solidFill>
                  <a:srgbClr val="3C5790"/>
                </a:solidFill>
              </a:rPr>
              <a:t> class provides three kinds of formatters to print a date/time value: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Predefined standard formatters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Locale-specific formatters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Formatters with custom patterns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java.time.format.DateTimeFormatter</a:t>
            </a:r>
            <a:r>
              <a:rPr lang="en-US" sz="1400" dirty="0">
                <a:solidFill>
                  <a:srgbClr val="3C5790"/>
                </a:solidFill>
              </a:rPr>
              <a:t> class is intended as a replacement for </a:t>
            </a:r>
            <a:r>
              <a:rPr lang="en-US" sz="1400" dirty="0" err="1" smtClean="0">
                <a:solidFill>
                  <a:srgbClr val="3C5790"/>
                </a:solidFill>
              </a:rPr>
              <a:t>java.util.DateFormat</a:t>
            </a:r>
            <a:r>
              <a:rPr lang="en-US" sz="1400" dirty="0" smtClean="0">
                <a:solidFill>
                  <a:srgbClr val="3C5790"/>
                </a:solidFill>
              </a:rPr>
              <a:t>; for </a:t>
            </a:r>
            <a:r>
              <a:rPr lang="en-US" sz="1400" dirty="0">
                <a:solidFill>
                  <a:srgbClr val="3C5790"/>
                </a:solidFill>
              </a:rPr>
              <a:t>backwards compatibility, call </a:t>
            </a:r>
            <a:r>
              <a:rPr lang="en-US" sz="1400" b="1" dirty="0" err="1">
                <a:solidFill>
                  <a:srgbClr val="3C5790"/>
                </a:solidFill>
              </a:rPr>
              <a:t>formatter.toFormat</a:t>
            </a:r>
            <a:r>
              <a:rPr lang="en-US" sz="1400" b="1" dirty="0">
                <a:solidFill>
                  <a:srgbClr val="3C5790"/>
                </a:solidFill>
              </a:rPr>
              <a:t>()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8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Nashorn</a:t>
            </a:r>
            <a:r>
              <a:rPr lang="en-US" sz="3200" dirty="0" smtClean="0">
                <a:solidFill>
                  <a:schemeClr val="bg1"/>
                </a:solidFill>
              </a:rPr>
              <a:t> JavaScript Engine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Nashorn</a:t>
            </a:r>
            <a:r>
              <a:rPr lang="en-US" sz="1400" dirty="0">
                <a:solidFill>
                  <a:srgbClr val="3C5790"/>
                </a:solidFill>
              </a:rPr>
              <a:t> is the successor to the Rhino JavaScript interpreter, with greater performance and fidelity to the JavaScript standard.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Nashorn</a:t>
            </a:r>
            <a:r>
              <a:rPr lang="en-US" sz="1400" dirty="0">
                <a:solidFill>
                  <a:srgbClr val="3C5790"/>
                </a:solidFill>
              </a:rPr>
              <a:t> is very fast, and it lets you integrate Java with JavaScript on a highly </a:t>
            </a:r>
            <a:r>
              <a:rPr lang="en-US" sz="1400" dirty="0" err="1">
                <a:solidFill>
                  <a:srgbClr val="3C5790"/>
                </a:solidFill>
              </a:rPr>
              <a:t>performant</a:t>
            </a:r>
            <a:r>
              <a:rPr lang="en-US" sz="1400" dirty="0">
                <a:solidFill>
                  <a:srgbClr val="3C5790"/>
                </a:solidFill>
              </a:rPr>
              <a:t> virtual machine.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convert JavaScript functions to Java interfaces in a way that is very similar to using lambda expressions.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run JavaScript through the </a:t>
            </a:r>
            <a:r>
              <a:rPr lang="en-US" sz="1400" b="1" dirty="0" err="1">
                <a:solidFill>
                  <a:srgbClr val="3C5790"/>
                </a:solidFill>
              </a:rPr>
              <a:t>jjs</a:t>
            </a:r>
            <a:r>
              <a:rPr lang="en-US" sz="1400" dirty="0">
                <a:solidFill>
                  <a:srgbClr val="3C5790"/>
                </a:solidFill>
              </a:rPr>
              <a:t> interpreter, or from Java via the scripting </a:t>
            </a:r>
            <a:r>
              <a:rPr lang="en-US" sz="1400" dirty="0" smtClean="0">
                <a:solidFill>
                  <a:srgbClr val="3C5790"/>
                </a:solidFill>
              </a:rPr>
              <a:t>API.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Nashorn</a:t>
            </a:r>
            <a:r>
              <a:rPr lang="en-US" sz="3200" dirty="0" smtClean="0">
                <a:solidFill>
                  <a:schemeClr val="bg1"/>
                </a:solidFill>
              </a:rPr>
              <a:t> JavaScript Engine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can work with Groovy, </a:t>
            </a:r>
            <a:r>
              <a:rPr lang="en-US" sz="1400" dirty="0" err="1">
                <a:solidFill>
                  <a:srgbClr val="3C5790"/>
                </a:solidFill>
              </a:rPr>
              <a:t>JRuby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Jython</a:t>
            </a:r>
            <a:r>
              <a:rPr lang="en-US" sz="1400" dirty="0" smtClean="0">
                <a:solidFill>
                  <a:srgbClr val="3C5790"/>
                </a:solidFill>
              </a:rPr>
              <a:t> or other registered scripting language.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To run a script, you need to get a </a:t>
            </a:r>
            <a:r>
              <a:rPr lang="en-US" sz="1400" dirty="0" err="1">
                <a:solidFill>
                  <a:srgbClr val="3C5790"/>
                </a:solidFill>
              </a:rPr>
              <a:t>ScriptEngine</a:t>
            </a:r>
            <a:r>
              <a:rPr lang="en-US" sz="1400" dirty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8 includes an engine with name "</a:t>
            </a:r>
            <a:r>
              <a:rPr lang="en-US" sz="1400" dirty="0" err="1" smtClean="0">
                <a:solidFill>
                  <a:srgbClr val="3C5790"/>
                </a:solidFill>
              </a:rPr>
              <a:t>nashorn</a:t>
            </a:r>
            <a:r>
              <a:rPr lang="en-US" sz="1400" dirty="0" smtClean="0">
                <a:solidFill>
                  <a:srgbClr val="3C5790"/>
                </a:solidFill>
              </a:rPr>
              <a:t>“.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3429000"/>
            <a:ext cx="43719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5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Concurrency Enhancements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Updating atomic variables has become simpler with the </a:t>
            </a:r>
            <a:r>
              <a:rPr lang="en-US" sz="1400" dirty="0" err="1">
                <a:solidFill>
                  <a:srgbClr val="3C5790"/>
                </a:solidFill>
              </a:rPr>
              <a:t>updateAndGet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accumulateAndGet</a:t>
            </a:r>
            <a:r>
              <a:rPr lang="en-US" sz="1400" dirty="0">
                <a:solidFill>
                  <a:srgbClr val="3C5790"/>
                </a:solidFill>
              </a:rPr>
              <a:t> methods.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LongAccumulator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DoubleAccumulator</a:t>
            </a:r>
            <a:r>
              <a:rPr lang="en-US" sz="1400" dirty="0">
                <a:solidFill>
                  <a:srgbClr val="3C5790"/>
                </a:solidFill>
              </a:rPr>
              <a:t> are more efficient than </a:t>
            </a:r>
            <a:r>
              <a:rPr lang="en-US" sz="1400" dirty="0" err="1">
                <a:solidFill>
                  <a:srgbClr val="3C5790"/>
                </a:solidFill>
              </a:rPr>
              <a:t>AtomicLong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AtomicDouble</a:t>
            </a:r>
            <a:r>
              <a:rPr lang="en-US" sz="1400" dirty="0">
                <a:solidFill>
                  <a:srgbClr val="3C5790"/>
                </a:solidFill>
              </a:rPr>
              <a:t> under high contention.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Updating entries in a </a:t>
            </a:r>
            <a:r>
              <a:rPr lang="en-US" sz="1400" dirty="0" err="1">
                <a:solidFill>
                  <a:srgbClr val="3C5790"/>
                </a:solidFill>
              </a:rPr>
              <a:t>ConcurrentHashMap</a:t>
            </a:r>
            <a:r>
              <a:rPr lang="en-US" sz="1400" dirty="0">
                <a:solidFill>
                  <a:srgbClr val="3C5790"/>
                </a:solidFill>
              </a:rPr>
              <a:t> has become simpler with the compute and merge methods.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ConcurrentHashMap</a:t>
            </a:r>
            <a:r>
              <a:rPr lang="en-US" sz="1400" dirty="0">
                <a:solidFill>
                  <a:srgbClr val="3C5790"/>
                </a:solidFill>
              </a:rPr>
              <a:t> now has bulk operations search, reduce, </a:t>
            </a:r>
            <a:r>
              <a:rPr lang="en-US" sz="1400" dirty="0" err="1">
                <a:solidFill>
                  <a:srgbClr val="3C5790"/>
                </a:solidFill>
              </a:rPr>
              <a:t>forEach</a:t>
            </a:r>
            <a:r>
              <a:rPr lang="en-US" sz="1400" dirty="0">
                <a:solidFill>
                  <a:srgbClr val="3C5790"/>
                </a:solidFill>
              </a:rPr>
              <a:t>, with variants operating on keys, values, keys and values, and entries.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4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JavaFX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JavaFX</a:t>
            </a:r>
            <a:r>
              <a:rPr lang="en-US" sz="1400" dirty="0">
                <a:solidFill>
                  <a:srgbClr val="3C5790"/>
                </a:solidFill>
              </a:rPr>
              <a:t> is used for writing rich client applications with Java.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JavaFX</a:t>
            </a:r>
            <a:r>
              <a:rPr lang="en-US" sz="1400" dirty="0">
                <a:solidFill>
                  <a:srgbClr val="3C5790"/>
                </a:solidFill>
              </a:rPr>
              <a:t> is now bundled with all supported versions of Oracle’s Java </a:t>
            </a:r>
            <a:r>
              <a:rPr lang="en-US" sz="1400" dirty="0" smtClean="0">
                <a:solidFill>
                  <a:srgbClr val="3C5790"/>
                </a:solidFill>
              </a:rPr>
              <a:t>platform, version 8.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2007, Sun Microsystems introduced a new technology, called </a:t>
            </a:r>
            <a:r>
              <a:rPr lang="en-US" sz="1400" dirty="0" err="1">
                <a:solidFill>
                  <a:srgbClr val="3C5790"/>
                </a:solidFill>
              </a:rPr>
              <a:t>JavaFX</a:t>
            </a:r>
            <a:r>
              <a:rPr lang="en-US" sz="1400" dirty="0">
                <a:solidFill>
                  <a:srgbClr val="3C5790"/>
                </a:solidFill>
              </a:rPr>
              <a:t>, as a competitor to Flash.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2011, Oracle released a new version, </a:t>
            </a:r>
            <a:r>
              <a:rPr lang="en-US" sz="1400" dirty="0" err="1">
                <a:solidFill>
                  <a:srgbClr val="3C5790"/>
                </a:solidFill>
              </a:rPr>
              <a:t>JavaFX</a:t>
            </a:r>
            <a:r>
              <a:rPr lang="en-US" sz="1400" dirty="0">
                <a:solidFill>
                  <a:srgbClr val="3C5790"/>
                </a:solidFill>
              </a:rPr>
              <a:t> 2.0, that had a Java API and no longer needed a separate programming language.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As of Java 7 update 6, </a:t>
            </a:r>
            <a:r>
              <a:rPr lang="en-US" sz="1400" dirty="0" err="1">
                <a:solidFill>
                  <a:srgbClr val="3C5790"/>
                </a:solidFill>
              </a:rPr>
              <a:t>JavaFX</a:t>
            </a:r>
            <a:r>
              <a:rPr lang="en-US" sz="1400" dirty="0">
                <a:solidFill>
                  <a:srgbClr val="3C5790"/>
                </a:solidFill>
              </a:rPr>
              <a:t> 2.2 has been bundled with the JDK and JRE.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9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JavaFX</a:t>
            </a:r>
            <a:r>
              <a:rPr lang="en-US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</a:t>
            </a:r>
            <a:r>
              <a:rPr lang="en-US" sz="1400" dirty="0" err="1">
                <a:solidFill>
                  <a:srgbClr val="3C5790"/>
                </a:solidFill>
              </a:rPr>
              <a:t>JavaFX</a:t>
            </a:r>
            <a:r>
              <a:rPr lang="en-US" sz="1400" dirty="0">
                <a:solidFill>
                  <a:srgbClr val="3C5790"/>
                </a:solidFill>
              </a:rPr>
              <a:t>, you put everything you want to show onto a scene.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3657600" cy="231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76800"/>
            <a:ext cx="5486400" cy="16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4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JVM Internals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Permanent generation has been completely removed in JDK 8.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Options </a:t>
            </a:r>
            <a:r>
              <a:rPr lang="en-US" sz="1400" dirty="0" err="1">
                <a:solidFill>
                  <a:srgbClr val="3C5790"/>
                </a:solidFill>
              </a:rPr>
              <a:t>PermSize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dirty="0" err="1">
                <a:solidFill>
                  <a:srgbClr val="3C5790"/>
                </a:solidFill>
              </a:rPr>
              <a:t>MaxPermSize</a:t>
            </a:r>
            <a:r>
              <a:rPr lang="en-US" sz="1400" dirty="0">
                <a:solidFill>
                  <a:srgbClr val="3C5790"/>
                </a:solidFill>
              </a:rPr>
              <a:t> have also been removed in JDK 8.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JDK 8, classes metadata is now stored in the native heap and this space is called </a:t>
            </a:r>
            <a:r>
              <a:rPr lang="en-US" sz="1400" b="1" dirty="0" err="1">
                <a:solidFill>
                  <a:srgbClr val="3C5790"/>
                </a:solidFill>
              </a:rPr>
              <a:t>Metaspace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some new flags added for </a:t>
            </a:r>
            <a:r>
              <a:rPr lang="en-US" sz="1400" dirty="0" err="1">
                <a:solidFill>
                  <a:srgbClr val="3C5790"/>
                </a:solidFill>
              </a:rPr>
              <a:t>Metaspace</a:t>
            </a:r>
            <a:r>
              <a:rPr lang="en-US" sz="1400" dirty="0">
                <a:solidFill>
                  <a:srgbClr val="3C5790"/>
                </a:solidFill>
              </a:rPr>
              <a:t> in JDK 8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-</a:t>
            </a:r>
            <a:r>
              <a:rPr lang="en-US" sz="1200" b="1" dirty="0" err="1">
                <a:solidFill>
                  <a:srgbClr val="3C5790"/>
                </a:solidFill>
              </a:rPr>
              <a:t>XX:MetaspaceSize</a:t>
            </a:r>
            <a:r>
              <a:rPr lang="en-US" sz="1200" b="1" dirty="0">
                <a:solidFill>
                  <a:srgbClr val="3C5790"/>
                </a:solidFill>
              </a:rPr>
              <a:t>=&lt;NNN&gt;</a:t>
            </a:r>
            <a:r>
              <a:rPr lang="en-US" sz="1200" dirty="0">
                <a:solidFill>
                  <a:srgbClr val="3C5790"/>
                </a:solidFill>
              </a:rPr>
              <a:t> where &lt;NNN&gt; is the initial amount of space(the initial high-water-mark) allocated for class metadata (in bytes) that may induce a garbage collection to unload classes.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-</a:t>
            </a:r>
            <a:r>
              <a:rPr lang="en-US" sz="1200" b="1" dirty="0" err="1">
                <a:solidFill>
                  <a:srgbClr val="3C5790"/>
                </a:solidFill>
              </a:rPr>
              <a:t>XX:MaxMetaspaceSize</a:t>
            </a:r>
            <a:r>
              <a:rPr lang="en-US" sz="1200" b="1" dirty="0">
                <a:solidFill>
                  <a:srgbClr val="3C5790"/>
                </a:solidFill>
              </a:rPr>
              <a:t>=&lt;NNN&gt;</a:t>
            </a:r>
            <a:r>
              <a:rPr lang="en-US" sz="1200" dirty="0">
                <a:solidFill>
                  <a:srgbClr val="3C5790"/>
                </a:solidFill>
              </a:rPr>
              <a:t> where &lt;NNN&gt; is the maximum amount of space to be allocated for class metadata (in bytes). This flag can be used to limit the amount of space allocated for class </a:t>
            </a:r>
            <a:r>
              <a:rPr lang="en-US" sz="1200" dirty="0" err="1">
                <a:solidFill>
                  <a:srgbClr val="3C5790"/>
                </a:solidFill>
              </a:rPr>
              <a:t>metadata.By</a:t>
            </a:r>
            <a:r>
              <a:rPr lang="en-US" sz="1200" dirty="0">
                <a:solidFill>
                  <a:srgbClr val="3C5790"/>
                </a:solidFill>
              </a:rPr>
              <a:t> default there is no limit set.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-</a:t>
            </a:r>
            <a:r>
              <a:rPr lang="en-US" sz="1200" b="1" dirty="0" err="1">
                <a:solidFill>
                  <a:srgbClr val="3C5790"/>
                </a:solidFill>
              </a:rPr>
              <a:t>XX:MinMetaspaceFreeRatio</a:t>
            </a:r>
            <a:r>
              <a:rPr lang="en-US" sz="1200" b="1" dirty="0">
                <a:solidFill>
                  <a:srgbClr val="3C5790"/>
                </a:solidFill>
              </a:rPr>
              <a:t>=&lt;NNN&gt;</a:t>
            </a:r>
            <a:r>
              <a:rPr lang="en-US" sz="1200" dirty="0">
                <a:solidFill>
                  <a:srgbClr val="3C5790"/>
                </a:solidFill>
              </a:rPr>
              <a:t> where &lt;NNN&gt; is the minimum percentage of class metadata capacity free after a GC to avoid an increase in the amount of space (high-water-mark) allocated for class metadata.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-</a:t>
            </a:r>
            <a:r>
              <a:rPr lang="en-US" sz="1200" b="1" dirty="0" err="1">
                <a:solidFill>
                  <a:srgbClr val="3C5790"/>
                </a:solidFill>
              </a:rPr>
              <a:t>XX:MaxMetaspaceFreeRatio</a:t>
            </a:r>
            <a:r>
              <a:rPr lang="en-US" sz="1200" b="1" dirty="0">
                <a:solidFill>
                  <a:srgbClr val="3C5790"/>
                </a:solidFill>
              </a:rPr>
              <a:t>=&lt;NNN&gt;</a:t>
            </a:r>
            <a:r>
              <a:rPr lang="en-US" sz="1200" dirty="0">
                <a:solidFill>
                  <a:srgbClr val="3C5790"/>
                </a:solidFill>
              </a:rPr>
              <a:t> where &lt;NNN&gt; is the maximum percentage of class metadata capacity free after a GC to avoid a reduction in the amount of space (high-water-mark) allocated for class metadata.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By default class metadata allocation is only limited by the amount of available native </a:t>
            </a:r>
            <a:r>
              <a:rPr lang="en-US" sz="1400" dirty="0" smtClean="0">
                <a:solidFill>
                  <a:srgbClr val="3C5790"/>
                </a:solidFill>
              </a:rPr>
              <a:t>memory.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JVM Internals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23900" y="2507456"/>
            <a:ext cx="2247900" cy="464344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>
                <a:solidFill>
                  <a:srgbClr val="3C5790"/>
                </a:solidFill>
              </a:rPr>
              <a:t>Heap Structure in Java 6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7400"/>
            <a:ext cx="4192166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730646"/>
            <a:ext cx="4724400" cy="197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4"/>
          <p:cNvSpPr txBox="1">
            <a:spLocks/>
          </p:cNvSpPr>
          <p:nvPr/>
        </p:nvSpPr>
        <p:spPr bwMode="auto">
          <a:xfrm>
            <a:off x="1219200" y="5181600"/>
            <a:ext cx="1447800" cy="464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400" dirty="0" smtClean="0">
                <a:solidFill>
                  <a:srgbClr val="3C5790"/>
                </a:solidFill>
              </a:rPr>
              <a:t>JVM Metadata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Other Improvements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Integer types now support unsigned arithmetic.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Math class has methods to detect integer overflow.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8 brings a small number of convenience methods that use streams for reading lines from files and for visiting directory entries.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many years, the JDK had a nonpublic class java.util.prefs.Base64 and an undocumented </a:t>
            </a:r>
            <a:r>
              <a:rPr lang="en-US" sz="1400" dirty="0" smtClean="0">
                <a:solidFill>
                  <a:srgbClr val="3C5790"/>
                </a:solidFill>
              </a:rPr>
              <a:t>class sun.misc.BASE64Encoder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  <a:r>
              <a:rPr lang="en-US" sz="1400" dirty="0" smtClean="0">
                <a:solidFill>
                  <a:srgbClr val="3C5790"/>
                </a:solidFill>
              </a:rPr>
              <a:t> Java </a:t>
            </a:r>
            <a:r>
              <a:rPr lang="en-US" sz="1400" dirty="0">
                <a:solidFill>
                  <a:srgbClr val="3C5790"/>
                </a:solidFill>
              </a:rPr>
              <a:t>8 provides a standard encoder and </a:t>
            </a:r>
            <a:r>
              <a:rPr lang="en-US" sz="1400" dirty="0" smtClean="0">
                <a:solidFill>
                  <a:srgbClr val="3C5790"/>
                </a:solidFill>
              </a:rPr>
              <a:t>decoder </a:t>
            </a:r>
            <a:r>
              <a:rPr lang="en-US" sz="1400" b="1" dirty="0" smtClean="0">
                <a:solidFill>
                  <a:srgbClr val="3C5790"/>
                </a:solidFill>
              </a:rPr>
              <a:t>java.util.Base64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8 has two enhancements to annotation processing: repeated annotations and type use annotations.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Reflection has been enhanced to report method parameter names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Java 8, JDBC has been updated to version 4.2.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Java?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b="1" dirty="0" smtClean="0">
                <a:solidFill>
                  <a:srgbClr val="3C5790"/>
                </a:solidFill>
              </a:rPr>
              <a:t>Java</a:t>
            </a:r>
            <a:r>
              <a:rPr lang="en-US" sz="1500" dirty="0" smtClean="0">
                <a:solidFill>
                  <a:srgbClr val="3C5790"/>
                </a:solidFill>
              </a:rPr>
              <a:t> is a programming language created by Sun Microsystems.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Java is used in a wide variety of computing platforms from embedded devices and mobile phones on  the low end, to enterprise servers and supercomputers on the high end.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Memory management is handled through integrated automatic garbage collection performed by the JVM.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heart of the Java platform is the concept of a "virtual machine" that executes Java </a:t>
            </a:r>
            <a:r>
              <a:rPr lang="en-US" sz="1500" b="1" dirty="0" err="1" smtClean="0">
                <a:solidFill>
                  <a:srgbClr val="3C5790"/>
                </a:solidFill>
              </a:rPr>
              <a:t>bytecode</a:t>
            </a:r>
            <a:r>
              <a:rPr lang="en-US" sz="1500" dirty="0" smtClean="0">
                <a:solidFill>
                  <a:srgbClr val="3C5790"/>
                </a:solidFill>
              </a:rPr>
              <a:t> programs. This </a:t>
            </a:r>
            <a:r>
              <a:rPr lang="en-US" sz="1500" dirty="0" err="1" smtClean="0">
                <a:solidFill>
                  <a:srgbClr val="3C5790"/>
                </a:solidFill>
              </a:rPr>
              <a:t>bytecode</a:t>
            </a:r>
            <a:r>
              <a:rPr lang="en-US" sz="1500" dirty="0" smtClean="0">
                <a:solidFill>
                  <a:srgbClr val="3C5790"/>
                </a:solidFill>
              </a:rPr>
              <a:t> is the same no matter what hardware or operating system the program is running under. 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There is a </a:t>
            </a:r>
            <a:r>
              <a:rPr lang="en-US" sz="1500" b="1" dirty="0" smtClean="0">
                <a:solidFill>
                  <a:srgbClr val="3C5790"/>
                </a:solidFill>
              </a:rPr>
              <a:t>JIT(Just-In-Time)</a:t>
            </a:r>
            <a:r>
              <a:rPr lang="en-US" sz="1500" dirty="0" smtClean="0">
                <a:solidFill>
                  <a:srgbClr val="3C5790"/>
                </a:solidFill>
              </a:rPr>
              <a:t> compiler within the Java Virtual Machine, or JVM.  The JIT compiler translates the Java </a:t>
            </a:r>
            <a:r>
              <a:rPr lang="en-US" sz="1500" dirty="0" err="1" smtClean="0">
                <a:solidFill>
                  <a:srgbClr val="3C5790"/>
                </a:solidFill>
              </a:rPr>
              <a:t>bytecode</a:t>
            </a:r>
            <a:r>
              <a:rPr lang="en-US" sz="1500" dirty="0" smtClean="0">
                <a:solidFill>
                  <a:srgbClr val="3C5790"/>
                </a:solidFill>
              </a:rPr>
              <a:t> into native processor instructions at run-time and caches the native code in memory during execution. 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Java programs are cross-platform or platform independent, but the code of the Java Virtual Machines (JVM) that execute these programs is not.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8 is a revolutionary release of the world’s #1 development platform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includes </a:t>
            </a:r>
            <a:r>
              <a:rPr lang="en-US" sz="1400" dirty="0">
                <a:solidFill>
                  <a:srgbClr val="3C5790"/>
                </a:solidFill>
              </a:rPr>
              <a:t>a huge upgrade to the Java programming </a:t>
            </a:r>
            <a:r>
              <a:rPr lang="en-US" sz="1400" dirty="0" smtClean="0">
                <a:solidFill>
                  <a:srgbClr val="3C5790"/>
                </a:solidFill>
              </a:rPr>
              <a:t>model.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http://en.wikipedia.org/wiki/Java_(programming_language)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Oreilly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Java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8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Lambdas</a:t>
            </a:r>
            <a:r>
              <a:rPr lang="ro-RO" sz="1600" dirty="0" smtClean="0">
                <a:solidFill>
                  <a:schemeClr val="bg1"/>
                </a:solidFill>
              </a:rPr>
              <a:t> (</a:t>
            </a:r>
            <a:r>
              <a:rPr lang="en-US" sz="1600" dirty="0" smtClean="0">
                <a:solidFill>
                  <a:schemeClr val="bg1"/>
                </a:solidFill>
              </a:rPr>
              <a:t>Mar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2014</a:t>
            </a:r>
            <a:r>
              <a:rPr lang="ro-RO" sz="1600" dirty="0" smtClean="0">
                <a:solidFill>
                  <a:schemeClr val="bg1"/>
                </a:solidFill>
              </a:rPr>
              <a:t>)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AWP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o-RO" sz="1600" dirty="0" smtClean="0">
                <a:solidFill>
                  <a:schemeClr val="bg1"/>
                </a:solidFill>
              </a:rPr>
              <a:t>Java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o-RO" sz="1600" dirty="0" smtClean="0">
                <a:solidFill>
                  <a:schemeClr val="bg1"/>
                </a:solidFill>
              </a:rPr>
              <a:t>SE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o-RO" sz="1600" dirty="0" smtClean="0">
                <a:solidFill>
                  <a:schemeClr val="bg1"/>
                </a:solidFill>
              </a:rPr>
              <a:t>8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o-RO" sz="1600" dirty="0" smtClean="0">
                <a:solidFill>
                  <a:schemeClr val="bg1"/>
                </a:solidFill>
              </a:rPr>
              <a:t>for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o-RO" sz="1600" dirty="0" smtClean="0">
                <a:solidFill>
                  <a:schemeClr val="bg1"/>
                </a:solidFill>
              </a:rPr>
              <a:t>the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o-RO" sz="1600" dirty="0" smtClean="0">
                <a:solidFill>
                  <a:schemeClr val="bg1"/>
                </a:solidFill>
              </a:rPr>
              <a:t>Really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o-RO" sz="1600" dirty="0" smtClean="0">
                <a:solidFill>
                  <a:schemeClr val="bg1"/>
                </a:solidFill>
              </a:rPr>
              <a:t>Impatient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2672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The initial Java release was named </a:t>
            </a:r>
            <a:r>
              <a:rPr lang="en-US" sz="1500" b="1" dirty="0" smtClean="0">
                <a:solidFill>
                  <a:srgbClr val="3C5790"/>
                </a:solidFill>
              </a:rPr>
              <a:t>Oak</a:t>
            </a:r>
            <a:r>
              <a:rPr lang="en-US" sz="1500" dirty="0" smtClean="0">
                <a:solidFill>
                  <a:srgbClr val="3C5790"/>
                </a:solidFill>
              </a:rPr>
              <a:t>, and the first stable version was JDK 1.0.2, called Java 1.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JDK 1.0 - 23 January  1996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JDK 1.1 – 19 February 1997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J2SE 1.2 – 8 December 1998 (codename Playground)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J2SE 1.3 – 8 May 2000 (codename Kestrel)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J2SE 1.4 – 6 February 2002 (codename Merlin)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J2SE 5.0 – 30 September 2004 (codename Tiger)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Java SE 6 – 11 December 2006 (codename Mustang)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Java SE 7 – 7 July 2011(codename Dolphin)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Java SE 8 – 18 March 2014 (codename Spider)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Java SE 9 – planned for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Java </a:t>
            </a:r>
            <a:r>
              <a:rPr lang="fr-CA" dirty="0" err="1" smtClean="0">
                <a:solidFill>
                  <a:schemeClr val="bg1"/>
                </a:solidFill>
              </a:rPr>
              <a:t>Flavors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2672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The Java distribution comes in different flavors: </a:t>
            </a:r>
          </a:p>
          <a:p>
            <a:r>
              <a:rPr lang="en-US" sz="1500" b="1" dirty="0" smtClean="0">
                <a:solidFill>
                  <a:srgbClr val="3C5790"/>
                </a:solidFill>
              </a:rPr>
              <a:t>Java Card </a:t>
            </a:r>
            <a:r>
              <a:rPr lang="en-US" sz="15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500" dirty="0" smtClean="0">
                <a:solidFill>
                  <a:srgbClr val="3C5790"/>
                </a:solidFill>
              </a:rPr>
              <a:t>run securely on smart cards and similar small-memory devices.</a:t>
            </a:r>
          </a:p>
          <a:p>
            <a:r>
              <a:rPr lang="en-US" sz="1500" b="1" dirty="0" smtClean="0">
                <a:solidFill>
                  <a:srgbClr val="3C5790"/>
                </a:solidFill>
              </a:rPr>
              <a:t>Java ME</a:t>
            </a:r>
            <a:r>
              <a:rPr lang="en-US" sz="1500" dirty="0" smtClean="0">
                <a:solidFill>
                  <a:srgbClr val="3C5790"/>
                </a:solidFill>
              </a:rPr>
              <a:t>(Micro Edition) </a:t>
            </a:r>
            <a:r>
              <a:rPr lang="en-US" sz="1500" dirty="0" smtClean="0">
                <a:solidFill>
                  <a:srgbClr val="3C5790"/>
                </a:solidFill>
                <a:sym typeface="Wingdings" pitchFamily="2" charset="2"/>
              </a:rPr>
              <a:t> Specifies several different sets of libraries (known as profiles) for devices with limited storage, display, and power capacities.</a:t>
            </a:r>
          </a:p>
          <a:p>
            <a:r>
              <a:rPr lang="en-US" sz="1500" b="1" dirty="0" smtClean="0">
                <a:solidFill>
                  <a:srgbClr val="3C5790"/>
                </a:solidFill>
                <a:sym typeface="Wingdings" pitchFamily="2" charset="2"/>
              </a:rPr>
              <a:t>Java SE</a:t>
            </a:r>
            <a:r>
              <a:rPr lang="en-US" sz="1500" dirty="0" smtClean="0">
                <a:solidFill>
                  <a:srgbClr val="3C5790"/>
                </a:solidFill>
                <a:sym typeface="Wingdings" pitchFamily="2" charset="2"/>
              </a:rPr>
              <a:t>(Standard Edition)  for general-purpose use on desktop PCs, servers and similar devices.</a:t>
            </a:r>
          </a:p>
          <a:p>
            <a:r>
              <a:rPr lang="en-US" sz="1500" b="1" dirty="0" smtClean="0">
                <a:solidFill>
                  <a:srgbClr val="3C5790"/>
                </a:solidFill>
                <a:sym typeface="Wingdings" pitchFamily="2" charset="2"/>
              </a:rPr>
              <a:t>Java EE</a:t>
            </a:r>
            <a:r>
              <a:rPr lang="en-US" sz="1500" dirty="0" smtClean="0">
                <a:solidFill>
                  <a:srgbClr val="3C5790"/>
                </a:solidFill>
                <a:sym typeface="Wingdings" pitchFamily="2" charset="2"/>
              </a:rPr>
              <a:t>(Enterprise Edition)  </a:t>
            </a:r>
            <a:r>
              <a:rPr lang="fr-FR" sz="1500" dirty="0" smtClean="0">
                <a:solidFill>
                  <a:srgbClr val="3C5790"/>
                </a:solidFill>
                <a:sym typeface="Wingdings" pitchFamily="2" charset="2"/>
              </a:rPr>
              <a:t>Java SE plus </a:t>
            </a:r>
            <a:r>
              <a:rPr lang="fr-FR" sz="1500" dirty="0" err="1" smtClean="0">
                <a:solidFill>
                  <a:srgbClr val="3C5790"/>
                </a:solidFill>
                <a:sym typeface="Wingdings" pitchFamily="2" charset="2"/>
              </a:rPr>
              <a:t>various</a:t>
            </a:r>
            <a:r>
              <a:rPr lang="fr-FR" sz="1500" dirty="0" smtClean="0">
                <a:solidFill>
                  <a:srgbClr val="3C5790"/>
                </a:solidFill>
                <a:sym typeface="Wingdings" pitchFamily="2" charset="2"/>
              </a:rPr>
              <a:t> APIs </a:t>
            </a:r>
            <a:r>
              <a:rPr lang="fr-FR" sz="1500" dirty="0" err="1" smtClean="0">
                <a:solidFill>
                  <a:srgbClr val="3C5790"/>
                </a:solidFill>
                <a:sym typeface="Wingdings" pitchFamily="2" charset="2"/>
              </a:rPr>
              <a:t>useful</a:t>
            </a:r>
            <a:r>
              <a:rPr lang="fr-FR" sz="1500" dirty="0" smtClean="0">
                <a:solidFill>
                  <a:srgbClr val="3C5790"/>
                </a:solidFill>
                <a:sym typeface="Wingdings" pitchFamily="2" charset="2"/>
              </a:rPr>
              <a:t> for multi-</a:t>
            </a:r>
            <a:r>
              <a:rPr lang="fr-FR" sz="1500" dirty="0" err="1" smtClean="0">
                <a:solidFill>
                  <a:srgbClr val="3C5790"/>
                </a:solidFill>
                <a:sym typeface="Wingdings" pitchFamily="2" charset="2"/>
              </a:rPr>
              <a:t>tier</a:t>
            </a:r>
            <a:r>
              <a:rPr lang="fr-FR" sz="15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FR" sz="1500" dirty="0" err="1" smtClean="0">
                <a:solidFill>
                  <a:srgbClr val="3C5790"/>
                </a:solidFill>
                <a:sym typeface="Wingdings" pitchFamily="2" charset="2"/>
              </a:rPr>
              <a:t>client–server</a:t>
            </a:r>
            <a:r>
              <a:rPr lang="fr-FR" sz="15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FR" sz="1500" dirty="0" err="1" smtClean="0">
                <a:solidFill>
                  <a:srgbClr val="3C5790"/>
                </a:solidFill>
                <a:sym typeface="Wingdings" pitchFamily="2" charset="2"/>
              </a:rPr>
              <a:t>enterprise</a:t>
            </a:r>
            <a:r>
              <a:rPr lang="fr-FR" sz="1500" dirty="0" smtClean="0">
                <a:solidFill>
                  <a:srgbClr val="3C5790"/>
                </a:solidFill>
                <a:sym typeface="Wingdings" pitchFamily="2" charset="2"/>
              </a:rPr>
              <a:t> applications.</a:t>
            </a:r>
            <a:endParaRPr lang="en-US" sz="1500" dirty="0" smtClean="0">
              <a:solidFill>
                <a:srgbClr val="3C579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New </a:t>
            </a:r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JSR 335: Language-level support for lambda expressions under Project Lambda and default methods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JSR 223: Project </a:t>
            </a:r>
            <a:r>
              <a:rPr lang="en-US" sz="1500" dirty="0" err="1" smtClean="0">
                <a:solidFill>
                  <a:srgbClr val="3C5790"/>
                </a:solidFill>
              </a:rPr>
              <a:t>Nashorn</a:t>
            </a:r>
            <a:r>
              <a:rPr lang="en-US" sz="1500" dirty="0" smtClean="0">
                <a:solidFill>
                  <a:srgbClr val="3C5790"/>
                </a:solidFill>
              </a:rPr>
              <a:t>, a JavaScript runtime which allows developers to embed JavaScript code within applications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JSR 308: Annotation on Java Types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JSR 337: Repeating annotations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JSR 310: Date and Time API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Statically-linked JNI libraries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Launch </a:t>
            </a:r>
            <a:r>
              <a:rPr lang="en-US" sz="1500" dirty="0" err="1" smtClean="0">
                <a:solidFill>
                  <a:srgbClr val="3C5790"/>
                </a:solidFill>
              </a:rPr>
              <a:t>JavaFX</a:t>
            </a:r>
            <a:r>
              <a:rPr lang="en-US" sz="1500" dirty="0" smtClean="0">
                <a:solidFill>
                  <a:srgbClr val="3C5790"/>
                </a:solidFill>
              </a:rPr>
              <a:t> applications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Remove the permanent generation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Java 8 is not supported on Windows XP.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ro-RO" sz="1500" dirty="0" smtClean="0">
                <a:solidFill>
                  <a:srgbClr val="3C5790"/>
                </a:solidFill>
              </a:rPr>
              <a:t>Java 8 includes Java Mission Control.</a:t>
            </a:r>
            <a:endParaRPr lang="fr-CA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Lambda Expressions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505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lambda expression is a block of code with parameters.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use a lambda expression whenever we want a block of code executed at a later point in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Lambda expressions can be converted to functional interfaces.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Lambda expressions can access effectively final variables from the enclosing scope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Method and constructor references refer to methods or constructors </a:t>
            </a:r>
            <a:r>
              <a:rPr lang="en-US" sz="1400" dirty="0" smtClean="0">
                <a:solidFill>
                  <a:srgbClr val="3C5790"/>
                </a:solidFill>
              </a:rPr>
              <a:t>without invoking them.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New </a:t>
            </a:r>
            <a:r>
              <a:rPr lang="en-US" sz="1400" b="1" dirty="0" err="1" smtClean="0">
                <a:solidFill>
                  <a:srgbClr val="3C5790"/>
                </a:solidFill>
              </a:rPr>
              <a:t>java.util.function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package was added in Java SE 8.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Lambda Expressions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Lambda expressions in Java is usual written using syntax </a:t>
            </a:r>
            <a:r>
              <a:rPr lang="en-US" sz="1400" b="1" dirty="0" smtClean="0">
                <a:solidFill>
                  <a:srgbClr val="3C5790"/>
                </a:solidFill>
              </a:rPr>
              <a:t>(argument) </a:t>
            </a:r>
            <a:r>
              <a:rPr lang="en-US" sz="1400" b="1" dirty="0" smtClean="0">
                <a:solidFill>
                  <a:srgbClr val="3C5790"/>
                </a:solidFill>
                <a:sym typeface="Wingdings" pitchFamily="2" charset="2"/>
              </a:rPr>
              <a:t> (body)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Lambda syntax: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 lambda expression can have zero, one or more parameters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type of the parameters can be explicitly declared or it can be inferred from the context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Parameters are enclosed in parentheses and separated by </a:t>
            </a:r>
            <a:r>
              <a:rPr lang="en-US" sz="1200" dirty="0" smtClean="0">
                <a:solidFill>
                  <a:srgbClr val="3C5790"/>
                </a:solidFill>
              </a:rPr>
              <a:t>commas. </a:t>
            </a:r>
            <a:r>
              <a:rPr lang="en-US" sz="1200" dirty="0" err="1" smtClean="0">
                <a:solidFill>
                  <a:srgbClr val="3C5790"/>
                </a:solidFill>
              </a:rPr>
              <a:t>Eg</a:t>
            </a:r>
            <a:r>
              <a:rPr lang="en-US" sz="1200" dirty="0">
                <a:solidFill>
                  <a:srgbClr val="3C5790"/>
                </a:solidFill>
              </a:rPr>
              <a:t>: (String a, </a:t>
            </a:r>
            <a:r>
              <a:rPr lang="en-US" sz="1200" dirty="0" err="1">
                <a:solidFill>
                  <a:srgbClr val="3C5790"/>
                </a:solidFill>
              </a:rPr>
              <a:t>int</a:t>
            </a:r>
            <a:r>
              <a:rPr lang="en-US" sz="1200" dirty="0">
                <a:solidFill>
                  <a:srgbClr val="3C5790"/>
                </a:solidFill>
              </a:rPr>
              <a:t> b, float c)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Empty parentheses are used to represent an empty set of parameters. </a:t>
            </a:r>
            <a:r>
              <a:rPr lang="en-US" sz="1200" dirty="0" err="1">
                <a:solidFill>
                  <a:srgbClr val="3C5790"/>
                </a:solidFill>
              </a:rPr>
              <a:t>Eg</a:t>
            </a:r>
            <a:r>
              <a:rPr lang="en-US" sz="1200" dirty="0" smtClean="0">
                <a:solidFill>
                  <a:srgbClr val="3C5790"/>
                </a:solidFill>
              </a:rPr>
              <a:t>: () </a:t>
            </a:r>
            <a:r>
              <a:rPr lang="en-US" sz="1200" dirty="0">
                <a:solidFill>
                  <a:srgbClr val="3C5790"/>
                </a:solidFill>
              </a:rPr>
              <a:t>-&gt; 42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When there is a single parameter, if its type is inferred, it is not mandatory to use parentheses. </a:t>
            </a:r>
            <a:r>
              <a:rPr lang="en-US" sz="1200" dirty="0" err="1" smtClean="0">
                <a:solidFill>
                  <a:srgbClr val="3C5790"/>
                </a:solidFill>
              </a:rPr>
              <a:t>Eg</a:t>
            </a:r>
            <a:r>
              <a:rPr lang="en-US" sz="1200" dirty="0" smtClean="0">
                <a:solidFill>
                  <a:srgbClr val="3C5790"/>
                </a:solidFill>
              </a:rPr>
              <a:t>: a </a:t>
            </a:r>
            <a:r>
              <a:rPr lang="en-US" sz="1200" dirty="0">
                <a:solidFill>
                  <a:srgbClr val="3C5790"/>
                </a:solidFill>
              </a:rPr>
              <a:t>-&gt; return </a:t>
            </a:r>
            <a:r>
              <a:rPr lang="en-US" sz="1200" dirty="0" smtClean="0">
                <a:solidFill>
                  <a:srgbClr val="3C5790"/>
                </a:solidFill>
              </a:rPr>
              <a:t>a*a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body of the lambda expressions can contain zero, one or more statements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If body of lambda expression has single statement curly brackets are not mandatory and the return type of the anonymous function is the same as that of the body expression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>
              <a:solidFill>
                <a:srgbClr val="3C5790"/>
              </a:solidFill>
            </a:endParaRPr>
          </a:p>
          <a:p>
            <a:endParaRPr lang="en-US" sz="1200" dirty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4648200"/>
            <a:ext cx="31432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6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Lambda Expressions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set of interfaces were added in </a:t>
            </a:r>
            <a:r>
              <a:rPr lang="en-US" sz="1400" b="1" dirty="0" err="1" smtClean="0">
                <a:solidFill>
                  <a:srgbClr val="3C5790"/>
                </a:solidFill>
              </a:rPr>
              <a:t>java.util.function</a:t>
            </a:r>
            <a:r>
              <a:rPr lang="en-US" sz="1400" dirty="0" smtClean="0">
                <a:solidFill>
                  <a:srgbClr val="3C5790"/>
                </a:solidFill>
              </a:rPr>
              <a:t> package: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Predicate</a:t>
            </a:r>
            <a:r>
              <a:rPr lang="en-US" sz="1200" dirty="0">
                <a:solidFill>
                  <a:srgbClr val="3C5790"/>
                </a:solidFill>
              </a:rPr>
              <a:t>: A property of the object passed as </a:t>
            </a:r>
            <a:r>
              <a:rPr lang="en-US" sz="1200" dirty="0" smtClean="0">
                <a:solidFill>
                  <a:srgbClr val="3C5790"/>
                </a:solidFill>
              </a:rPr>
              <a:t>argument.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Consumer</a:t>
            </a:r>
            <a:r>
              <a:rPr lang="en-US" sz="1200" dirty="0">
                <a:solidFill>
                  <a:srgbClr val="3C5790"/>
                </a:solidFill>
              </a:rPr>
              <a:t>: An action to be performed with the object passed as </a:t>
            </a:r>
            <a:r>
              <a:rPr lang="en-US" sz="1200" dirty="0" smtClean="0">
                <a:solidFill>
                  <a:srgbClr val="3C5790"/>
                </a:solidFill>
              </a:rPr>
              <a:t>argument.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Function</a:t>
            </a:r>
            <a:r>
              <a:rPr lang="en-US" sz="1200" dirty="0">
                <a:solidFill>
                  <a:srgbClr val="3C5790"/>
                </a:solidFill>
              </a:rPr>
              <a:t>: Transform a T to a </a:t>
            </a:r>
            <a:r>
              <a:rPr lang="en-US" sz="1200" dirty="0" smtClean="0">
                <a:solidFill>
                  <a:srgbClr val="3C5790"/>
                </a:solidFill>
              </a:rPr>
              <a:t>U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Supplier</a:t>
            </a:r>
            <a:r>
              <a:rPr lang="en-US" sz="1200" dirty="0">
                <a:solidFill>
                  <a:srgbClr val="3C5790"/>
                </a:solidFill>
              </a:rPr>
              <a:t>: Provide an instance of a T (such as a factory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UnaryOperator</a:t>
            </a:r>
            <a:r>
              <a:rPr lang="en-US" sz="1200" dirty="0">
                <a:solidFill>
                  <a:srgbClr val="3C5790"/>
                </a:solidFill>
              </a:rPr>
              <a:t>: A unary operator from T -&gt; </a:t>
            </a:r>
            <a:r>
              <a:rPr lang="en-US" sz="1200" dirty="0" smtClean="0">
                <a:solidFill>
                  <a:srgbClr val="3C5790"/>
                </a:solidFill>
              </a:rPr>
              <a:t>T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BinaryOperator</a:t>
            </a:r>
            <a:r>
              <a:rPr lang="en-US" sz="1200" dirty="0">
                <a:solidFill>
                  <a:srgbClr val="3C5790"/>
                </a:solidFill>
              </a:rPr>
              <a:t>: A binary operator from (T, T) -&gt; </a:t>
            </a:r>
            <a:r>
              <a:rPr lang="en-US" sz="1200" dirty="0" smtClean="0">
                <a:solidFill>
                  <a:srgbClr val="3C5790"/>
                </a:solidFill>
              </a:rPr>
              <a:t>T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>
              <a:solidFill>
                <a:srgbClr val="3C5790"/>
              </a:solidFill>
            </a:endParaRPr>
          </a:p>
          <a:p>
            <a:endParaRPr lang="en-US" sz="1200" dirty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7442</TotalTime>
  <Words>2257</Words>
  <Application>Microsoft Office PowerPoint</Application>
  <PresentationFormat>On-screen Show (4:3)</PresentationFormat>
  <Paragraphs>205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143</vt:lpstr>
      <vt:lpstr>Java 8 – New Features</vt:lpstr>
      <vt:lpstr>Contents</vt:lpstr>
      <vt:lpstr>What is Java?</vt:lpstr>
      <vt:lpstr>History</vt:lpstr>
      <vt:lpstr>Java Flavors</vt:lpstr>
      <vt:lpstr>New Features</vt:lpstr>
      <vt:lpstr>Lambda Expressions</vt:lpstr>
      <vt:lpstr>Lambda Expressions (cont.)</vt:lpstr>
      <vt:lpstr>Lambda Expressions (cont.)</vt:lpstr>
      <vt:lpstr>Streams</vt:lpstr>
      <vt:lpstr>Streams (cont.)</vt:lpstr>
      <vt:lpstr>Streams (cont.)</vt:lpstr>
      <vt:lpstr>Default Methods</vt:lpstr>
      <vt:lpstr>Default Methods (cont.)</vt:lpstr>
      <vt:lpstr>Data Parallelism</vt:lpstr>
      <vt:lpstr>Data Parallelism (cont.)</vt:lpstr>
      <vt:lpstr>Date Time API</vt:lpstr>
      <vt:lpstr>Date Time API (cont.)</vt:lpstr>
      <vt:lpstr>Date Time API (cont.)</vt:lpstr>
      <vt:lpstr>Date Time API (cont.)</vt:lpstr>
      <vt:lpstr>Date Time API (cont.)</vt:lpstr>
      <vt:lpstr>Nashorn JavaScript Engine</vt:lpstr>
      <vt:lpstr>Nashorn JavaScript Engine (cont.)</vt:lpstr>
      <vt:lpstr>Concurrency Enhancements</vt:lpstr>
      <vt:lpstr>JavaFX</vt:lpstr>
      <vt:lpstr>JavaFX (cont.)</vt:lpstr>
      <vt:lpstr>JVM Internals</vt:lpstr>
      <vt:lpstr>JVM Internals (cont.)</vt:lpstr>
      <vt:lpstr>Other Improvements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755</cp:revision>
  <dcterms:created xsi:type="dcterms:W3CDTF">2012-04-12T06:19:17Z</dcterms:created>
  <dcterms:modified xsi:type="dcterms:W3CDTF">2014-06-21T09:08:42Z</dcterms:modified>
</cp:coreProperties>
</file>