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8" r:id="rId4"/>
    <p:sldId id="383" r:id="rId5"/>
    <p:sldId id="382" r:id="rId6"/>
    <p:sldId id="300"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384" r:id="rId35"/>
    <p:sldId id="413" r:id="rId36"/>
    <p:sldId id="414" r:id="rId37"/>
    <p:sldId id="412" r:id="rId38"/>
    <p:sldId id="416" r:id="rId39"/>
    <p:sldId id="415" r:id="rId40"/>
    <p:sldId id="418" r:id="rId41"/>
    <p:sldId id="419" r:id="rId42"/>
    <p:sldId id="420" r:id="rId43"/>
    <p:sldId id="422" r:id="rId44"/>
    <p:sldId id="423" r:id="rId45"/>
    <p:sldId id="417" r:id="rId46"/>
    <p:sldId id="424" r:id="rId47"/>
    <p:sldId id="421" r:id="rId48"/>
    <p:sldId id="455" r:id="rId49"/>
    <p:sldId id="427" r:id="rId50"/>
    <p:sldId id="456" r:id="rId51"/>
    <p:sldId id="426" r:id="rId52"/>
    <p:sldId id="429" r:id="rId53"/>
    <p:sldId id="428"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442" r:id="rId67"/>
    <p:sldId id="443" r:id="rId68"/>
    <p:sldId id="444" r:id="rId69"/>
    <p:sldId id="445" r:id="rId70"/>
    <p:sldId id="446" r:id="rId71"/>
    <p:sldId id="447" r:id="rId72"/>
    <p:sldId id="448" r:id="rId73"/>
    <p:sldId id="449" r:id="rId74"/>
    <p:sldId id="425" r:id="rId75"/>
    <p:sldId id="452" r:id="rId76"/>
    <p:sldId id="453" r:id="rId77"/>
    <p:sldId id="454" r:id="rId78"/>
    <p:sldId id="259" r:id="rId7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p:scale>
          <a:sx n="100" d="100"/>
          <a:sy n="100" d="100"/>
        </p:scale>
        <p:origin x="-1092" y="3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8DFA47-ABE8-420E-B58B-34C50F5681E2}" type="datetimeFigureOut">
              <a:rPr lang="ro-RO" smtClean="0"/>
              <a:pPr/>
              <a:t>14.01.2015</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549E6A-06C8-4D81-B285-C86ECB2AB2C9}" type="slidenum">
              <a:rPr lang="ro-RO" smtClean="0"/>
              <a:pPr/>
              <a:t>‹#›</a:t>
            </a:fld>
            <a:endParaRPr lang="ro-R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17</a:t>
            </a:fld>
            <a:endParaRPr lang="ro-R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26</a:t>
            </a:fld>
            <a:endParaRPr lang="ro-R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27</a:t>
            </a:fld>
            <a:endParaRPr lang="ro-R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28</a:t>
            </a:fld>
            <a:endParaRPr lang="ro-R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29</a:t>
            </a:fld>
            <a:endParaRPr lang="ro-R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30</a:t>
            </a:fld>
            <a:endParaRPr lang="ro-R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31</a:t>
            </a:fld>
            <a:endParaRPr lang="ro-R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32</a:t>
            </a:fld>
            <a:endParaRPr lang="ro-R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33</a:t>
            </a:fld>
            <a:endParaRPr lang="ro-R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36</a:t>
            </a:fld>
            <a:endParaRPr lang="ro-R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18</a:t>
            </a:fld>
            <a:endParaRPr lang="ro-R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19</a:t>
            </a:fld>
            <a:endParaRPr lang="ro-R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20</a:t>
            </a:fld>
            <a:endParaRPr lang="ro-R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21</a:t>
            </a:fld>
            <a:endParaRPr lang="ro-R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22</a:t>
            </a:fld>
            <a:endParaRPr lang="ro-R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23</a:t>
            </a:fld>
            <a:endParaRPr lang="ro-R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24</a:t>
            </a:fld>
            <a:endParaRPr lang="ro-R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Slide Number Placeholder 3"/>
          <p:cNvSpPr>
            <a:spLocks noGrp="1"/>
          </p:cNvSpPr>
          <p:nvPr>
            <p:ph type="sldNum" sz="quarter" idx="10"/>
          </p:nvPr>
        </p:nvSpPr>
        <p:spPr/>
        <p:txBody>
          <a:bodyPr/>
          <a:lstStyle/>
          <a:p>
            <a:fld id="{2B549E6A-06C8-4D81-B285-C86ECB2AB2C9}" type="slidenum">
              <a:rPr lang="ro-RO" smtClean="0"/>
              <a:pPr/>
              <a:t>25</a:t>
            </a:fld>
            <a:endParaRPr lang="ro-R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14/01/2015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14/01/2015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14/01/2015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14/01/2015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14/01/2015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14/01/2015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14/01/2015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14/01/2015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14/01/2015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14/01/2015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14/01/2015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14/01/2015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ro-RO" sz="4000" dirty="0" smtClean="0">
                <a:solidFill>
                  <a:schemeClr val="bg1"/>
                </a:solidFill>
              </a:rPr>
              <a:t>Java Network</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2209800"/>
          </a:xfrm>
        </p:spPr>
        <p:txBody>
          <a:bodyPr/>
          <a:lstStyle/>
          <a:p>
            <a:r>
              <a:rPr lang="en-US" sz="1400" dirty="0" smtClean="0">
                <a:solidFill>
                  <a:srgbClr val="3C5790"/>
                </a:solidFill>
              </a:rPr>
              <a:t>Input and output streams are fundamentally byte-based. Readers and writers are based on characters, which can have varying widths depending on the character set. ASCII and Latin-1 use 1-byte characters, UTF-32 uses 4-byte characters.</a:t>
            </a:r>
          </a:p>
          <a:p>
            <a:r>
              <a:rPr lang="en-US" sz="1400" dirty="0" smtClean="0">
                <a:solidFill>
                  <a:srgbClr val="3C5790"/>
                </a:solidFill>
              </a:rPr>
              <a:t>The related classes Reader and Writer are abstract base classes for reading from and writing to character streams, respectively.</a:t>
            </a:r>
          </a:p>
          <a:p>
            <a:r>
              <a:rPr lang="en-US" sz="1400" dirty="0" smtClean="0">
                <a:solidFill>
                  <a:srgbClr val="3C5790"/>
                </a:solidFill>
              </a:rPr>
              <a:t>The stream classes follow the decorator pattern by extending the base subclass to add features to the stream classes.</a:t>
            </a:r>
          </a:p>
          <a:p>
            <a:r>
              <a:rPr lang="en-US" sz="1400" dirty="0" smtClean="0">
                <a:solidFill>
                  <a:srgbClr val="3C5790"/>
                </a:solidFill>
              </a:rPr>
              <a:t>Almost every method that performs input or output is declared to throw an </a:t>
            </a:r>
            <a:r>
              <a:rPr lang="en-US" sz="1400" dirty="0" err="1" smtClean="0">
                <a:solidFill>
                  <a:srgbClr val="3C5790"/>
                </a:solidFill>
              </a:rPr>
              <a:t>IOException</a:t>
            </a:r>
            <a:r>
              <a:rPr lang="en-US" sz="1400" dirty="0" smtClean="0">
                <a:solidFill>
                  <a:srgbClr val="3C5790"/>
                </a:solidFill>
              </a:rPr>
              <a:t> or other </a:t>
            </a:r>
            <a:r>
              <a:rPr lang="en-US" sz="1400" dirty="0" err="1" smtClean="0">
                <a:solidFill>
                  <a:srgbClr val="3C5790"/>
                </a:solidFill>
              </a:rPr>
              <a:t>IOException</a:t>
            </a:r>
            <a:r>
              <a:rPr lang="en-US" sz="1400" dirty="0" smtClean="0">
                <a:solidFill>
                  <a:srgbClr val="3C5790"/>
                </a:solidFill>
              </a:rPr>
              <a:t> </a:t>
            </a:r>
            <a:r>
              <a:rPr lang="en-US" sz="1400" dirty="0" err="1" smtClean="0">
                <a:solidFill>
                  <a:srgbClr val="3C5790"/>
                </a:solidFill>
              </a:rPr>
              <a:t>sublasses</a:t>
            </a:r>
            <a:r>
              <a:rPr lang="en-US" sz="1400" dirty="0" smtClean="0">
                <a:solidFill>
                  <a:srgbClr val="3C5790"/>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2209800"/>
          </a:xfrm>
        </p:spPr>
        <p:txBody>
          <a:bodyPr/>
          <a:lstStyle/>
          <a:p>
            <a:r>
              <a:rPr lang="en-US" sz="1400" dirty="0" smtClean="0">
                <a:solidFill>
                  <a:srgbClr val="3C5790"/>
                </a:solidFill>
              </a:rPr>
              <a:t>The console is the default destination for output written to </a:t>
            </a:r>
            <a:r>
              <a:rPr lang="en-US" sz="1400" dirty="0" err="1" smtClean="0">
                <a:solidFill>
                  <a:srgbClr val="3C5790"/>
                </a:solidFill>
              </a:rPr>
              <a:t>System.out</a:t>
            </a:r>
            <a:r>
              <a:rPr lang="en-US" sz="1400" dirty="0" smtClean="0">
                <a:solidFill>
                  <a:srgbClr val="3C5790"/>
                </a:solidFill>
              </a:rPr>
              <a:t> or System.err and the default source of input for </a:t>
            </a:r>
            <a:r>
              <a:rPr lang="en-US" sz="1400" dirty="0" err="1" smtClean="0">
                <a:solidFill>
                  <a:srgbClr val="3C5790"/>
                </a:solidFill>
              </a:rPr>
              <a:t>System.in</a:t>
            </a:r>
            <a:r>
              <a:rPr lang="en-US" sz="1400" dirty="0" smtClean="0">
                <a:solidFill>
                  <a:srgbClr val="3C5790"/>
                </a:solidFill>
              </a:rPr>
              <a:t>. On Unix systems the console refers to a very specific command-line shell rather than to command-line shells overall.</a:t>
            </a:r>
          </a:p>
          <a:p>
            <a:r>
              <a:rPr lang="en-US" sz="1400" dirty="0" err="1" smtClean="0">
                <a:solidFill>
                  <a:srgbClr val="3C5790"/>
                </a:solidFill>
              </a:rPr>
              <a:t>System.out</a:t>
            </a:r>
            <a:r>
              <a:rPr lang="en-US" sz="1400" dirty="0" smtClean="0">
                <a:solidFill>
                  <a:srgbClr val="3C5790"/>
                </a:solidFill>
              </a:rPr>
              <a:t> is the first instance of the </a:t>
            </a:r>
            <a:r>
              <a:rPr lang="en-US" sz="1400" dirty="0" err="1" smtClean="0">
                <a:solidFill>
                  <a:srgbClr val="3C5790"/>
                </a:solidFill>
              </a:rPr>
              <a:t>OutputStream</a:t>
            </a:r>
            <a:r>
              <a:rPr lang="en-US" sz="1400" dirty="0" smtClean="0">
                <a:solidFill>
                  <a:srgbClr val="3C5790"/>
                </a:solidFill>
              </a:rPr>
              <a:t> class most programmers are using. </a:t>
            </a:r>
          </a:p>
          <a:p>
            <a:r>
              <a:rPr lang="en-US" sz="1400" dirty="0" smtClean="0">
                <a:solidFill>
                  <a:srgbClr val="3C5790"/>
                </a:solidFill>
              </a:rPr>
              <a:t>It's an instance of </a:t>
            </a:r>
            <a:r>
              <a:rPr lang="en-US" sz="1400" dirty="0" err="1" smtClean="0">
                <a:solidFill>
                  <a:srgbClr val="3C5790"/>
                </a:solidFill>
              </a:rPr>
              <a:t>java.io.PrintStream</a:t>
            </a:r>
            <a:r>
              <a:rPr lang="en-US" sz="1400" dirty="0" smtClean="0">
                <a:solidFill>
                  <a:srgbClr val="3C5790"/>
                </a:solidFill>
              </a:rPr>
              <a:t>, a subclass of </a:t>
            </a:r>
            <a:r>
              <a:rPr lang="en-US" sz="1400" dirty="0" err="1" smtClean="0">
                <a:solidFill>
                  <a:srgbClr val="3C5790"/>
                </a:solidFill>
              </a:rPr>
              <a:t>java.io.OutputStream</a:t>
            </a:r>
            <a:r>
              <a:rPr lang="en-US" sz="1400" dirty="0" smtClean="0">
                <a:solidFill>
                  <a:srgbClr val="3C5790"/>
                </a:solidFill>
              </a:rPr>
              <a:t>. Output sent to </a:t>
            </a:r>
            <a:r>
              <a:rPr lang="en-US" sz="1400" dirty="0" err="1" smtClean="0">
                <a:solidFill>
                  <a:srgbClr val="3C5790"/>
                </a:solidFill>
              </a:rPr>
              <a:t>System.out</a:t>
            </a:r>
            <a:r>
              <a:rPr lang="en-US" sz="1400" dirty="0" smtClean="0">
                <a:solidFill>
                  <a:srgbClr val="3C5790"/>
                </a:solidFill>
              </a:rPr>
              <a:t> appears on the console.</a:t>
            </a:r>
          </a:p>
          <a:p>
            <a:r>
              <a:rPr lang="en-US" sz="1400" dirty="0" smtClean="0">
                <a:solidFill>
                  <a:srgbClr val="3C5790"/>
                </a:solidFill>
              </a:rPr>
              <a:t>System.err is most commonly used inside the catch clause of a try/catch block when errors are logged.</a:t>
            </a:r>
          </a:p>
          <a:p>
            <a:r>
              <a:rPr lang="en-US" sz="1400" dirty="0" err="1" smtClean="0">
                <a:solidFill>
                  <a:srgbClr val="3C5790"/>
                </a:solidFill>
              </a:rPr>
              <a:t>System.in</a:t>
            </a:r>
            <a:r>
              <a:rPr lang="en-US" sz="1400" dirty="0" smtClean="0">
                <a:solidFill>
                  <a:srgbClr val="3C5790"/>
                </a:solidFill>
              </a:rPr>
              <a:t> is the input stream connected to the console.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2409825"/>
          </a:xfrm>
        </p:spPr>
        <p:txBody>
          <a:bodyPr/>
          <a:lstStyle/>
          <a:p>
            <a:r>
              <a:rPr lang="en-US" sz="1400" dirty="0" smtClean="0">
                <a:solidFill>
                  <a:srgbClr val="3C5790"/>
                </a:solidFill>
              </a:rPr>
              <a:t>Java 6 added a singleton new </a:t>
            </a:r>
            <a:r>
              <a:rPr lang="en-US" sz="1400" dirty="0" err="1" smtClean="0">
                <a:solidFill>
                  <a:srgbClr val="3C5790"/>
                </a:solidFill>
              </a:rPr>
              <a:t>java.lang.Console</a:t>
            </a:r>
            <a:r>
              <a:rPr lang="en-US" sz="1400" dirty="0" smtClean="0">
                <a:solidFill>
                  <a:srgbClr val="3C5790"/>
                </a:solidFill>
              </a:rPr>
              <a:t> class that provides a few convenience methods for input and output. Example: Console </a:t>
            </a:r>
            <a:r>
              <a:rPr lang="en-US" sz="1400" dirty="0" err="1" smtClean="0">
                <a:solidFill>
                  <a:srgbClr val="3C5790"/>
                </a:solidFill>
              </a:rPr>
              <a:t>theConsole</a:t>
            </a:r>
            <a:r>
              <a:rPr lang="en-US" sz="1400" dirty="0" smtClean="0">
                <a:solidFill>
                  <a:srgbClr val="3C5790"/>
                </a:solidFill>
              </a:rPr>
              <a:t> = </a:t>
            </a:r>
            <a:r>
              <a:rPr lang="en-US" sz="1400" dirty="0" err="1" smtClean="0">
                <a:solidFill>
                  <a:srgbClr val="3C5790"/>
                </a:solidFill>
              </a:rPr>
              <a:t>System.console</a:t>
            </a:r>
            <a:r>
              <a:rPr lang="en-US" sz="1400" dirty="0" smtClean="0">
                <a:solidFill>
                  <a:srgbClr val="3C5790"/>
                </a:solidFill>
              </a:rPr>
              <a:t>( );</a:t>
            </a:r>
          </a:p>
          <a:p>
            <a:r>
              <a:rPr lang="en-US" sz="1400" dirty="0" smtClean="0">
                <a:solidFill>
                  <a:srgbClr val="3C5790"/>
                </a:solidFill>
              </a:rPr>
              <a:t>Java 5 added a Closeable interface that  many </a:t>
            </a:r>
            <a:r>
              <a:rPr lang="en-US" sz="1400" dirty="0" err="1" smtClean="0">
                <a:solidFill>
                  <a:srgbClr val="3C5790"/>
                </a:solidFill>
              </a:rPr>
              <a:t>io</a:t>
            </a:r>
            <a:r>
              <a:rPr lang="en-US" sz="1400" dirty="0" smtClean="0">
                <a:solidFill>
                  <a:srgbClr val="3C5790"/>
                </a:solidFill>
              </a:rPr>
              <a:t> classes are implementing. A Closeable is a source or destination of data that can be closed. The close method is invoked to release resources that the object is holding (such as open files).</a:t>
            </a:r>
          </a:p>
          <a:p>
            <a:r>
              <a:rPr lang="en-US" sz="1400" dirty="0" smtClean="0">
                <a:solidFill>
                  <a:srgbClr val="3C5790"/>
                </a:solidFill>
              </a:rPr>
              <a:t>Many output streams buffer writes to improve performance. Rather than sending each byte to its destination as it's written, the bytes are accumulated in a memory buffer ranging in size from several bytes to several thousand bytes. When the buffer fills up, all the data is sent at once. </a:t>
            </a:r>
          </a:p>
          <a:p>
            <a:r>
              <a:rPr lang="en-US" sz="1400" dirty="0" smtClean="0">
                <a:solidFill>
                  <a:srgbClr val="3C5790"/>
                </a:solidFill>
              </a:rPr>
              <a:t>The flush( ) method forces the data to be written whether or not the buffer is full.</a:t>
            </a:r>
          </a:p>
          <a:p>
            <a:r>
              <a:rPr lang="en-US" sz="1400" dirty="0" smtClean="0">
                <a:solidFill>
                  <a:srgbClr val="3C5790"/>
                </a:solidFill>
              </a:rPr>
              <a:t>Java 5 added a Flushable interface, having the flush method that is implemented by </a:t>
            </a:r>
            <a:r>
              <a:rPr lang="en-US" sz="1400" dirty="0" err="1" smtClean="0">
                <a:solidFill>
                  <a:srgbClr val="3C5790"/>
                </a:solidFill>
              </a:rPr>
              <a:t>io</a:t>
            </a:r>
            <a:r>
              <a:rPr lang="en-US" sz="1400" dirty="0" smtClean="0">
                <a:solidFill>
                  <a:srgbClr val="3C5790"/>
                </a:solidFill>
              </a:rPr>
              <a:t> classes.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pic>
        <p:nvPicPr>
          <p:cNvPr id="5" name="Picture 2"/>
          <p:cNvPicPr>
            <a:picLocks noChangeAspect="1" noChangeArrowheads="1"/>
          </p:cNvPicPr>
          <p:nvPr/>
        </p:nvPicPr>
        <p:blipFill>
          <a:blip r:embed="rId3" cstate="print"/>
          <a:srcRect/>
          <a:stretch>
            <a:fillRect/>
          </a:stretch>
        </p:blipFill>
        <p:spPr bwMode="auto">
          <a:xfrm>
            <a:off x="152400" y="2362200"/>
            <a:ext cx="3657600" cy="3595456"/>
          </a:xfrm>
          <a:prstGeom prst="rect">
            <a:avLst/>
          </a:prstGeom>
          <a:noFill/>
          <a:ln w="9525">
            <a:noFill/>
            <a:miter lim="800000"/>
            <a:headEnd/>
            <a:tailEnd/>
          </a:ln>
          <a:effectLst/>
        </p:spPr>
      </p:pic>
      <p:cxnSp>
        <p:nvCxnSpPr>
          <p:cNvPr id="6" name="Straight Connector 5"/>
          <p:cNvCxnSpPr/>
          <p:nvPr/>
        </p:nvCxnSpPr>
        <p:spPr>
          <a:xfrm>
            <a:off x="3886200" y="1828800"/>
            <a:ext cx="0" cy="502920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3"/>
          <p:cNvPicPr>
            <a:picLocks noChangeAspect="1" noChangeArrowheads="1"/>
          </p:cNvPicPr>
          <p:nvPr/>
        </p:nvPicPr>
        <p:blipFill>
          <a:blip r:embed="rId4" cstate="print"/>
          <a:srcRect/>
          <a:stretch>
            <a:fillRect/>
          </a:stretch>
        </p:blipFill>
        <p:spPr bwMode="auto">
          <a:xfrm>
            <a:off x="4019550" y="1981200"/>
            <a:ext cx="4972050" cy="2266950"/>
          </a:xfrm>
          <a:prstGeom prst="rect">
            <a:avLst/>
          </a:prstGeom>
          <a:noFill/>
          <a:ln w="9525">
            <a:noFill/>
            <a:miter lim="800000"/>
            <a:headEnd/>
            <a:tailEnd/>
          </a:ln>
          <a:effectLst/>
        </p:spPr>
      </p:pic>
      <p:pic>
        <p:nvPicPr>
          <p:cNvPr id="8" name="Picture 4"/>
          <p:cNvPicPr>
            <a:picLocks noChangeAspect="1" noChangeArrowheads="1"/>
          </p:cNvPicPr>
          <p:nvPr/>
        </p:nvPicPr>
        <p:blipFill>
          <a:blip r:embed="rId5" cstate="print"/>
          <a:srcRect/>
          <a:stretch>
            <a:fillRect/>
          </a:stretch>
        </p:blipFill>
        <p:spPr bwMode="auto">
          <a:xfrm>
            <a:off x="4038600" y="5029200"/>
            <a:ext cx="5029200" cy="1533525"/>
          </a:xfrm>
          <a:prstGeom prst="rect">
            <a:avLst/>
          </a:prstGeom>
          <a:noFill/>
          <a:ln w="9525">
            <a:noFill/>
            <a:miter lim="800000"/>
            <a:headEnd/>
            <a:tailEnd/>
          </a:ln>
          <a:effectLst/>
        </p:spPr>
      </p:pic>
      <p:cxnSp>
        <p:nvCxnSpPr>
          <p:cNvPr id="9" name="Straight Connector 8"/>
          <p:cNvCxnSpPr/>
          <p:nvPr/>
        </p:nvCxnSpPr>
        <p:spPr>
          <a:xfrm>
            <a:off x="3886200" y="4495800"/>
            <a:ext cx="52578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pic>
        <p:nvPicPr>
          <p:cNvPr id="10" name="Picture 2"/>
          <p:cNvPicPr>
            <a:picLocks noChangeAspect="1" noChangeArrowheads="1"/>
          </p:cNvPicPr>
          <p:nvPr/>
        </p:nvPicPr>
        <p:blipFill>
          <a:blip r:embed="rId3" cstate="print"/>
          <a:srcRect/>
          <a:stretch>
            <a:fillRect/>
          </a:stretch>
        </p:blipFill>
        <p:spPr bwMode="auto">
          <a:xfrm>
            <a:off x="1143000" y="1752600"/>
            <a:ext cx="5410200" cy="3134184"/>
          </a:xfrm>
          <a:prstGeom prst="rect">
            <a:avLst/>
          </a:prstGeom>
          <a:noFill/>
          <a:ln w="9525">
            <a:noFill/>
            <a:miter lim="800000"/>
            <a:headEnd/>
            <a:tailEnd/>
          </a:ln>
          <a:effectLst/>
        </p:spPr>
      </p:pic>
      <p:pic>
        <p:nvPicPr>
          <p:cNvPr id="11" name="Picture 5"/>
          <p:cNvPicPr>
            <a:picLocks noChangeAspect="1" noChangeArrowheads="1"/>
          </p:cNvPicPr>
          <p:nvPr/>
        </p:nvPicPr>
        <p:blipFill>
          <a:blip r:embed="rId4" cstate="print"/>
          <a:srcRect/>
          <a:stretch>
            <a:fillRect/>
          </a:stretch>
        </p:blipFill>
        <p:spPr bwMode="auto">
          <a:xfrm>
            <a:off x="6629400" y="3438983"/>
            <a:ext cx="2200275" cy="209550"/>
          </a:xfrm>
          <a:prstGeom prst="rect">
            <a:avLst/>
          </a:prstGeom>
          <a:noFill/>
          <a:ln w="9525">
            <a:noFill/>
            <a:miter lim="800000"/>
            <a:headEnd/>
            <a:tailEnd/>
          </a:ln>
          <a:effectLst/>
        </p:spPr>
      </p:pic>
      <p:cxnSp>
        <p:nvCxnSpPr>
          <p:cNvPr id="12" name="Straight Connector 11"/>
          <p:cNvCxnSpPr/>
          <p:nvPr/>
        </p:nvCxnSpPr>
        <p:spPr>
          <a:xfrm>
            <a:off x="0" y="4962983"/>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3"/>
          <p:cNvPicPr>
            <a:picLocks noChangeAspect="1" noChangeArrowheads="1"/>
          </p:cNvPicPr>
          <p:nvPr/>
        </p:nvPicPr>
        <p:blipFill>
          <a:blip r:embed="rId5" cstate="print"/>
          <a:srcRect/>
          <a:stretch>
            <a:fillRect/>
          </a:stretch>
        </p:blipFill>
        <p:spPr bwMode="auto">
          <a:xfrm>
            <a:off x="304799" y="5343983"/>
            <a:ext cx="3805397" cy="1294530"/>
          </a:xfrm>
          <a:prstGeom prst="rect">
            <a:avLst/>
          </a:prstGeom>
          <a:noFill/>
          <a:ln w="9525">
            <a:noFill/>
            <a:miter lim="800000"/>
            <a:headEnd/>
            <a:tailEnd/>
          </a:ln>
          <a:effectLst/>
        </p:spPr>
      </p:pic>
      <p:cxnSp>
        <p:nvCxnSpPr>
          <p:cNvPr id="14" name="Straight Connector 13"/>
          <p:cNvCxnSpPr/>
          <p:nvPr/>
        </p:nvCxnSpPr>
        <p:spPr>
          <a:xfrm>
            <a:off x="4191000" y="4962983"/>
            <a:ext cx="0" cy="182880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4"/>
          <p:cNvPicPr>
            <a:picLocks noChangeAspect="1" noChangeArrowheads="1"/>
          </p:cNvPicPr>
          <p:nvPr/>
        </p:nvPicPr>
        <p:blipFill>
          <a:blip r:embed="rId6" cstate="print"/>
          <a:srcRect/>
          <a:stretch>
            <a:fillRect/>
          </a:stretch>
        </p:blipFill>
        <p:spPr bwMode="auto">
          <a:xfrm>
            <a:off x="4495799" y="5343983"/>
            <a:ext cx="4046782" cy="13252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4419601"/>
          </a:xfrm>
        </p:spPr>
        <p:txBody>
          <a:bodyPr/>
          <a:lstStyle/>
          <a:p>
            <a:r>
              <a:rPr lang="en-US" sz="1400" dirty="0" smtClean="0">
                <a:solidFill>
                  <a:srgbClr val="3C5790"/>
                </a:solidFill>
              </a:rPr>
              <a:t>The </a:t>
            </a:r>
            <a:r>
              <a:rPr lang="en-US" sz="1400" dirty="0" err="1" smtClean="0">
                <a:solidFill>
                  <a:srgbClr val="3C5790"/>
                </a:solidFill>
              </a:rPr>
              <a:t>java.io.FileInputStream</a:t>
            </a:r>
            <a:r>
              <a:rPr lang="en-US" sz="1400" dirty="0" smtClean="0">
                <a:solidFill>
                  <a:srgbClr val="3C5790"/>
                </a:solidFill>
              </a:rPr>
              <a:t> and </a:t>
            </a:r>
            <a:r>
              <a:rPr lang="en-US" sz="1400" dirty="0" err="1" smtClean="0">
                <a:solidFill>
                  <a:srgbClr val="3C5790"/>
                </a:solidFill>
              </a:rPr>
              <a:t>java.io.FileOutputStream</a:t>
            </a:r>
            <a:r>
              <a:rPr lang="en-US" sz="1400" dirty="0" smtClean="0">
                <a:solidFill>
                  <a:srgbClr val="3C5790"/>
                </a:solidFill>
              </a:rPr>
              <a:t> classes provide methods for reading and writing data in </a:t>
            </a:r>
            <a:r>
              <a:rPr lang="en-US" sz="1400" dirty="0" err="1" smtClean="0">
                <a:solidFill>
                  <a:srgbClr val="3C5790"/>
                </a:solidFill>
              </a:rPr>
              <a:t>files.They</a:t>
            </a:r>
            <a:r>
              <a:rPr lang="en-US" sz="1400" dirty="0" smtClean="0">
                <a:solidFill>
                  <a:srgbClr val="3C5790"/>
                </a:solidFill>
              </a:rPr>
              <a:t> don't provide is file management, like finding out whether a file is readable or writable or moving a file from one directory to another.</a:t>
            </a:r>
          </a:p>
          <a:p>
            <a:r>
              <a:rPr lang="en-US" sz="1400" dirty="0" err="1" smtClean="0">
                <a:solidFill>
                  <a:srgbClr val="3C5790"/>
                </a:solidFill>
              </a:rPr>
              <a:t>FileInputStream</a:t>
            </a:r>
            <a:r>
              <a:rPr lang="en-US" sz="1400" dirty="0" smtClean="0">
                <a:solidFill>
                  <a:srgbClr val="3C5790"/>
                </a:solidFill>
              </a:rPr>
              <a:t> is a concrete class and provides an input stream connected to a particular </a:t>
            </a:r>
            <a:r>
              <a:rPr lang="en-US" sz="1400" dirty="0" err="1" smtClean="0">
                <a:solidFill>
                  <a:srgbClr val="3C5790"/>
                </a:solidFill>
              </a:rPr>
              <a:t>file.Methods</a:t>
            </a:r>
            <a:r>
              <a:rPr lang="en-US" sz="1400" dirty="0" smtClean="0">
                <a:solidFill>
                  <a:srgbClr val="3C5790"/>
                </a:solidFill>
              </a:rPr>
              <a:t> most used: read( ), available( ), skip( ), and close( ). The </a:t>
            </a:r>
            <a:r>
              <a:rPr lang="en-US" sz="1400" dirty="0" err="1" smtClean="0">
                <a:solidFill>
                  <a:srgbClr val="3C5790"/>
                </a:solidFill>
              </a:rPr>
              <a:t>FileInputStream</a:t>
            </a:r>
            <a:r>
              <a:rPr lang="en-US" sz="1400" dirty="0" smtClean="0">
                <a:solidFill>
                  <a:srgbClr val="3C5790"/>
                </a:solidFill>
              </a:rPr>
              <a:t> class has one method that's not declared in the </a:t>
            </a:r>
            <a:r>
              <a:rPr lang="en-US" sz="1400" dirty="0" err="1" smtClean="0">
                <a:solidFill>
                  <a:srgbClr val="3C5790"/>
                </a:solidFill>
              </a:rPr>
              <a:t>InputStream</a:t>
            </a:r>
            <a:r>
              <a:rPr lang="en-US" sz="1400" dirty="0" smtClean="0">
                <a:solidFill>
                  <a:srgbClr val="3C5790"/>
                </a:solidFill>
              </a:rPr>
              <a:t> </a:t>
            </a:r>
            <a:r>
              <a:rPr lang="en-US" sz="1400" dirty="0" err="1" smtClean="0">
                <a:solidFill>
                  <a:srgbClr val="3C5790"/>
                </a:solidFill>
              </a:rPr>
              <a:t>superclass</a:t>
            </a:r>
            <a:r>
              <a:rPr lang="en-US" sz="1400" dirty="0" smtClean="0">
                <a:solidFill>
                  <a:srgbClr val="3C5790"/>
                </a:solidFill>
              </a:rPr>
              <a:t>: </a:t>
            </a:r>
            <a:r>
              <a:rPr lang="en-US" sz="1400" dirty="0" err="1" smtClean="0">
                <a:solidFill>
                  <a:srgbClr val="3C5790"/>
                </a:solidFill>
              </a:rPr>
              <a:t>getFD</a:t>
            </a:r>
            <a:r>
              <a:rPr lang="en-US" sz="1400" dirty="0" smtClean="0">
                <a:solidFill>
                  <a:srgbClr val="3C5790"/>
                </a:solidFill>
              </a:rPr>
              <a:t>( ), returning a </a:t>
            </a:r>
            <a:r>
              <a:rPr lang="en-US" sz="1400" dirty="0" err="1" smtClean="0">
                <a:solidFill>
                  <a:srgbClr val="3C5790"/>
                </a:solidFill>
              </a:rPr>
              <a:t>FileDescriptor</a:t>
            </a:r>
            <a:r>
              <a:rPr lang="en-US" sz="1400" dirty="0" smtClean="0">
                <a:solidFill>
                  <a:srgbClr val="3C5790"/>
                </a:solidFill>
              </a:rPr>
              <a:t> class.</a:t>
            </a:r>
          </a:p>
          <a:p>
            <a:r>
              <a:rPr lang="en-US" sz="1400" dirty="0" smtClean="0">
                <a:solidFill>
                  <a:srgbClr val="3C5790"/>
                </a:solidFill>
              </a:rPr>
              <a:t>The </a:t>
            </a:r>
            <a:r>
              <a:rPr lang="en-US" sz="1400" dirty="0" err="1" smtClean="0">
                <a:solidFill>
                  <a:srgbClr val="3C5790"/>
                </a:solidFill>
              </a:rPr>
              <a:t>java.io.FileOutputStream</a:t>
            </a:r>
            <a:r>
              <a:rPr lang="en-US" sz="1400" dirty="0" smtClean="0">
                <a:solidFill>
                  <a:srgbClr val="3C5790"/>
                </a:solidFill>
              </a:rPr>
              <a:t> class provides output streams connected to files. Methods commonly used write( ), flush( ), and close( ). Also </a:t>
            </a:r>
            <a:r>
              <a:rPr lang="en-US" sz="1400" dirty="0" err="1" smtClean="0">
                <a:solidFill>
                  <a:srgbClr val="3C5790"/>
                </a:solidFill>
              </a:rPr>
              <a:t>FileOutputStream</a:t>
            </a:r>
            <a:r>
              <a:rPr lang="en-US" sz="1400" dirty="0" smtClean="0">
                <a:solidFill>
                  <a:srgbClr val="3C5790"/>
                </a:solidFill>
              </a:rPr>
              <a:t> can return a </a:t>
            </a:r>
            <a:r>
              <a:rPr lang="en-US" sz="1400" dirty="0" err="1" smtClean="0">
                <a:solidFill>
                  <a:srgbClr val="3C5790"/>
                </a:solidFill>
              </a:rPr>
              <a:t>FileDescriptor</a:t>
            </a:r>
            <a:r>
              <a:rPr lang="en-US" sz="1400" dirty="0" smtClean="0">
                <a:solidFill>
                  <a:srgbClr val="3C5790"/>
                </a:solidFill>
              </a:rPr>
              <a:t> object calling </a:t>
            </a:r>
            <a:r>
              <a:rPr lang="en-US" sz="1400" dirty="0" err="1" smtClean="0">
                <a:solidFill>
                  <a:srgbClr val="3C5790"/>
                </a:solidFill>
              </a:rPr>
              <a:t>getFD</a:t>
            </a:r>
            <a:r>
              <a:rPr lang="en-US" sz="1400" dirty="0" smtClean="0">
                <a:solidFill>
                  <a:srgbClr val="3C5790"/>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4419601"/>
          </a:xfrm>
        </p:spPr>
        <p:txBody>
          <a:bodyPr/>
          <a:lstStyle/>
          <a:p>
            <a:r>
              <a:rPr lang="en-US" sz="1400" dirty="0" smtClean="0">
                <a:solidFill>
                  <a:srgbClr val="3C5790"/>
                </a:solidFill>
              </a:rPr>
              <a:t>On network programming we use </a:t>
            </a:r>
            <a:r>
              <a:rPr lang="en-US" sz="1400" dirty="0" err="1" smtClean="0">
                <a:solidFill>
                  <a:srgbClr val="3C5790"/>
                </a:solidFill>
              </a:rPr>
              <a:t>sockets.The</a:t>
            </a:r>
            <a:r>
              <a:rPr lang="en-US" sz="1400" dirty="0" smtClean="0">
                <a:solidFill>
                  <a:srgbClr val="3C5790"/>
                </a:solidFill>
              </a:rPr>
              <a:t> socket provides a reliable connection for the transmission of data between two hosts. It isolates you from the details of packet encodings, lost and retransmitted packets, and packets that arrive out of order. A socket performs four fundamental operations:</a:t>
            </a:r>
          </a:p>
          <a:p>
            <a:pPr lvl="1"/>
            <a:r>
              <a:rPr lang="en-US" sz="1000" dirty="0" smtClean="0">
                <a:solidFill>
                  <a:srgbClr val="3C5790"/>
                </a:solidFill>
              </a:rPr>
              <a:t>Connects to a remote machine</a:t>
            </a:r>
          </a:p>
          <a:p>
            <a:pPr lvl="1"/>
            <a:r>
              <a:rPr lang="en-US" sz="1000" dirty="0" smtClean="0">
                <a:solidFill>
                  <a:srgbClr val="3C5790"/>
                </a:solidFill>
              </a:rPr>
              <a:t>Sends data</a:t>
            </a:r>
          </a:p>
          <a:p>
            <a:pPr lvl="1"/>
            <a:r>
              <a:rPr lang="en-US" sz="1000" dirty="0" smtClean="0">
                <a:solidFill>
                  <a:srgbClr val="3C5790"/>
                </a:solidFill>
              </a:rPr>
              <a:t>Receives data</a:t>
            </a:r>
          </a:p>
          <a:p>
            <a:pPr lvl="1"/>
            <a:r>
              <a:rPr lang="en-US" sz="1000" dirty="0" smtClean="0">
                <a:solidFill>
                  <a:srgbClr val="3C5790"/>
                </a:solidFill>
              </a:rPr>
              <a:t>Closes the connection</a:t>
            </a:r>
          </a:p>
          <a:p>
            <a:r>
              <a:rPr lang="en-US" sz="1400" dirty="0" smtClean="0">
                <a:solidFill>
                  <a:srgbClr val="3C5790"/>
                </a:solidFill>
              </a:rPr>
              <a:t>A socket may both send data to and receive data from the remote host it's connected to. The </a:t>
            </a:r>
            <a:r>
              <a:rPr lang="en-US" sz="1400" dirty="0" err="1" smtClean="0">
                <a:solidFill>
                  <a:srgbClr val="3C5790"/>
                </a:solidFill>
              </a:rPr>
              <a:t>java.net.Socket</a:t>
            </a:r>
            <a:r>
              <a:rPr lang="en-US" sz="1400" dirty="0" smtClean="0">
                <a:solidFill>
                  <a:srgbClr val="3C5790"/>
                </a:solidFill>
              </a:rPr>
              <a:t> class is Java's interface to a network socket and allows you to perform all four fundamental socket operations.</a:t>
            </a:r>
          </a:p>
          <a:p>
            <a:r>
              <a:rPr lang="en-US" sz="1400" dirty="0" smtClean="0">
                <a:solidFill>
                  <a:srgbClr val="3C5790"/>
                </a:solidFill>
              </a:rPr>
              <a:t>Data is sent across the socket via streams. These are the methods to get both streams for the socket: </a:t>
            </a:r>
            <a:r>
              <a:rPr lang="en-US" sz="1400" dirty="0" err="1" smtClean="0">
                <a:solidFill>
                  <a:srgbClr val="3C5790"/>
                </a:solidFill>
              </a:rPr>
              <a:t>getInputStream</a:t>
            </a:r>
            <a:r>
              <a:rPr lang="en-US" sz="1400" dirty="0" smtClean="0">
                <a:solidFill>
                  <a:srgbClr val="3C5790"/>
                </a:solidFill>
              </a:rPr>
              <a:t>(), </a:t>
            </a:r>
            <a:r>
              <a:rPr lang="en-US" sz="1400" dirty="0" err="1" smtClean="0">
                <a:solidFill>
                  <a:srgbClr val="3C5790"/>
                </a:solidFill>
              </a:rPr>
              <a:t>getOutputStream</a:t>
            </a:r>
            <a:r>
              <a:rPr lang="en-US" sz="1400" dirty="0" smtClean="0">
                <a:solidFill>
                  <a:srgbClr val="3C5790"/>
                </a:solidFill>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4419601"/>
          </a:xfrm>
        </p:spPr>
        <p:txBody>
          <a:bodyPr/>
          <a:lstStyle/>
          <a:p>
            <a:r>
              <a:rPr lang="en-US" sz="1400" dirty="0" smtClean="0">
                <a:solidFill>
                  <a:srgbClr val="3C5790"/>
                </a:solidFill>
              </a:rPr>
              <a:t>The java.io package provides a set of abstract classes that define and partially implement filter streams. </a:t>
            </a:r>
          </a:p>
          <a:p>
            <a:r>
              <a:rPr lang="en-US" sz="1400" dirty="0" smtClean="0">
                <a:solidFill>
                  <a:srgbClr val="3C5790"/>
                </a:solidFill>
              </a:rPr>
              <a:t>A filter stream filters data as it's being read from or written to the stream. The filter streams are </a:t>
            </a:r>
            <a:r>
              <a:rPr lang="en-US" sz="1400" b="1" dirty="0" err="1" smtClean="0">
                <a:solidFill>
                  <a:srgbClr val="3C5790"/>
                </a:solidFill>
              </a:rPr>
              <a:t>FilterInputStream</a:t>
            </a:r>
            <a:r>
              <a:rPr lang="en-US" sz="1400" dirty="0" smtClean="0">
                <a:solidFill>
                  <a:srgbClr val="3C5790"/>
                </a:solidFill>
              </a:rPr>
              <a:t> and </a:t>
            </a:r>
            <a:r>
              <a:rPr lang="en-US" sz="1400" b="1" dirty="0" err="1" smtClean="0">
                <a:solidFill>
                  <a:srgbClr val="3C5790"/>
                </a:solidFill>
              </a:rPr>
              <a:t>FilterOutputStream</a:t>
            </a:r>
            <a:r>
              <a:rPr lang="en-US" sz="1400" dirty="0" smtClean="0">
                <a:solidFill>
                  <a:srgbClr val="3C5790"/>
                </a:solidFill>
              </a:rPr>
              <a:t>. </a:t>
            </a:r>
          </a:p>
          <a:p>
            <a:r>
              <a:rPr lang="en-US" sz="1400" dirty="0" smtClean="0">
                <a:solidFill>
                  <a:srgbClr val="3C5790"/>
                </a:solidFill>
              </a:rPr>
              <a:t>Common filter streams classes: </a:t>
            </a:r>
            <a:r>
              <a:rPr lang="en-US" sz="1400" dirty="0" err="1" smtClean="0">
                <a:solidFill>
                  <a:srgbClr val="3C5790"/>
                </a:solidFill>
              </a:rPr>
              <a:t>DataInputStream,DataOutputStream</a:t>
            </a:r>
            <a:r>
              <a:rPr lang="en-US" sz="1400" dirty="0" smtClean="0">
                <a:solidFill>
                  <a:srgbClr val="3C5790"/>
                </a:solidFill>
              </a:rPr>
              <a:t>, </a:t>
            </a:r>
            <a:r>
              <a:rPr lang="en-US" sz="1400" dirty="0" err="1" smtClean="0">
                <a:solidFill>
                  <a:srgbClr val="3C5790"/>
                </a:solidFill>
              </a:rPr>
              <a:t>BufferedInputStream</a:t>
            </a:r>
            <a:r>
              <a:rPr lang="en-US" sz="1400" dirty="0" smtClean="0">
                <a:solidFill>
                  <a:srgbClr val="3C5790"/>
                </a:solidFill>
              </a:rPr>
              <a:t>, </a:t>
            </a:r>
            <a:r>
              <a:rPr lang="en-US" sz="1400" dirty="0" err="1" smtClean="0">
                <a:solidFill>
                  <a:srgbClr val="3C5790"/>
                </a:solidFill>
              </a:rPr>
              <a:t>BufferedOutputStream</a:t>
            </a:r>
            <a:r>
              <a:rPr lang="en-US" sz="1400" dirty="0" smtClean="0">
                <a:solidFill>
                  <a:srgbClr val="3C5790"/>
                </a:solidFill>
              </a:rPr>
              <a:t>, </a:t>
            </a:r>
            <a:r>
              <a:rPr lang="en-US" sz="1400" dirty="0" err="1" smtClean="0">
                <a:solidFill>
                  <a:srgbClr val="3C5790"/>
                </a:solidFill>
              </a:rPr>
              <a:t>PrintStream</a:t>
            </a:r>
            <a:r>
              <a:rPr lang="en-US" sz="1400" dirty="0" smtClean="0">
                <a:solidFill>
                  <a:srgbClr val="3C5790"/>
                </a:solidFill>
              </a:rPr>
              <a:t>.</a:t>
            </a:r>
          </a:p>
          <a:p>
            <a:r>
              <a:rPr lang="en-US" sz="1400" dirty="0" smtClean="0">
                <a:solidFill>
                  <a:srgbClr val="3C5790"/>
                </a:solidFill>
              </a:rPr>
              <a:t>The </a:t>
            </a:r>
            <a:r>
              <a:rPr lang="en-US" sz="1400" dirty="0" err="1" smtClean="0">
                <a:solidFill>
                  <a:srgbClr val="3C5790"/>
                </a:solidFill>
              </a:rPr>
              <a:t>java.util.security</a:t>
            </a:r>
            <a:r>
              <a:rPr lang="en-US" sz="1400" dirty="0" smtClean="0">
                <a:solidFill>
                  <a:srgbClr val="3C5790"/>
                </a:solidFill>
              </a:rPr>
              <a:t> package contains the </a:t>
            </a:r>
            <a:r>
              <a:rPr lang="en-US" sz="1400" dirty="0" err="1" smtClean="0">
                <a:solidFill>
                  <a:srgbClr val="3C5790"/>
                </a:solidFill>
              </a:rPr>
              <a:t>DigestInputStream</a:t>
            </a:r>
            <a:r>
              <a:rPr lang="en-US" sz="1400" dirty="0" smtClean="0">
                <a:solidFill>
                  <a:srgbClr val="3C5790"/>
                </a:solidFill>
              </a:rPr>
              <a:t> and </a:t>
            </a:r>
            <a:r>
              <a:rPr lang="en-US" sz="1400" dirty="0" err="1" smtClean="0">
                <a:solidFill>
                  <a:srgbClr val="3C5790"/>
                </a:solidFill>
              </a:rPr>
              <a:t>DigestOutputStream</a:t>
            </a:r>
            <a:r>
              <a:rPr lang="en-US" sz="1400" dirty="0" smtClean="0">
                <a:solidFill>
                  <a:srgbClr val="3C5790"/>
                </a:solidFill>
              </a:rPr>
              <a:t> filter streams.</a:t>
            </a:r>
          </a:p>
          <a:p>
            <a:r>
              <a:rPr lang="en-US" sz="1400" dirty="0" smtClean="0">
                <a:solidFill>
                  <a:srgbClr val="3C5790"/>
                </a:solidFill>
              </a:rPr>
              <a:t>The Java Cryptography Extension (JCE) adds two more filter streams to this package, </a:t>
            </a:r>
            <a:r>
              <a:rPr lang="en-US" sz="1400" dirty="0" err="1" smtClean="0">
                <a:solidFill>
                  <a:srgbClr val="3C5790"/>
                </a:solidFill>
              </a:rPr>
              <a:t>CipherInputStream</a:t>
            </a:r>
            <a:r>
              <a:rPr lang="en-US" sz="1400" dirty="0" smtClean="0">
                <a:solidFill>
                  <a:srgbClr val="3C5790"/>
                </a:solidFill>
              </a:rPr>
              <a:t> and </a:t>
            </a:r>
            <a:r>
              <a:rPr lang="en-US" sz="1400" dirty="0" err="1" smtClean="0">
                <a:solidFill>
                  <a:srgbClr val="3C5790"/>
                </a:solidFill>
              </a:rPr>
              <a:t>CipherOutputStream</a:t>
            </a:r>
            <a:r>
              <a:rPr lang="en-US" sz="1400" dirty="0" smtClean="0">
                <a:solidFill>
                  <a:srgbClr val="3C5790"/>
                </a:solidFill>
              </a:rPr>
              <a:t>, which can encrypt or decrypt data using a variety of algorithms.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4419601"/>
          </a:xfrm>
        </p:spPr>
        <p:txBody>
          <a:bodyPr/>
          <a:lstStyle/>
          <a:p>
            <a:r>
              <a:rPr lang="en-US" sz="1400" dirty="0" err="1" smtClean="0">
                <a:solidFill>
                  <a:srgbClr val="3C5790"/>
                </a:solidFill>
              </a:rPr>
              <a:t>PrintStream</a:t>
            </a:r>
            <a:r>
              <a:rPr lang="en-US" sz="1400" dirty="0" smtClean="0">
                <a:solidFill>
                  <a:srgbClr val="3C5790"/>
                </a:solidFill>
              </a:rPr>
              <a:t> is a filter stream and thus can be connected to any other output stream: </a:t>
            </a:r>
            <a:r>
              <a:rPr lang="en-US" sz="1400" dirty="0" err="1" smtClean="0">
                <a:solidFill>
                  <a:srgbClr val="3C5790"/>
                </a:solidFill>
              </a:rPr>
              <a:t>FileOutputStream</a:t>
            </a:r>
            <a:r>
              <a:rPr lang="en-US" sz="1400" dirty="0" smtClean="0">
                <a:solidFill>
                  <a:srgbClr val="3C5790"/>
                </a:solidFill>
              </a:rPr>
              <a:t>, </a:t>
            </a:r>
            <a:r>
              <a:rPr lang="en-US" sz="1400" dirty="0" err="1" smtClean="0">
                <a:solidFill>
                  <a:srgbClr val="3C5790"/>
                </a:solidFill>
              </a:rPr>
              <a:t>ByteArrayOutputStream</a:t>
            </a:r>
            <a:r>
              <a:rPr lang="en-US" sz="1400" dirty="0" smtClean="0">
                <a:solidFill>
                  <a:srgbClr val="3C5790"/>
                </a:solidFill>
              </a:rPr>
              <a:t>, </a:t>
            </a:r>
            <a:r>
              <a:rPr lang="en-US" sz="1400" dirty="0" err="1" smtClean="0">
                <a:solidFill>
                  <a:srgbClr val="3C5790"/>
                </a:solidFill>
              </a:rPr>
              <a:t>TelnetOutputStream</a:t>
            </a:r>
            <a:r>
              <a:rPr lang="en-US" sz="1400" dirty="0" smtClean="0">
                <a:solidFill>
                  <a:srgbClr val="3C5790"/>
                </a:solidFill>
              </a:rPr>
              <a:t>.</a:t>
            </a:r>
          </a:p>
          <a:p>
            <a:r>
              <a:rPr lang="en-US" sz="1400" dirty="0" smtClean="0">
                <a:solidFill>
                  <a:srgbClr val="3C5790"/>
                </a:solidFill>
              </a:rPr>
              <a:t>The </a:t>
            </a:r>
            <a:r>
              <a:rPr lang="en-US" sz="1400" dirty="0" err="1" smtClean="0">
                <a:solidFill>
                  <a:srgbClr val="3C5790"/>
                </a:solidFill>
              </a:rPr>
              <a:t>println</a:t>
            </a:r>
            <a:r>
              <a:rPr lang="en-US" sz="1400" dirty="0" smtClean="0">
                <a:solidFill>
                  <a:srgbClr val="3C5790"/>
                </a:solidFill>
              </a:rPr>
              <a:t>( ) method always adds a line break at the end of each line it prints. The line break character varies from platform to platform.</a:t>
            </a:r>
          </a:p>
          <a:p>
            <a:r>
              <a:rPr lang="en-US" sz="1400" dirty="0" err="1" smtClean="0">
                <a:solidFill>
                  <a:srgbClr val="3C5790"/>
                </a:solidFill>
              </a:rPr>
              <a:t>PrintStream</a:t>
            </a:r>
            <a:r>
              <a:rPr lang="en-US" sz="1400" dirty="0" smtClean="0">
                <a:solidFill>
                  <a:srgbClr val="3C5790"/>
                </a:solidFill>
              </a:rPr>
              <a:t> methods never throw </a:t>
            </a:r>
            <a:r>
              <a:rPr lang="en-US" sz="1400" dirty="0" err="1" smtClean="0">
                <a:solidFill>
                  <a:srgbClr val="3C5790"/>
                </a:solidFill>
              </a:rPr>
              <a:t>IOExceptions</a:t>
            </a:r>
            <a:r>
              <a:rPr lang="en-US" sz="1400" dirty="0" smtClean="0">
                <a:solidFill>
                  <a:srgbClr val="3C5790"/>
                </a:solidFill>
              </a:rPr>
              <a:t>. Each method in the class catches </a:t>
            </a:r>
            <a:r>
              <a:rPr lang="en-US" sz="1400" dirty="0" err="1" smtClean="0">
                <a:solidFill>
                  <a:srgbClr val="3C5790"/>
                </a:solidFill>
              </a:rPr>
              <a:t>IOException</a:t>
            </a:r>
            <a:r>
              <a:rPr lang="en-US" sz="1400" dirty="0" smtClean="0">
                <a:solidFill>
                  <a:srgbClr val="3C5790"/>
                </a:solidFill>
              </a:rPr>
              <a:t>. When an exception occurs, an internal flag is set to true. We can test this flag using the </a:t>
            </a:r>
            <a:r>
              <a:rPr lang="en-US" sz="1400" dirty="0" err="1" smtClean="0">
                <a:solidFill>
                  <a:srgbClr val="3C5790"/>
                </a:solidFill>
              </a:rPr>
              <a:t>checkError</a:t>
            </a:r>
            <a:r>
              <a:rPr lang="en-US" sz="1400" dirty="0" smtClean="0">
                <a:solidFill>
                  <a:srgbClr val="3C5790"/>
                </a:solidFill>
              </a:rPr>
              <a:t>() method.</a:t>
            </a:r>
          </a:p>
          <a:p>
            <a:r>
              <a:rPr lang="en-US" sz="1400" dirty="0" smtClean="0">
                <a:solidFill>
                  <a:srgbClr val="3C5790"/>
                </a:solidFill>
              </a:rPr>
              <a:t>There's also a protected </a:t>
            </a:r>
            <a:r>
              <a:rPr lang="en-US" sz="1400" dirty="0" err="1" smtClean="0">
                <a:solidFill>
                  <a:srgbClr val="3C5790"/>
                </a:solidFill>
              </a:rPr>
              <a:t>setError</a:t>
            </a:r>
            <a:r>
              <a:rPr lang="en-US" sz="1400" dirty="0" smtClean="0">
                <a:solidFill>
                  <a:srgbClr val="3C5790"/>
                </a:solidFill>
              </a:rPr>
              <a:t>() method we can use to signal an error from a subclass. Once an error has been set, there's no way to unset it.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pic>
        <p:nvPicPr>
          <p:cNvPr id="3074" name="Picture 2"/>
          <p:cNvPicPr>
            <a:picLocks noChangeAspect="1" noChangeArrowheads="1"/>
          </p:cNvPicPr>
          <p:nvPr/>
        </p:nvPicPr>
        <p:blipFill>
          <a:blip r:embed="rId4" cstate="print"/>
          <a:srcRect/>
          <a:stretch>
            <a:fillRect/>
          </a:stretch>
        </p:blipFill>
        <p:spPr bwMode="auto">
          <a:xfrm>
            <a:off x="2708535" y="1600200"/>
            <a:ext cx="2625465" cy="505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a:t>
            </a:r>
            <a:r>
              <a:rPr lang="ro-RO" sz="1600" dirty="0" smtClean="0">
                <a:solidFill>
                  <a:srgbClr val="3C5790"/>
                </a:solidFill>
              </a:rPr>
              <a:t>Java</a:t>
            </a:r>
            <a:r>
              <a:rPr lang="fr-CA" sz="1600" dirty="0" smtClean="0">
                <a:solidFill>
                  <a:srgbClr val="3C5790"/>
                </a:solidFill>
              </a:rPr>
              <a:t>?</a:t>
            </a:r>
          </a:p>
          <a:p>
            <a:r>
              <a:rPr lang="fr-CA" sz="1600" dirty="0" err="1" smtClean="0">
                <a:solidFill>
                  <a:srgbClr val="3C5790"/>
                </a:solidFill>
              </a:rPr>
              <a:t>History</a:t>
            </a:r>
            <a:endParaRPr lang="ro-RO" sz="1600" dirty="0" smtClean="0">
              <a:solidFill>
                <a:srgbClr val="3C5790"/>
              </a:solidFill>
            </a:endParaRPr>
          </a:p>
          <a:p>
            <a:r>
              <a:rPr lang="ro-RO" sz="1600" dirty="0" smtClean="0">
                <a:solidFill>
                  <a:srgbClr val="3C5790"/>
                </a:solidFill>
              </a:rPr>
              <a:t>Basic Network Concepts</a:t>
            </a:r>
          </a:p>
          <a:p>
            <a:r>
              <a:rPr lang="ro-RO" sz="1600" dirty="0" smtClean="0">
                <a:solidFill>
                  <a:srgbClr val="3C5790"/>
                </a:solidFill>
              </a:rPr>
              <a:t>Streams</a:t>
            </a:r>
          </a:p>
          <a:p>
            <a:r>
              <a:rPr lang="ro-RO" sz="1600" dirty="0" smtClean="0">
                <a:solidFill>
                  <a:srgbClr val="3C5790"/>
                </a:solidFill>
              </a:rPr>
              <a:t>Internet Address</a:t>
            </a:r>
          </a:p>
          <a:p>
            <a:r>
              <a:rPr lang="ro-RO" sz="1600" dirty="0" smtClean="0">
                <a:solidFill>
                  <a:srgbClr val="3C5790"/>
                </a:solidFill>
              </a:rPr>
              <a:t>URI/URL</a:t>
            </a:r>
          </a:p>
          <a:p>
            <a:r>
              <a:rPr lang="ro-RO" sz="1600" dirty="0" smtClean="0">
                <a:solidFill>
                  <a:srgbClr val="3C5790"/>
                </a:solidFill>
              </a:rPr>
              <a:t>HTTP</a:t>
            </a:r>
          </a:p>
          <a:p>
            <a:r>
              <a:rPr lang="ro-RO" sz="1600" dirty="0" smtClean="0">
                <a:solidFill>
                  <a:srgbClr val="3C5790"/>
                </a:solidFill>
              </a:rPr>
              <a:t>Sockets</a:t>
            </a:r>
          </a:p>
          <a:p>
            <a:r>
              <a:rPr lang="ro-RO" sz="1600" dirty="0" smtClean="0">
                <a:solidFill>
                  <a:srgbClr val="3C5790"/>
                </a:solidFill>
              </a:rPr>
              <a:t>NIO</a:t>
            </a:r>
          </a:p>
          <a:p>
            <a:r>
              <a:rPr lang="ro-RO" sz="1600" dirty="0" smtClean="0">
                <a:solidFill>
                  <a:srgbClr val="3C5790"/>
                </a:solidFill>
              </a:rPr>
              <a:t>UDP</a:t>
            </a:r>
            <a:endParaRPr lang="fr-CA" sz="1600" dirty="0" smtClean="0">
              <a:solidFill>
                <a:srgbClr val="3C5790"/>
              </a:solidFill>
            </a:endParaRPr>
          </a:p>
          <a:p>
            <a:r>
              <a:rPr lang="fr-CA" sz="1600" dirty="0" smtClean="0">
                <a:solidFill>
                  <a:srgbClr val="3C5790"/>
                </a:solidFill>
              </a:rPr>
              <a:t>Conclusions</a:t>
            </a:r>
          </a:p>
          <a:p>
            <a:r>
              <a:rPr lang="fr-CA" sz="1600" dirty="0" err="1" smtClean="0">
                <a:solidFill>
                  <a:srgbClr val="3C5790"/>
                </a:solidFill>
              </a:rPr>
              <a:t>Bibliography</a:t>
            </a:r>
            <a:endParaRPr lang="fr-CA" sz="1600" dirty="0" smtClean="0">
              <a:solidFill>
                <a:srgbClr val="3C5790"/>
              </a:solidFill>
            </a:endParaRPr>
          </a:p>
          <a:p>
            <a:pPr>
              <a:buNone/>
            </a:pPr>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3124201"/>
          </a:xfrm>
        </p:spPr>
        <p:txBody>
          <a:bodyPr/>
          <a:lstStyle/>
          <a:p>
            <a:r>
              <a:rPr lang="en-US" sz="1400" dirty="0" smtClean="0">
                <a:solidFill>
                  <a:srgbClr val="3C5790"/>
                </a:solidFill>
              </a:rPr>
              <a:t>Data streams read and write strings, integers, floating-point numbers, and other data at a higher level than bytes. The </a:t>
            </a:r>
            <a:r>
              <a:rPr lang="en-US" sz="1400" dirty="0" err="1" smtClean="0">
                <a:solidFill>
                  <a:srgbClr val="3C5790"/>
                </a:solidFill>
              </a:rPr>
              <a:t>java.io.DataInputStream</a:t>
            </a:r>
            <a:r>
              <a:rPr lang="en-US" sz="1400" dirty="0" smtClean="0">
                <a:solidFill>
                  <a:srgbClr val="3C5790"/>
                </a:solidFill>
              </a:rPr>
              <a:t> and </a:t>
            </a:r>
            <a:r>
              <a:rPr lang="en-US" sz="1400" dirty="0" err="1" smtClean="0">
                <a:solidFill>
                  <a:srgbClr val="3C5790"/>
                </a:solidFill>
              </a:rPr>
              <a:t>java.io.DataOutputStream</a:t>
            </a:r>
            <a:r>
              <a:rPr lang="en-US" sz="1400" dirty="0" smtClean="0">
                <a:solidFill>
                  <a:srgbClr val="3C5790"/>
                </a:solidFill>
              </a:rPr>
              <a:t> classes read and write the primitive Java data types and strings in a particular, platform-independent format.</a:t>
            </a:r>
          </a:p>
          <a:p>
            <a:r>
              <a:rPr lang="en-US" sz="1400" dirty="0" smtClean="0">
                <a:solidFill>
                  <a:srgbClr val="3C5790"/>
                </a:solidFill>
              </a:rPr>
              <a:t>The </a:t>
            </a:r>
            <a:r>
              <a:rPr lang="en-US" sz="1400" dirty="0" err="1" smtClean="0">
                <a:solidFill>
                  <a:srgbClr val="3C5790"/>
                </a:solidFill>
              </a:rPr>
              <a:t>java.io.DataInput</a:t>
            </a:r>
            <a:r>
              <a:rPr lang="en-US" sz="1400" dirty="0" smtClean="0">
                <a:solidFill>
                  <a:srgbClr val="3C5790"/>
                </a:solidFill>
              </a:rPr>
              <a:t> interface declares 15 methods for reading various  data:  </a:t>
            </a:r>
            <a:r>
              <a:rPr lang="en-US" sz="1400" dirty="0" err="1" smtClean="0">
                <a:solidFill>
                  <a:srgbClr val="3C5790"/>
                </a:solidFill>
              </a:rPr>
              <a:t>readBoolean</a:t>
            </a:r>
            <a:r>
              <a:rPr lang="en-US" sz="1400" dirty="0" smtClean="0">
                <a:solidFill>
                  <a:srgbClr val="3C5790"/>
                </a:solidFill>
              </a:rPr>
              <a:t>, </a:t>
            </a:r>
            <a:r>
              <a:rPr lang="en-US" sz="1400" dirty="0" err="1" smtClean="0">
                <a:solidFill>
                  <a:srgbClr val="3C5790"/>
                </a:solidFill>
              </a:rPr>
              <a:t>readByte</a:t>
            </a:r>
            <a:r>
              <a:rPr lang="en-US" sz="1400" dirty="0" smtClean="0">
                <a:solidFill>
                  <a:srgbClr val="3C5790"/>
                </a:solidFill>
              </a:rPr>
              <a:t>, </a:t>
            </a:r>
            <a:r>
              <a:rPr lang="en-US" sz="1400" dirty="0" err="1" smtClean="0">
                <a:solidFill>
                  <a:srgbClr val="3C5790"/>
                </a:solidFill>
              </a:rPr>
              <a:t>readUnsignedByte</a:t>
            </a:r>
            <a:r>
              <a:rPr lang="en-US" sz="1400" dirty="0" smtClean="0">
                <a:solidFill>
                  <a:srgbClr val="3C5790"/>
                </a:solidFill>
              </a:rPr>
              <a:t>, </a:t>
            </a:r>
            <a:r>
              <a:rPr lang="en-US" sz="1400" dirty="0" err="1" smtClean="0">
                <a:solidFill>
                  <a:srgbClr val="3C5790"/>
                </a:solidFill>
              </a:rPr>
              <a:t>readShort</a:t>
            </a:r>
            <a:r>
              <a:rPr lang="en-US" sz="1400" dirty="0" smtClean="0">
                <a:solidFill>
                  <a:srgbClr val="3C5790"/>
                </a:solidFill>
              </a:rPr>
              <a:t>, </a:t>
            </a:r>
            <a:r>
              <a:rPr lang="en-US" sz="1400" dirty="0" err="1" smtClean="0">
                <a:solidFill>
                  <a:srgbClr val="3C5790"/>
                </a:solidFill>
              </a:rPr>
              <a:t>readUnsignedShort</a:t>
            </a:r>
            <a:r>
              <a:rPr lang="en-US" sz="1400" dirty="0" smtClean="0">
                <a:solidFill>
                  <a:srgbClr val="3C5790"/>
                </a:solidFill>
              </a:rPr>
              <a:t>, </a:t>
            </a:r>
            <a:r>
              <a:rPr lang="en-US" sz="1400" dirty="0" err="1" smtClean="0">
                <a:solidFill>
                  <a:srgbClr val="3C5790"/>
                </a:solidFill>
              </a:rPr>
              <a:t>readChar</a:t>
            </a:r>
            <a:r>
              <a:rPr lang="en-US" sz="1400" dirty="0" smtClean="0">
                <a:solidFill>
                  <a:srgbClr val="3C5790"/>
                </a:solidFill>
              </a:rPr>
              <a:t>, </a:t>
            </a:r>
            <a:r>
              <a:rPr lang="en-US" sz="1400" dirty="0" err="1" smtClean="0">
                <a:solidFill>
                  <a:srgbClr val="3C5790"/>
                </a:solidFill>
              </a:rPr>
              <a:t>readInt</a:t>
            </a:r>
            <a:r>
              <a:rPr lang="en-US" sz="1400" dirty="0" smtClean="0">
                <a:solidFill>
                  <a:srgbClr val="3C5790"/>
                </a:solidFill>
              </a:rPr>
              <a:t>, </a:t>
            </a:r>
            <a:r>
              <a:rPr lang="en-US" sz="1400" dirty="0" err="1" smtClean="0">
                <a:solidFill>
                  <a:srgbClr val="3C5790"/>
                </a:solidFill>
              </a:rPr>
              <a:t>readLong</a:t>
            </a:r>
            <a:r>
              <a:rPr lang="en-US" sz="1400" dirty="0" smtClean="0">
                <a:solidFill>
                  <a:srgbClr val="3C5790"/>
                </a:solidFill>
              </a:rPr>
              <a:t>, </a:t>
            </a:r>
            <a:r>
              <a:rPr lang="en-US" sz="1400" dirty="0" err="1" smtClean="0">
                <a:solidFill>
                  <a:srgbClr val="3C5790"/>
                </a:solidFill>
              </a:rPr>
              <a:t>readFloat</a:t>
            </a:r>
            <a:r>
              <a:rPr lang="en-US" sz="1400" dirty="0" smtClean="0">
                <a:solidFill>
                  <a:srgbClr val="3C5790"/>
                </a:solidFill>
              </a:rPr>
              <a:t>, </a:t>
            </a:r>
            <a:r>
              <a:rPr lang="en-US" sz="1400" dirty="0" err="1" smtClean="0">
                <a:solidFill>
                  <a:srgbClr val="3C5790"/>
                </a:solidFill>
              </a:rPr>
              <a:t>readDouble</a:t>
            </a:r>
            <a:r>
              <a:rPr lang="en-US" sz="1400" dirty="0" smtClean="0">
                <a:solidFill>
                  <a:srgbClr val="3C5790"/>
                </a:solidFill>
              </a:rPr>
              <a:t>, </a:t>
            </a:r>
            <a:r>
              <a:rPr lang="en-US" sz="1400" dirty="0" err="1" smtClean="0">
                <a:solidFill>
                  <a:srgbClr val="3C5790"/>
                </a:solidFill>
              </a:rPr>
              <a:t>readLine,readUTF</a:t>
            </a:r>
            <a:r>
              <a:rPr lang="en-US" sz="1400" dirty="0" smtClean="0">
                <a:solidFill>
                  <a:srgbClr val="3C5790"/>
                </a:solidFill>
              </a:rPr>
              <a:t>.</a:t>
            </a:r>
          </a:p>
          <a:p>
            <a:r>
              <a:rPr lang="en-US" sz="1400" dirty="0" smtClean="0">
                <a:solidFill>
                  <a:srgbClr val="3C5790"/>
                </a:solidFill>
              </a:rPr>
              <a:t>The </a:t>
            </a:r>
            <a:r>
              <a:rPr lang="en-US" sz="1400" dirty="0" err="1" smtClean="0">
                <a:solidFill>
                  <a:srgbClr val="3C5790"/>
                </a:solidFill>
              </a:rPr>
              <a:t>java.io.DataOutput</a:t>
            </a:r>
            <a:r>
              <a:rPr lang="en-US" sz="1400" dirty="0" smtClean="0">
                <a:solidFill>
                  <a:srgbClr val="3C5790"/>
                </a:solidFill>
              </a:rPr>
              <a:t> interface declares 14 methods, complementary to those in </a:t>
            </a:r>
            <a:r>
              <a:rPr lang="en-US" sz="1400" dirty="0" err="1" smtClean="0">
                <a:solidFill>
                  <a:srgbClr val="3C5790"/>
                </a:solidFill>
              </a:rPr>
              <a:t>DataInput</a:t>
            </a:r>
            <a:r>
              <a:rPr lang="en-US" sz="1400" dirty="0" smtClean="0">
                <a:solidFill>
                  <a:srgbClr val="3C5790"/>
                </a:solidFill>
              </a:rPr>
              <a:t>: write, </a:t>
            </a:r>
            <a:r>
              <a:rPr lang="en-US" sz="1400" dirty="0" err="1" smtClean="0">
                <a:solidFill>
                  <a:srgbClr val="3C5790"/>
                </a:solidFill>
              </a:rPr>
              <a:t>writeBoolean</a:t>
            </a:r>
            <a:r>
              <a:rPr lang="en-US" sz="1400" dirty="0" smtClean="0">
                <a:solidFill>
                  <a:srgbClr val="3C5790"/>
                </a:solidFill>
              </a:rPr>
              <a:t>, </a:t>
            </a:r>
            <a:r>
              <a:rPr lang="en-US" sz="1400" dirty="0" err="1" smtClean="0">
                <a:solidFill>
                  <a:srgbClr val="3C5790"/>
                </a:solidFill>
              </a:rPr>
              <a:t>writeByte</a:t>
            </a:r>
            <a:r>
              <a:rPr lang="en-US" sz="1400" dirty="0" smtClean="0">
                <a:solidFill>
                  <a:srgbClr val="3C5790"/>
                </a:solidFill>
              </a:rPr>
              <a:t>, </a:t>
            </a:r>
            <a:r>
              <a:rPr lang="en-US" sz="1400" dirty="0" err="1" smtClean="0">
                <a:solidFill>
                  <a:srgbClr val="3C5790"/>
                </a:solidFill>
              </a:rPr>
              <a:t>writeShort</a:t>
            </a:r>
            <a:r>
              <a:rPr lang="en-US" sz="1400" dirty="0" smtClean="0">
                <a:solidFill>
                  <a:srgbClr val="3C5790"/>
                </a:solidFill>
              </a:rPr>
              <a:t>, </a:t>
            </a:r>
            <a:r>
              <a:rPr lang="en-US" sz="1400" dirty="0" err="1" smtClean="0">
                <a:solidFill>
                  <a:srgbClr val="3C5790"/>
                </a:solidFill>
              </a:rPr>
              <a:t>writeChar</a:t>
            </a:r>
            <a:r>
              <a:rPr lang="en-US" sz="1400" dirty="0" smtClean="0">
                <a:solidFill>
                  <a:srgbClr val="3C5790"/>
                </a:solidFill>
              </a:rPr>
              <a:t>, </a:t>
            </a:r>
            <a:r>
              <a:rPr lang="en-US" sz="1400" dirty="0" err="1" smtClean="0">
                <a:solidFill>
                  <a:srgbClr val="3C5790"/>
                </a:solidFill>
              </a:rPr>
              <a:t>writeInt</a:t>
            </a:r>
            <a:r>
              <a:rPr lang="en-US" sz="1400" dirty="0" smtClean="0">
                <a:solidFill>
                  <a:srgbClr val="3C5790"/>
                </a:solidFill>
              </a:rPr>
              <a:t>, </a:t>
            </a:r>
            <a:r>
              <a:rPr lang="en-US" sz="1400" dirty="0" err="1" smtClean="0">
                <a:solidFill>
                  <a:srgbClr val="3C5790"/>
                </a:solidFill>
              </a:rPr>
              <a:t>writeLong</a:t>
            </a:r>
            <a:r>
              <a:rPr lang="en-US" sz="1400" dirty="0" smtClean="0">
                <a:solidFill>
                  <a:srgbClr val="3C5790"/>
                </a:solidFill>
              </a:rPr>
              <a:t>, </a:t>
            </a:r>
            <a:r>
              <a:rPr lang="en-US" sz="1400" dirty="0" err="1" smtClean="0">
                <a:solidFill>
                  <a:srgbClr val="3C5790"/>
                </a:solidFill>
              </a:rPr>
              <a:t>writeFloat</a:t>
            </a:r>
            <a:r>
              <a:rPr lang="en-US" sz="1400" dirty="0" smtClean="0">
                <a:solidFill>
                  <a:srgbClr val="3C5790"/>
                </a:solidFill>
              </a:rPr>
              <a:t>, </a:t>
            </a:r>
            <a:r>
              <a:rPr lang="en-US" sz="1400" dirty="0" err="1" smtClean="0">
                <a:solidFill>
                  <a:srgbClr val="3C5790"/>
                </a:solidFill>
              </a:rPr>
              <a:t>writeDouble</a:t>
            </a:r>
            <a:r>
              <a:rPr lang="en-US" sz="1400" dirty="0" smtClean="0">
                <a:solidFill>
                  <a:srgbClr val="3C5790"/>
                </a:solidFill>
              </a:rPr>
              <a:t>, </a:t>
            </a:r>
            <a:r>
              <a:rPr lang="en-US" sz="1400" dirty="0" err="1" smtClean="0">
                <a:solidFill>
                  <a:srgbClr val="3C5790"/>
                </a:solidFill>
              </a:rPr>
              <a:t>writeBytes</a:t>
            </a:r>
            <a:r>
              <a:rPr lang="en-US" sz="1400" dirty="0" smtClean="0">
                <a:solidFill>
                  <a:srgbClr val="3C5790"/>
                </a:solidFill>
              </a:rPr>
              <a:t>, </a:t>
            </a:r>
            <a:r>
              <a:rPr lang="en-US" sz="1400" dirty="0" err="1" smtClean="0">
                <a:solidFill>
                  <a:srgbClr val="3C5790"/>
                </a:solidFill>
              </a:rPr>
              <a:t>writeChars</a:t>
            </a:r>
            <a:r>
              <a:rPr lang="en-US" sz="1400" dirty="0" smtClean="0">
                <a:solidFill>
                  <a:srgbClr val="3C5790"/>
                </a:solidFill>
              </a:rPr>
              <a:t>, </a:t>
            </a:r>
            <a:r>
              <a:rPr lang="en-US" sz="1400" dirty="0" err="1" smtClean="0">
                <a:solidFill>
                  <a:srgbClr val="3C5790"/>
                </a:solidFill>
              </a:rPr>
              <a:t>writeUTF</a:t>
            </a:r>
            <a:r>
              <a:rPr lang="en-US" sz="1400" dirty="0" smtClean="0">
                <a:solidFill>
                  <a:srgbClr val="3C5790"/>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685801"/>
          </a:xfrm>
        </p:spPr>
        <p:txBody>
          <a:bodyPr/>
          <a:lstStyle/>
          <a:p>
            <a:r>
              <a:rPr lang="en-US" sz="1400" dirty="0" smtClean="0">
                <a:solidFill>
                  <a:srgbClr val="3C5790"/>
                </a:solidFill>
              </a:rPr>
              <a:t>The </a:t>
            </a:r>
            <a:r>
              <a:rPr lang="en-US" sz="1400" dirty="0" err="1" smtClean="0">
                <a:solidFill>
                  <a:srgbClr val="3C5790"/>
                </a:solidFill>
              </a:rPr>
              <a:t>DataInputStream</a:t>
            </a:r>
            <a:r>
              <a:rPr lang="en-US" sz="1400" dirty="0" smtClean="0">
                <a:solidFill>
                  <a:srgbClr val="3C5790"/>
                </a:solidFill>
              </a:rPr>
              <a:t> class also has a commonly used but deprecated </a:t>
            </a:r>
            <a:r>
              <a:rPr lang="en-US" sz="1400" dirty="0" err="1" smtClean="0">
                <a:solidFill>
                  <a:srgbClr val="3C5790"/>
                </a:solidFill>
              </a:rPr>
              <a:t>readLine</a:t>
            </a:r>
            <a:r>
              <a:rPr lang="en-US" sz="1400" dirty="0" smtClean="0">
                <a:solidFill>
                  <a:srgbClr val="3C5790"/>
                </a:solidFill>
              </a:rPr>
              <a:t>() .</a:t>
            </a:r>
          </a:p>
        </p:txBody>
      </p:sp>
      <p:pic>
        <p:nvPicPr>
          <p:cNvPr id="4" name="Picture 2"/>
          <p:cNvPicPr>
            <a:picLocks noChangeAspect="1" noChangeArrowheads="1"/>
          </p:cNvPicPr>
          <p:nvPr/>
        </p:nvPicPr>
        <p:blipFill>
          <a:blip r:embed="rId4" cstate="print"/>
          <a:srcRect/>
          <a:stretch>
            <a:fillRect/>
          </a:stretch>
        </p:blipFill>
        <p:spPr bwMode="auto">
          <a:xfrm>
            <a:off x="381000" y="3048000"/>
            <a:ext cx="6838824" cy="1676400"/>
          </a:xfrm>
          <a:prstGeom prst="rect">
            <a:avLst/>
          </a:prstGeom>
          <a:noFill/>
          <a:ln w="9525">
            <a:noFill/>
            <a:miter lim="800000"/>
            <a:headEnd/>
            <a:tailEnd/>
          </a:ln>
          <a:effectLst/>
        </p:spPr>
      </p:pic>
      <p:pic>
        <p:nvPicPr>
          <p:cNvPr id="5" name="Picture 3"/>
          <p:cNvPicPr>
            <a:picLocks noChangeAspect="1" noChangeArrowheads="1"/>
          </p:cNvPicPr>
          <p:nvPr/>
        </p:nvPicPr>
        <p:blipFill>
          <a:blip r:embed="rId5" cstate="print"/>
          <a:srcRect/>
          <a:stretch>
            <a:fillRect/>
          </a:stretch>
        </p:blipFill>
        <p:spPr bwMode="auto">
          <a:xfrm>
            <a:off x="7442200" y="3505200"/>
            <a:ext cx="1320800"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3124201"/>
          </a:xfrm>
        </p:spPr>
        <p:txBody>
          <a:bodyPr/>
          <a:lstStyle/>
          <a:p>
            <a:r>
              <a:rPr lang="en-US" sz="1400" dirty="0" smtClean="0">
                <a:solidFill>
                  <a:srgbClr val="3C5790"/>
                </a:solidFill>
              </a:rPr>
              <a:t>The </a:t>
            </a:r>
            <a:r>
              <a:rPr lang="en-US" sz="1400" b="1" dirty="0" err="1" smtClean="0">
                <a:solidFill>
                  <a:srgbClr val="3C5790"/>
                </a:solidFill>
              </a:rPr>
              <a:t>java.io.Writer</a:t>
            </a:r>
            <a:r>
              <a:rPr lang="en-US" sz="1400" dirty="0" smtClean="0">
                <a:solidFill>
                  <a:srgbClr val="3C5790"/>
                </a:solidFill>
              </a:rPr>
              <a:t> class is modeled on the </a:t>
            </a:r>
            <a:r>
              <a:rPr lang="en-US" sz="1400" dirty="0" err="1" smtClean="0">
                <a:solidFill>
                  <a:srgbClr val="3C5790"/>
                </a:solidFill>
              </a:rPr>
              <a:t>java.io.OutputStream</a:t>
            </a:r>
            <a:r>
              <a:rPr lang="en-US" sz="1400" dirty="0" smtClean="0">
                <a:solidFill>
                  <a:srgbClr val="3C5790"/>
                </a:solidFill>
              </a:rPr>
              <a:t> class and </a:t>
            </a:r>
            <a:r>
              <a:rPr lang="en-US" sz="1400" b="1" dirty="0" err="1" smtClean="0">
                <a:solidFill>
                  <a:srgbClr val="3C5790"/>
                </a:solidFill>
              </a:rPr>
              <a:t>java.io.Reader</a:t>
            </a:r>
            <a:r>
              <a:rPr lang="en-US" sz="1400" dirty="0" smtClean="0">
                <a:solidFill>
                  <a:srgbClr val="3C5790"/>
                </a:solidFill>
              </a:rPr>
              <a:t> after </a:t>
            </a:r>
            <a:r>
              <a:rPr lang="en-US" sz="1400" dirty="0" err="1" smtClean="0">
                <a:solidFill>
                  <a:srgbClr val="3C5790"/>
                </a:solidFill>
              </a:rPr>
              <a:t>java.io.InputStream</a:t>
            </a:r>
            <a:r>
              <a:rPr lang="en-US" sz="1400" dirty="0" smtClean="0">
                <a:solidFill>
                  <a:srgbClr val="3C5790"/>
                </a:solidFill>
              </a:rPr>
              <a:t>. The difference between readers and writers and input and output streams is that streams are fundamentally byte-based while readers and writers are fundamentally character-based.</a:t>
            </a:r>
          </a:p>
          <a:p>
            <a:r>
              <a:rPr lang="en-US" sz="1400" dirty="0" smtClean="0">
                <a:solidFill>
                  <a:srgbClr val="3C5790"/>
                </a:solidFill>
              </a:rPr>
              <a:t>While bytes are a more or less universal concept, characters are not. Characters can even have different sizes in different character sets. For example, ASCII and Latin-1 use 1-byte characters. UTF-8 uses characters of varying width between one and four bytes.</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3124201"/>
          </a:xfrm>
        </p:spPr>
        <p:txBody>
          <a:bodyPr/>
          <a:lstStyle/>
          <a:p>
            <a:r>
              <a:rPr lang="en-US" sz="1400" dirty="0" smtClean="0">
                <a:solidFill>
                  <a:srgbClr val="3C5790"/>
                </a:solidFill>
              </a:rPr>
              <a:t>A language that supports international text must separate the reading and writing of raw bytes from the reading and writing of characters.  Classes that write characters must be able to translate the language's native character set into a variety of formats and write those. This task is performed by the </a:t>
            </a:r>
            <a:r>
              <a:rPr lang="en-US" sz="1400" dirty="0" err="1" smtClean="0">
                <a:solidFill>
                  <a:srgbClr val="3C5790"/>
                </a:solidFill>
              </a:rPr>
              <a:t>InputStreamReader</a:t>
            </a:r>
            <a:r>
              <a:rPr lang="en-US" sz="1400" dirty="0" smtClean="0">
                <a:solidFill>
                  <a:srgbClr val="3C5790"/>
                </a:solidFill>
              </a:rPr>
              <a:t> and </a:t>
            </a:r>
            <a:r>
              <a:rPr lang="en-US" sz="1400" dirty="0" err="1" smtClean="0">
                <a:solidFill>
                  <a:srgbClr val="3C5790"/>
                </a:solidFill>
              </a:rPr>
              <a:t>OutputStreamWriter</a:t>
            </a:r>
            <a:r>
              <a:rPr lang="en-US" sz="1400" dirty="0" smtClean="0">
                <a:solidFill>
                  <a:srgbClr val="3C5790"/>
                </a:solidFill>
              </a:rPr>
              <a:t> classes.</a:t>
            </a:r>
          </a:p>
          <a:p>
            <a:r>
              <a:rPr lang="en-US" sz="1400" dirty="0" smtClean="0">
                <a:solidFill>
                  <a:srgbClr val="3C5790"/>
                </a:solidFill>
              </a:rPr>
              <a:t>Input and output can be time-consuming operations. It's often quicker to read or write text in large chunks rather than in many separate smaller pieces, even when you only process the text in the smaller pieces. </a:t>
            </a:r>
          </a:p>
          <a:p>
            <a:r>
              <a:rPr lang="en-US" sz="1400" dirty="0" smtClean="0">
                <a:solidFill>
                  <a:srgbClr val="3C5790"/>
                </a:solidFill>
              </a:rPr>
              <a:t> The </a:t>
            </a:r>
            <a:r>
              <a:rPr lang="en-US" sz="1400" b="1" dirty="0" err="1" smtClean="0">
                <a:solidFill>
                  <a:srgbClr val="3C5790"/>
                </a:solidFill>
              </a:rPr>
              <a:t>java.io.BufferedReader</a:t>
            </a:r>
            <a:r>
              <a:rPr lang="en-US" sz="1400" dirty="0" smtClean="0">
                <a:solidFill>
                  <a:srgbClr val="3C5790"/>
                </a:solidFill>
              </a:rPr>
              <a:t> and </a:t>
            </a:r>
            <a:r>
              <a:rPr lang="en-US" sz="1400" b="1" dirty="0" err="1" smtClean="0">
                <a:solidFill>
                  <a:srgbClr val="3C5790"/>
                </a:solidFill>
              </a:rPr>
              <a:t>java.io.BufferedWriter</a:t>
            </a:r>
            <a:r>
              <a:rPr lang="en-US" sz="1400" dirty="0" smtClean="0">
                <a:solidFill>
                  <a:srgbClr val="3C5790"/>
                </a:solidFill>
              </a:rPr>
              <a:t> classes provide internal character buffers.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762001"/>
          </a:xfrm>
        </p:spPr>
        <p:txBody>
          <a:bodyPr/>
          <a:lstStyle/>
          <a:p>
            <a:r>
              <a:rPr lang="en-US" sz="1400" dirty="0" smtClean="0">
                <a:solidFill>
                  <a:srgbClr val="3C5790"/>
                </a:solidFill>
              </a:rPr>
              <a:t>The </a:t>
            </a:r>
            <a:r>
              <a:rPr lang="en-US" sz="1400" b="1" dirty="0" err="1" smtClean="0">
                <a:solidFill>
                  <a:srgbClr val="3C5790"/>
                </a:solidFill>
              </a:rPr>
              <a:t>java.util.zip</a:t>
            </a:r>
            <a:r>
              <a:rPr lang="en-US" sz="1400" dirty="0" smtClean="0">
                <a:solidFill>
                  <a:srgbClr val="3C5790"/>
                </a:solidFill>
              </a:rPr>
              <a:t> package contains six stream classes and another half dozen assorted classes that read and write data in zip, </a:t>
            </a:r>
            <a:r>
              <a:rPr lang="en-US" sz="1400" dirty="0" err="1" smtClean="0">
                <a:solidFill>
                  <a:srgbClr val="3C5790"/>
                </a:solidFill>
              </a:rPr>
              <a:t>gzip</a:t>
            </a:r>
            <a:r>
              <a:rPr lang="en-US" sz="1400" dirty="0" smtClean="0">
                <a:solidFill>
                  <a:srgbClr val="3C5790"/>
                </a:solidFill>
              </a:rPr>
              <a:t>, and inflate/deflate formats.  Java uses these classes to read and write JAR archives and to display PNG images.</a:t>
            </a:r>
          </a:p>
        </p:txBody>
      </p:sp>
      <p:pic>
        <p:nvPicPr>
          <p:cNvPr id="4" name="Picture 3"/>
          <p:cNvPicPr>
            <a:picLocks noChangeAspect="1" noChangeArrowheads="1"/>
          </p:cNvPicPr>
          <p:nvPr/>
        </p:nvPicPr>
        <p:blipFill>
          <a:blip r:embed="rId4" cstate="print"/>
          <a:srcRect/>
          <a:stretch>
            <a:fillRect/>
          </a:stretch>
        </p:blipFill>
        <p:spPr bwMode="auto">
          <a:xfrm>
            <a:off x="1840992" y="2743200"/>
            <a:ext cx="5169408"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4267200" cy="4648201"/>
          </a:xfrm>
        </p:spPr>
        <p:txBody>
          <a:bodyPr/>
          <a:lstStyle/>
          <a:p>
            <a:r>
              <a:rPr lang="en-US" sz="1400" dirty="0" smtClean="0">
                <a:solidFill>
                  <a:srgbClr val="3C5790"/>
                </a:solidFill>
              </a:rPr>
              <a:t>The </a:t>
            </a:r>
            <a:r>
              <a:rPr lang="en-US" sz="1400" b="1" dirty="0" err="1" smtClean="0">
                <a:solidFill>
                  <a:srgbClr val="3C5790"/>
                </a:solidFill>
              </a:rPr>
              <a:t>Inflater</a:t>
            </a:r>
            <a:r>
              <a:rPr lang="en-US" sz="1400" dirty="0" smtClean="0">
                <a:solidFill>
                  <a:srgbClr val="3C5790"/>
                </a:solidFill>
              </a:rPr>
              <a:t> and </a:t>
            </a:r>
            <a:r>
              <a:rPr lang="en-US" sz="1400" b="1" dirty="0" err="1" smtClean="0">
                <a:solidFill>
                  <a:srgbClr val="3C5790"/>
                </a:solidFill>
              </a:rPr>
              <a:t>Deflater</a:t>
            </a:r>
            <a:r>
              <a:rPr lang="en-US" sz="1400" dirty="0" smtClean="0">
                <a:solidFill>
                  <a:srgbClr val="3C5790"/>
                </a:solidFill>
              </a:rPr>
              <a:t> classes are raw classes.</a:t>
            </a:r>
          </a:p>
          <a:p>
            <a:r>
              <a:rPr lang="en-US" sz="1400" dirty="0" smtClean="0">
                <a:solidFill>
                  <a:srgbClr val="3C5790"/>
                </a:solidFill>
              </a:rPr>
              <a:t>It would be more easy to write uncompressed data onto an output stream and have the stream compress, without worrying about the mechanics of deflation. </a:t>
            </a:r>
          </a:p>
          <a:p>
            <a:r>
              <a:rPr lang="en-US" sz="1400" dirty="0" smtClean="0">
                <a:solidFill>
                  <a:srgbClr val="3C5790"/>
                </a:solidFill>
              </a:rPr>
              <a:t>Similarly, it would be useful to have an input stream class that could read from a compressed file and return the uncompressed data.</a:t>
            </a:r>
          </a:p>
          <a:p>
            <a:r>
              <a:rPr lang="en-US" sz="1400" dirty="0" smtClean="0">
                <a:solidFill>
                  <a:srgbClr val="3C5790"/>
                </a:solidFill>
              </a:rPr>
              <a:t>The </a:t>
            </a:r>
            <a:r>
              <a:rPr lang="en-US" sz="1400" b="1" dirty="0" err="1" smtClean="0">
                <a:solidFill>
                  <a:srgbClr val="3C5790"/>
                </a:solidFill>
              </a:rPr>
              <a:t>java.util.zip.DeflaterOutputStream</a:t>
            </a:r>
            <a:r>
              <a:rPr lang="en-US" sz="1400" dirty="0" smtClean="0">
                <a:solidFill>
                  <a:srgbClr val="3C5790"/>
                </a:solidFill>
              </a:rPr>
              <a:t> class is a filter stream that compresses the data</a:t>
            </a:r>
          </a:p>
          <a:p>
            <a:r>
              <a:rPr lang="en-US" sz="1400" dirty="0" smtClean="0">
                <a:solidFill>
                  <a:srgbClr val="3C5790"/>
                </a:solidFill>
              </a:rPr>
              <a:t>The </a:t>
            </a:r>
            <a:r>
              <a:rPr lang="en-US" sz="1400" b="1" dirty="0" err="1" smtClean="0">
                <a:solidFill>
                  <a:srgbClr val="3C5790"/>
                </a:solidFill>
              </a:rPr>
              <a:t>java.util.zip.InflaterInputStream</a:t>
            </a:r>
            <a:r>
              <a:rPr lang="en-US" sz="1400" dirty="0" smtClean="0">
                <a:solidFill>
                  <a:srgbClr val="3C5790"/>
                </a:solidFill>
              </a:rPr>
              <a:t> class inflates deflated data before passing it to the reading program.</a:t>
            </a:r>
          </a:p>
          <a:p>
            <a:r>
              <a:rPr lang="en-US" sz="1400" dirty="0" smtClean="0">
                <a:solidFill>
                  <a:srgbClr val="3C5790"/>
                </a:solidFill>
              </a:rPr>
              <a:t>The </a:t>
            </a:r>
            <a:r>
              <a:rPr lang="en-US" sz="1400" b="1" dirty="0" err="1" smtClean="0">
                <a:solidFill>
                  <a:srgbClr val="3C5790"/>
                </a:solidFill>
              </a:rPr>
              <a:t>java.util.zip.GZIPInputStream</a:t>
            </a:r>
            <a:r>
              <a:rPr lang="en-US" sz="1400" dirty="0" smtClean="0">
                <a:solidFill>
                  <a:srgbClr val="3C5790"/>
                </a:solidFill>
              </a:rPr>
              <a:t> and </a:t>
            </a:r>
            <a:r>
              <a:rPr lang="en-US" sz="1400" dirty="0" err="1" smtClean="0">
                <a:solidFill>
                  <a:srgbClr val="3C5790"/>
                </a:solidFill>
              </a:rPr>
              <a:t>java.util.zip.GZIPOutputStream</a:t>
            </a:r>
            <a:r>
              <a:rPr lang="en-US" sz="1400" dirty="0" smtClean="0">
                <a:solidFill>
                  <a:srgbClr val="3C5790"/>
                </a:solidFill>
              </a:rPr>
              <a:t> classes do the same thing except using the </a:t>
            </a:r>
            <a:r>
              <a:rPr lang="en-US" sz="1400" dirty="0" err="1" smtClean="0">
                <a:solidFill>
                  <a:srgbClr val="3C5790"/>
                </a:solidFill>
              </a:rPr>
              <a:t>gzip</a:t>
            </a:r>
            <a:r>
              <a:rPr lang="en-US" sz="1400" dirty="0" smtClean="0">
                <a:solidFill>
                  <a:srgbClr val="3C5790"/>
                </a:solidFill>
              </a:rPr>
              <a:t> format</a:t>
            </a:r>
          </a:p>
        </p:txBody>
      </p:sp>
      <p:pic>
        <p:nvPicPr>
          <p:cNvPr id="5" name="Picture 2"/>
          <p:cNvPicPr>
            <a:picLocks noChangeAspect="1" noChangeArrowheads="1"/>
          </p:cNvPicPr>
          <p:nvPr/>
        </p:nvPicPr>
        <p:blipFill>
          <a:blip r:embed="rId4" cstate="print"/>
          <a:srcRect/>
          <a:stretch>
            <a:fillRect/>
          </a:stretch>
        </p:blipFill>
        <p:spPr bwMode="auto">
          <a:xfrm>
            <a:off x="4403790" y="2057400"/>
            <a:ext cx="458781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pic>
        <p:nvPicPr>
          <p:cNvPr id="5" name="Picture 2"/>
          <p:cNvPicPr>
            <a:picLocks noChangeAspect="1" noChangeArrowheads="1"/>
          </p:cNvPicPr>
          <p:nvPr/>
        </p:nvPicPr>
        <p:blipFill>
          <a:blip r:embed="rId4" cstate="print"/>
          <a:srcRect/>
          <a:stretch>
            <a:fillRect/>
          </a:stretch>
        </p:blipFill>
        <p:spPr bwMode="auto">
          <a:xfrm>
            <a:off x="1219200" y="1802038"/>
            <a:ext cx="5562600" cy="2455703"/>
          </a:xfrm>
          <a:prstGeom prst="rect">
            <a:avLst/>
          </a:prstGeom>
          <a:noFill/>
          <a:ln w="9525">
            <a:noFill/>
            <a:miter lim="800000"/>
            <a:headEnd/>
            <a:tailEnd/>
          </a:ln>
          <a:effectLst/>
        </p:spPr>
      </p:pic>
      <p:pic>
        <p:nvPicPr>
          <p:cNvPr id="6" name="Picture 3"/>
          <p:cNvPicPr>
            <a:picLocks noChangeAspect="1" noChangeArrowheads="1"/>
          </p:cNvPicPr>
          <p:nvPr/>
        </p:nvPicPr>
        <p:blipFill>
          <a:blip r:embed="rId5" cstate="print"/>
          <a:srcRect/>
          <a:stretch>
            <a:fillRect/>
          </a:stretch>
        </p:blipFill>
        <p:spPr bwMode="auto">
          <a:xfrm>
            <a:off x="1371600" y="4562541"/>
            <a:ext cx="4876800" cy="2295459"/>
          </a:xfrm>
          <a:prstGeom prst="rect">
            <a:avLst/>
          </a:prstGeom>
          <a:noFill/>
          <a:ln w="9525">
            <a:noFill/>
            <a:miter lim="800000"/>
            <a:headEnd/>
            <a:tailEnd/>
          </a:ln>
          <a:effectLst/>
        </p:spPr>
      </p:pic>
      <p:cxnSp>
        <p:nvCxnSpPr>
          <p:cNvPr id="7" name="Straight Connector 6"/>
          <p:cNvCxnSpPr/>
          <p:nvPr/>
        </p:nvCxnSpPr>
        <p:spPr>
          <a:xfrm>
            <a:off x="0" y="4410141"/>
            <a:ext cx="91440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6" cstate="print"/>
          <a:srcRect/>
          <a:stretch>
            <a:fillRect/>
          </a:stretch>
        </p:blipFill>
        <p:spPr bwMode="auto">
          <a:xfrm>
            <a:off x="7467600" y="2809941"/>
            <a:ext cx="1162050" cy="37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pic>
        <p:nvPicPr>
          <p:cNvPr id="9" name="Picture 2"/>
          <p:cNvPicPr>
            <a:picLocks noChangeAspect="1" noChangeArrowheads="1"/>
          </p:cNvPicPr>
          <p:nvPr/>
        </p:nvPicPr>
        <p:blipFill>
          <a:blip r:embed="rId4" cstate="print"/>
          <a:srcRect/>
          <a:stretch>
            <a:fillRect/>
          </a:stretch>
        </p:blipFill>
        <p:spPr bwMode="auto">
          <a:xfrm>
            <a:off x="1371600" y="2078315"/>
            <a:ext cx="5591014" cy="1981200"/>
          </a:xfrm>
          <a:prstGeom prst="rect">
            <a:avLst/>
          </a:prstGeom>
          <a:noFill/>
          <a:ln w="9525">
            <a:noFill/>
            <a:miter lim="800000"/>
            <a:headEnd/>
            <a:tailEnd/>
          </a:ln>
          <a:effectLst/>
        </p:spPr>
      </p:pic>
      <p:cxnSp>
        <p:nvCxnSpPr>
          <p:cNvPr id="10" name="Straight Connector 9"/>
          <p:cNvCxnSpPr/>
          <p:nvPr/>
        </p:nvCxnSpPr>
        <p:spPr>
          <a:xfrm>
            <a:off x="0" y="4362727"/>
            <a:ext cx="91440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1" name="Picture 4"/>
          <p:cNvPicPr>
            <a:picLocks noChangeAspect="1" noChangeArrowheads="1"/>
          </p:cNvPicPr>
          <p:nvPr/>
        </p:nvPicPr>
        <p:blipFill>
          <a:blip r:embed="rId5" cstate="print"/>
          <a:srcRect/>
          <a:stretch>
            <a:fillRect/>
          </a:stretch>
        </p:blipFill>
        <p:spPr bwMode="auto">
          <a:xfrm>
            <a:off x="1828801" y="4516715"/>
            <a:ext cx="4832241" cy="2188885"/>
          </a:xfrm>
          <a:prstGeom prst="rect">
            <a:avLst/>
          </a:prstGeom>
          <a:noFill/>
          <a:ln w="9525">
            <a:noFill/>
            <a:miter lim="800000"/>
            <a:headEnd/>
            <a:tailEnd/>
          </a:ln>
          <a:effectLst/>
        </p:spPr>
      </p:pic>
      <p:pic>
        <p:nvPicPr>
          <p:cNvPr id="12" name="Picture 3"/>
          <p:cNvPicPr>
            <a:picLocks noChangeAspect="1" noChangeArrowheads="1"/>
          </p:cNvPicPr>
          <p:nvPr/>
        </p:nvPicPr>
        <p:blipFill>
          <a:blip r:embed="rId6" cstate="print"/>
          <a:srcRect/>
          <a:stretch>
            <a:fillRect/>
          </a:stretch>
        </p:blipFill>
        <p:spPr bwMode="auto">
          <a:xfrm>
            <a:off x="7391400" y="3068915"/>
            <a:ext cx="1162050" cy="37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3124201"/>
          </a:xfrm>
        </p:spPr>
        <p:txBody>
          <a:bodyPr/>
          <a:lstStyle/>
          <a:p>
            <a:r>
              <a:rPr lang="en-US" sz="1400" dirty="0" err="1" smtClean="0">
                <a:solidFill>
                  <a:srgbClr val="3C5790"/>
                </a:solidFill>
              </a:rPr>
              <a:t>Gzip</a:t>
            </a:r>
            <a:r>
              <a:rPr lang="en-US" sz="1400" dirty="0" smtClean="0">
                <a:solidFill>
                  <a:srgbClr val="3C5790"/>
                </a:solidFill>
              </a:rPr>
              <a:t> and deflate are compression formats. </a:t>
            </a:r>
          </a:p>
          <a:p>
            <a:r>
              <a:rPr lang="en-US" sz="1400" dirty="0" smtClean="0">
                <a:solidFill>
                  <a:srgbClr val="3C5790"/>
                </a:solidFill>
              </a:rPr>
              <a:t>Zip is both a compression and an archive format. </a:t>
            </a:r>
          </a:p>
          <a:p>
            <a:r>
              <a:rPr lang="en-US" sz="1400" dirty="0" smtClean="0">
                <a:solidFill>
                  <a:srgbClr val="3C5790"/>
                </a:solidFill>
              </a:rPr>
              <a:t>A single zip file may contain more than one uncompressed file, along with information about the names, permissions, creation and modification dates, and other information about each file in the archive. </a:t>
            </a:r>
          </a:p>
          <a:p>
            <a:r>
              <a:rPr lang="en-US" sz="1400" dirty="0" smtClean="0">
                <a:solidFill>
                  <a:srgbClr val="3C5790"/>
                </a:solidFill>
              </a:rPr>
              <a:t>The </a:t>
            </a:r>
            <a:r>
              <a:rPr lang="en-US" sz="1400" b="1" dirty="0" err="1" smtClean="0">
                <a:solidFill>
                  <a:srgbClr val="3C5790"/>
                </a:solidFill>
              </a:rPr>
              <a:t>java.util.zip.ZipFile</a:t>
            </a:r>
            <a:r>
              <a:rPr lang="en-US" sz="1400" dirty="0" smtClean="0">
                <a:solidFill>
                  <a:srgbClr val="3C5790"/>
                </a:solidFill>
              </a:rPr>
              <a:t> class represents a file in the zip format. Such file might be created by many other zip programs. </a:t>
            </a:r>
          </a:p>
          <a:p>
            <a:r>
              <a:rPr lang="en-US" sz="1400" dirty="0" smtClean="0">
                <a:solidFill>
                  <a:srgbClr val="3C5790"/>
                </a:solidFill>
              </a:rPr>
              <a:t>The </a:t>
            </a:r>
            <a:r>
              <a:rPr lang="en-US" sz="1400" b="1" dirty="0" err="1" smtClean="0">
                <a:solidFill>
                  <a:srgbClr val="3C5790"/>
                </a:solidFill>
              </a:rPr>
              <a:t>java.util.zip.ZipEntry</a:t>
            </a:r>
            <a:r>
              <a:rPr lang="en-US" sz="1400" dirty="0" smtClean="0">
                <a:solidFill>
                  <a:srgbClr val="3C5790"/>
                </a:solidFill>
              </a:rPr>
              <a:t> class represents a single file stored in such an archive.</a:t>
            </a:r>
          </a:p>
          <a:p>
            <a:r>
              <a:rPr lang="en-US" sz="1400" dirty="0" smtClean="0">
                <a:solidFill>
                  <a:srgbClr val="3C5790"/>
                </a:solidFill>
              </a:rPr>
              <a:t>A </a:t>
            </a:r>
            <a:r>
              <a:rPr lang="en-US" sz="1400" dirty="0" err="1" smtClean="0">
                <a:solidFill>
                  <a:srgbClr val="3C5790"/>
                </a:solidFill>
              </a:rPr>
              <a:t>ZipEntry</a:t>
            </a:r>
            <a:r>
              <a:rPr lang="en-US" sz="1400" dirty="0" smtClean="0">
                <a:solidFill>
                  <a:srgbClr val="3C5790"/>
                </a:solidFill>
              </a:rPr>
              <a:t> object contains extra information : name, comment, modification time, CRC checksum, size, compressed size, method. Common methods: </a:t>
            </a:r>
            <a:r>
              <a:rPr lang="en-US" sz="1400" dirty="0" err="1" smtClean="0">
                <a:solidFill>
                  <a:srgbClr val="3C5790"/>
                </a:solidFill>
              </a:rPr>
              <a:t>getName</a:t>
            </a:r>
            <a:r>
              <a:rPr lang="en-US" sz="1400" dirty="0" smtClean="0">
                <a:solidFill>
                  <a:srgbClr val="3C5790"/>
                </a:solidFill>
              </a:rPr>
              <a:t>, </a:t>
            </a:r>
            <a:r>
              <a:rPr lang="en-US" sz="1400" dirty="0" err="1" smtClean="0">
                <a:solidFill>
                  <a:srgbClr val="3C5790"/>
                </a:solidFill>
              </a:rPr>
              <a:t>getTime</a:t>
            </a:r>
            <a:r>
              <a:rPr lang="en-US" sz="1400" dirty="0" smtClean="0">
                <a:solidFill>
                  <a:srgbClr val="3C5790"/>
                </a:solidFill>
              </a:rPr>
              <a:t>, </a:t>
            </a:r>
            <a:r>
              <a:rPr lang="en-US" sz="1400" dirty="0" err="1" smtClean="0">
                <a:solidFill>
                  <a:srgbClr val="3C5790"/>
                </a:solidFill>
              </a:rPr>
              <a:t>getSize</a:t>
            </a:r>
            <a:r>
              <a:rPr lang="en-US" sz="1400" dirty="0" smtClean="0">
                <a:solidFill>
                  <a:srgbClr val="3C5790"/>
                </a:solidFill>
              </a:rPr>
              <a:t>, </a:t>
            </a:r>
            <a:r>
              <a:rPr lang="en-US" sz="1400" dirty="0" err="1" smtClean="0">
                <a:solidFill>
                  <a:srgbClr val="3C5790"/>
                </a:solidFill>
              </a:rPr>
              <a:t>getCompressedSize</a:t>
            </a:r>
            <a:r>
              <a:rPr lang="en-US" sz="1400" dirty="0" smtClean="0">
                <a:solidFill>
                  <a:srgbClr val="3C5790"/>
                </a:solidFill>
              </a:rPr>
              <a:t>, </a:t>
            </a:r>
            <a:r>
              <a:rPr lang="en-US" sz="1400" dirty="0" err="1" smtClean="0">
                <a:solidFill>
                  <a:srgbClr val="3C5790"/>
                </a:solidFill>
              </a:rPr>
              <a:t>getCrc</a:t>
            </a:r>
            <a:r>
              <a:rPr lang="en-US" sz="1400" dirty="0" smtClean="0">
                <a:solidFill>
                  <a:srgbClr val="3C5790"/>
                </a:solidFill>
              </a:rPr>
              <a:t>, </a:t>
            </a:r>
            <a:r>
              <a:rPr lang="en-US" sz="1400" dirty="0" err="1" smtClean="0">
                <a:solidFill>
                  <a:srgbClr val="3C5790"/>
                </a:solidFill>
              </a:rPr>
              <a:t>getMethod</a:t>
            </a:r>
            <a:r>
              <a:rPr lang="en-US" sz="1400" dirty="0" smtClean="0">
                <a:solidFill>
                  <a:srgbClr val="3C5790"/>
                </a:solidFill>
              </a:rPr>
              <a:t>, </a:t>
            </a:r>
            <a:r>
              <a:rPr lang="en-US" sz="1400" dirty="0" err="1" smtClean="0">
                <a:solidFill>
                  <a:srgbClr val="3C5790"/>
                </a:solidFill>
              </a:rPr>
              <a:t>getExtra</a:t>
            </a:r>
            <a:r>
              <a:rPr lang="en-US" sz="1400" dirty="0" smtClean="0">
                <a:solidFill>
                  <a:srgbClr val="3C5790"/>
                </a:solidFill>
              </a:rPr>
              <a:t>, </a:t>
            </a:r>
            <a:r>
              <a:rPr lang="en-US" sz="1400" dirty="0" err="1" smtClean="0">
                <a:solidFill>
                  <a:srgbClr val="3C5790"/>
                </a:solidFill>
              </a:rPr>
              <a:t>getComment</a:t>
            </a:r>
            <a:r>
              <a:rPr lang="en-US" sz="1400" dirty="0" smtClean="0">
                <a:solidFill>
                  <a:srgbClr val="3C5790"/>
                </a:solidFill>
              </a:rPr>
              <a:t>, </a:t>
            </a:r>
            <a:r>
              <a:rPr lang="en-US" sz="1400" dirty="0" err="1" smtClean="0">
                <a:solidFill>
                  <a:srgbClr val="3C5790"/>
                </a:solidFill>
              </a:rPr>
              <a:t>isDirectory</a:t>
            </a:r>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pic>
        <p:nvPicPr>
          <p:cNvPr id="5" name="Picture 2"/>
          <p:cNvPicPr>
            <a:picLocks noChangeAspect="1" noChangeArrowheads="1"/>
          </p:cNvPicPr>
          <p:nvPr/>
        </p:nvPicPr>
        <p:blipFill>
          <a:blip r:embed="rId4" cstate="print"/>
          <a:srcRect/>
          <a:stretch>
            <a:fillRect/>
          </a:stretch>
        </p:blipFill>
        <p:spPr bwMode="auto">
          <a:xfrm>
            <a:off x="228600" y="2737222"/>
            <a:ext cx="4038600" cy="915416"/>
          </a:xfrm>
          <a:prstGeom prst="rect">
            <a:avLst/>
          </a:prstGeom>
          <a:noFill/>
          <a:ln w="9525">
            <a:noFill/>
            <a:miter lim="800000"/>
            <a:headEnd/>
            <a:tailEnd/>
          </a:ln>
          <a:effectLst/>
        </p:spPr>
      </p:pic>
      <p:pic>
        <p:nvPicPr>
          <p:cNvPr id="6" name="Picture 5"/>
          <p:cNvPicPr>
            <a:picLocks noChangeAspect="1" noChangeArrowheads="1"/>
          </p:cNvPicPr>
          <p:nvPr/>
        </p:nvPicPr>
        <p:blipFill>
          <a:blip r:embed="rId5" cstate="print"/>
          <a:srcRect/>
          <a:stretch>
            <a:fillRect/>
          </a:stretch>
        </p:blipFill>
        <p:spPr bwMode="auto">
          <a:xfrm>
            <a:off x="1905000" y="4401511"/>
            <a:ext cx="4191000" cy="2456489"/>
          </a:xfrm>
          <a:prstGeom prst="rect">
            <a:avLst/>
          </a:prstGeom>
          <a:noFill/>
          <a:ln w="9525">
            <a:noFill/>
            <a:miter lim="800000"/>
            <a:headEnd/>
            <a:tailEnd/>
          </a:ln>
          <a:effectLst/>
        </p:spPr>
      </p:pic>
      <p:pic>
        <p:nvPicPr>
          <p:cNvPr id="7" name="Picture 6"/>
          <p:cNvPicPr>
            <a:picLocks noChangeAspect="1" noChangeArrowheads="1"/>
          </p:cNvPicPr>
          <p:nvPr/>
        </p:nvPicPr>
        <p:blipFill>
          <a:blip r:embed="rId6" cstate="print"/>
          <a:srcRect/>
          <a:stretch>
            <a:fillRect/>
          </a:stretch>
        </p:blipFill>
        <p:spPr bwMode="auto">
          <a:xfrm>
            <a:off x="6858000" y="5176638"/>
            <a:ext cx="1523999" cy="784814"/>
          </a:xfrm>
          <a:prstGeom prst="rect">
            <a:avLst/>
          </a:prstGeom>
          <a:noFill/>
          <a:ln w="9525">
            <a:noFill/>
            <a:miter lim="800000"/>
            <a:headEnd/>
            <a:tailEnd/>
          </a:ln>
          <a:effectLst/>
        </p:spPr>
      </p:pic>
      <p:cxnSp>
        <p:nvCxnSpPr>
          <p:cNvPr id="8" name="Straight Connector 7"/>
          <p:cNvCxnSpPr/>
          <p:nvPr/>
        </p:nvCxnSpPr>
        <p:spPr>
          <a:xfrm>
            <a:off x="76200" y="4262238"/>
            <a:ext cx="91440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7" cstate="print"/>
          <a:srcRect/>
          <a:stretch>
            <a:fillRect/>
          </a:stretch>
        </p:blipFill>
        <p:spPr bwMode="auto">
          <a:xfrm>
            <a:off x="5791200" y="1991206"/>
            <a:ext cx="3276600" cy="2106386"/>
          </a:xfrm>
          <a:prstGeom prst="rect">
            <a:avLst/>
          </a:prstGeom>
          <a:noFill/>
          <a:ln w="9525">
            <a:noFill/>
            <a:miter lim="800000"/>
            <a:headEnd/>
            <a:tailEnd/>
          </a:ln>
          <a:effectLst/>
        </p:spPr>
      </p:pic>
      <p:pic>
        <p:nvPicPr>
          <p:cNvPr id="10" name="Picture 5"/>
          <p:cNvPicPr>
            <a:picLocks noChangeAspect="1" noChangeArrowheads="1"/>
          </p:cNvPicPr>
          <p:nvPr/>
        </p:nvPicPr>
        <p:blipFill>
          <a:blip r:embed="rId8" cstate="print"/>
          <a:srcRect/>
          <a:stretch>
            <a:fillRect/>
          </a:stretch>
        </p:blipFill>
        <p:spPr bwMode="auto">
          <a:xfrm>
            <a:off x="4343400" y="2814438"/>
            <a:ext cx="1162050" cy="838200"/>
          </a:xfrm>
          <a:prstGeom prst="rect">
            <a:avLst/>
          </a:prstGeom>
          <a:noFill/>
          <a:ln w="9525">
            <a:noFill/>
            <a:miter lim="800000"/>
            <a:headEnd/>
            <a:tailEnd/>
          </a:ln>
          <a:effectLst/>
        </p:spPr>
      </p:pic>
      <p:cxnSp>
        <p:nvCxnSpPr>
          <p:cNvPr id="11" name="Straight Connector 10"/>
          <p:cNvCxnSpPr/>
          <p:nvPr/>
        </p:nvCxnSpPr>
        <p:spPr>
          <a:xfrm rot="5400000" flipH="1" flipV="1">
            <a:off x="3163094" y="3232744"/>
            <a:ext cx="2057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4533106" y="3232744"/>
            <a:ext cx="2057400"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a:t>
            </a:r>
            <a:r>
              <a:rPr lang="ro-RO" dirty="0" smtClean="0">
                <a:solidFill>
                  <a:schemeClr val="bg1"/>
                </a:solidFill>
              </a:rPr>
              <a:t>Java</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4038600"/>
          </a:xfrm>
        </p:spPr>
        <p:txBody>
          <a:bodyPr/>
          <a:lstStyle/>
          <a:p>
            <a:r>
              <a:rPr lang="en-US" sz="1500" b="1" dirty="0" smtClean="0">
                <a:solidFill>
                  <a:srgbClr val="3C5790"/>
                </a:solidFill>
              </a:rPr>
              <a:t>Java</a:t>
            </a:r>
            <a:r>
              <a:rPr lang="en-US" sz="1500" dirty="0" smtClean="0">
                <a:solidFill>
                  <a:srgbClr val="3C5790"/>
                </a:solidFill>
              </a:rPr>
              <a:t> is a programming language created by Sun Microsystems.</a:t>
            </a:r>
          </a:p>
          <a:p>
            <a:r>
              <a:rPr lang="en-US" sz="1500" dirty="0" smtClean="0">
                <a:solidFill>
                  <a:srgbClr val="3C5790"/>
                </a:solidFill>
              </a:rPr>
              <a:t>Java is used in a wide variety of computing platforms from embedded devices and mobile phones on  the low end, to enterprise servers and supercomputers on the high end.</a:t>
            </a:r>
          </a:p>
          <a:p>
            <a:r>
              <a:rPr lang="en-US" sz="1500" dirty="0" smtClean="0">
                <a:solidFill>
                  <a:srgbClr val="3C5790"/>
                </a:solidFill>
              </a:rPr>
              <a:t>Java eliminates certain low-level constructs such   as pointers and has a very simple memory model where every object is allocated on the heap and all variables of object types are references. </a:t>
            </a:r>
          </a:p>
          <a:p>
            <a:r>
              <a:rPr lang="en-US" sz="1500" dirty="0" smtClean="0">
                <a:solidFill>
                  <a:srgbClr val="3C5790"/>
                </a:solidFill>
              </a:rPr>
              <a:t>Memory management is handled through integrated automatic garbage collection performed by the JVM.</a:t>
            </a:r>
          </a:p>
          <a:p>
            <a:r>
              <a:rPr lang="en-US" sz="1500" dirty="0" smtClean="0">
                <a:solidFill>
                  <a:srgbClr val="3C5790"/>
                </a:solidFill>
              </a:rPr>
              <a:t>The heart of the Java platform is the concept of a "virtual machine" that executes Java </a:t>
            </a:r>
            <a:r>
              <a:rPr lang="en-US" sz="1500" b="1" dirty="0" err="1" smtClean="0">
                <a:solidFill>
                  <a:srgbClr val="3C5790"/>
                </a:solidFill>
              </a:rPr>
              <a:t>bytecode</a:t>
            </a:r>
            <a:r>
              <a:rPr lang="en-US" sz="1500" dirty="0" smtClean="0">
                <a:solidFill>
                  <a:srgbClr val="3C5790"/>
                </a:solidFill>
              </a:rPr>
              <a:t> programs. This </a:t>
            </a:r>
            <a:r>
              <a:rPr lang="en-US" sz="1500" dirty="0" err="1" smtClean="0">
                <a:solidFill>
                  <a:srgbClr val="3C5790"/>
                </a:solidFill>
              </a:rPr>
              <a:t>bytecode</a:t>
            </a:r>
            <a:r>
              <a:rPr lang="en-US" sz="1500" dirty="0" smtClean="0">
                <a:solidFill>
                  <a:srgbClr val="3C5790"/>
                </a:solidFill>
              </a:rPr>
              <a:t> is the same no matter what hardware or operating system the program is running under.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3124201"/>
          </a:xfrm>
        </p:spPr>
        <p:txBody>
          <a:bodyPr/>
          <a:lstStyle/>
          <a:p>
            <a:r>
              <a:rPr lang="en-US" sz="1400" dirty="0" smtClean="0">
                <a:solidFill>
                  <a:srgbClr val="3C5790"/>
                </a:solidFill>
              </a:rPr>
              <a:t>Compressed files are especially susceptible to corruption. Is common practice store a checksum with the compressed file so that the recipient can verify that the file is intact.</a:t>
            </a:r>
          </a:p>
          <a:p>
            <a:r>
              <a:rPr lang="en-US" sz="1400" dirty="0" smtClean="0">
                <a:solidFill>
                  <a:srgbClr val="3C5790"/>
                </a:solidFill>
              </a:rPr>
              <a:t>The zip format does this automatically, but we can use manual checksums in other circumstances.</a:t>
            </a:r>
          </a:p>
          <a:p>
            <a:r>
              <a:rPr lang="en-US" sz="1400" dirty="0" smtClean="0">
                <a:solidFill>
                  <a:srgbClr val="3C5790"/>
                </a:solidFill>
              </a:rPr>
              <a:t>The </a:t>
            </a:r>
            <a:r>
              <a:rPr lang="en-US" sz="1400" b="1" dirty="0" err="1" smtClean="0">
                <a:solidFill>
                  <a:srgbClr val="3C5790"/>
                </a:solidFill>
              </a:rPr>
              <a:t>java.util.zip.Checksum</a:t>
            </a:r>
            <a:r>
              <a:rPr lang="en-US" sz="1400" b="1" dirty="0" smtClean="0">
                <a:solidFill>
                  <a:srgbClr val="3C5790"/>
                </a:solidFill>
              </a:rPr>
              <a:t> </a:t>
            </a:r>
            <a:r>
              <a:rPr lang="en-US" sz="1400" dirty="0" smtClean="0">
                <a:solidFill>
                  <a:srgbClr val="3C5790"/>
                </a:solidFill>
              </a:rPr>
              <a:t>interface is calculating a checksum for a sequence of bytes. Common methods: update, </a:t>
            </a:r>
            <a:r>
              <a:rPr lang="en-US" sz="1400" dirty="0" err="1" smtClean="0">
                <a:solidFill>
                  <a:srgbClr val="3C5790"/>
                </a:solidFill>
              </a:rPr>
              <a:t>getValue</a:t>
            </a:r>
            <a:r>
              <a:rPr lang="en-US" sz="1400" dirty="0" smtClean="0">
                <a:solidFill>
                  <a:srgbClr val="3C5790"/>
                </a:solidFill>
              </a:rPr>
              <a:t>, reset.</a:t>
            </a:r>
          </a:p>
          <a:p>
            <a:r>
              <a:rPr lang="en-US" sz="1400" dirty="0" smtClean="0">
                <a:solidFill>
                  <a:srgbClr val="3C5790"/>
                </a:solidFill>
              </a:rPr>
              <a:t>The update() methods calculate the initial checksum and update the checksum as more bytes are added to the sequence. As bytes increase, the checksum changes. </a:t>
            </a:r>
          </a:p>
          <a:p>
            <a:r>
              <a:rPr lang="en-US" sz="1400" dirty="0" smtClean="0">
                <a:solidFill>
                  <a:srgbClr val="3C5790"/>
                </a:solidFill>
              </a:rPr>
              <a:t>The </a:t>
            </a:r>
            <a:r>
              <a:rPr lang="en-US" sz="1400" dirty="0" err="1" smtClean="0">
                <a:solidFill>
                  <a:srgbClr val="3C5790"/>
                </a:solidFill>
              </a:rPr>
              <a:t>getValue</a:t>
            </a:r>
            <a:r>
              <a:rPr lang="en-US" sz="1400" dirty="0" smtClean="0">
                <a:solidFill>
                  <a:srgbClr val="3C5790"/>
                </a:solidFill>
              </a:rPr>
              <a:t>() method returns the current value of the checksum. </a:t>
            </a:r>
          </a:p>
          <a:p>
            <a:r>
              <a:rPr lang="en-US" sz="1400" dirty="0" smtClean="0">
                <a:solidFill>
                  <a:srgbClr val="3C5790"/>
                </a:solidFill>
              </a:rPr>
              <a:t>The reset() method returns the checksum to its initial value.</a:t>
            </a:r>
          </a:p>
          <a:p>
            <a:r>
              <a:rPr lang="en-US" sz="1400" dirty="0" smtClean="0">
                <a:solidFill>
                  <a:srgbClr val="3C5790"/>
                </a:solidFill>
              </a:rPr>
              <a:t>The </a:t>
            </a:r>
            <a:r>
              <a:rPr lang="en-US" sz="1400" dirty="0" err="1" smtClean="0">
                <a:solidFill>
                  <a:srgbClr val="3C5790"/>
                </a:solidFill>
              </a:rPr>
              <a:t>java.util.zip</a:t>
            </a:r>
            <a:r>
              <a:rPr lang="en-US" sz="1400" dirty="0" smtClean="0">
                <a:solidFill>
                  <a:srgbClr val="3C5790"/>
                </a:solidFill>
              </a:rPr>
              <a:t> package provides two concrete implementations of the Checksum interface, CRC32 and Adler32. Both produce 32-bit checksums.</a:t>
            </a:r>
          </a:p>
          <a:p>
            <a:r>
              <a:rPr lang="en-US" sz="1400" dirty="0" smtClean="0">
                <a:solidFill>
                  <a:srgbClr val="3C5790"/>
                </a:solidFill>
              </a:rPr>
              <a:t>The </a:t>
            </a:r>
            <a:r>
              <a:rPr lang="en-US" sz="1400" b="1" dirty="0" err="1" smtClean="0">
                <a:solidFill>
                  <a:srgbClr val="3C5790"/>
                </a:solidFill>
              </a:rPr>
              <a:t>java.util.zip.CheckedInputStream</a:t>
            </a:r>
            <a:r>
              <a:rPr lang="en-US" sz="1400" dirty="0" smtClean="0">
                <a:solidFill>
                  <a:srgbClr val="3C5790"/>
                </a:solidFill>
              </a:rPr>
              <a:t> and </a:t>
            </a:r>
            <a:r>
              <a:rPr lang="en-US" sz="1400" b="1" dirty="0" err="1" smtClean="0">
                <a:solidFill>
                  <a:srgbClr val="3C5790"/>
                </a:solidFill>
              </a:rPr>
              <a:t>java.util.zip.CheckedOutputStream</a:t>
            </a:r>
            <a:r>
              <a:rPr lang="en-US" sz="1400" dirty="0" smtClean="0">
                <a:solidFill>
                  <a:srgbClr val="3C5790"/>
                </a:solidFill>
              </a:rPr>
              <a:t> classes keep a checksum of the data they've read or written.</a:t>
            </a:r>
            <a:endParaRPr lang="en-US" sz="1400" b="1" dirty="0" err="1" smtClean="0">
              <a:solidFill>
                <a:srgbClr val="3C579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pic>
        <p:nvPicPr>
          <p:cNvPr id="5" name="Picture 2"/>
          <p:cNvPicPr>
            <a:picLocks noChangeAspect="1" noChangeArrowheads="1"/>
          </p:cNvPicPr>
          <p:nvPr/>
        </p:nvPicPr>
        <p:blipFill>
          <a:blip r:embed="rId4" cstate="print"/>
          <a:srcRect/>
          <a:stretch>
            <a:fillRect/>
          </a:stretch>
        </p:blipFill>
        <p:spPr bwMode="auto">
          <a:xfrm>
            <a:off x="76200" y="3235367"/>
            <a:ext cx="4289592" cy="1870033"/>
          </a:xfrm>
          <a:prstGeom prst="rect">
            <a:avLst/>
          </a:prstGeom>
          <a:noFill/>
          <a:ln w="9525">
            <a:noFill/>
            <a:miter lim="800000"/>
            <a:headEnd/>
            <a:tailEnd/>
          </a:ln>
          <a:effectLst/>
        </p:spPr>
      </p:pic>
      <p:pic>
        <p:nvPicPr>
          <p:cNvPr id="6" name="Picture 3"/>
          <p:cNvPicPr>
            <a:picLocks noChangeAspect="1" noChangeArrowheads="1"/>
          </p:cNvPicPr>
          <p:nvPr/>
        </p:nvPicPr>
        <p:blipFill>
          <a:blip r:embed="rId5" cstate="print"/>
          <a:srcRect/>
          <a:stretch>
            <a:fillRect/>
          </a:stretch>
        </p:blipFill>
        <p:spPr bwMode="auto">
          <a:xfrm>
            <a:off x="4495800" y="3286956"/>
            <a:ext cx="4572000" cy="1437444"/>
          </a:xfrm>
          <a:prstGeom prst="rect">
            <a:avLst/>
          </a:prstGeom>
          <a:noFill/>
          <a:ln w="9525">
            <a:noFill/>
            <a:miter lim="800000"/>
            <a:headEnd/>
            <a:tailEnd/>
          </a:ln>
          <a:effectLst/>
        </p:spPr>
      </p:pic>
      <p:cxnSp>
        <p:nvCxnSpPr>
          <p:cNvPr id="7" name="Straight Connector 6"/>
          <p:cNvCxnSpPr/>
          <p:nvPr/>
        </p:nvCxnSpPr>
        <p:spPr>
          <a:xfrm rot="5400000">
            <a:off x="1981994" y="4114006"/>
            <a:ext cx="48768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5"/>
          <p:cNvPicPr>
            <a:picLocks noChangeAspect="1" noChangeArrowheads="1"/>
          </p:cNvPicPr>
          <p:nvPr/>
        </p:nvPicPr>
        <p:blipFill>
          <a:blip r:embed="rId6" cstate="print"/>
          <a:srcRect/>
          <a:stretch>
            <a:fillRect/>
          </a:stretch>
        </p:blipFill>
        <p:spPr bwMode="auto">
          <a:xfrm>
            <a:off x="914400" y="5638800"/>
            <a:ext cx="2057400" cy="381000"/>
          </a:xfrm>
          <a:prstGeom prst="rect">
            <a:avLst/>
          </a:prstGeom>
          <a:noFill/>
          <a:ln w="9525">
            <a:noFill/>
            <a:miter lim="800000"/>
            <a:headEnd/>
            <a:tailEnd/>
          </a:ln>
          <a:effectLst/>
        </p:spPr>
      </p:pic>
      <p:pic>
        <p:nvPicPr>
          <p:cNvPr id="9" name="Picture 4"/>
          <p:cNvPicPr>
            <a:picLocks noChangeAspect="1" noChangeArrowheads="1"/>
          </p:cNvPicPr>
          <p:nvPr/>
        </p:nvPicPr>
        <p:blipFill>
          <a:blip r:embed="rId7" cstate="print"/>
          <a:srcRect/>
          <a:stretch>
            <a:fillRect/>
          </a:stretch>
        </p:blipFill>
        <p:spPr bwMode="auto">
          <a:xfrm>
            <a:off x="5943600" y="5638800"/>
            <a:ext cx="1228725" cy="37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4495801"/>
          </a:xfrm>
        </p:spPr>
        <p:txBody>
          <a:bodyPr/>
          <a:lstStyle/>
          <a:p>
            <a:r>
              <a:rPr lang="en-US" sz="1400" dirty="0" smtClean="0">
                <a:solidFill>
                  <a:srgbClr val="3C5790"/>
                </a:solidFill>
              </a:rPr>
              <a:t>JAR archives are the standard means of packaging and distributing Java software. The content in a JAR archive can be found by the class loader as long as it is somewhere in the </a:t>
            </a:r>
            <a:r>
              <a:rPr lang="en-US" sz="1400" dirty="0" err="1" smtClean="0">
                <a:solidFill>
                  <a:srgbClr val="3C5790"/>
                </a:solidFill>
              </a:rPr>
              <a:t>classpath</a:t>
            </a:r>
            <a:r>
              <a:rPr lang="en-US" sz="1400" dirty="0" smtClean="0">
                <a:solidFill>
                  <a:srgbClr val="3C5790"/>
                </a:solidFill>
              </a:rPr>
              <a:t>.</a:t>
            </a:r>
          </a:p>
          <a:p>
            <a:r>
              <a:rPr lang="en-US" sz="1400" dirty="0" smtClean="0">
                <a:solidFill>
                  <a:srgbClr val="3C5790"/>
                </a:solidFill>
              </a:rPr>
              <a:t>JAR files also improve performance, especially in applications such as applets and Java Web Start-launched applications that download their code from a server. The content in the JAR archive is compressed.</a:t>
            </a:r>
          </a:p>
          <a:p>
            <a:r>
              <a:rPr lang="en-US" sz="1400" dirty="0" smtClean="0">
                <a:solidFill>
                  <a:srgbClr val="3C5790"/>
                </a:solidFill>
              </a:rPr>
              <a:t>Storing resources in a JAR file makes your applications faster, more robust, harder to accidentally break, and easier to install. The JAR file is treated like a directory in the context of the </a:t>
            </a:r>
            <a:r>
              <a:rPr lang="en-US" sz="1400" dirty="0" err="1" smtClean="0">
                <a:solidFill>
                  <a:srgbClr val="3C5790"/>
                </a:solidFill>
              </a:rPr>
              <a:t>classpath</a:t>
            </a:r>
            <a:r>
              <a:rPr lang="en-US" sz="1400" dirty="0" smtClean="0">
                <a:solidFill>
                  <a:srgbClr val="3C5790"/>
                </a:solidFill>
              </a:rPr>
              <a:t>. </a:t>
            </a:r>
          </a:p>
          <a:p>
            <a:r>
              <a:rPr lang="en-US" sz="1400" dirty="0" smtClean="0">
                <a:solidFill>
                  <a:srgbClr val="3C5790"/>
                </a:solidFill>
              </a:rPr>
              <a:t>The manifest file, which provides meta-information about the contents of the archive in a particular format, is named MANIFEST.MF and is stored in the META-INF directory at the top of the </a:t>
            </a:r>
            <a:r>
              <a:rPr lang="en-US" sz="1400" dirty="0" err="1" smtClean="0">
                <a:solidFill>
                  <a:srgbClr val="3C5790"/>
                </a:solidFill>
              </a:rPr>
              <a:t>archive.The</a:t>
            </a:r>
            <a:r>
              <a:rPr lang="en-US" sz="1400" dirty="0" smtClean="0">
                <a:solidFill>
                  <a:srgbClr val="3C5790"/>
                </a:solidFill>
              </a:rPr>
              <a:t> manifest is added as part of the archiving process.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76200" y="1981199"/>
            <a:ext cx="8686800" cy="4495801"/>
          </a:xfrm>
        </p:spPr>
        <p:txBody>
          <a:bodyPr/>
          <a:lstStyle/>
          <a:p>
            <a:r>
              <a:rPr lang="en-US" sz="1400" dirty="0" smtClean="0">
                <a:solidFill>
                  <a:srgbClr val="3C5790"/>
                </a:solidFill>
              </a:rPr>
              <a:t>At a minimum, a manifest file must contain this opening line: "Manifest-Version: 1.0".</a:t>
            </a:r>
          </a:p>
          <a:p>
            <a:r>
              <a:rPr lang="en-US" sz="1400" dirty="0" smtClean="0">
                <a:solidFill>
                  <a:srgbClr val="3C5790"/>
                </a:solidFill>
              </a:rPr>
              <a:t>A manifest usually contains additional entries for some of the files in the archive. Each entry is composed of a list of name/value pairs, one to a line. Names are separated from values by colons and whitespace.</a:t>
            </a:r>
          </a:p>
          <a:p>
            <a:r>
              <a:rPr lang="en-US" sz="1400" dirty="0" smtClean="0">
                <a:solidFill>
                  <a:srgbClr val="3C5790"/>
                </a:solidFill>
              </a:rPr>
              <a:t>The </a:t>
            </a:r>
            <a:r>
              <a:rPr lang="en-US" sz="1400" b="1" dirty="0" err="1" smtClean="0">
                <a:solidFill>
                  <a:srgbClr val="3C5790"/>
                </a:solidFill>
              </a:rPr>
              <a:t>java.util.jar.JarFile</a:t>
            </a:r>
            <a:r>
              <a:rPr lang="en-US" sz="1400" dirty="0" smtClean="0">
                <a:solidFill>
                  <a:srgbClr val="3C5790"/>
                </a:solidFill>
              </a:rPr>
              <a:t> class represents a file in the JAR format. The </a:t>
            </a:r>
            <a:r>
              <a:rPr lang="en-US" sz="1400" dirty="0" err="1" smtClean="0">
                <a:solidFill>
                  <a:srgbClr val="3C5790"/>
                </a:solidFill>
              </a:rPr>
              <a:t>java.util.jar.Manifest</a:t>
            </a:r>
            <a:r>
              <a:rPr lang="en-US" sz="1400" dirty="0" smtClean="0">
                <a:solidFill>
                  <a:srgbClr val="3C5790"/>
                </a:solidFill>
              </a:rPr>
              <a:t> class represents this manifest file.</a:t>
            </a:r>
          </a:p>
          <a:p>
            <a:r>
              <a:rPr lang="en-US" sz="1400" b="1" dirty="0" err="1" smtClean="0">
                <a:solidFill>
                  <a:srgbClr val="3C5790"/>
                </a:solidFill>
              </a:rPr>
              <a:t>JarInputStream</a:t>
            </a:r>
            <a:r>
              <a:rPr lang="en-US" sz="1400" dirty="0" smtClean="0">
                <a:solidFill>
                  <a:srgbClr val="3C5790"/>
                </a:solidFill>
              </a:rPr>
              <a:t> is a subclass of </a:t>
            </a:r>
            <a:r>
              <a:rPr lang="en-US" sz="1400" dirty="0" err="1" smtClean="0">
                <a:solidFill>
                  <a:srgbClr val="3C5790"/>
                </a:solidFill>
              </a:rPr>
              <a:t>ZipInputStream</a:t>
            </a:r>
            <a:r>
              <a:rPr lang="en-US" sz="1400" dirty="0" smtClean="0">
                <a:solidFill>
                  <a:srgbClr val="3C5790"/>
                </a:solidFill>
              </a:rPr>
              <a:t> that reads data from JAR archives. </a:t>
            </a:r>
            <a:endParaRPr lang="ro-RO" sz="1400" dirty="0" smtClean="0">
              <a:solidFill>
                <a:srgbClr val="3C5790"/>
              </a:solidFill>
            </a:endParaRPr>
          </a:p>
          <a:p>
            <a:r>
              <a:rPr lang="en-US" sz="1400" b="1" dirty="0" err="1" smtClean="0">
                <a:solidFill>
                  <a:srgbClr val="3C5790"/>
                </a:solidFill>
              </a:rPr>
              <a:t>JarOutputStream</a:t>
            </a:r>
            <a:r>
              <a:rPr lang="en-US" sz="1400" dirty="0" smtClean="0">
                <a:solidFill>
                  <a:srgbClr val="3C5790"/>
                </a:solidFill>
              </a:rPr>
              <a:t> is a subclass of </a:t>
            </a:r>
            <a:r>
              <a:rPr lang="en-US" sz="1400" dirty="0" err="1" smtClean="0">
                <a:solidFill>
                  <a:srgbClr val="3C5790"/>
                </a:solidFill>
              </a:rPr>
              <a:t>ZipOutputStream</a:t>
            </a:r>
            <a:r>
              <a:rPr lang="en-US" sz="1400" dirty="0" smtClean="0">
                <a:solidFill>
                  <a:srgbClr val="3C5790"/>
                </a:solidFill>
              </a:rPr>
              <a:t>.</a:t>
            </a:r>
          </a:p>
          <a:p>
            <a:r>
              <a:rPr lang="en-US" sz="1400" dirty="0" smtClean="0">
                <a:solidFill>
                  <a:srgbClr val="3C5790"/>
                </a:solidFill>
              </a:rPr>
              <a:t>One of the simplest ways to get information from a JAR file is through the </a:t>
            </a:r>
            <a:r>
              <a:rPr lang="en-US" sz="1400" b="1" dirty="0" err="1" smtClean="0">
                <a:solidFill>
                  <a:srgbClr val="3C5790"/>
                </a:solidFill>
              </a:rPr>
              <a:t>java.net.JarURLConnection</a:t>
            </a:r>
            <a:r>
              <a:rPr lang="en-US" sz="1400" dirty="0" smtClean="0">
                <a:solidFill>
                  <a:srgbClr val="3C5790"/>
                </a:solidFill>
              </a:rPr>
              <a:t> class and represents an active connection to a JAR file, generally via either the HTTP or file protocols.</a:t>
            </a:r>
            <a:endParaRPr lang="en-US" sz="1400" b="1" dirty="0" err="1" smtClean="0">
              <a:solidFill>
                <a:srgbClr val="3C579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pic>
        <p:nvPicPr>
          <p:cNvPr id="5" name="Picture 2"/>
          <p:cNvPicPr>
            <a:picLocks noChangeAspect="1" noChangeArrowheads="1"/>
          </p:cNvPicPr>
          <p:nvPr/>
        </p:nvPicPr>
        <p:blipFill>
          <a:blip r:embed="rId3" cstate="print"/>
          <a:srcRect/>
          <a:stretch>
            <a:fillRect/>
          </a:stretch>
        </p:blipFill>
        <p:spPr bwMode="auto">
          <a:xfrm>
            <a:off x="1524000" y="1828800"/>
            <a:ext cx="5374059"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pic>
        <p:nvPicPr>
          <p:cNvPr id="4" name="Picture 2"/>
          <p:cNvPicPr>
            <a:picLocks noChangeAspect="1" noChangeArrowheads="1"/>
          </p:cNvPicPr>
          <p:nvPr/>
        </p:nvPicPr>
        <p:blipFill>
          <a:blip r:embed="rId3" cstate="print"/>
          <a:srcRect/>
          <a:stretch>
            <a:fillRect/>
          </a:stretch>
        </p:blipFill>
        <p:spPr bwMode="auto">
          <a:xfrm>
            <a:off x="152400" y="2057400"/>
            <a:ext cx="3665755" cy="2209800"/>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a:off x="4191000" y="2514600"/>
            <a:ext cx="4795445" cy="1371600"/>
          </a:xfrm>
          <a:prstGeom prst="rect">
            <a:avLst/>
          </a:prstGeom>
          <a:noFill/>
          <a:ln w="9525">
            <a:noFill/>
            <a:miter lim="800000"/>
            <a:headEnd/>
            <a:tailEnd/>
          </a:ln>
          <a:effectLst/>
        </p:spPr>
      </p:pic>
      <p:pic>
        <p:nvPicPr>
          <p:cNvPr id="7" name="Picture 2"/>
          <p:cNvPicPr>
            <a:picLocks noChangeAspect="1" noChangeArrowheads="1"/>
          </p:cNvPicPr>
          <p:nvPr/>
        </p:nvPicPr>
        <p:blipFill>
          <a:blip r:embed="rId5" cstate="print"/>
          <a:srcRect/>
          <a:stretch>
            <a:fillRect/>
          </a:stretch>
        </p:blipFill>
        <p:spPr bwMode="auto">
          <a:xfrm>
            <a:off x="2514600" y="4724400"/>
            <a:ext cx="359691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 (cont.)</a:t>
            </a:r>
            <a:endParaRPr lang="fr-CA" sz="3000" dirty="0" smtClean="0">
              <a:solidFill>
                <a:schemeClr val="bg1"/>
              </a:solidFill>
            </a:endParaRPr>
          </a:p>
        </p:txBody>
      </p:sp>
      <p:sp>
        <p:nvSpPr>
          <p:cNvPr id="4099" name="Espace réservé du contenu 4"/>
          <p:cNvSpPr>
            <a:spLocks noGrp="1"/>
          </p:cNvSpPr>
          <p:nvPr>
            <p:ph idx="1"/>
          </p:nvPr>
        </p:nvSpPr>
        <p:spPr>
          <a:xfrm>
            <a:off x="5791200" y="2057399"/>
            <a:ext cx="2971800" cy="1600201"/>
          </a:xfrm>
        </p:spPr>
        <p:txBody>
          <a:bodyPr/>
          <a:lstStyle/>
          <a:p>
            <a:r>
              <a:rPr lang="en-US" sz="1400" dirty="0" smtClean="0">
                <a:solidFill>
                  <a:srgbClr val="3C5790"/>
                </a:solidFill>
              </a:rPr>
              <a:t>Having groovy-all-1.8.6.jar in the </a:t>
            </a:r>
            <a:r>
              <a:rPr lang="en-US" sz="1400" dirty="0" err="1" smtClean="0">
                <a:solidFill>
                  <a:srgbClr val="3C5790"/>
                </a:solidFill>
              </a:rPr>
              <a:t>classpath</a:t>
            </a:r>
            <a:r>
              <a:rPr lang="en-US" sz="1400" dirty="0" smtClean="0">
                <a:solidFill>
                  <a:srgbClr val="3C5790"/>
                </a:solidFill>
              </a:rPr>
              <a:t> we can extract certain resource from the jar file as </a:t>
            </a:r>
            <a:r>
              <a:rPr lang="en-US" sz="1400" dirty="0" err="1" smtClean="0">
                <a:solidFill>
                  <a:srgbClr val="3C5790"/>
                </a:solidFill>
              </a:rPr>
              <a:t>InputStream</a:t>
            </a:r>
            <a:r>
              <a:rPr lang="en-US" sz="1400" dirty="0" smtClean="0">
                <a:solidFill>
                  <a:srgbClr val="3C5790"/>
                </a:solidFill>
              </a:rPr>
              <a:t> for later processing, using the </a:t>
            </a:r>
            <a:r>
              <a:rPr lang="en-US" sz="1400" dirty="0" err="1" smtClean="0">
                <a:solidFill>
                  <a:srgbClr val="3C5790"/>
                </a:solidFill>
              </a:rPr>
              <a:t>getResourceAsStream</a:t>
            </a:r>
            <a:r>
              <a:rPr lang="en-US" sz="1400" dirty="0" smtClean="0">
                <a:solidFill>
                  <a:srgbClr val="3C5790"/>
                </a:solidFill>
              </a:rPr>
              <a:t> method from the </a:t>
            </a:r>
            <a:r>
              <a:rPr lang="en-US" sz="1400" dirty="0" err="1" smtClean="0">
                <a:solidFill>
                  <a:srgbClr val="3C5790"/>
                </a:solidFill>
              </a:rPr>
              <a:t>ClassLoader</a:t>
            </a:r>
            <a:r>
              <a:rPr lang="en-US" sz="1400" dirty="0" smtClean="0">
                <a:solidFill>
                  <a:srgbClr val="3C5790"/>
                </a:solidFill>
              </a:rPr>
              <a:t> instance.</a:t>
            </a:r>
            <a:endParaRPr lang="en-US" sz="1400" b="1" dirty="0" err="1" smtClean="0">
              <a:solidFill>
                <a:srgbClr val="3C5790"/>
              </a:solidFill>
            </a:endParaRPr>
          </a:p>
        </p:txBody>
      </p:sp>
      <p:pic>
        <p:nvPicPr>
          <p:cNvPr id="4" name="Picture 5"/>
          <p:cNvPicPr>
            <a:picLocks noChangeAspect="1" noChangeArrowheads="1"/>
          </p:cNvPicPr>
          <p:nvPr/>
        </p:nvPicPr>
        <p:blipFill>
          <a:blip r:embed="rId4" cstate="print"/>
          <a:srcRect/>
          <a:stretch>
            <a:fillRect/>
          </a:stretch>
        </p:blipFill>
        <p:spPr bwMode="auto">
          <a:xfrm>
            <a:off x="1600201" y="5254735"/>
            <a:ext cx="5257800" cy="1494936"/>
          </a:xfrm>
          <a:prstGeom prst="rect">
            <a:avLst/>
          </a:prstGeom>
          <a:noFill/>
          <a:ln w="9525">
            <a:noFill/>
            <a:miter lim="800000"/>
            <a:headEnd/>
            <a:tailEnd/>
          </a:ln>
          <a:effectLst/>
        </p:spPr>
      </p:pic>
      <p:pic>
        <p:nvPicPr>
          <p:cNvPr id="5" name="Picture 2"/>
          <p:cNvPicPr>
            <a:picLocks noChangeAspect="1" noChangeArrowheads="1"/>
          </p:cNvPicPr>
          <p:nvPr/>
        </p:nvPicPr>
        <p:blipFill>
          <a:blip r:embed="rId5" cstate="print"/>
          <a:srcRect/>
          <a:stretch>
            <a:fillRect/>
          </a:stretch>
        </p:blipFill>
        <p:spPr bwMode="auto">
          <a:xfrm>
            <a:off x="76200" y="2062896"/>
            <a:ext cx="5675703" cy="3042504"/>
          </a:xfrm>
          <a:prstGeom prst="rect">
            <a:avLst/>
          </a:prstGeom>
          <a:noFill/>
          <a:ln w="9525">
            <a:noFill/>
            <a:miter lim="800000"/>
            <a:headEnd/>
            <a:tailEnd/>
          </a:ln>
          <a:effectLst/>
        </p:spPr>
      </p:pic>
      <p:pic>
        <p:nvPicPr>
          <p:cNvPr id="6" name="Picture 3"/>
          <p:cNvPicPr>
            <a:picLocks noChangeAspect="1" noChangeArrowheads="1"/>
          </p:cNvPicPr>
          <p:nvPr/>
        </p:nvPicPr>
        <p:blipFill>
          <a:blip r:embed="rId6" cstate="print"/>
          <a:srcRect/>
          <a:stretch>
            <a:fillRect/>
          </a:stretch>
        </p:blipFill>
        <p:spPr bwMode="auto">
          <a:xfrm>
            <a:off x="3124200" y="3821200"/>
            <a:ext cx="5930368" cy="136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Internet Addresses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371600"/>
          </a:xfrm>
        </p:spPr>
        <p:txBody>
          <a:bodyPr/>
          <a:lstStyle/>
          <a:p>
            <a:r>
              <a:rPr lang="en-US" sz="1400" dirty="0" smtClean="0">
                <a:solidFill>
                  <a:srgbClr val="3C5790"/>
                </a:solidFill>
              </a:rPr>
              <a:t>Devices connected to the Internet are called nodes. </a:t>
            </a:r>
          </a:p>
          <a:p>
            <a:r>
              <a:rPr lang="en-US" sz="1400" dirty="0" smtClean="0">
                <a:solidFill>
                  <a:srgbClr val="3C5790"/>
                </a:solidFill>
              </a:rPr>
              <a:t>Nodes that are computers are called hosts.</a:t>
            </a:r>
          </a:p>
          <a:p>
            <a:r>
              <a:rPr lang="en-US" sz="1400" dirty="0" smtClean="0">
                <a:solidFill>
                  <a:srgbClr val="3C5790"/>
                </a:solidFill>
              </a:rPr>
              <a:t>Each node or host is identified by an Internet address or an IP address.</a:t>
            </a:r>
          </a:p>
          <a:p>
            <a:r>
              <a:rPr lang="en-US" sz="1400" dirty="0" smtClean="0">
                <a:solidFill>
                  <a:srgbClr val="3C5790"/>
                </a:solidFill>
              </a:rPr>
              <a:t>The </a:t>
            </a:r>
            <a:r>
              <a:rPr lang="en-US" sz="1400" b="1" dirty="0" err="1" smtClean="0">
                <a:solidFill>
                  <a:srgbClr val="3C5790"/>
                </a:solidFill>
              </a:rPr>
              <a:t>java.net.InetAddress</a:t>
            </a:r>
            <a:r>
              <a:rPr lang="en-US" sz="1400" dirty="0" smtClean="0">
                <a:solidFill>
                  <a:srgbClr val="3C5790"/>
                </a:solidFill>
              </a:rPr>
              <a:t> class is Java’s high-level representation of an IP address.</a:t>
            </a:r>
          </a:p>
          <a:p>
            <a:r>
              <a:rPr lang="en-US" sz="1400" dirty="0" smtClean="0">
                <a:solidFill>
                  <a:srgbClr val="3C5790"/>
                </a:solidFill>
              </a:rPr>
              <a:t>It is used by most of the other networking classes, including </a:t>
            </a:r>
            <a:r>
              <a:rPr lang="en-US" sz="1400" dirty="0" err="1" smtClean="0">
                <a:solidFill>
                  <a:srgbClr val="3C5790"/>
                </a:solidFill>
              </a:rPr>
              <a:t>Socket,ServerSocket</a:t>
            </a:r>
            <a:r>
              <a:rPr lang="en-US" sz="1400" dirty="0" smtClean="0">
                <a:solidFill>
                  <a:srgbClr val="3C5790"/>
                </a:solidFill>
              </a:rPr>
              <a:t>, URL, </a:t>
            </a:r>
            <a:r>
              <a:rPr lang="en-US" sz="1400" dirty="0" err="1" smtClean="0">
                <a:solidFill>
                  <a:srgbClr val="3C5790"/>
                </a:solidFill>
              </a:rPr>
              <a:t>DatagramSocket</a:t>
            </a:r>
            <a:r>
              <a:rPr lang="en-US" sz="1400" dirty="0" smtClean="0">
                <a:solidFill>
                  <a:srgbClr val="3C5790"/>
                </a:solidFill>
              </a:rPr>
              <a:t>, </a:t>
            </a:r>
          </a:p>
        </p:txBody>
      </p:sp>
      <p:pic>
        <p:nvPicPr>
          <p:cNvPr id="2" name="Picture 2"/>
          <p:cNvPicPr>
            <a:picLocks noChangeAspect="1" noChangeArrowheads="1"/>
          </p:cNvPicPr>
          <p:nvPr/>
        </p:nvPicPr>
        <p:blipFill>
          <a:blip r:embed="rId3" cstate="print"/>
          <a:srcRect/>
          <a:stretch>
            <a:fillRect/>
          </a:stretch>
        </p:blipFill>
        <p:spPr bwMode="auto">
          <a:xfrm>
            <a:off x="1752600" y="3581400"/>
            <a:ext cx="4981575" cy="151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Internet Addresses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447800"/>
          </a:xfrm>
        </p:spPr>
        <p:txBody>
          <a:bodyPr/>
          <a:lstStyle/>
          <a:p>
            <a:r>
              <a:rPr lang="en-US" sz="1400" dirty="0" smtClean="0">
                <a:solidFill>
                  <a:srgbClr val="3C5790"/>
                </a:solidFill>
              </a:rPr>
              <a:t>Some IP addresses and some patterns of addresses have special meanings..</a:t>
            </a:r>
          </a:p>
          <a:p>
            <a:r>
              <a:rPr lang="en-US" sz="1400" dirty="0" smtClean="0">
                <a:solidFill>
                  <a:srgbClr val="3C5790"/>
                </a:solidFill>
              </a:rPr>
              <a:t>The 127.0.0.1 is the local loopback address. </a:t>
            </a:r>
          </a:p>
          <a:p>
            <a:r>
              <a:rPr lang="en-US" sz="1400" dirty="0" smtClean="0">
                <a:solidFill>
                  <a:srgbClr val="3C5790"/>
                </a:solidFill>
              </a:rPr>
              <a:t>IPv4 addresses in the range 224.0.0.0 to 239.255.255.255 are multicast addresses.</a:t>
            </a:r>
          </a:p>
          <a:p>
            <a:r>
              <a:rPr lang="en-US" sz="1400" dirty="0" smtClean="0">
                <a:solidFill>
                  <a:srgbClr val="3C5790"/>
                </a:solidFill>
              </a:rPr>
              <a:t>Java includes methods for testing whether an </a:t>
            </a:r>
            <a:r>
              <a:rPr lang="en-US" sz="1400" dirty="0" err="1" smtClean="0">
                <a:solidFill>
                  <a:srgbClr val="3C5790"/>
                </a:solidFill>
              </a:rPr>
              <a:t>InetAddress</a:t>
            </a:r>
            <a:r>
              <a:rPr lang="en-US" sz="1400" dirty="0" smtClean="0">
                <a:solidFill>
                  <a:srgbClr val="3C5790"/>
                </a:solidFill>
              </a:rPr>
              <a:t> object meets any of these criteria:</a:t>
            </a:r>
          </a:p>
        </p:txBody>
      </p:sp>
      <p:pic>
        <p:nvPicPr>
          <p:cNvPr id="5122" name="Picture 2"/>
          <p:cNvPicPr>
            <a:picLocks noChangeAspect="1" noChangeArrowheads="1"/>
          </p:cNvPicPr>
          <p:nvPr/>
        </p:nvPicPr>
        <p:blipFill>
          <a:blip r:embed="rId3" cstate="print"/>
          <a:srcRect/>
          <a:stretch>
            <a:fillRect/>
          </a:stretch>
        </p:blipFill>
        <p:spPr bwMode="auto">
          <a:xfrm>
            <a:off x="2895600" y="3181350"/>
            <a:ext cx="2771775" cy="1847850"/>
          </a:xfrm>
          <a:prstGeom prst="rect">
            <a:avLst/>
          </a:prstGeom>
          <a:noFill/>
          <a:ln w="9525">
            <a:noFill/>
            <a:miter lim="800000"/>
            <a:headEnd/>
            <a:tailEnd/>
          </a:ln>
        </p:spPr>
      </p:pic>
      <p:sp>
        <p:nvSpPr>
          <p:cNvPr id="5" name="Espace réservé du contenu 4"/>
          <p:cNvSpPr txBox="1">
            <a:spLocks/>
          </p:cNvSpPr>
          <p:nvPr/>
        </p:nvSpPr>
        <p:spPr bwMode="auto">
          <a:xfrm>
            <a:off x="76200" y="5181600"/>
            <a:ext cx="86868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sz="1400" dirty="0" smtClean="0">
                <a:solidFill>
                  <a:srgbClr val="3C5790"/>
                </a:solidFill>
                <a:latin typeface="+mn-lt"/>
              </a:rPr>
              <a:t>Java uses two classes, </a:t>
            </a:r>
            <a:r>
              <a:rPr lang="en-US" sz="1400" b="1" dirty="0" smtClean="0">
                <a:solidFill>
                  <a:srgbClr val="3C5790"/>
                </a:solidFill>
                <a:latin typeface="+mn-lt"/>
              </a:rPr>
              <a:t>Inet4Address</a:t>
            </a:r>
            <a:r>
              <a:rPr lang="en-US" sz="1400" dirty="0" smtClean="0">
                <a:solidFill>
                  <a:srgbClr val="3C5790"/>
                </a:solidFill>
                <a:latin typeface="+mn-lt"/>
              </a:rPr>
              <a:t> and </a:t>
            </a:r>
            <a:r>
              <a:rPr lang="en-US" sz="1400" b="1" dirty="0" smtClean="0">
                <a:solidFill>
                  <a:srgbClr val="3C5790"/>
                </a:solidFill>
                <a:latin typeface="+mn-lt"/>
              </a:rPr>
              <a:t>Inet6Address</a:t>
            </a:r>
            <a:r>
              <a:rPr lang="en-US" sz="1400" dirty="0" smtClean="0">
                <a:solidFill>
                  <a:srgbClr val="3C5790"/>
                </a:solidFill>
                <a:latin typeface="+mn-lt"/>
              </a:rPr>
              <a:t>, in order to distinguish IPv4 addresses from IPv6 addresses.</a:t>
            </a:r>
          </a:p>
          <a:p>
            <a:pPr marL="342900" lvl="0" indent="-342900">
              <a:spcBef>
                <a:spcPct val="20000"/>
              </a:spcBef>
              <a:buFont typeface="Arial" charset="0"/>
              <a:buChar char="•"/>
            </a:pPr>
            <a:r>
              <a:rPr lang="en-US" sz="1400" dirty="0" smtClean="0">
                <a:solidFill>
                  <a:srgbClr val="3C5790"/>
                </a:solidFill>
                <a:latin typeface="+mn-lt"/>
              </a:rPr>
              <a:t>The </a:t>
            </a:r>
            <a:r>
              <a:rPr lang="en-US" sz="1400" b="1" dirty="0" err="1" smtClean="0">
                <a:solidFill>
                  <a:srgbClr val="3C5790"/>
                </a:solidFill>
                <a:latin typeface="+mn-lt"/>
              </a:rPr>
              <a:t>NetworkInterface</a:t>
            </a:r>
            <a:r>
              <a:rPr lang="en-US" sz="1400" dirty="0" smtClean="0">
                <a:solidFill>
                  <a:srgbClr val="3C5790"/>
                </a:solidFill>
                <a:latin typeface="+mn-lt"/>
              </a:rPr>
              <a:t> class represents a local IP address. This can either be a physical interface such as an additional Ethernet card or it</a:t>
            </a:r>
            <a:r>
              <a:rPr lang="ro-RO" sz="1400" dirty="0" smtClean="0">
                <a:solidFill>
                  <a:srgbClr val="3C5790"/>
                </a:solidFill>
                <a:latin typeface="+mn-lt"/>
              </a:rPr>
              <a:t> </a:t>
            </a:r>
            <a:r>
              <a:rPr lang="en-US" sz="1400" dirty="0" smtClean="0">
                <a:solidFill>
                  <a:srgbClr val="3C5790"/>
                </a:solidFill>
                <a:latin typeface="+mn-lt"/>
              </a:rPr>
              <a:t>can be a virtual interface bound to the same physical hardware as the machine’s other IP addresses.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URI/URL</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smtClean="0">
                <a:solidFill>
                  <a:srgbClr val="3C5790"/>
                </a:solidFill>
              </a:rPr>
              <a:t>HTML is a hypertext markup language because it includes a way to specify links to other documents identified by URLs.</a:t>
            </a:r>
          </a:p>
          <a:p>
            <a:r>
              <a:rPr lang="en-US" sz="1400" dirty="0" smtClean="0">
                <a:solidFill>
                  <a:srgbClr val="3C5790"/>
                </a:solidFill>
              </a:rPr>
              <a:t>URL is the most common type of URI(Uniform Resource Identifier).</a:t>
            </a:r>
          </a:p>
          <a:p>
            <a:r>
              <a:rPr lang="en-US" sz="1400" dirty="0" smtClean="0">
                <a:solidFill>
                  <a:srgbClr val="3C5790"/>
                </a:solidFill>
              </a:rPr>
              <a:t>The syntax of a URI is composed of a scheme and a scheme-specific part(ex: </a:t>
            </a:r>
            <a:r>
              <a:rPr lang="en-US" sz="1400" b="1" dirty="0" err="1" smtClean="0">
                <a:solidFill>
                  <a:srgbClr val="3C5790"/>
                </a:solidFill>
              </a:rPr>
              <a:t>scheme:scheme</a:t>
            </a:r>
            <a:r>
              <a:rPr lang="en-US" sz="1400" b="1" dirty="0" smtClean="0">
                <a:solidFill>
                  <a:srgbClr val="3C5790"/>
                </a:solidFill>
              </a:rPr>
              <a:t>-specific-part</a:t>
            </a:r>
            <a:r>
              <a:rPr lang="en-US" sz="1400" dirty="0" smtClean="0">
                <a:solidFill>
                  <a:srgbClr val="3C5790"/>
                </a:solidFill>
              </a:rPr>
              <a:t>).</a:t>
            </a:r>
            <a:endParaRPr lang="ro-RO" sz="1400" dirty="0" smtClean="0">
              <a:solidFill>
                <a:srgbClr val="3C5790"/>
              </a:solidFill>
            </a:endParaRPr>
          </a:p>
          <a:p>
            <a:r>
              <a:rPr lang="en-US" sz="1400" dirty="0" smtClean="0">
                <a:solidFill>
                  <a:srgbClr val="3C5790"/>
                </a:solidFill>
              </a:rPr>
              <a:t>The URL class is the simplest way for a Java program to locate and retrieve data from the network.</a:t>
            </a:r>
          </a:p>
          <a:p>
            <a:r>
              <a:rPr lang="en-US" sz="1400" dirty="0" smtClean="0">
                <a:solidFill>
                  <a:srgbClr val="3C5790"/>
                </a:solidFill>
              </a:rPr>
              <a:t>The URL class has several methods that retrieve data from a URL:</a:t>
            </a:r>
          </a:p>
        </p:txBody>
      </p:sp>
      <p:pic>
        <p:nvPicPr>
          <p:cNvPr id="6146" name="Picture 2"/>
          <p:cNvPicPr>
            <a:picLocks noChangeAspect="1" noChangeArrowheads="1"/>
          </p:cNvPicPr>
          <p:nvPr/>
        </p:nvPicPr>
        <p:blipFill>
          <a:blip r:embed="rId3" cstate="print"/>
          <a:srcRect/>
          <a:stretch>
            <a:fillRect/>
          </a:stretch>
        </p:blipFill>
        <p:spPr bwMode="auto">
          <a:xfrm>
            <a:off x="2057400" y="4114800"/>
            <a:ext cx="525780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a:t>
            </a:r>
            <a:r>
              <a:rPr lang="ro-RO" dirty="0" smtClean="0">
                <a:solidFill>
                  <a:schemeClr val="bg1"/>
                </a:solidFill>
              </a:rPr>
              <a:t>Java</a:t>
            </a:r>
            <a:r>
              <a:rPr lang="fr-CA" dirty="0" smtClean="0">
                <a:solidFill>
                  <a:schemeClr val="bg1"/>
                </a:solidFill>
              </a:rPr>
              <a:t>?</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4038600"/>
          </a:xfrm>
        </p:spPr>
        <p:txBody>
          <a:bodyPr/>
          <a:lstStyle/>
          <a:p>
            <a:r>
              <a:rPr lang="en-US" sz="1500" dirty="0" smtClean="0">
                <a:solidFill>
                  <a:srgbClr val="3C5790"/>
                </a:solidFill>
              </a:rPr>
              <a:t>There is a </a:t>
            </a:r>
            <a:r>
              <a:rPr lang="en-US" sz="1500" b="1" dirty="0" smtClean="0">
                <a:solidFill>
                  <a:srgbClr val="3C5790"/>
                </a:solidFill>
              </a:rPr>
              <a:t>JIT(Just-In-Time)</a:t>
            </a:r>
            <a:r>
              <a:rPr lang="en-US" sz="1500" dirty="0" smtClean="0">
                <a:solidFill>
                  <a:srgbClr val="3C5790"/>
                </a:solidFill>
              </a:rPr>
              <a:t> compiler within the Java Virtual Machine, or JVM.  The JIT compiler translates the Java </a:t>
            </a:r>
            <a:r>
              <a:rPr lang="en-US" sz="1500" dirty="0" err="1" smtClean="0">
                <a:solidFill>
                  <a:srgbClr val="3C5790"/>
                </a:solidFill>
              </a:rPr>
              <a:t>bytecode</a:t>
            </a:r>
            <a:r>
              <a:rPr lang="en-US" sz="1500" dirty="0" smtClean="0">
                <a:solidFill>
                  <a:srgbClr val="3C5790"/>
                </a:solidFill>
              </a:rPr>
              <a:t> into native processor instructions at run-time and caches the native code in memory during execution. The use of a JIT compiler means that Java applications, after a short delay during loading and once they have "warmed up" by being all or mostly  JIT-compiled, tend to run about as fast as native programs.</a:t>
            </a:r>
          </a:p>
          <a:p>
            <a:r>
              <a:rPr lang="en-US" sz="1500" dirty="0" smtClean="0">
                <a:solidFill>
                  <a:srgbClr val="3C5790"/>
                </a:solidFill>
              </a:rPr>
              <a:t>The Java programs are cross-platform or platform independent, but the code of the Java Virtual Machines (JVM) that execute these programs is not.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URI/URL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124200"/>
          </a:xfrm>
        </p:spPr>
        <p:txBody>
          <a:bodyPr/>
          <a:lstStyle/>
          <a:p>
            <a:r>
              <a:rPr lang="en-US" sz="1400" dirty="0" smtClean="0">
                <a:solidFill>
                  <a:srgbClr val="3C5790"/>
                </a:solidFill>
              </a:rPr>
              <a:t>URLs are composed of five pieces:</a:t>
            </a:r>
          </a:p>
          <a:p>
            <a:pPr lvl="1"/>
            <a:r>
              <a:rPr lang="en-US" sz="1200" dirty="0" smtClean="0">
                <a:solidFill>
                  <a:srgbClr val="3C5790"/>
                </a:solidFill>
              </a:rPr>
              <a:t>The scheme, also known as the protocol</a:t>
            </a:r>
          </a:p>
          <a:p>
            <a:pPr lvl="1"/>
            <a:r>
              <a:rPr lang="en-US" sz="1200" dirty="0" smtClean="0">
                <a:solidFill>
                  <a:srgbClr val="3C5790"/>
                </a:solidFill>
              </a:rPr>
              <a:t>The authority</a:t>
            </a:r>
          </a:p>
          <a:p>
            <a:pPr lvl="1"/>
            <a:r>
              <a:rPr lang="en-US" sz="1200" dirty="0" smtClean="0">
                <a:solidFill>
                  <a:srgbClr val="3C5790"/>
                </a:solidFill>
              </a:rPr>
              <a:t>The path</a:t>
            </a:r>
          </a:p>
          <a:p>
            <a:pPr lvl="1"/>
            <a:r>
              <a:rPr lang="en-US" sz="1200" dirty="0" smtClean="0">
                <a:solidFill>
                  <a:srgbClr val="3C5790"/>
                </a:solidFill>
              </a:rPr>
              <a:t>The fragment identifier, also known as the section or ref</a:t>
            </a:r>
          </a:p>
          <a:p>
            <a:pPr lvl="1"/>
            <a:r>
              <a:rPr lang="en-US" sz="1200" dirty="0" smtClean="0">
                <a:solidFill>
                  <a:srgbClr val="3C5790"/>
                </a:solidFill>
              </a:rPr>
              <a:t>The query string</a:t>
            </a:r>
            <a:endParaRPr lang="ro-RO" sz="1200" dirty="0" smtClean="0">
              <a:solidFill>
                <a:srgbClr val="3C5790"/>
              </a:solidFill>
            </a:endParaRPr>
          </a:p>
          <a:p>
            <a:r>
              <a:rPr lang="en-US" sz="1400" dirty="0" smtClean="0">
                <a:solidFill>
                  <a:srgbClr val="3C5790"/>
                </a:solidFill>
              </a:rPr>
              <a:t>Read-only access to these parts of a URL is provided by nine public methods: </a:t>
            </a:r>
            <a:r>
              <a:rPr lang="en-US" sz="1400" dirty="0" err="1" smtClean="0">
                <a:solidFill>
                  <a:srgbClr val="3C5790"/>
                </a:solidFill>
              </a:rPr>
              <a:t>getFile</a:t>
            </a:r>
            <a:r>
              <a:rPr lang="en-US" sz="1400" dirty="0" smtClean="0">
                <a:solidFill>
                  <a:srgbClr val="3C5790"/>
                </a:solidFill>
              </a:rPr>
              <a:t>(), </a:t>
            </a:r>
            <a:r>
              <a:rPr lang="en-US" sz="1400" dirty="0" err="1" smtClean="0">
                <a:solidFill>
                  <a:srgbClr val="3C5790"/>
                </a:solidFill>
              </a:rPr>
              <a:t>getHost</a:t>
            </a:r>
            <a:r>
              <a:rPr lang="en-US" sz="1400" dirty="0" smtClean="0">
                <a:solidFill>
                  <a:srgbClr val="3C5790"/>
                </a:solidFill>
              </a:rPr>
              <a:t>(), </a:t>
            </a:r>
            <a:r>
              <a:rPr lang="en-US" sz="1400" dirty="0" err="1" smtClean="0">
                <a:solidFill>
                  <a:srgbClr val="3C5790"/>
                </a:solidFill>
              </a:rPr>
              <a:t>getPort</a:t>
            </a:r>
            <a:r>
              <a:rPr lang="en-US" sz="1400" dirty="0" smtClean="0">
                <a:solidFill>
                  <a:srgbClr val="3C5790"/>
                </a:solidFill>
              </a:rPr>
              <a:t>(), </a:t>
            </a:r>
            <a:r>
              <a:rPr lang="en-US" sz="1400" dirty="0" err="1" smtClean="0">
                <a:solidFill>
                  <a:srgbClr val="3C5790"/>
                </a:solidFill>
              </a:rPr>
              <a:t>getProtocol</a:t>
            </a:r>
            <a:r>
              <a:rPr lang="en-US" sz="1400" dirty="0" smtClean="0">
                <a:solidFill>
                  <a:srgbClr val="3C5790"/>
                </a:solidFill>
              </a:rPr>
              <a:t>(), </a:t>
            </a:r>
            <a:r>
              <a:rPr lang="en-US" sz="1400" dirty="0" err="1" smtClean="0">
                <a:solidFill>
                  <a:srgbClr val="3C5790"/>
                </a:solidFill>
              </a:rPr>
              <a:t>getRef</a:t>
            </a:r>
            <a:r>
              <a:rPr lang="en-US" sz="1400" dirty="0" smtClean="0">
                <a:solidFill>
                  <a:srgbClr val="3C5790"/>
                </a:solidFill>
              </a:rPr>
              <a:t>(), </a:t>
            </a:r>
            <a:r>
              <a:rPr lang="en-US" sz="1400" dirty="0" err="1" smtClean="0">
                <a:solidFill>
                  <a:srgbClr val="3C5790"/>
                </a:solidFill>
              </a:rPr>
              <a:t>getQuery</a:t>
            </a:r>
            <a:r>
              <a:rPr lang="en-US" sz="1400" dirty="0" smtClean="0">
                <a:solidFill>
                  <a:srgbClr val="3C5790"/>
                </a:solidFill>
              </a:rPr>
              <a:t>(), </a:t>
            </a:r>
            <a:r>
              <a:rPr lang="en-US" sz="1400" dirty="0" err="1" smtClean="0">
                <a:solidFill>
                  <a:srgbClr val="3C5790"/>
                </a:solidFill>
              </a:rPr>
              <a:t>getPath</a:t>
            </a:r>
            <a:r>
              <a:rPr lang="en-US" sz="1400" dirty="0" smtClean="0">
                <a:solidFill>
                  <a:srgbClr val="3C5790"/>
                </a:solidFill>
              </a:rPr>
              <a:t>(),</a:t>
            </a:r>
            <a:r>
              <a:rPr lang="en-US" sz="1400" dirty="0" err="1" smtClean="0">
                <a:solidFill>
                  <a:srgbClr val="3C5790"/>
                </a:solidFill>
              </a:rPr>
              <a:t>getUserInfo</a:t>
            </a:r>
            <a:r>
              <a:rPr lang="en-US" sz="1400" dirty="0" smtClean="0">
                <a:solidFill>
                  <a:srgbClr val="3C5790"/>
                </a:solidFill>
              </a:rPr>
              <a:t>(), and </a:t>
            </a:r>
            <a:r>
              <a:rPr lang="en-US" sz="1400" dirty="0" err="1" smtClean="0">
                <a:solidFill>
                  <a:srgbClr val="3C5790"/>
                </a:solidFill>
              </a:rPr>
              <a:t>getAuthority</a:t>
            </a:r>
            <a:r>
              <a:rPr lang="en-US" sz="1400" dirty="0" smtClean="0">
                <a:solidFill>
                  <a:srgbClr val="3C5790"/>
                </a:solidFill>
              </a:rPr>
              <a:t>().</a:t>
            </a:r>
            <a:endParaRPr lang="ro-RO" sz="1400" dirty="0" smtClean="0">
              <a:solidFill>
                <a:srgbClr val="3C5790"/>
              </a:solidFill>
            </a:endParaRP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URI/URL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smtClean="0">
                <a:solidFill>
                  <a:srgbClr val="3C5790"/>
                </a:solidFill>
              </a:rPr>
              <a:t>A URI reference has up to three parts: a scheme, a scheme-specific part, and a fragment identifier(ex: </a:t>
            </a:r>
            <a:r>
              <a:rPr lang="en-US" sz="1400" b="1" dirty="0" err="1" smtClean="0">
                <a:solidFill>
                  <a:srgbClr val="3C5790"/>
                </a:solidFill>
              </a:rPr>
              <a:t>scheme:scheme</a:t>
            </a:r>
            <a:r>
              <a:rPr lang="en-US" sz="1400" b="1" dirty="0" smtClean="0">
                <a:solidFill>
                  <a:srgbClr val="3C5790"/>
                </a:solidFill>
              </a:rPr>
              <a:t>-specific-</a:t>
            </a:r>
            <a:r>
              <a:rPr lang="en-US" sz="1400" b="1" dirty="0" err="1" smtClean="0">
                <a:solidFill>
                  <a:srgbClr val="3C5790"/>
                </a:solidFill>
              </a:rPr>
              <a:t>part:fragment</a:t>
            </a:r>
            <a:r>
              <a:rPr lang="en-US" sz="1400" dirty="0" smtClean="0">
                <a:solidFill>
                  <a:srgbClr val="3C5790"/>
                </a:solidFill>
              </a:rPr>
              <a:t>)</a:t>
            </a:r>
            <a:r>
              <a:rPr lang="ro-RO" sz="1400" dirty="0" smtClean="0">
                <a:solidFill>
                  <a:srgbClr val="3C5790"/>
                </a:solidFill>
              </a:rPr>
              <a:t>.</a:t>
            </a:r>
          </a:p>
          <a:p>
            <a:r>
              <a:rPr lang="en-US" sz="1400" dirty="0" smtClean="0">
                <a:solidFill>
                  <a:srgbClr val="3C5790"/>
                </a:solidFill>
              </a:rPr>
              <a:t>A URI is a generalization of a URL that includes not only Uniform Resource Locators</a:t>
            </a:r>
            <a:r>
              <a:rPr lang="ro-RO" sz="1400" dirty="0" smtClean="0">
                <a:solidFill>
                  <a:srgbClr val="3C5790"/>
                </a:solidFill>
              </a:rPr>
              <a:t> </a:t>
            </a:r>
            <a:r>
              <a:rPr lang="en-US" sz="1400" dirty="0" smtClean="0">
                <a:solidFill>
                  <a:srgbClr val="3C5790"/>
                </a:solidFill>
              </a:rPr>
              <a:t>but also Uniform Resource Names (URNs).</a:t>
            </a:r>
            <a:endParaRPr lang="ro-RO" sz="1400" dirty="0" smtClean="0">
              <a:solidFill>
                <a:srgbClr val="3C5790"/>
              </a:solidFill>
            </a:endParaRPr>
          </a:p>
          <a:p>
            <a:r>
              <a:rPr lang="en-US" sz="1400" dirty="0" smtClean="0">
                <a:solidFill>
                  <a:srgbClr val="3C5790"/>
                </a:solidFill>
              </a:rPr>
              <a:t>The URI class has getter methods that return these</a:t>
            </a:r>
            <a:r>
              <a:rPr lang="ro-RO" sz="1400" dirty="0" smtClean="0">
                <a:solidFill>
                  <a:srgbClr val="3C5790"/>
                </a:solidFill>
              </a:rPr>
              <a:t> </a:t>
            </a:r>
            <a:r>
              <a:rPr lang="en-US" sz="1400" dirty="0" smtClean="0">
                <a:solidFill>
                  <a:srgbClr val="3C5790"/>
                </a:solidFill>
              </a:rPr>
              <a:t>three parts of each URI object.</a:t>
            </a:r>
            <a:endParaRPr lang="ro-RO" sz="1400" dirty="0" smtClean="0">
              <a:solidFill>
                <a:srgbClr val="3C5790"/>
              </a:solidFill>
            </a:endParaRPr>
          </a:p>
          <a:p>
            <a:r>
              <a:rPr lang="en-US" sz="1400" dirty="0" smtClean="0">
                <a:solidFill>
                  <a:srgbClr val="3C5790"/>
                </a:solidFill>
              </a:rPr>
              <a:t>These methods all return null if the particular URI object does not have the relevant component.</a:t>
            </a:r>
            <a:endParaRPr lang="ro-RO" sz="1400" dirty="0" smtClean="0">
              <a:solidFill>
                <a:srgbClr val="3C5790"/>
              </a:solidFill>
            </a:endParaRPr>
          </a:p>
          <a:p>
            <a:r>
              <a:rPr lang="en-US" sz="1400" dirty="0" smtClean="0">
                <a:solidFill>
                  <a:srgbClr val="3C5790"/>
                </a:solidFill>
              </a:rPr>
              <a:t>A URI that has a scheme is an </a:t>
            </a:r>
            <a:r>
              <a:rPr lang="en-US" sz="1400" b="1" dirty="0" smtClean="0">
                <a:solidFill>
                  <a:srgbClr val="3C5790"/>
                </a:solidFill>
              </a:rPr>
              <a:t>absolute</a:t>
            </a:r>
            <a:r>
              <a:rPr lang="en-US" sz="1400" dirty="0" smtClean="0">
                <a:solidFill>
                  <a:srgbClr val="3C5790"/>
                </a:solidFill>
              </a:rPr>
              <a:t> URI. A URI without a scheme is </a:t>
            </a:r>
            <a:r>
              <a:rPr lang="en-US" sz="1400" b="1" dirty="0" smtClean="0">
                <a:solidFill>
                  <a:srgbClr val="3C5790"/>
                </a:solidFill>
              </a:rPr>
              <a:t>relative</a:t>
            </a:r>
            <a:r>
              <a:rPr lang="en-US" sz="1400" dirty="0" smtClean="0">
                <a:solidFill>
                  <a:srgbClr val="3C5790"/>
                </a:solidFill>
              </a:rPr>
              <a:t>.</a:t>
            </a:r>
          </a:p>
        </p:txBody>
      </p:sp>
      <p:pic>
        <p:nvPicPr>
          <p:cNvPr id="7170" name="Picture 2"/>
          <p:cNvPicPr>
            <a:picLocks noChangeAspect="1" noChangeArrowheads="1"/>
          </p:cNvPicPr>
          <p:nvPr/>
        </p:nvPicPr>
        <p:blipFill>
          <a:blip r:embed="rId3" cstate="print"/>
          <a:srcRect/>
          <a:stretch>
            <a:fillRect/>
          </a:stretch>
        </p:blipFill>
        <p:spPr bwMode="auto">
          <a:xfrm>
            <a:off x="2819400" y="4038600"/>
            <a:ext cx="3200400" cy="100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URI/URL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smtClean="0">
                <a:solidFill>
                  <a:srgbClr val="3C5790"/>
                </a:solidFill>
              </a:rPr>
              <a:t>The </a:t>
            </a:r>
            <a:r>
              <a:rPr lang="en-US" sz="1400" b="1" dirty="0" smtClean="0">
                <a:solidFill>
                  <a:srgbClr val="3C5790"/>
                </a:solidFill>
              </a:rPr>
              <a:t>Proxy</a:t>
            </a:r>
            <a:r>
              <a:rPr lang="en-US" sz="1400" dirty="0" smtClean="0">
                <a:solidFill>
                  <a:srgbClr val="3C5790"/>
                </a:solidFill>
              </a:rPr>
              <a:t> class allows more fine-grained control of proxy servers from within a Java program.</a:t>
            </a:r>
          </a:p>
          <a:p>
            <a:r>
              <a:rPr lang="en-US" sz="1400" dirty="0" smtClean="0">
                <a:solidFill>
                  <a:srgbClr val="3C5790"/>
                </a:solidFill>
              </a:rPr>
              <a:t>There are still only three kinds of proxies, HTTP, SOCKS, and direct connections represented by three constants in the </a:t>
            </a:r>
            <a:r>
              <a:rPr lang="en-US" sz="1400" b="1" dirty="0" err="1" smtClean="0">
                <a:solidFill>
                  <a:srgbClr val="3C5790"/>
                </a:solidFill>
              </a:rPr>
              <a:t>Proxy.Type</a:t>
            </a:r>
            <a:r>
              <a:rPr lang="en-US" sz="1400" dirty="0" smtClean="0">
                <a:solidFill>
                  <a:srgbClr val="3C5790"/>
                </a:solidFill>
              </a:rPr>
              <a:t> </a:t>
            </a:r>
            <a:r>
              <a:rPr lang="en-US" sz="1400" dirty="0" err="1" smtClean="0">
                <a:solidFill>
                  <a:srgbClr val="3C5790"/>
                </a:solidFill>
              </a:rPr>
              <a:t>enum</a:t>
            </a:r>
            <a:r>
              <a:rPr lang="en-US" sz="1400" dirty="0" smtClean="0">
                <a:solidFill>
                  <a:srgbClr val="3C5790"/>
                </a:solidFill>
              </a:rPr>
              <a:t>.</a:t>
            </a:r>
          </a:p>
          <a:p>
            <a:r>
              <a:rPr lang="en-US" sz="1400" dirty="0" smtClean="0">
                <a:solidFill>
                  <a:srgbClr val="3C5790"/>
                </a:solidFill>
              </a:rPr>
              <a:t>Each running virtual machine has a single </a:t>
            </a:r>
            <a:r>
              <a:rPr lang="en-US" sz="1400" b="1" dirty="0" err="1" smtClean="0">
                <a:solidFill>
                  <a:srgbClr val="3C5790"/>
                </a:solidFill>
              </a:rPr>
              <a:t>java.net.ProxySelector</a:t>
            </a:r>
            <a:r>
              <a:rPr lang="en-US" sz="1400" dirty="0" smtClean="0">
                <a:solidFill>
                  <a:srgbClr val="3C5790"/>
                </a:solidFill>
              </a:rPr>
              <a:t> object it uses to locate the proxy server for different connections.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URI/URL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b="1" dirty="0" err="1" smtClean="0">
                <a:solidFill>
                  <a:srgbClr val="3C5790"/>
                </a:solidFill>
              </a:rPr>
              <a:t>URLConnection</a:t>
            </a:r>
            <a:r>
              <a:rPr lang="en-US" sz="1400" dirty="0" smtClean="0">
                <a:solidFill>
                  <a:srgbClr val="3C5790"/>
                </a:solidFill>
              </a:rPr>
              <a:t> is an abstract class that represents an active connection to a resource specified by a URL.</a:t>
            </a:r>
            <a:endParaRPr lang="ro-RO" sz="1400" dirty="0" smtClean="0">
              <a:solidFill>
                <a:srgbClr val="3C5790"/>
              </a:solidFill>
            </a:endParaRPr>
          </a:p>
          <a:p>
            <a:pPr lvl="1"/>
            <a:r>
              <a:rPr lang="ro-RO" sz="1200" dirty="0" smtClean="0">
                <a:solidFill>
                  <a:srgbClr val="3C5790"/>
                </a:solidFill>
              </a:rPr>
              <a:t>provides </a:t>
            </a:r>
            <a:r>
              <a:rPr lang="en-US" sz="1200" dirty="0" smtClean="0">
                <a:solidFill>
                  <a:srgbClr val="3C5790"/>
                </a:solidFill>
              </a:rPr>
              <a:t>access to the HTTP header.</a:t>
            </a:r>
          </a:p>
          <a:p>
            <a:pPr lvl="1"/>
            <a:r>
              <a:rPr lang="ro-RO" sz="1200" dirty="0" smtClean="0">
                <a:solidFill>
                  <a:srgbClr val="3C5790"/>
                </a:solidFill>
              </a:rPr>
              <a:t>can </a:t>
            </a:r>
            <a:r>
              <a:rPr lang="en-US" sz="1200" dirty="0" smtClean="0">
                <a:solidFill>
                  <a:srgbClr val="3C5790"/>
                </a:solidFill>
              </a:rPr>
              <a:t>configure the request parameters sent to the server.</a:t>
            </a:r>
          </a:p>
          <a:p>
            <a:pPr lvl="1"/>
            <a:r>
              <a:rPr lang="en-US" sz="1200" dirty="0" smtClean="0">
                <a:solidFill>
                  <a:srgbClr val="3C5790"/>
                </a:solidFill>
              </a:rPr>
              <a:t>can write data to the server as well as read data from the server.</a:t>
            </a:r>
          </a:p>
        </p:txBody>
      </p:sp>
      <p:pic>
        <p:nvPicPr>
          <p:cNvPr id="1026" name="Picture 2"/>
          <p:cNvPicPr>
            <a:picLocks noChangeAspect="1" noChangeArrowheads="1"/>
          </p:cNvPicPr>
          <p:nvPr/>
        </p:nvPicPr>
        <p:blipFill>
          <a:blip r:embed="rId3" cstate="print"/>
          <a:srcRect/>
          <a:stretch>
            <a:fillRect/>
          </a:stretch>
        </p:blipFill>
        <p:spPr bwMode="auto">
          <a:xfrm>
            <a:off x="1824039" y="3276601"/>
            <a:ext cx="4500561" cy="3428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URI/URL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dirty="0" smtClean="0">
                <a:solidFill>
                  <a:srgbClr val="3C5790"/>
                </a:solidFill>
              </a:rPr>
              <a:t>A </a:t>
            </a:r>
            <a:r>
              <a:rPr lang="en-US" sz="1400" dirty="0" err="1" smtClean="0">
                <a:solidFill>
                  <a:srgbClr val="3C5790"/>
                </a:solidFill>
              </a:rPr>
              <a:t>URLConnection</a:t>
            </a:r>
            <a:r>
              <a:rPr lang="en-US" sz="1400" dirty="0" smtClean="0">
                <a:solidFill>
                  <a:srgbClr val="3C5790"/>
                </a:solidFill>
              </a:rPr>
              <a:t> doesn’t allow output by default, so </a:t>
            </a:r>
            <a:r>
              <a:rPr lang="en-US" sz="1400" b="1" dirty="0" err="1" smtClean="0">
                <a:solidFill>
                  <a:srgbClr val="3C5790"/>
                </a:solidFill>
              </a:rPr>
              <a:t>setDoOutput</a:t>
            </a:r>
            <a:r>
              <a:rPr lang="en-US" sz="1400" b="1" dirty="0" smtClean="0">
                <a:solidFill>
                  <a:srgbClr val="3C5790"/>
                </a:solidFill>
              </a:rPr>
              <a:t>(true)</a:t>
            </a:r>
            <a:r>
              <a:rPr lang="en-US" sz="1400" dirty="0" smtClean="0">
                <a:solidFill>
                  <a:srgbClr val="3C5790"/>
                </a:solidFill>
              </a:rPr>
              <a:t> needs to be called first.</a:t>
            </a:r>
            <a:endParaRPr lang="ro-RO" sz="1400" dirty="0" smtClean="0">
              <a:solidFill>
                <a:srgbClr val="3C5790"/>
              </a:solidFill>
            </a:endParaRPr>
          </a:p>
          <a:p>
            <a:r>
              <a:rPr lang="en-US" sz="1400" dirty="0" smtClean="0">
                <a:solidFill>
                  <a:srgbClr val="3C5790"/>
                </a:solidFill>
              </a:rPr>
              <a:t>When you set </a:t>
            </a:r>
            <a:r>
              <a:rPr lang="en-US" sz="1400" dirty="0" err="1" smtClean="0">
                <a:solidFill>
                  <a:srgbClr val="3C5790"/>
                </a:solidFill>
              </a:rPr>
              <a:t>doOutput</a:t>
            </a:r>
            <a:r>
              <a:rPr lang="en-US" sz="1400" dirty="0" smtClean="0">
                <a:solidFill>
                  <a:srgbClr val="3C5790"/>
                </a:solidFill>
              </a:rPr>
              <a:t> to true for an http URL, the request method is changed from GET to POST.</a:t>
            </a:r>
          </a:p>
        </p:txBody>
      </p:sp>
      <p:pic>
        <p:nvPicPr>
          <p:cNvPr id="2050" name="Picture 2"/>
          <p:cNvPicPr>
            <a:picLocks noChangeAspect="1" noChangeArrowheads="1"/>
          </p:cNvPicPr>
          <p:nvPr/>
        </p:nvPicPr>
        <p:blipFill>
          <a:blip r:embed="rId3" cstate="print"/>
          <a:srcRect/>
          <a:stretch>
            <a:fillRect/>
          </a:stretch>
        </p:blipFill>
        <p:spPr bwMode="auto">
          <a:xfrm>
            <a:off x="1676400" y="3200400"/>
            <a:ext cx="5943600" cy="3015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smtClean="0">
                <a:solidFill>
                  <a:schemeClr val="bg1"/>
                </a:solidFill>
              </a:rPr>
              <a:t>HTTP</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The Hypertext Transfer Protocol(HTTP) is the standard protocol for communication between web browsers and web servers.</a:t>
            </a:r>
          </a:p>
          <a:p>
            <a:r>
              <a:rPr lang="en-US" sz="1400" dirty="0" smtClean="0">
                <a:solidFill>
                  <a:srgbClr val="3C5790"/>
                </a:solidFill>
              </a:rPr>
              <a:t>HTTP connections use the TCP/IP protocol for data transfer.</a:t>
            </a:r>
          </a:p>
          <a:p>
            <a:r>
              <a:rPr lang="en-US" sz="1400" dirty="0" smtClean="0">
                <a:solidFill>
                  <a:srgbClr val="3C5790"/>
                </a:solidFill>
              </a:rPr>
              <a:t>Each request and response has the same basic form: a header line, an HTTP header containing metadata, a blank line, and then a message body.</a:t>
            </a:r>
            <a:endParaRPr lang="ro-RO" sz="1400" dirty="0" smtClean="0">
              <a:solidFill>
                <a:srgbClr val="3C5790"/>
              </a:solidFill>
            </a:endParaRPr>
          </a:p>
          <a:p>
            <a:r>
              <a:rPr lang="en-US" sz="1400" dirty="0" smtClean="0">
                <a:solidFill>
                  <a:srgbClr val="3C5790"/>
                </a:solidFill>
              </a:rPr>
              <a:t>Many websites use small strings of text known as cookies to store persistent client-side state between connections. </a:t>
            </a:r>
          </a:p>
          <a:p>
            <a:r>
              <a:rPr lang="en-US" sz="1400" dirty="0" smtClean="0">
                <a:solidFill>
                  <a:srgbClr val="3C5790"/>
                </a:solidFill>
              </a:rPr>
              <a:t>Cookies are passed from server to client and back again in the HTTP headers of requests and responses.</a:t>
            </a:r>
            <a:endParaRPr lang="ro-RO" sz="1400" dirty="0" smtClean="0">
              <a:solidFill>
                <a:srgbClr val="3C5790"/>
              </a:solidFill>
            </a:endParaRPr>
          </a:p>
          <a:p>
            <a:r>
              <a:rPr lang="en-US" sz="1400" dirty="0" smtClean="0">
                <a:solidFill>
                  <a:srgbClr val="3C5790"/>
                </a:solidFill>
              </a:rPr>
              <a:t>Java 5 includes an abstract </a:t>
            </a:r>
            <a:r>
              <a:rPr lang="en-US" sz="1400" b="1" dirty="0" err="1" smtClean="0">
                <a:solidFill>
                  <a:srgbClr val="3C5790"/>
                </a:solidFill>
              </a:rPr>
              <a:t>java.net.CookieHandler</a:t>
            </a:r>
            <a:r>
              <a:rPr lang="en-US" sz="1400" dirty="0" smtClean="0">
                <a:solidFill>
                  <a:srgbClr val="3C5790"/>
                </a:solidFill>
              </a:rPr>
              <a:t> class that defines an API for storing and retrieving cookies.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HTTP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524000"/>
          </a:xfrm>
        </p:spPr>
        <p:txBody>
          <a:bodyPr/>
          <a:lstStyle/>
          <a:p>
            <a:r>
              <a:rPr lang="en-US" sz="1400" dirty="0" smtClean="0">
                <a:solidFill>
                  <a:srgbClr val="3C5790"/>
                </a:solidFill>
              </a:rPr>
              <a:t>The </a:t>
            </a:r>
            <a:r>
              <a:rPr lang="en-US" sz="1400" b="1" dirty="0" err="1" smtClean="0">
                <a:solidFill>
                  <a:srgbClr val="3C5790"/>
                </a:solidFill>
              </a:rPr>
              <a:t>java.net.HttpURLConnection</a:t>
            </a:r>
            <a:r>
              <a:rPr lang="en-US" sz="1400" dirty="0" smtClean="0">
                <a:solidFill>
                  <a:srgbClr val="3C5790"/>
                </a:solidFill>
              </a:rPr>
              <a:t> class is an abstract subclass of </a:t>
            </a:r>
            <a:r>
              <a:rPr lang="en-US" sz="1400" dirty="0" err="1" smtClean="0">
                <a:solidFill>
                  <a:srgbClr val="3C5790"/>
                </a:solidFill>
              </a:rPr>
              <a:t>URLConnection</a:t>
            </a:r>
            <a:r>
              <a:rPr lang="en-US" sz="1400" dirty="0" smtClean="0">
                <a:solidFill>
                  <a:srgbClr val="3C5790"/>
                </a:solidFill>
              </a:rPr>
              <a:t>.</a:t>
            </a:r>
          </a:p>
          <a:p>
            <a:r>
              <a:rPr lang="en-US" sz="1400" dirty="0" smtClean="0">
                <a:solidFill>
                  <a:srgbClr val="3C5790"/>
                </a:solidFill>
              </a:rPr>
              <a:t>It provides some additional methods that are helpful when working specifically with http URLs.</a:t>
            </a:r>
            <a:endParaRPr lang="ro-RO" sz="1400" dirty="0" smtClean="0">
              <a:solidFill>
                <a:srgbClr val="3C5790"/>
              </a:solidFill>
            </a:endParaRPr>
          </a:p>
          <a:p>
            <a:r>
              <a:rPr lang="en-US" sz="1400" dirty="0" smtClean="0">
                <a:solidFill>
                  <a:srgbClr val="3C5790"/>
                </a:solidFill>
              </a:rPr>
              <a:t>The </a:t>
            </a:r>
            <a:r>
              <a:rPr lang="en-US" sz="1400" dirty="0" err="1" smtClean="0">
                <a:solidFill>
                  <a:srgbClr val="3C5790"/>
                </a:solidFill>
              </a:rPr>
              <a:t>HttpURLConnection</a:t>
            </a:r>
            <a:r>
              <a:rPr lang="en-US" sz="1400" dirty="0" smtClean="0">
                <a:solidFill>
                  <a:srgbClr val="3C5790"/>
                </a:solidFill>
              </a:rPr>
              <a:t> class transparently supports HTTP Keep-Alive unless you explicitly turn it off.</a:t>
            </a:r>
          </a:p>
          <a:p>
            <a:r>
              <a:rPr lang="en-US" sz="1400" dirty="0" smtClean="0">
                <a:solidFill>
                  <a:srgbClr val="3C5790"/>
                </a:solidFill>
              </a:rPr>
              <a:t>It will reuse sockets if you connect to the same server again before the server has closed the connection.</a:t>
            </a:r>
          </a:p>
          <a:p>
            <a:r>
              <a:rPr lang="en-US" sz="1400" b="1" dirty="0" smtClean="0">
                <a:solidFill>
                  <a:srgbClr val="3C5790"/>
                </a:solidFill>
              </a:rPr>
              <a:t>disconnect</a:t>
            </a:r>
            <a:r>
              <a:rPr lang="en-US" sz="1400" dirty="0" smtClean="0">
                <a:solidFill>
                  <a:srgbClr val="3C5790"/>
                </a:solidFill>
              </a:rPr>
              <a:t>() method enables a client to break the connection</a:t>
            </a:r>
            <a:r>
              <a:rPr lang="ro-RO" sz="1400" dirty="0" smtClean="0">
                <a:solidFill>
                  <a:srgbClr val="3C5790"/>
                </a:solidFill>
              </a:rPr>
              <a:t>.</a:t>
            </a:r>
            <a:endParaRPr lang="en-US" sz="1400" dirty="0" smtClean="0">
              <a:solidFill>
                <a:srgbClr val="3C5790"/>
              </a:solidFill>
            </a:endParaRPr>
          </a:p>
        </p:txBody>
      </p:sp>
      <p:pic>
        <p:nvPicPr>
          <p:cNvPr id="3074" name="Picture 2"/>
          <p:cNvPicPr>
            <a:picLocks noChangeAspect="1" noChangeArrowheads="1"/>
          </p:cNvPicPr>
          <p:nvPr/>
        </p:nvPicPr>
        <p:blipFill>
          <a:blip r:embed="rId3" cstate="print"/>
          <a:srcRect/>
          <a:stretch>
            <a:fillRect/>
          </a:stretch>
        </p:blipFill>
        <p:spPr bwMode="auto">
          <a:xfrm>
            <a:off x="2286000" y="3962400"/>
            <a:ext cx="43053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Sockets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2133600"/>
          </a:xfrm>
        </p:spPr>
        <p:txBody>
          <a:bodyPr/>
          <a:lstStyle/>
          <a:p>
            <a:r>
              <a:rPr lang="en-US" sz="1400" dirty="0" smtClean="0">
                <a:solidFill>
                  <a:srgbClr val="3C5790"/>
                </a:solidFill>
              </a:rPr>
              <a:t>A socket is a connection between two hosts. It can perform seven basic operations:</a:t>
            </a:r>
          </a:p>
          <a:p>
            <a:pPr lvl="1"/>
            <a:r>
              <a:rPr lang="en-US" sz="1200" dirty="0" smtClean="0">
                <a:solidFill>
                  <a:srgbClr val="3C5790"/>
                </a:solidFill>
              </a:rPr>
              <a:t>Connect to a remote machine</a:t>
            </a:r>
          </a:p>
          <a:p>
            <a:pPr lvl="1"/>
            <a:r>
              <a:rPr lang="en-US" sz="1200" dirty="0" smtClean="0">
                <a:solidFill>
                  <a:srgbClr val="3C5790"/>
                </a:solidFill>
              </a:rPr>
              <a:t>Send data</a:t>
            </a:r>
          </a:p>
          <a:p>
            <a:pPr lvl="1"/>
            <a:r>
              <a:rPr lang="en-US" sz="1200" dirty="0" smtClean="0">
                <a:solidFill>
                  <a:srgbClr val="3C5790"/>
                </a:solidFill>
              </a:rPr>
              <a:t>Receive data</a:t>
            </a:r>
          </a:p>
          <a:p>
            <a:pPr lvl="1"/>
            <a:r>
              <a:rPr lang="en-US" sz="1200" dirty="0" smtClean="0">
                <a:solidFill>
                  <a:srgbClr val="3C5790"/>
                </a:solidFill>
              </a:rPr>
              <a:t>Close a connection</a:t>
            </a:r>
          </a:p>
          <a:p>
            <a:pPr lvl="1"/>
            <a:r>
              <a:rPr lang="en-US" sz="1200" dirty="0" smtClean="0">
                <a:solidFill>
                  <a:srgbClr val="3C5790"/>
                </a:solidFill>
              </a:rPr>
              <a:t>Bind to a port</a:t>
            </a:r>
          </a:p>
          <a:p>
            <a:pPr lvl="1"/>
            <a:r>
              <a:rPr lang="en-US" sz="1200" dirty="0" smtClean="0">
                <a:solidFill>
                  <a:srgbClr val="3C5790"/>
                </a:solidFill>
              </a:rPr>
              <a:t>Listen for incoming data</a:t>
            </a:r>
          </a:p>
          <a:p>
            <a:pPr lvl="1"/>
            <a:r>
              <a:rPr lang="en-US" sz="1200" dirty="0" smtClean="0">
                <a:solidFill>
                  <a:srgbClr val="3C5790"/>
                </a:solidFill>
              </a:rPr>
              <a:t>Accept connections from remote machines on the bound port</a:t>
            </a:r>
          </a:p>
          <a:p>
            <a:r>
              <a:rPr lang="en-US" sz="1400" dirty="0" smtClean="0">
                <a:solidFill>
                  <a:srgbClr val="3C5790"/>
                </a:solidFill>
              </a:rPr>
              <a:t>Java’s </a:t>
            </a:r>
            <a:r>
              <a:rPr lang="en-US" sz="1400" b="1" dirty="0" smtClean="0">
                <a:solidFill>
                  <a:srgbClr val="3C5790"/>
                </a:solidFill>
              </a:rPr>
              <a:t>Socket</a:t>
            </a:r>
            <a:r>
              <a:rPr lang="en-US" sz="1400" dirty="0" smtClean="0">
                <a:solidFill>
                  <a:srgbClr val="3C5790"/>
                </a:solidFill>
              </a:rPr>
              <a:t> class, which is used by both clients and servers.</a:t>
            </a:r>
          </a:p>
        </p:txBody>
      </p:sp>
      <p:pic>
        <p:nvPicPr>
          <p:cNvPr id="2" name="Picture 2"/>
          <p:cNvPicPr>
            <a:picLocks noChangeAspect="1" noChangeArrowheads="1"/>
          </p:cNvPicPr>
          <p:nvPr/>
        </p:nvPicPr>
        <p:blipFill>
          <a:blip r:embed="rId3" cstate="print"/>
          <a:srcRect/>
          <a:stretch>
            <a:fillRect/>
          </a:stretch>
        </p:blipFill>
        <p:spPr bwMode="auto">
          <a:xfrm>
            <a:off x="1905000" y="4267200"/>
            <a:ext cx="4495800" cy="1543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Sockets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ro-RO" sz="1400" dirty="0" smtClean="0">
                <a:solidFill>
                  <a:srgbClr val="3C5790"/>
                </a:solidFill>
              </a:rPr>
              <a:t>We can create sockets and use proxies.</a:t>
            </a:r>
            <a:endParaRPr lang="en-US" sz="1400" dirty="0" smtClean="0">
              <a:solidFill>
                <a:srgbClr val="3C5790"/>
              </a:solidFill>
            </a:endParaRPr>
          </a:p>
        </p:txBody>
      </p:sp>
      <p:pic>
        <p:nvPicPr>
          <p:cNvPr id="5122" name="Picture 2"/>
          <p:cNvPicPr>
            <a:picLocks noChangeAspect="1" noChangeArrowheads="1"/>
          </p:cNvPicPr>
          <p:nvPr/>
        </p:nvPicPr>
        <p:blipFill>
          <a:blip r:embed="rId3" cstate="print"/>
          <a:srcRect/>
          <a:stretch>
            <a:fillRect/>
          </a:stretch>
        </p:blipFill>
        <p:spPr bwMode="auto">
          <a:xfrm>
            <a:off x="685800" y="2514600"/>
            <a:ext cx="7172325" cy="104775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667000" y="5410200"/>
            <a:ext cx="3381375" cy="876300"/>
          </a:xfrm>
          <a:prstGeom prst="rect">
            <a:avLst/>
          </a:prstGeom>
          <a:noFill/>
          <a:ln w="9525">
            <a:noFill/>
            <a:miter lim="800000"/>
            <a:headEnd/>
            <a:tailEnd/>
          </a:ln>
        </p:spPr>
      </p:pic>
      <p:sp>
        <p:nvSpPr>
          <p:cNvPr id="7" name="Espace réservé du contenu 4"/>
          <p:cNvSpPr txBox="1">
            <a:spLocks/>
          </p:cNvSpPr>
          <p:nvPr/>
        </p:nvSpPr>
        <p:spPr bwMode="auto">
          <a:xfrm>
            <a:off x="76200" y="3962400"/>
            <a:ext cx="86868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ro-RO" sz="1400" b="0" i="0" u="none" strike="noStrike" kern="1200" cap="none" spc="0" normalizeH="0" baseline="0" noProof="0" dirty="0" smtClean="0">
                <a:ln>
                  <a:noFill/>
                </a:ln>
                <a:solidFill>
                  <a:srgbClr val="3C5790"/>
                </a:solidFill>
                <a:effectLst/>
                <a:uLnTx/>
                <a:uFillTx/>
                <a:latin typeface="+mn-lt"/>
                <a:ea typeface="+mn-ea"/>
                <a:cs typeface="+mn-cs"/>
              </a:rPr>
              <a:t>We can retrieve information from sockets like:</a:t>
            </a:r>
          </a:p>
          <a:p>
            <a:pPr marL="800100" lvl="1" indent="-342900">
              <a:spcBef>
                <a:spcPct val="20000"/>
              </a:spcBef>
              <a:buFont typeface="Arial" charset="0"/>
              <a:buChar char="•"/>
            </a:pPr>
            <a:r>
              <a:rPr lang="en-US" sz="1200" dirty="0" smtClean="0">
                <a:solidFill>
                  <a:srgbClr val="3C5790"/>
                </a:solidFill>
                <a:latin typeface="+mn-lt"/>
              </a:rPr>
              <a:t>Remote address</a:t>
            </a:r>
          </a:p>
          <a:p>
            <a:pPr marL="800100" lvl="1" indent="-342900">
              <a:spcBef>
                <a:spcPct val="20000"/>
              </a:spcBef>
              <a:buFont typeface="Arial" charset="0"/>
              <a:buChar char="•"/>
            </a:pPr>
            <a:r>
              <a:rPr lang="en-US" sz="1200" dirty="0" smtClean="0">
                <a:solidFill>
                  <a:srgbClr val="3C5790"/>
                </a:solidFill>
                <a:latin typeface="+mn-lt"/>
              </a:rPr>
              <a:t>Remote port</a:t>
            </a:r>
          </a:p>
          <a:p>
            <a:pPr marL="800100" lvl="1" indent="-342900">
              <a:spcBef>
                <a:spcPct val="20000"/>
              </a:spcBef>
              <a:buFont typeface="Arial" charset="0"/>
              <a:buChar char="•"/>
            </a:pPr>
            <a:r>
              <a:rPr lang="en-US" sz="1200" dirty="0" smtClean="0">
                <a:solidFill>
                  <a:srgbClr val="3C5790"/>
                </a:solidFill>
                <a:latin typeface="+mn-lt"/>
              </a:rPr>
              <a:t>Local address</a:t>
            </a:r>
          </a:p>
          <a:p>
            <a:pPr marL="800100" lvl="1" indent="-342900">
              <a:spcBef>
                <a:spcPct val="20000"/>
              </a:spcBef>
              <a:buFont typeface="Arial" charset="0"/>
              <a:buChar char="•"/>
            </a:pPr>
            <a:r>
              <a:rPr lang="en-US" sz="1200" dirty="0" smtClean="0">
                <a:solidFill>
                  <a:srgbClr val="3C5790"/>
                </a:solidFill>
                <a:latin typeface="+mn-lt"/>
              </a:rPr>
              <a:t>Local port</a:t>
            </a:r>
            <a:endParaRPr kumimoji="0" lang="en-US" sz="1200" b="0" i="0" u="none" strike="noStrike" kern="1200" cap="none" spc="0" normalizeH="0" baseline="0" noProof="0" dirty="0" smtClean="0">
              <a:ln>
                <a:noFill/>
              </a:ln>
              <a:solidFill>
                <a:srgbClr val="3C579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Sockets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2362200"/>
          </a:xfrm>
        </p:spPr>
        <p:txBody>
          <a:bodyPr/>
          <a:lstStyle/>
          <a:p>
            <a:r>
              <a:rPr lang="en-US" sz="1400" dirty="0" smtClean="0">
                <a:solidFill>
                  <a:srgbClr val="3C5790"/>
                </a:solidFill>
              </a:rPr>
              <a:t>Java supports </a:t>
            </a:r>
            <a:r>
              <a:rPr lang="ro-RO" sz="1400" dirty="0" smtClean="0">
                <a:solidFill>
                  <a:srgbClr val="3C5790"/>
                </a:solidFill>
              </a:rPr>
              <a:t>9 </a:t>
            </a:r>
            <a:r>
              <a:rPr lang="en-US" sz="1400" dirty="0" smtClean="0">
                <a:solidFill>
                  <a:srgbClr val="3C5790"/>
                </a:solidFill>
              </a:rPr>
              <a:t>options for client-side sockets:</a:t>
            </a:r>
          </a:p>
          <a:p>
            <a:pPr lvl="1"/>
            <a:r>
              <a:rPr lang="en-US" sz="1200" dirty="0" smtClean="0">
                <a:solidFill>
                  <a:srgbClr val="3C5790"/>
                </a:solidFill>
              </a:rPr>
              <a:t>TCP_NODELAY</a:t>
            </a:r>
            <a:r>
              <a:rPr lang="ro-RO" sz="1200" dirty="0" smtClean="0">
                <a:solidFill>
                  <a:srgbClr val="3C5790"/>
                </a:solidFill>
              </a:rPr>
              <a:t> </a:t>
            </a:r>
            <a:r>
              <a:rPr lang="ro-RO" sz="1200" dirty="0" smtClean="0">
                <a:solidFill>
                  <a:srgbClr val="3C5790"/>
                </a:solidFill>
                <a:sym typeface="Wingdings" pitchFamily="2" charset="2"/>
              </a:rPr>
              <a:t> </a:t>
            </a:r>
            <a:r>
              <a:rPr lang="en-US" sz="1200" dirty="0" smtClean="0">
                <a:solidFill>
                  <a:srgbClr val="3C5790"/>
                </a:solidFill>
                <a:sym typeface="Wingdings" pitchFamily="2" charset="2"/>
              </a:rPr>
              <a:t>ensures that packets are sent as quickly as possible regardless of their size</a:t>
            </a:r>
            <a:r>
              <a:rPr lang="ro-RO" sz="1200" dirty="0" smtClean="0">
                <a:solidFill>
                  <a:srgbClr val="3C5790"/>
                </a:solidFill>
                <a:sym typeface="Wingdings" pitchFamily="2" charset="2"/>
              </a:rPr>
              <a:t>.</a:t>
            </a:r>
            <a:endParaRPr lang="en-US" sz="1200" dirty="0" smtClean="0">
              <a:solidFill>
                <a:srgbClr val="3C5790"/>
              </a:solidFill>
            </a:endParaRPr>
          </a:p>
          <a:p>
            <a:pPr lvl="1"/>
            <a:r>
              <a:rPr lang="en-US" sz="1200" dirty="0" smtClean="0">
                <a:solidFill>
                  <a:srgbClr val="3C5790"/>
                </a:solidFill>
              </a:rPr>
              <a:t>SO_BINDADDR</a:t>
            </a:r>
            <a:r>
              <a:rPr lang="ro-RO" sz="1200" dirty="0" smtClean="0">
                <a:solidFill>
                  <a:srgbClr val="3C5790"/>
                </a:solidFill>
              </a:rPr>
              <a:t> </a:t>
            </a:r>
            <a:r>
              <a:rPr lang="ro-RO" sz="1200" dirty="0" smtClean="0">
                <a:solidFill>
                  <a:srgbClr val="3C5790"/>
                </a:solidFill>
                <a:sym typeface="Wingdings" pitchFamily="2" charset="2"/>
              </a:rPr>
              <a:t> reuse local address and not release it.</a:t>
            </a:r>
            <a:endParaRPr lang="en-US" sz="1200" dirty="0" smtClean="0">
              <a:solidFill>
                <a:srgbClr val="3C5790"/>
              </a:solidFill>
            </a:endParaRPr>
          </a:p>
          <a:p>
            <a:pPr lvl="1"/>
            <a:r>
              <a:rPr lang="en-US" sz="1200" dirty="0" smtClean="0">
                <a:solidFill>
                  <a:srgbClr val="3C5790"/>
                </a:solidFill>
              </a:rPr>
              <a:t>SO_TIMEOUT</a:t>
            </a:r>
            <a:r>
              <a:rPr lang="ro-RO" sz="1200" dirty="0" smtClean="0">
                <a:solidFill>
                  <a:srgbClr val="3C5790"/>
                </a:solidFill>
              </a:rPr>
              <a:t> </a:t>
            </a:r>
            <a:r>
              <a:rPr lang="ro-RO" sz="1200" dirty="0" smtClean="0">
                <a:solidFill>
                  <a:srgbClr val="3C5790"/>
                </a:solidFill>
                <a:sym typeface="Wingdings" pitchFamily="2" charset="2"/>
              </a:rPr>
              <a:t>how much time to wait before reading is perfomed.</a:t>
            </a:r>
            <a:endParaRPr lang="en-US" sz="1200" dirty="0" smtClean="0">
              <a:solidFill>
                <a:srgbClr val="3C5790"/>
              </a:solidFill>
            </a:endParaRPr>
          </a:p>
          <a:p>
            <a:pPr lvl="1"/>
            <a:r>
              <a:rPr lang="en-US" sz="1200" dirty="0" smtClean="0">
                <a:solidFill>
                  <a:srgbClr val="3C5790"/>
                </a:solidFill>
              </a:rPr>
              <a:t>SO_LINGER</a:t>
            </a:r>
            <a:r>
              <a:rPr lang="ro-RO" sz="1200" dirty="0" smtClean="0">
                <a:solidFill>
                  <a:srgbClr val="3C5790"/>
                </a:solidFill>
              </a:rPr>
              <a:t> </a:t>
            </a:r>
            <a:r>
              <a:rPr lang="ro-RO" sz="1200" dirty="0" smtClean="0">
                <a:solidFill>
                  <a:srgbClr val="3C5790"/>
                </a:solidFill>
                <a:sym typeface="Wingdings" pitchFamily="2" charset="2"/>
              </a:rPr>
              <a:t> </a:t>
            </a:r>
            <a:r>
              <a:rPr lang="en-US" sz="1200" dirty="0" smtClean="0">
                <a:solidFill>
                  <a:srgbClr val="3C5790"/>
                </a:solidFill>
                <a:sym typeface="Wingdings" pitchFamily="2" charset="2"/>
              </a:rPr>
              <a:t>specifies what to do with </a:t>
            </a:r>
            <a:r>
              <a:rPr lang="en-US" sz="1200" dirty="0" err="1" smtClean="0">
                <a:solidFill>
                  <a:srgbClr val="3C5790"/>
                </a:solidFill>
                <a:sym typeface="Wingdings" pitchFamily="2" charset="2"/>
              </a:rPr>
              <a:t>datagrams</a:t>
            </a:r>
            <a:r>
              <a:rPr lang="en-US" sz="1200" dirty="0" smtClean="0">
                <a:solidFill>
                  <a:srgbClr val="3C5790"/>
                </a:solidFill>
                <a:sym typeface="Wingdings" pitchFamily="2" charset="2"/>
              </a:rPr>
              <a:t> that have not yet been sent when a socket is closed.</a:t>
            </a:r>
            <a:endParaRPr lang="en-US" sz="1200" dirty="0" smtClean="0">
              <a:solidFill>
                <a:srgbClr val="3C5790"/>
              </a:solidFill>
            </a:endParaRPr>
          </a:p>
          <a:p>
            <a:pPr lvl="1"/>
            <a:r>
              <a:rPr lang="en-US" sz="1200" dirty="0" smtClean="0">
                <a:solidFill>
                  <a:srgbClr val="3C5790"/>
                </a:solidFill>
              </a:rPr>
              <a:t>SO_SNDBUF</a:t>
            </a:r>
            <a:r>
              <a:rPr lang="ro-RO" sz="1200" dirty="0" smtClean="0">
                <a:solidFill>
                  <a:srgbClr val="3C5790"/>
                </a:solidFill>
              </a:rPr>
              <a:t> </a:t>
            </a:r>
            <a:r>
              <a:rPr lang="ro-RO" sz="1200" dirty="0" smtClean="0">
                <a:solidFill>
                  <a:srgbClr val="3C5790"/>
                </a:solidFill>
                <a:sym typeface="Wingdings" pitchFamily="2" charset="2"/>
              </a:rPr>
              <a:t> send buffer size</a:t>
            </a:r>
            <a:endParaRPr lang="en-US" sz="1200" dirty="0" smtClean="0">
              <a:solidFill>
                <a:srgbClr val="3C5790"/>
              </a:solidFill>
            </a:endParaRPr>
          </a:p>
          <a:p>
            <a:pPr lvl="1"/>
            <a:r>
              <a:rPr lang="en-US" sz="1200" dirty="0" smtClean="0">
                <a:solidFill>
                  <a:srgbClr val="3C5790"/>
                </a:solidFill>
              </a:rPr>
              <a:t>SO_RCVBUF</a:t>
            </a:r>
            <a:r>
              <a:rPr lang="ro-RO" sz="1200" dirty="0" smtClean="0">
                <a:solidFill>
                  <a:srgbClr val="3C5790"/>
                </a:solidFill>
              </a:rPr>
              <a:t> </a:t>
            </a:r>
            <a:r>
              <a:rPr lang="ro-RO" sz="1200" dirty="0" smtClean="0">
                <a:solidFill>
                  <a:srgbClr val="3C5790"/>
                </a:solidFill>
                <a:sym typeface="Wingdings" pitchFamily="2" charset="2"/>
              </a:rPr>
              <a:t> receive buffer size</a:t>
            </a:r>
            <a:endParaRPr lang="en-US" sz="1200" dirty="0" smtClean="0">
              <a:solidFill>
                <a:srgbClr val="3C5790"/>
              </a:solidFill>
            </a:endParaRPr>
          </a:p>
          <a:p>
            <a:pPr lvl="1"/>
            <a:r>
              <a:rPr lang="en-US" sz="1200" dirty="0" smtClean="0">
                <a:solidFill>
                  <a:srgbClr val="3C5790"/>
                </a:solidFill>
              </a:rPr>
              <a:t>SO_KEEPALIVE</a:t>
            </a:r>
            <a:r>
              <a:rPr lang="ro-RO" sz="1200" dirty="0" smtClean="0">
                <a:solidFill>
                  <a:srgbClr val="3C5790"/>
                </a:solidFill>
              </a:rPr>
              <a:t> </a:t>
            </a:r>
            <a:r>
              <a:rPr lang="ro-RO" sz="1200" dirty="0" smtClean="0">
                <a:solidFill>
                  <a:srgbClr val="3C5790"/>
                </a:solidFill>
                <a:sym typeface="Wingdings" pitchFamily="2" charset="2"/>
              </a:rPr>
              <a:t> </a:t>
            </a:r>
            <a:r>
              <a:rPr lang="en-US" sz="1200" dirty="0" smtClean="0">
                <a:solidFill>
                  <a:srgbClr val="3C5790"/>
                </a:solidFill>
                <a:sym typeface="Wingdings" pitchFamily="2" charset="2"/>
              </a:rPr>
              <a:t>if turned on, the client occasionally sends a data packet over an idle connection.</a:t>
            </a:r>
            <a:endParaRPr lang="en-US" sz="1200" dirty="0" smtClean="0">
              <a:solidFill>
                <a:srgbClr val="3C5790"/>
              </a:solidFill>
            </a:endParaRPr>
          </a:p>
          <a:p>
            <a:pPr lvl="1"/>
            <a:r>
              <a:rPr lang="en-US" sz="1200" dirty="0" smtClean="0">
                <a:solidFill>
                  <a:srgbClr val="3C5790"/>
                </a:solidFill>
              </a:rPr>
              <a:t>OOBINLINE</a:t>
            </a:r>
            <a:r>
              <a:rPr lang="ro-RO" sz="1200" dirty="0" smtClean="0">
                <a:solidFill>
                  <a:srgbClr val="3C5790"/>
                </a:solidFill>
              </a:rPr>
              <a:t> </a:t>
            </a:r>
            <a:r>
              <a:rPr lang="ro-RO" sz="1200" dirty="0" smtClean="0">
                <a:solidFill>
                  <a:srgbClr val="3C5790"/>
                </a:solidFill>
                <a:sym typeface="Wingdings" pitchFamily="2" charset="2"/>
              </a:rPr>
              <a:t> </a:t>
            </a:r>
            <a:r>
              <a:rPr lang="en-US" sz="1200" dirty="0" smtClean="0">
                <a:solidFill>
                  <a:srgbClr val="3C5790"/>
                </a:solidFill>
                <a:sym typeface="Wingdings" pitchFamily="2" charset="2"/>
              </a:rPr>
              <a:t>sends a single byte of “urgent” data out of band.</a:t>
            </a:r>
            <a:endParaRPr lang="en-US" sz="1200" dirty="0" smtClean="0">
              <a:solidFill>
                <a:srgbClr val="3C5790"/>
              </a:solidFill>
            </a:endParaRPr>
          </a:p>
          <a:p>
            <a:pPr lvl="1"/>
            <a:r>
              <a:rPr lang="en-US" sz="1200" dirty="0" smtClean="0">
                <a:solidFill>
                  <a:srgbClr val="3C5790"/>
                </a:solidFill>
              </a:rPr>
              <a:t>IP_TOS</a:t>
            </a:r>
            <a:r>
              <a:rPr lang="ro-RO" sz="1200" dirty="0" smtClean="0">
                <a:solidFill>
                  <a:srgbClr val="3C5790"/>
                </a:solidFill>
              </a:rPr>
              <a:t> </a:t>
            </a:r>
            <a:r>
              <a:rPr lang="ro-RO" sz="1200" dirty="0" smtClean="0">
                <a:solidFill>
                  <a:srgbClr val="3C5790"/>
                </a:solidFill>
                <a:sym typeface="Wingdings" pitchFamily="2" charset="2"/>
              </a:rPr>
              <a:t> d</a:t>
            </a:r>
            <a:r>
              <a:rPr lang="en-US" sz="1200" dirty="0" err="1" smtClean="0">
                <a:solidFill>
                  <a:srgbClr val="3C5790"/>
                </a:solidFill>
                <a:sym typeface="Wingdings" pitchFamily="2" charset="2"/>
              </a:rPr>
              <a:t>ifferent</a:t>
            </a:r>
            <a:r>
              <a:rPr lang="en-US" sz="1200" dirty="0" smtClean="0">
                <a:solidFill>
                  <a:srgbClr val="3C5790"/>
                </a:solidFill>
                <a:sym typeface="Wingdings" pitchFamily="2" charset="2"/>
              </a:rPr>
              <a:t> types of Internet service have different performance needs.</a:t>
            </a:r>
            <a:endParaRPr lang="ro-RO" sz="1200" dirty="0" smtClean="0">
              <a:solidFill>
                <a:srgbClr val="3C5790"/>
              </a:solidFill>
            </a:endParaRPr>
          </a:p>
        </p:txBody>
      </p:sp>
      <p:pic>
        <p:nvPicPr>
          <p:cNvPr id="6146" name="Picture 2"/>
          <p:cNvPicPr>
            <a:picLocks noChangeAspect="1" noChangeArrowheads="1"/>
          </p:cNvPicPr>
          <p:nvPr/>
        </p:nvPicPr>
        <p:blipFill>
          <a:blip r:embed="rId3" cstate="print"/>
          <a:srcRect/>
          <a:stretch>
            <a:fillRect/>
          </a:stretch>
        </p:blipFill>
        <p:spPr bwMode="auto">
          <a:xfrm>
            <a:off x="685800" y="4562475"/>
            <a:ext cx="7543800"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History</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3962400"/>
          </a:xfrm>
        </p:spPr>
        <p:txBody>
          <a:bodyPr/>
          <a:lstStyle/>
          <a:p>
            <a:r>
              <a:rPr lang="fr-CA" sz="1400" dirty="0" smtClean="0">
                <a:solidFill>
                  <a:srgbClr val="3C5790"/>
                </a:solidFill>
              </a:rPr>
              <a:t>JDK 1.0 - 23 </a:t>
            </a:r>
            <a:r>
              <a:rPr lang="fr-CA" sz="1400" dirty="0" err="1" smtClean="0">
                <a:solidFill>
                  <a:srgbClr val="3C5790"/>
                </a:solidFill>
              </a:rPr>
              <a:t>january</a:t>
            </a:r>
            <a:r>
              <a:rPr lang="fr-CA" sz="1400" dirty="0" smtClean="0">
                <a:solidFill>
                  <a:srgbClr val="3C5790"/>
                </a:solidFill>
              </a:rPr>
              <a:t> 1996</a:t>
            </a:r>
          </a:p>
          <a:p>
            <a:r>
              <a:rPr lang="fr-CA" sz="1400" dirty="0" smtClean="0">
                <a:solidFill>
                  <a:srgbClr val="3C5790"/>
                </a:solidFill>
              </a:rPr>
              <a:t>JDK 1.1 – 19 </a:t>
            </a:r>
            <a:r>
              <a:rPr lang="fr-CA" sz="1400" dirty="0" err="1" smtClean="0">
                <a:solidFill>
                  <a:srgbClr val="3C5790"/>
                </a:solidFill>
              </a:rPr>
              <a:t>february</a:t>
            </a:r>
            <a:r>
              <a:rPr lang="fr-CA" sz="1400" dirty="0" smtClean="0">
                <a:solidFill>
                  <a:srgbClr val="3C5790"/>
                </a:solidFill>
              </a:rPr>
              <a:t> 1997(AWT, JavaBeans, clase </a:t>
            </a:r>
            <a:r>
              <a:rPr lang="fr-CA" sz="1400" dirty="0" err="1" smtClean="0">
                <a:solidFill>
                  <a:srgbClr val="3C5790"/>
                </a:solidFill>
              </a:rPr>
              <a:t>inner</a:t>
            </a:r>
            <a:r>
              <a:rPr lang="fr-CA" sz="1400" dirty="0" smtClean="0">
                <a:solidFill>
                  <a:srgbClr val="3C5790"/>
                </a:solidFill>
              </a:rPr>
              <a:t>, JDBC)‏</a:t>
            </a:r>
          </a:p>
          <a:p>
            <a:r>
              <a:rPr lang="fr-CA" sz="1400" dirty="0" smtClean="0">
                <a:solidFill>
                  <a:srgbClr val="3C5790"/>
                </a:solidFill>
              </a:rPr>
              <a:t>J2SE 1.2 </a:t>
            </a:r>
            <a:r>
              <a:rPr lang="fr-CA" sz="1400" dirty="0" err="1" smtClean="0">
                <a:solidFill>
                  <a:srgbClr val="3C5790"/>
                </a:solidFill>
              </a:rPr>
              <a:t>Playground</a:t>
            </a:r>
            <a:r>
              <a:rPr lang="fr-CA" sz="1400" dirty="0" smtClean="0">
                <a:solidFill>
                  <a:srgbClr val="3C5790"/>
                </a:solidFill>
              </a:rPr>
              <a:t> – 8 </a:t>
            </a:r>
            <a:r>
              <a:rPr lang="fr-CA" sz="1400" dirty="0" err="1" smtClean="0">
                <a:solidFill>
                  <a:srgbClr val="3C5790"/>
                </a:solidFill>
              </a:rPr>
              <a:t>december</a:t>
            </a:r>
            <a:r>
              <a:rPr lang="fr-CA" sz="1400" dirty="0" smtClean="0">
                <a:solidFill>
                  <a:srgbClr val="3C5790"/>
                </a:solidFill>
              </a:rPr>
              <a:t> 1998(</a:t>
            </a:r>
            <a:r>
              <a:rPr lang="fr-CA" sz="1400" dirty="0" err="1" smtClean="0">
                <a:solidFill>
                  <a:srgbClr val="3C5790"/>
                </a:solidFill>
              </a:rPr>
              <a:t>Reflexion</a:t>
            </a:r>
            <a:r>
              <a:rPr lang="fr-CA" sz="1400" dirty="0" smtClean="0">
                <a:solidFill>
                  <a:srgbClr val="3C5790"/>
                </a:solidFill>
              </a:rPr>
              <a:t>, Collections, Java IDL, Swing, JIT Compiler)‏</a:t>
            </a:r>
          </a:p>
          <a:p>
            <a:r>
              <a:rPr lang="fr-CA" sz="1400" dirty="0" smtClean="0">
                <a:solidFill>
                  <a:srgbClr val="3C5790"/>
                </a:solidFill>
              </a:rPr>
              <a:t>J2SE 1.3 </a:t>
            </a:r>
            <a:r>
              <a:rPr lang="fr-CA" sz="1400" dirty="0" err="1" smtClean="0">
                <a:solidFill>
                  <a:srgbClr val="3C5790"/>
                </a:solidFill>
              </a:rPr>
              <a:t>Kestrel</a:t>
            </a:r>
            <a:r>
              <a:rPr lang="fr-CA" sz="1400" dirty="0" smtClean="0">
                <a:solidFill>
                  <a:srgbClr val="3C5790"/>
                </a:solidFill>
              </a:rPr>
              <a:t> – 8 </a:t>
            </a:r>
            <a:r>
              <a:rPr lang="fr-CA" sz="1400" dirty="0" err="1" smtClean="0">
                <a:solidFill>
                  <a:srgbClr val="3C5790"/>
                </a:solidFill>
              </a:rPr>
              <a:t>may</a:t>
            </a:r>
            <a:r>
              <a:rPr lang="fr-CA" sz="1400" dirty="0" smtClean="0">
                <a:solidFill>
                  <a:srgbClr val="3C5790"/>
                </a:solidFill>
              </a:rPr>
              <a:t> 1999(JNDI, </a:t>
            </a:r>
            <a:r>
              <a:rPr lang="fr-CA" sz="1400" dirty="0" err="1" smtClean="0">
                <a:solidFill>
                  <a:srgbClr val="3C5790"/>
                </a:solidFill>
              </a:rPr>
              <a:t>JavaSound</a:t>
            </a:r>
            <a:r>
              <a:rPr lang="fr-CA" sz="1400" dirty="0" smtClean="0">
                <a:solidFill>
                  <a:srgbClr val="3C5790"/>
                </a:solidFill>
              </a:rPr>
              <a:t>, JPDA, </a:t>
            </a:r>
            <a:r>
              <a:rPr lang="fr-CA" sz="1400" dirty="0" err="1" smtClean="0">
                <a:solidFill>
                  <a:srgbClr val="3C5790"/>
                </a:solidFill>
              </a:rPr>
              <a:t>HotSpot</a:t>
            </a:r>
            <a:r>
              <a:rPr lang="fr-CA" sz="1400" dirty="0" smtClean="0">
                <a:solidFill>
                  <a:srgbClr val="3C5790"/>
                </a:solidFill>
              </a:rPr>
              <a:t> JVM)‏</a:t>
            </a:r>
          </a:p>
          <a:p>
            <a:r>
              <a:rPr lang="fr-CA" sz="1400" dirty="0" smtClean="0">
                <a:solidFill>
                  <a:srgbClr val="3C5790"/>
                </a:solidFill>
              </a:rPr>
              <a:t>J2SE 1.4 Merlin – 6 </a:t>
            </a:r>
            <a:r>
              <a:rPr lang="fr-CA" sz="1400" dirty="0" err="1" smtClean="0">
                <a:solidFill>
                  <a:srgbClr val="3C5790"/>
                </a:solidFill>
              </a:rPr>
              <a:t>february</a:t>
            </a:r>
            <a:r>
              <a:rPr lang="fr-CA" sz="1400" dirty="0" smtClean="0">
                <a:solidFill>
                  <a:srgbClr val="3C5790"/>
                </a:solidFill>
              </a:rPr>
              <a:t> 2002(JAXP, Java Web Start, </a:t>
            </a:r>
            <a:r>
              <a:rPr lang="fr-CA" sz="1400" dirty="0" err="1" smtClean="0">
                <a:solidFill>
                  <a:srgbClr val="3C5790"/>
                </a:solidFill>
              </a:rPr>
              <a:t>chaining</a:t>
            </a:r>
            <a:r>
              <a:rPr lang="fr-CA" sz="1400" dirty="0" smtClean="0">
                <a:solidFill>
                  <a:srgbClr val="3C5790"/>
                </a:solidFill>
              </a:rPr>
              <a:t> exceptions, </a:t>
            </a:r>
            <a:r>
              <a:rPr lang="fr-CA" sz="1400" dirty="0" err="1" smtClean="0">
                <a:solidFill>
                  <a:srgbClr val="3C5790"/>
                </a:solidFill>
              </a:rPr>
              <a:t>regular</a:t>
            </a:r>
            <a:r>
              <a:rPr lang="fr-CA" sz="1400" dirty="0" smtClean="0">
                <a:solidFill>
                  <a:srgbClr val="3C5790"/>
                </a:solidFill>
              </a:rPr>
              <a:t> expressions)‏</a:t>
            </a:r>
          </a:p>
          <a:p>
            <a:r>
              <a:rPr lang="fr-CA" sz="1400" dirty="0" smtClean="0">
                <a:solidFill>
                  <a:srgbClr val="3C5790"/>
                </a:solidFill>
              </a:rPr>
              <a:t>J2SE 5.0 </a:t>
            </a:r>
            <a:r>
              <a:rPr lang="fr-CA" sz="1400" dirty="0" err="1" smtClean="0">
                <a:solidFill>
                  <a:srgbClr val="3C5790"/>
                </a:solidFill>
              </a:rPr>
              <a:t>Tiger</a:t>
            </a:r>
            <a:r>
              <a:rPr lang="fr-CA" sz="1400" dirty="0" smtClean="0">
                <a:solidFill>
                  <a:srgbClr val="3C5790"/>
                </a:solidFill>
              </a:rPr>
              <a:t> – 30 </a:t>
            </a:r>
            <a:r>
              <a:rPr lang="fr-CA" sz="1400" dirty="0" err="1" smtClean="0">
                <a:solidFill>
                  <a:srgbClr val="3C5790"/>
                </a:solidFill>
              </a:rPr>
              <a:t>september</a:t>
            </a:r>
            <a:r>
              <a:rPr lang="fr-CA" sz="1400" dirty="0" smtClean="0">
                <a:solidFill>
                  <a:srgbClr val="3C5790"/>
                </a:solidFill>
              </a:rPr>
              <a:t> 2004(for-</a:t>
            </a:r>
            <a:r>
              <a:rPr lang="fr-CA" sz="1400" dirty="0" err="1" smtClean="0">
                <a:solidFill>
                  <a:srgbClr val="3C5790"/>
                </a:solidFill>
              </a:rPr>
              <a:t>each</a:t>
            </a:r>
            <a:r>
              <a:rPr lang="fr-CA" sz="1400" dirty="0" smtClean="0">
                <a:solidFill>
                  <a:srgbClr val="3C5790"/>
                </a:solidFill>
              </a:rPr>
              <a:t> </a:t>
            </a:r>
            <a:r>
              <a:rPr lang="fr-CA" sz="1400" dirty="0" err="1" smtClean="0">
                <a:solidFill>
                  <a:srgbClr val="3C5790"/>
                </a:solidFill>
              </a:rPr>
              <a:t>loop</a:t>
            </a:r>
            <a:r>
              <a:rPr lang="fr-CA" sz="1400" dirty="0" smtClean="0">
                <a:solidFill>
                  <a:srgbClr val="3C5790"/>
                </a:solidFill>
              </a:rPr>
              <a:t>, </a:t>
            </a:r>
            <a:r>
              <a:rPr lang="fr-CA" sz="1400" dirty="0" err="1" smtClean="0">
                <a:solidFill>
                  <a:srgbClr val="3C5790"/>
                </a:solidFill>
              </a:rPr>
              <a:t>generics</a:t>
            </a:r>
            <a:r>
              <a:rPr lang="fr-CA" sz="1400" dirty="0" smtClean="0">
                <a:solidFill>
                  <a:srgbClr val="3C5790"/>
                </a:solidFill>
              </a:rPr>
              <a:t>, </a:t>
            </a:r>
            <a:r>
              <a:rPr lang="fr-CA" sz="1400" dirty="0" err="1" smtClean="0">
                <a:solidFill>
                  <a:srgbClr val="3C5790"/>
                </a:solidFill>
              </a:rPr>
              <a:t>autoboxing</a:t>
            </a:r>
            <a:r>
              <a:rPr lang="fr-CA" sz="1400" dirty="0" smtClean="0">
                <a:solidFill>
                  <a:srgbClr val="3C5790"/>
                </a:solidFill>
              </a:rPr>
              <a:t>, var-</a:t>
            </a:r>
            <a:r>
              <a:rPr lang="fr-CA" sz="1400" dirty="0" err="1" smtClean="0">
                <a:solidFill>
                  <a:srgbClr val="3C5790"/>
                </a:solidFill>
              </a:rPr>
              <a:t>args</a:t>
            </a:r>
            <a:r>
              <a:rPr lang="fr-CA" sz="1400" dirty="0" smtClean="0">
                <a:solidFill>
                  <a:srgbClr val="3C5790"/>
                </a:solidFill>
              </a:rPr>
              <a:t>, annotations, </a:t>
            </a:r>
            <a:r>
              <a:rPr lang="fr-CA" sz="1400" dirty="0" err="1" smtClean="0">
                <a:solidFill>
                  <a:srgbClr val="3C5790"/>
                </a:solidFill>
              </a:rPr>
              <a:t>enum</a:t>
            </a:r>
            <a:r>
              <a:rPr lang="fr-CA" sz="1400" dirty="0" smtClean="0">
                <a:solidFill>
                  <a:srgbClr val="3C5790"/>
                </a:solidFill>
              </a:rPr>
              <a:t>)‏</a:t>
            </a:r>
          </a:p>
          <a:p>
            <a:r>
              <a:rPr lang="fr-CA" sz="1400" dirty="0" smtClean="0">
                <a:solidFill>
                  <a:srgbClr val="3C5790"/>
                </a:solidFill>
              </a:rPr>
              <a:t>Java SE 6 Mustang – 11 </a:t>
            </a:r>
            <a:r>
              <a:rPr lang="fr-CA" sz="1400" dirty="0" err="1" smtClean="0">
                <a:solidFill>
                  <a:srgbClr val="3C5790"/>
                </a:solidFill>
              </a:rPr>
              <a:t>december</a:t>
            </a:r>
            <a:r>
              <a:rPr lang="fr-CA" sz="1400" dirty="0" smtClean="0">
                <a:solidFill>
                  <a:srgbClr val="3C5790"/>
                </a:solidFill>
              </a:rPr>
              <a:t> 2006(script support for JavaScript – Rhino </a:t>
            </a:r>
            <a:r>
              <a:rPr lang="fr-CA" sz="1400" dirty="0" err="1" smtClean="0">
                <a:solidFill>
                  <a:srgbClr val="3C5790"/>
                </a:solidFill>
              </a:rPr>
              <a:t>engine,etc</a:t>
            </a:r>
            <a:r>
              <a:rPr lang="fr-CA" sz="1400" dirty="0" smtClean="0">
                <a:solidFill>
                  <a:srgbClr val="3C5790"/>
                </a:solidFill>
              </a:rPr>
              <a:t>)‏</a:t>
            </a:r>
          </a:p>
          <a:p>
            <a:r>
              <a:rPr lang="fr-CA" sz="1400" dirty="0" smtClean="0">
                <a:solidFill>
                  <a:srgbClr val="3C5790"/>
                </a:solidFill>
              </a:rPr>
              <a:t>Java SE 7 </a:t>
            </a:r>
            <a:r>
              <a:rPr lang="fr-CA" sz="1400" dirty="0" err="1" smtClean="0">
                <a:solidFill>
                  <a:srgbClr val="3C5790"/>
                </a:solidFill>
              </a:rPr>
              <a:t>Dolphin</a:t>
            </a:r>
            <a:r>
              <a:rPr lang="fr-CA" sz="1400" dirty="0" smtClean="0">
                <a:solidFill>
                  <a:srgbClr val="3C5790"/>
                </a:solidFill>
              </a:rPr>
              <a:t> – final version </a:t>
            </a:r>
            <a:r>
              <a:rPr lang="fr-CA" sz="1400" dirty="0" err="1" smtClean="0">
                <a:solidFill>
                  <a:srgbClr val="3C5790"/>
                </a:solidFill>
              </a:rPr>
              <a:t>september</a:t>
            </a:r>
            <a:r>
              <a:rPr lang="fr-CA" sz="1400" dirty="0" smtClean="0">
                <a:solidFill>
                  <a:srgbClr val="3C5790"/>
                </a:solidFill>
              </a:rPr>
              <a:t> 2010</a:t>
            </a:r>
          </a:p>
          <a:p>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Sockets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57200"/>
          </a:xfrm>
        </p:spPr>
        <p:txBody>
          <a:bodyPr/>
          <a:lstStyle/>
          <a:p>
            <a:r>
              <a:rPr lang="ro-RO" sz="1400" dirty="0" smtClean="0">
                <a:solidFill>
                  <a:srgbClr val="3C5790"/>
                </a:solidFill>
              </a:rPr>
              <a:t>In order to create a server </a:t>
            </a:r>
            <a:r>
              <a:rPr lang="ro-RO" sz="1400" b="1" dirty="0" smtClean="0">
                <a:solidFill>
                  <a:srgbClr val="3C5790"/>
                </a:solidFill>
              </a:rPr>
              <a:t>ServerSocket</a:t>
            </a:r>
            <a:r>
              <a:rPr lang="ro-RO" sz="1400" dirty="0" smtClean="0">
                <a:solidFill>
                  <a:srgbClr val="3C5790"/>
                </a:solidFill>
              </a:rPr>
              <a:t> is used.</a:t>
            </a:r>
            <a:endParaRPr lang="ro-RO" sz="1200" dirty="0" smtClean="0">
              <a:solidFill>
                <a:srgbClr val="3C5790"/>
              </a:solidFill>
            </a:endParaRPr>
          </a:p>
        </p:txBody>
      </p:sp>
      <p:pic>
        <p:nvPicPr>
          <p:cNvPr id="7171" name="Picture 3"/>
          <p:cNvPicPr>
            <a:picLocks noChangeAspect="1" noChangeArrowheads="1"/>
          </p:cNvPicPr>
          <p:nvPr/>
        </p:nvPicPr>
        <p:blipFill>
          <a:blip r:embed="rId3" cstate="print"/>
          <a:srcRect/>
          <a:stretch>
            <a:fillRect/>
          </a:stretch>
        </p:blipFill>
        <p:spPr bwMode="auto">
          <a:xfrm>
            <a:off x="1447800" y="2895600"/>
            <a:ext cx="5915025"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Java 1.4 introduced a new model for I/O.</a:t>
            </a:r>
          </a:p>
          <a:p>
            <a:r>
              <a:rPr lang="en-US" sz="1400" dirty="0" smtClean="0">
                <a:solidFill>
                  <a:srgbClr val="3C5790"/>
                </a:solidFill>
              </a:rPr>
              <a:t>The package java.nio (NIO or New I/O) was added to support memory-mapped I/O, facilitating I/O operations closer to the underlying hardware with sometimes dramatically better performance. </a:t>
            </a:r>
          </a:p>
          <a:p>
            <a:r>
              <a:rPr lang="en-US" sz="1400" dirty="0" smtClean="0">
                <a:solidFill>
                  <a:srgbClr val="3C5790"/>
                </a:solidFill>
              </a:rPr>
              <a:t>The </a:t>
            </a:r>
            <a:r>
              <a:rPr lang="en-US" sz="1400" dirty="0" err="1" smtClean="0">
                <a:solidFill>
                  <a:srgbClr val="3C5790"/>
                </a:solidFill>
              </a:rPr>
              <a:t>subpackage</a:t>
            </a:r>
            <a:r>
              <a:rPr lang="en-US" sz="1400" dirty="0" smtClean="0">
                <a:solidFill>
                  <a:srgbClr val="3C5790"/>
                </a:solidFill>
              </a:rPr>
              <a:t> </a:t>
            </a:r>
            <a:r>
              <a:rPr lang="en-US" sz="1400" dirty="0" err="1" smtClean="0">
                <a:solidFill>
                  <a:srgbClr val="3C5790"/>
                </a:solidFill>
              </a:rPr>
              <a:t>java.nio.charset</a:t>
            </a:r>
            <a:r>
              <a:rPr lang="en-US" sz="1400" dirty="0" smtClean="0">
                <a:solidFill>
                  <a:srgbClr val="3C5790"/>
                </a:solidFill>
              </a:rPr>
              <a:t> provides support for different character encodings for character data. </a:t>
            </a:r>
          </a:p>
          <a:p>
            <a:r>
              <a:rPr lang="en-US" sz="1400" dirty="0" smtClean="0">
                <a:solidFill>
                  <a:srgbClr val="3C5790"/>
                </a:solidFill>
              </a:rPr>
              <a:t>The </a:t>
            </a:r>
            <a:r>
              <a:rPr lang="en-US" sz="1400" dirty="0" err="1" smtClean="0">
                <a:solidFill>
                  <a:srgbClr val="3C5790"/>
                </a:solidFill>
              </a:rPr>
              <a:t>subpackage</a:t>
            </a:r>
            <a:r>
              <a:rPr lang="en-US" sz="1400" dirty="0" smtClean="0">
                <a:solidFill>
                  <a:srgbClr val="3C5790"/>
                </a:solidFill>
              </a:rPr>
              <a:t> </a:t>
            </a:r>
            <a:r>
              <a:rPr lang="en-US" sz="1400" dirty="0" err="1" smtClean="0">
                <a:solidFill>
                  <a:srgbClr val="3C5790"/>
                </a:solidFill>
              </a:rPr>
              <a:t>java.nio.channels</a:t>
            </a:r>
            <a:r>
              <a:rPr lang="en-US" sz="1400" dirty="0" smtClean="0">
                <a:solidFill>
                  <a:srgbClr val="3C5790"/>
                </a:solidFill>
              </a:rPr>
              <a:t> provides support for channels, which represent connections to entities that are capable of performing I/O operations, such as files and sockets. The </a:t>
            </a:r>
            <a:r>
              <a:rPr lang="en-US" sz="1400" dirty="0" err="1" smtClean="0">
                <a:solidFill>
                  <a:srgbClr val="3C5790"/>
                </a:solidFill>
              </a:rPr>
              <a:t>java.nio.channels</a:t>
            </a:r>
            <a:r>
              <a:rPr lang="en-US" sz="1400" dirty="0" smtClean="0">
                <a:solidFill>
                  <a:srgbClr val="3C5790"/>
                </a:solidFill>
              </a:rPr>
              <a:t> package also provides support for fine-grained locking of files.</a:t>
            </a:r>
          </a:p>
          <a:p>
            <a:r>
              <a:rPr lang="en-US" sz="1400" dirty="0" smtClean="0">
                <a:solidFill>
                  <a:srgbClr val="3C5790"/>
                </a:solidFill>
              </a:rPr>
              <a:t>Whereas the traditional I/O model is based on streams, the new I/O model is based on buffers and channels.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A buffer holds the data to be read and written and can be used for both reading and writing.</a:t>
            </a:r>
          </a:p>
          <a:p>
            <a:r>
              <a:rPr lang="en-US" sz="1400" dirty="0" smtClean="0">
                <a:solidFill>
                  <a:srgbClr val="3C5790"/>
                </a:solidFill>
              </a:rPr>
              <a:t>java.nio has seven basic buffer classes for the seven different primitive data types: </a:t>
            </a:r>
            <a:r>
              <a:rPr lang="en-US" sz="1400" b="1" dirty="0" err="1" smtClean="0">
                <a:solidFill>
                  <a:srgbClr val="3C5790"/>
                </a:solidFill>
              </a:rPr>
              <a:t>ByteBuffer</a:t>
            </a:r>
            <a:r>
              <a:rPr lang="en-US" sz="1400" dirty="0" smtClean="0">
                <a:solidFill>
                  <a:srgbClr val="3C5790"/>
                </a:solidFill>
              </a:rPr>
              <a:t>, </a:t>
            </a:r>
            <a:r>
              <a:rPr lang="en-US" sz="1400" b="1" dirty="0" err="1" smtClean="0">
                <a:solidFill>
                  <a:srgbClr val="3C5790"/>
                </a:solidFill>
              </a:rPr>
              <a:t>ShortBuffer</a:t>
            </a:r>
            <a:r>
              <a:rPr lang="en-US" sz="1400" dirty="0" smtClean="0">
                <a:solidFill>
                  <a:srgbClr val="3C5790"/>
                </a:solidFill>
              </a:rPr>
              <a:t>, </a:t>
            </a:r>
            <a:r>
              <a:rPr lang="en-US" sz="1400" b="1" dirty="0" err="1" smtClean="0">
                <a:solidFill>
                  <a:srgbClr val="3C5790"/>
                </a:solidFill>
              </a:rPr>
              <a:t>IntBuffer</a:t>
            </a:r>
            <a:r>
              <a:rPr lang="en-US" sz="1400" dirty="0" smtClean="0">
                <a:solidFill>
                  <a:srgbClr val="3C5790"/>
                </a:solidFill>
              </a:rPr>
              <a:t>, </a:t>
            </a:r>
            <a:r>
              <a:rPr lang="en-US" sz="1400" b="1" dirty="0" err="1" smtClean="0">
                <a:solidFill>
                  <a:srgbClr val="3C5790"/>
                </a:solidFill>
              </a:rPr>
              <a:t>CharBuffer</a:t>
            </a:r>
            <a:r>
              <a:rPr lang="en-US" sz="1400" dirty="0" smtClean="0">
                <a:solidFill>
                  <a:srgbClr val="3C5790"/>
                </a:solidFill>
              </a:rPr>
              <a:t>, </a:t>
            </a:r>
            <a:r>
              <a:rPr lang="en-US" sz="1400" b="1" dirty="0" err="1" smtClean="0">
                <a:solidFill>
                  <a:srgbClr val="3C5790"/>
                </a:solidFill>
              </a:rPr>
              <a:t>FloatBuffer</a:t>
            </a:r>
            <a:r>
              <a:rPr lang="en-US" sz="1400" dirty="0" smtClean="0">
                <a:solidFill>
                  <a:srgbClr val="3C5790"/>
                </a:solidFill>
              </a:rPr>
              <a:t>, </a:t>
            </a:r>
            <a:r>
              <a:rPr lang="en-US" sz="1400" b="1" dirty="0" err="1" smtClean="0">
                <a:solidFill>
                  <a:srgbClr val="3C5790"/>
                </a:solidFill>
              </a:rPr>
              <a:t>DoubleBuffer</a:t>
            </a:r>
            <a:r>
              <a:rPr lang="en-US" sz="1400" dirty="0" smtClean="0">
                <a:solidFill>
                  <a:srgbClr val="3C5790"/>
                </a:solidFill>
              </a:rPr>
              <a:t>, </a:t>
            </a:r>
            <a:r>
              <a:rPr lang="en-US" sz="1400" b="1" dirty="0" err="1" smtClean="0">
                <a:solidFill>
                  <a:srgbClr val="3C5790"/>
                </a:solidFill>
              </a:rPr>
              <a:t>LongBuffer</a:t>
            </a:r>
            <a:r>
              <a:rPr lang="en-US" sz="1400" dirty="0" smtClean="0">
                <a:solidFill>
                  <a:srgbClr val="3C5790"/>
                </a:solidFill>
              </a:rPr>
              <a:t>.</a:t>
            </a:r>
          </a:p>
          <a:p>
            <a:r>
              <a:rPr lang="en-US" sz="1400" dirty="0" smtClean="0">
                <a:solidFill>
                  <a:srgbClr val="3C5790"/>
                </a:solidFill>
              </a:rPr>
              <a:t>You create new buffers primarily in two ways: by </a:t>
            </a:r>
            <a:r>
              <a:rPr lang="en-US" sz="1400" b="1" dirty="0" smtClean="0">
                <a:solidFill>
                  <a:srgbClr val="3C5790"/>
                </a:solidFill>
              </a:rPr>
              <a:t>allocation</a:t>
            </a:r>
            <a:r>
              <a:rPr lang="en-US" sz="1400" dirty="0" smtClean="0">
                <a:solidFill>
                  <a:srgbClr val="3C5790"/>
                </a:solidFill>
              </a:rPr>
              <a:t> and by </a:t>
            </a:r>
            <a:r>
              <a:rPr lang="en-US" sz="1400" b="1" dirty="0" smtClean="0">
                <a:solidFill>
                  <a:srgbClr val="3C5790"/>
                </a:solidFill>
              </a:rPr>
              <a:t>wrapping</a:t>
            </a:r>
            <a:r>
              <a:rPr lang="en-US" sz="1400" dirty="0" smtClean="0">
                <a:solidFill>
                  <a:srgbClr val="3C5790"/>
                </a:solidFill>
              </a:rPr>
              <a:t>. </a:t>
            </a:r>
          </a:p>
          <a:p>
            <a:r>
              <a:rPr lang="en-US" sz="1400" dirty="0" smtClean="0">
                <a:solidFill>
                  <a:srgbClr val="3C5790"/>
                </a:solidFill>
              </a:rPr>
              <a:t>Allocation creates a new buffer backed by memory, whereas wrapping uses a buffer as an interface to an existing array.</a:t>
            </a:r>
          </a:p>
          <a:p>
            <a:r>
              <a:rPr lang="en-US" sz="1400" dirty="0" err="1" smtClean="0">
                <a:solidFill>
                  <a:srgbClr val="3C5790"/>
                </a:solidFill>
              </a:rPr>
              <a:t>Eg</a:t>
            </a:r>
            <a:r>
              <a:rPr lang="en-US" sz="1400" dirty="0" smtClean="0">
                <a:solidFill>
                  <a:srgbClr val="3C5790"/>
                </a:solidFill>
              </a:rPr>
              <a:t>: </a:t>
            </a:r>
            <a:r>
              <a:rPr lang="en-US" sz="1400" dirty="0" err="1" smtClean="0">
                <a:solidFill>
                  <a:srgbClr val="3C5790"/>
                </a:solidFill>
              </a:rPr>
              <a:t>ByteBuffer</a:t>
            </a:r>
            <a:r>
              <a:rPr lang="en-US" sz="1400" dirty="0" smtClean="0">
                <a:solidFill>
                  <a:srgbClr val="3C5790"/>
                </a:solidFill>
              </a:rPr>
              <a:t> </a:t>
            </a:r>
            <a:r>
              <a:rPr lang="en-US" sz="1400" dirty="0" err="1" smtClean="0">
                <a:solidFill>
                  <a:srgbClr val="3C5790"/>
                </a:solidFill>
              </a:rPr>
              <a:t>bBuffer</a:t>
            </a:r>
            <a:r>
              <a:rPr lang="en-US" sz="1400" dirty="0" smtClean="0">
                <a:solidFill>
                  <a:srgbClr val="3C5790"/>
                </a:solidFill>
              </a:rPr>
              <a:t> = </a:t>
            </a:r>
            <a:r>
              <a:rPr lang="en-US" sz="1400" dirty="0" err="1" smtClean="0">
                <a:solidFill>
                  <a:srgbClr val="3C5790"/>
                </a:solidFill>
              </a:rPr>
              <a:t>ByteBuffer.allocate</a:t>
            </a:r>
            <a:r>
              <a:rPr lang="en-US" sz="1400" dirty="0" smtClean="0">
                <a:solidFill>
                  <a:srgbClr val="3C5790"/>
                </a:solidFill>
              </a:rPr>
              <a:t>(1024);</a:t>
            </a:r>
          </a:p>
          <a:p>
            <a:r>
              <a:rPr lang="en-US" sz="1400" dirty="0" err="1" smtClean="0">
                <a:solidFill>
                  <a:srgbClr val="3C5790"/>
                </a:solidFill>
              </a:rPr>
              <a:t>Eg</a:t>
            </a:r>
            <a:r>
              <a:rPr lang="en-US" sz="1400" dirty="0" smtClean="0">
                <a:solidFill>
                  <a:srgbClr val="3C5790"/>
                </a:solidFill>
              </a:rPr>
              <a:t>:  </a:t>
            </a:r>
            <a:r>
              <a:rPr lang="en-US" sz="1400" dirty="0" err="1" smtClean="0">
                <a:solidFill>
                  <a:srgbClr val="3C5790"/>
                </a:solidFill>
              </a:rPr>
              <a:t>int</a:t>
            </a:r>
            <a:r>
              <a:rPr lang="en-US" sz="1400" dirty="0" smtClean="0">
                <a:solidFill>
                  <a:srgbClr val="3C5790"/>
                </a:solidFill>
              </a:rPr>
              <a:t>[] data = {9, 4,7};  </a:t>
            </a:r>
            <a:r>
              <a:rPr lang="en-US" sz="1400" dirty="0" err="1" smtClean="0">
                <a:solidFill>
                  <a:srgbClr val="3C5790"/>
                </a:solidFill>
              </a:rPr>
              <a:t>IntBuffer</a:t>
            </a:r>
            <a:r>
              <a:rPr lang="en-US" sz="1400" dirty="0" smtClean="0">
                <a:solidFill>
                  <a:srgbClr val="3C5790"/>
                </a:solidFill>
              </a:rPr>
              <a:t> buffer = </a:t>
            </a:r>
            <a:r>
              <a:rPr lang="en-US" sz="1400" dirty="0" err="1" smtClean="0">
                <a:solidFill>
                  <a:srgbClr val="3C5790"/>
                </a:solidFill>
              </a:rPr>
              <a:t>IntBuffer.wrap</a:t>
            </a:r>
            <a:r>
              <a:rPr lang="en-US" sz="1400" dirty="0" smtClean="0">
                <a:solidFill>
                  <a:srgbClr val="3C5790"/>
                </a:solidFill>
              </a:rPr>
              <a:t>(data);</a:t>
            </a:r>
          </a:p>
          <a:p>
            <a:r>
              <a:rPr lang="en-US" sz="1400" dirty="0" smtClean="0">
                <a:solidFill>
                  <a:srgbClr val="3C5790"/>
                </a:solidFill>
              </a:rPr>
              <a:t>In both cases, the arrays are not copies. These are the actual internal arrays where the buffer holds its data. Changing the data in these arrays changes the buffer's contents too, and vice versa.</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600200"/>
          </a:xfrm>
        </p:spPr>
        <p:txBody>
          <a:bodyPr/>
          <a:lstStyle/>
          <a:p>
            <a:r>
              <a:rPr lang="en-US" sz="1400" dirty="0" smtClean="0">
                <a:solidFill>
                  <a:srgbClr val="3C5790"/>
                </a:solidFill>
              </a:rPr>
              <a:t>We can allocate an array directly using the </a:t>
            </a:r>
            <a:r>
              <a:rPr lang="en-US" sz="1400" dirty="0" err="1" smtClean="0">
                <a:solidFill>
                  <a:srgbClr val="3C5790"/>
                </a:solidFill>
              </a:rPr>
              <a:t>allocateDirect</a:t>
            </a:r>
            <a:r>
              <a:rPr lang="en-US" sz="1400" dirty="0" smtClean="0">
                <a:solidFill>
                  <a:srgbClr val="3C5790"/>
                </a:solidFill>
              </a:rPr>
              <a:t>().</a:t>
            </a:r>
          </a:p>
          <a:p>
            <a:r>
              <a:rPr lang="en-US" sz="1400" dirty="0" err="1" smtClean="0">
                <a:solidFill>
                  <a:srgbClr val="3C5790"/>
                </a:solidFill>
              </a:rPr>
              <a:t>Eg</a:t>
            </a:r>
            <a:r>
              <a:rPr lang="en-US" sz="1400" dirty="0" smtClean="0">
                <a:solidFill>
                  <a:srgbClr val="3C5790"/>
                </a:solidFill>
              </a:rPr>
              <a:t>: </a:t>
            </a:r>
            <a:r>
              <a:rPr lang="en-US" sz="1400" dirty="0" err="1" smtClean="0">
                <a:solidFill>
                  <a:srgbClr val="3C5790"/>
                </a:solidFill>
              </a:rPr>
              <a:t>ByteBuffer</a:t>
            </a:r>
            <a:r>
              <a:rPr lang="en-US" sz="1400" dirty="0" smtClean="0">
                <a:solidFill>
                  <a:srgbClr val="3C5790"/>
                </a:solidFill>
              </a:rPr>
              <a:t> </a:t>
            </a:r>
            <a:r>
              <a:rPr lang="en-US" sz="1400" dirty="0" err="1" smtClean="0">
                <a:solidFill>
                  <a:srgbClr val="3C5790"/>
                </a:solidFill>
              </a:rPr>
              <a:t>directBuffer</a:t>
            </a:r>
            <a:r>
              <a:rPr lang="en-US" sz="1400" dirty="0" smtClean="0">
                <a:solidFill>
                  <a:srgbClr val="3C5790"/>
                </a:solidFill>
              </a:rPr>
              <a:t> = </a:t>
            </a:r>
            <a:r>
              <a:rPr lang="en-US" sz="1400" dirty="0" err="1" smtClean="0">
                <a:solidFill>
                  <a:srgbClr val="3C5790"/>
                </a:solidFill>
              </a:rPr>
              <a:t>ByteBuffer.allocateDirect</a:t>
            </a:r>
            <a:r>
              <a:rPr lang="en-US" sz="1400" dirty="0" smtClean="0">
                <a:solidFill>
                  <a:srgbClr val="3C5790"/>
                </a:solidFill>
              </a:rPr>
              <a:t>(1024);</a:t>
            </a:r>
          </a:p>
          <a:p>
            <a:r>
              <a:rPr lang="en-US" sz="1400" dirty="0" smtClean="0">
                <a:solidFill>
                  <a:srgbClr val="3C5790"/>
                </a:solidFill>
              </a:rPr>
              <a:t>A lot of I/O operations may be performed directly on the files without copying them to RAM first.</a:t>
            </a:r>
          </a:p>
          <a:p>
            <a:r>
              <a:rPr lang="en-US" sz="1400" dirty="0" smtClean="0">
                <a:solidFill>
                  <a:srgbClr val="3C5790"/>
                </a:solidFill>
              </a:rPr>
              <a:t>Common buffer methods: limit, position, flip, </a:t>
            </a:r>
            <a:r>
              <a:rPr lang="en-US" sz="1400" dirty="0" err="1" smtClean="0">
                <a:solidFill>
                  <a:srgbClr val="3C5790"/>
                </a:solidFill>
              </a:rPr>
              <a:t>hasRemaining</a:t>
            </a:r>
            <a:r>
              <a:rPr lang="en-US" sz="1400" dirty="0" smtClean="0">
                <a:solidFill>
                  <a:srgbClr val="3C5790"/>
                </a:solidFill>
              </a:rPr>
              <a:t>, get, put. </a:t>
            </a:r>
          </a:p>
          <a:p>
            <a:r>
              <a:rPr lang="en-US" sz="1400" dirty="0" smtClean="0">
                <a:solidFill>
                  <a:srgbClr val="3C5790"/>
                </a:solidFill>
              </a:rPr>
              <a:t>The flip() method sets the limit to the current position and then sets the position to 0.</a:t>
            </a:r>
          </a:p>
          <a:p>
            <a:r>
              <a:rPr lang="en-US" sz="1400" dirty="0" smtClean="0">
                <a:solidFill>
                  <a:srgbClr val="3C5790"/>
                </a:solidFill>
              </a:rPr>
              <a:t>The </a:t>
            </a:r>
            <a:r>
              <a:rPr lang="en-US" sz="1400" dirty="0" err="1" smtClean="0">
                <a:solidFill>
                  <a:srgbClr val="3C5790"/>
                </a:solidFill>
              </a:rPr>
              <a:t>hasRemaining</a:t>
            </a:r>
            <a:r>
              <a:rPr lang="en-US" sz="1400" dirty="0" smtClean="0">
                <a:solidFill>
                  <a:srgbClr val="3C5790"/>
                </a:solidFill>
              </a:rPr>
              <a:t>() method returns true as long as the position is less than the limit.</a:t>
            </a:r>
          </a:p>
        </p:txBody>
      </p:sp>
      <p:pic>
        <p:nvPicPr>
          <p:cNvPr id="4" name="Picture 2"/>
          <p:cNvPicPr>
            <a:picLocks noChangeAspect="1" noChangeArrowheads="1"/>
          </p:cNvPicPr>
          <p:nvPr/>
        </p:nvPicPr>
        <p:blipFill>
          <a:blip r:embed="rId3" cstate="print"/>
          <a:srcRect/>
          <a:stretch>
            <a:fillRect/>
          </a:stretch>
        </p:blipFill>
        <p:spPr bwMode="auto">
          <a:xfrm>
            <a:off x="1066800" y="3733800"/>
            <a:ext cx="3352800" cy="772309"/>
          </a:xfrm>
          <a:prstGeom prst="rect">
            <a:avLst/>
          </a:prstGeom>
          <a:noFill/>
          <a:ln w="9525">
            <a:noFill/>
            <a:miter lim="800000"/>
            <a:headEnd/>
            <a:tailEnd/>
          </a:ln>
          <a:effectLst/>
        </p:spPr>
      </p:pic>
      <p:pic>
        <p:nvPicPr>
          <p:cNvPr id="5" name="Picture 3"/>
          <p:cNvPicPr>
            <a:picLocks noChangeAspect="1" noChangeArrowheads="1"/>
          </p:cNvPicPr>
          <p:nvPr/>
        </p:nvPicPr>
        <p:blipFill>
          <a:blip r:embed="rId4" cstate="print"/>
          <a:srcRect/>
          <a:stretch>
            <a:fillRect/>
          </a:stretch>
        </p:blipFill>
        <p:spPr bwMode="auto">
          <a:xfrm>
            <a:off x="1066800" y="4572000"/>
            <a:ext cx="3352800" cy="824358"/>
          </a:xfrm>
          <a:prstGeom prst="rect">
            <a:avLst/>
          </a:prstGeom>
          <a:noFill/>
          <a:ln w="9525">
            <a:noFill/>
            <a:miter lim="800000"/>
            <a:headEnd/>
            <a:tailEnd/>
          </a:ln>
          <a:effectLst/>
        </p:spPr>
      </p:pic>
      <p:pic>
        <p:nvPicPr>
          <p:cNvPr id="6" name="Picture 4"/>
          <p:cNvPicPr>
            <a:picLocks noChangeAspect="1" noChangeArrowheads="1"/>
          </p:cNvPicPr>
          <p:nvPr/>
        </p:nvPicPr>
        <p:blipFill>
          <a:blip r:embed="rId5" cstate="print"/>
          <a:srcRect/>
          <a:stretch>
            <a:fillRect/>
          </a:stretch>
        </p:blipFill>
        <p:spPr bwMode="auto">
          <a:xfrm>
            <a:off x="990600" y="5715000"/>
            <a:ext cx="3352800" cy="1048512"/>
          </a:xfrm>
          <a:prstGeom prst="rect">
            <a:avLst/>
          </a:prstGeom>
          <a:noFill/>
          <a:ln w="9525">
            <a:noFill/>
            <a:miter lim="800000"/>
            <a:headEnd/>
            <a:tailEnd/>
          </a:ln>
          <a:effectLst/>
        </p:spPr>
      </p:pic>
      <p:cxnSp>
        <p:nvCxnSpPr>
          <p:cNvPr id="7" name="Straight Arrow Connector 6"/>
          <p:cNvCxnSpPr/>
          <p:nvPr/>
        </p:nvCxnSpPr>
        <p:spPr>
          <a:xfrm>
            <a:off x="4495800" y="3962400"/>
            <a:ext cx="7620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flipV="1">
            <a:off x="4572001" y="4572000"/>
            <a:ext cx="6858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419600" y="5181600"/>
            <a:ext cx="533400" cy="2300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4495801" y="5714999"/>
            <a:ext cx="457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0" y="4191000"/>
            <a:ext cx="1600200" cy="307777"/>
          </a:xfrm>
          <a:prstGeom prst="rect">
            <a:avLst/>
          </a:prstGeom>
          <a:noFill/>
        </p:spPr>
        <p:txBody>
          <a:bodyPr wrap="square" rtlCol="0">
            <a:spAutoFit/>
          </a:bodyPr>
          <a:lstStyle/>
          <a:p>
            <a:pPr>
              <a:buNone/>
            </a:pPr>
            <a:r>
              <a:rPr lang="ro-RO" sz="1400" dirty="0" smtClean="0">
                <a:solidFill>
                  <a:srgbClr val="3C5790"/>
                </a:solidFill>
              </a:rPr>
              <a:t>buffer.flip()</a:t>
            </a:r>
            <a:endParaRPr lang="en-US" sz="1400" b="1" dirty="0"/>
          </a:p>
        </p:txBody>
      </p:sp>
      <p:sp>
        <p:nvSpPr>
          <p:cNvPr id="12" name="TextBox 11"/>
          <p:cNvSpPr txBox="1"/>
          <p:nvPr/>
        </p:nvSpPr>
        <p:spPr>
          <a:xfrm>
            <a:off x="5105400" y="5334000"/>
            <a:ext cx="3810000" cy="307777"/>
          </a:xfrm>
          <a:prstGeom prst="rect">
            <a:avLst/>
          </a:prstGeom>
          <a:noFill/>
        </p:spPr>
        <p:txBody>
          <a:bodyPr wrap="square" rtlCol="0">
            <a:spAutoFit/>
          </a:bodyPr>
          <a:lstStyle/>
          <a:p>
            <a:pPr>
              <a:buNone/>
            </a:pPr>
            <a:r>
              <a:rPr lang="ro-RO" sz="1400" dirty="0" smtClean="0">
                <a:solidFill>
                  <a:srgbClr val="3C5790"/>
                </a:solidFill>
              </a:rPr>
              <a:t>while (buffer.hasRemaining()) buffer.get( );</a:t>
            </a:r>
            <a:endParaRPr lang="en-US" sz="1400"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600200"/>
          </a:xfrm>
        </p:spPr>
        <p:txBody>
          <a:bodyPr/>
          <a:lstStyle/>
          <a:p>
            <a:r>
              <a:rPr lang="en-US" sz="1400" dirty="0" smtClean="0">
                <a:solidFill>
                  <a:srgbClr val="3C5790"/>
                </a:solidFill>
              </a:rPr>
              <a:t>For both put and get, the array must fit into the available space. </a:t>
            </a:r>
          </a:p>
          <a:p>
            <a:r>
              <a:rPr lang="en-US" sz="1400" dirty="0" smtClean="0">
                <a:solidFill>
                  <a:srgbClr val="3C5790"/>
                </a:solidFill>
              </a:rPr>
              <a:t>If we put a larger array into the buffer than it has space left for, put() throws </a:t>
            </a:r>
            <a:r>
              <a:rPr lang="en-US" sz="1400" dirty="0" err="1" smtClean="0">
                <a:solidFill>
                  <a:srgbClr val="3C5790"/>
                </a:solidFill>
              </a:rPr>
              <a:t>BufferOverflowException</a:t>
            </a:r>
            <a:r>
              <a:rPr lang="en-US" sz="1400" dirty="0" smtClean="0">
                <a:solidFill>
                  <a:srgbClr val="3C5790"/>
                </a:solidFill>
              </a:rPr>
              <a:t>. </a:t>
            </a:r>
          </a:p>
          <a:p>
            <a:r>
              <a:rPr lang="en-US" sz="1400" dirty="0" smtClean="0">
                <a:solidFill>
                  <a:srgbClr val="3C5790"/>
                </a:solidFill>
              </a:rPr>
              <a:t>If we get a larger array than the buffer has data remaining, get() throws </a:t>
            </a:r>
            <a:r>
              <a:rPr lang="en-US" sz="1400" dirty="0" err="1" smtClean="0">
                <a:solidFill>
                  <a:srgbClr val="3C5790"/>
                </a:solidFill>
              </a:rPr>
              <a:t>BufferUnderflowException</a:t>
            </a:r>
            <a:r>
              <a:rPr lang="en-US" sz="1400" dirty="0" smtClean="0">
                <a:solidFill>
                  <a:srgbClr val="3C5790"/>
                </a:solidFill>
              </a:rPr>
              <a:t>.</a:t>
            </a:r>
          </a:p>
          <a:p>
            <a:r>
              <a:rPr lang="en-US" sz="1400" dirty="0" smtClean="0">
                <a:solidFill>
                  <a:srgbClr val="3C5790"/>
                </a:solidFill>
              </a:rPr>
              <a:t>Buffers are often used for sequential reading and writing. Compacting removes all the data from the buffer before the current position, then shifts the remaining data backwards in the buffer to the beginning.</a:t>
            </a:r>
          </a:p>
          <a:p>
            <a:endParaRPr lang="en-US" sz="1400" dirty="0" smtClean="0">
              <a:solidFill>
                <a:srgbClr val="3C5790"/>
              </a:solidFill>
            </a:endParaRPr>
          </a:p>
        </p:txBody>
      </p:sp>
      <p:pic>
        <p:nvPicPr>
          <p:cNvPr id="13" name="Picture 2"/>
          <p:cNvPicPr>
            <a:picLocks noChangeAspect="1" noChangeArrowheads="1"/>
          </p:cNvPicPr>
          <p:nvPr/>
        </p:nvPicPr>
        <p:blipFill>
          <a:blip r:embed="rId3" cstate="print"/>
          <a:srcRect/>
          <a:stretch>
            <a:fillRect/>
          </a:stretch>
        </p:blipFill>
        <p:spPr bwMode="auto">
          <a:xfrm>
            <a:off x="1828800" y="3733800"/>
            <a:ext cx="3200400" cy="776909"/>
          </a:xfrm>
          <a:prstGeom prst="rect">
            <a:avLst/>
          </a:prstGeom>
          <a:noFill/>
          <a:ln w="9525">
            <a:noFill/>
            <a:miter lim="800000"/>
            <a:headEnd/>
            <a:tailEnd/>
          </a:ln>
          <a:effectLst/>
        </p:spPr>
      </p:pic>
      <p:pic>
        <p:nvPicPr>
          <p:cNvPr id="14" name="Picture 3"/>
          <p:cNvPicPr>
            <a:picLocks noChangeAspect="1" noChangeArrowheads="1"/>
          </p:cNvPicPr>
          <p:nvPr/>
        </p:nvPicPr>
        <p:blipFill>
          <a:blip r:embed="rId4" cstate="print"/>
          <a:srcRect/>
          <a:stretch>
            <a:fillRect/>
          </a:stretch>
        </p:blipFill>
        <p:spPr bwMode="auto">
          <a:xfrm>
            <a:off x="1752600" y="4495800"/>
            <a:ext cx="3429000" cy="877476"/>
          </a:xfrm>
          <a:prstGeom prst="rect">
            <a:avLst/>
          </a:prstGeom>
          <a:noFill/>
          <a:ln w="9525">
            <a:noFill/>
            <a:miter lim="800000"/>
            <a:headEnd/>
            <a:tailEnd/>
          </a:ln>
          <a:effectLst/>
        </p:spPr>
      </p:pic>
      <p:cxnSp>
        <p:nvCxnSpPr>
          <p:cNvPr id="15" name="Straight Arrow Connector 14"/>
          <p:cNvCxnSpPr/>
          <p:nvPr/>
        </p:nvCxnSpPr>
        <p:spPr>
          <a:xfrm>
            <a:off x="5105400" y="4038600"/>
            <a:ext cx="7620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181600" y="4572001"/>
            <a:ext cx="6858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3600" y="4191000"/>
            <a:ext cx="1600200" cy="307777"/>
          </a:xfrm>
          <a:prstGeom prst="rect">
            <a:avLst/>
          </a:prstGeom>
          <a:noFill/>
        </p:spPr>
        <p:txBody>
          <a:bodyPr wrap="square" rtlCol="0">
            <a:spAutoFit/>
          </a:bodyPr>
          <a:lstStyle/>
          <a:p>
            <a:pPr>
              <a:buNone/>
            </a:pPr>
            <a:r>
              <a:rPr lang="ro-RO" sz="1400" dirty="0" smtClean="0">
                <a:solidFill>
                  <a:srgbClr val="3C5790"/>
                </a:solidFill>
              </a:rPr>
              <a:t>buffer.compact()</a:t>
            </a:r>
            <a:endParaRPr lang="en-US" sz="14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600200"/>
          </a:xfrm>
        </p:spPr>
        <p:txBody>
          <a:bodyPr/>
          <a:lstStyle/>
          <a:p>
            <a:r>
              <a:rPr lang="en-US" sz="1400" dirty="0" smtClean="0">
                <a:solidFill>
                  <a:srgbClr val="3C5790"/>
                </a:solidFill>
              </a:rPr>
              <a:t>The duplicate method is a new buffer object that has the same internal data as the original buffer, but an independent mark, limit, and position. A duplicate is not a copy or a clone. Duplicates are useful when you want the same content to be processed simultaneously or independently.</a:t>
            </a:r>
          </a:p>
          <a:p>
            <a:r>
              <a:rPr lang="en-US" sz="1400" dirty="0" smtClean="0">
                <a:solidFill>
                  <a:srgbClr val="3C5790"/>
                </a:solidFill>
              </a:rPr>
              <a:t>The slice method is similar to a duplicate but includes only a subsequence. </a:t>
            </a:r>
          </a:p>
          <a:p>
            <a:endParaRPr lang="en-US" sz="1400" dirty="0" smtClean="0">
              <a:solidFill>
                <a:srgbClr val="3C5790"/>
              </a:solidFill>
            </a:endParaRPr>
          </a:p>
        </p:txBody>
      </p:sp>
      <p:cxnSp>
        <p:nvCxnSpPr>
          <p:cNvPr id="15" name="Straight Arrow Connector 14"/>
          <p:cNvCxnSpPr/>
          <p:nvPr/>
        </p:nvCxnSpPr>
        <p:spPr>
          <a:xfrm>
            <a:off x="5105400" y="4038600"/>
            <a:ext cx="7620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181600" y="4572001"/>
            <a:ext cx="6858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3600" y="4191000"/>
            <a:ext cx="1600200" cy="307777"/>
          </a:xfrm>
          <a:prstGeom prst="rect">
            <a:avLst/>
          </a:prstGeom>
          <a:noFill/>
        </p:spPr>
        <p:txBody>
          <a:bodyPr wrap="square" rtlCol="0">
            <a:spAutoFit/>
          </a:bodyPr>
          <a:lstStyle/>
          <a:p>
            <a:pPr>
              <a:buNone/>
            </a:pPr>
            <a:r>
              <a:rPr lang="ro-RO" sz="1400" dirty="0" smtClean="0">
                <a:solidFill>
                  <a:srgbClr val="3C5790"/>
                </a:solidFill>
              </a:rPr>
              <a:t>buffer.slice()</a:t>
            </a:r>
            <a:endParaRPr lang="en-US" sz="1400" b="1" dirty="0"/>
          </a:p>
        </p:txBody>
      </p:sp>
      <p:pic>
        <p:nvPicPr>
          <p:cNvPr id="9" name="Picture 4"/>
          <p:cNvPicPr>
            <a:picLocks noChangeAspect="1" noChangeArrowheads="1"/>
          </p:cNvPicPr>
          <p:nvPr/>
        </p:nvPicPr>
        <p:blipFill>
          <a:blip r:embed="rId3" cstate="print"/>
          <a:srcRect/>
          <a:stretch>
            <a:fillRect/>
          </a:stretch>
        </p:blipFill>
        <p:spPr bwMode="auto">
          <a:xfrm>
            <a:off x="2057400" y="3810000"/>
            <a:ext cx="2957512" cy="1438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Buffers can be read-only. Buffers might also be read-only if they're memory mapped to a file you don't have write permission for, or to the input buffer on a network card.</a:t>
            </a:r>
          </a:p>
          <a:p>
            <a:r>
              <a:rPr lang="en-US" sz="1400" dirty="0" smtClean="0">
                <a:solidFill>
                  <a:srgbClr val="3C5790"/>
                </a:solidFill>
              </a:rPr>
              <a:t>Any attempt to store data into a read-only buffer will throw a runtime exception </a:t>
            </a:r>
            <a:r>
              <a:rPr lang="en-US" sz="1400" dirty="0" err="1" smtClean="0">
                <a:solidFill>
                  <a:srgbClr val="3C5790"/>
                </a:solidFill>
              </a:rPr>
              <a:t>ReadOnlyBufferException</a:t>
            </a:r>
            <a:r>
              <a:rPr lang="en-US" sz="1400" dirty="0" smtClean="0">
                <a:solidFill>
                  <a:srgbClr val="3C5790"/>
                </a:solidFill>
              </a:rPr>
              <a:t>. </a:t>
            </a:r>
            <a:r>
              <a:rPr lang="en-US" sz="1400" dirty="0" err="1" smtClean="0">
                <a:solidFill>
                  <a:srgbClr val="3C5790"/>
                </a:solidFill>
              </a:rPr>
              <a:t>Usefull</a:t>
            </a:r>
            <a:r>
              <a:rPr lang="en-US" sz="1400" dirty="0" smtClean="0">
                <a:solidFill>
                  <a:srgbClr val="3C5790"/>
                </a:solidFill>
              </a:rPr>
              <a:t> methods: </a:t>
            </a:r>
            <a:r>
              <a:rPr lang="en-US" sz="1400" dirty="0" err="1" smtClean="0">
                <a:solidFill>
                  <a:srgbClr val="3C5790"/>
                </a:solidFill>
              </a:rPr>
              <a:t>isReadOnly</a:t>
            </a:r>
            <a:r>
              <a:rPr lang="en-US" sz="1400" dirty="0" smtClean="0">
                <a:solidFill>
                  <a:srgbClr val="3C5790"/>
                </a:solidFill>
              </a:rPr>
              <a:t>(), </a:t>
            </a:r>
            <a:r>
              <a:rPr lang="en-US" sz="1400" dirty="0" err="1" smtClean="0">
                <a:solidFill>
                  <a:srgbClr val="3C5790"/>
                </a:solidFill>
              </a:rPr>
              <a:t>asReadOnlyBuffer</a:t>
            </a:r>
            <a:r>
              <a:rPr lang="en-US" sz="1400" dirty="0" smtClean="0">
                <a:solidFill>
                  <a:srgbClr val="3C5790"/>
                </a:solidFill>
              </a:rPr>
              <a:t>().</a:t>
            </a:r>
          </a:p>
          <a:p>
            <a:r>
              <a:rPr lang="en-US" sz="1400" dirty="0" smtClean="0">
                <a:solidFill>
                  <a:srgbClr val="3C5790"/>
                </a:solidFill>
              </a:rPr>
              <a:t>The </a:t>
            </a:r>
            <a:r>
              <a:rPr lang="en-US" sz="1400" dirty="0" err="1" smtClean="0">
                <a:solidFill>
                  <a:srgbClr val="3C5790"/>
                </a:solidFill>
              </a:rPr>
              <a:t>MappedByteBuffer</a:t>
            </a:r>
            <a:r>
              <a:rPr lang="en-US" sz="1400" dirty="0" smtClean="0">
                <a:solidFill>
                  <a:srgbClr val="3C5790"/>
                </a:solidFill>
              </a:rPr>
              <a:t> class maps a file directly into a </a:t>
            </a:r>
            <a:r>
              <a:rPr lang="en-US" sz="1400" dirty="0" err="1" smtClean="0">
                <a:solidFill>
                  <a:srgbClr val="3C5790"/>
                </a:solidFill>
              </a:rPr>
              <a:t>ByteBuffer</a:t>
            </a:r>
            <a:r>
              <a:rPr lang="en-US" sz="1400" dirty="0" smtClean="0">
                <a:solidFill>
                  <a:srgbClr val="3C5790"/>
                </a:solidFill>
              </a:rPr>
              <a:t>. However, the puts and gets access the file directly without copying a lot of data to and from RAM. Mapped byte buffers are created using the map( ) method in the </a:t>
            </a:r>
            <a:r>
              <a:rPr lang="en-US" sz="1400" dirty="0" err="1" smtClean="0">
                <a:solidFill>
                  <a:srgbClr val="3C5790"/>
                </a:solidFill>
              </a:rPr>
              <a:t>FileChannel</a:t>
            </a:r>
            <a:r>
              <a:rPr lang="en-US" sz="1400" dirty="0" smtClean="0">
                <a:solidFill>
                  <a:srgbClr val="3C5790"/>
                </a:solidFill>
              </a:rPr>
              <a:t> class</a:t>
            </a:r>
            <a:r>
              <a:rPr lang="ro-RO" sz="1400" dirty="0" smtClean="0">
                <a:solidFill>
                  <a:srgbClr val="3C5790"/>
                </a:solidFill>
              </a:rPr>
              <a:t>.</a:t>
            </a:r>
            <a:endParaRPr lang="en-US" sz="1400" dirty="0" smtClean="0">
              <a:solidFill>
                <a:srgbClr val="3C5790"/>
              </a:solidFill>
            </a:endParaRP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Memory mapping can operate in three modes: READ_ONLY, READ_WRITE, PRIVATE.</a:t>
            </a:r>
          </a:p>
          <a:p>
            <a:pPr lvl="1"/>
            <a:r>
              <a:rPr lang="en-US" sz="1200" dirty="0" err="1" smtClean="0">
                <a:solidFill>
                  <a:srgbClr val="3C5790"/>
                </a:solidFill>
              </a:rPr>
              <a:t>FileChannel.MapMode.READ_ONLY</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we can get data from the buffer but cannot change the data in the buffer.</a:t>
            </a:r>
          </a:p>
          <a:p>
            <a:pPr lvl="1"/>
            <a:r>
              <a:rPr lang="en-US" sz="1200" dirty="0" err="1" smtClean="0">
                <a:solidFill>
                  <a:srgbClr val="3C5790"/>
                </a:solidFill>
              </a:rPr>
              <a:t>FileChannel.MapMode.READ_WRITE</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we can both get data from and put data in the buffer.</a:t>
            </a:r>
          </a:p>
          <a:p>
            <a:pPr lvl="1"/>
            <a:r>
              <a:rPr lang="en-US" sz="1200" dirty="0" err="1" smtClean="0">
                <a:solidFill>
                  <a:srgbClr val="3C5790"/>
                </a:solidFill>
              </a:rPr>
              <a:t>FileChannel.MapMode.PRIVATE</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we can get data from and put data in the buffer, but the data you put is visible only through this buffer. The file itself is not changed.</a:t>
            </a:r>
          </a:p>
          <a:p>
            <a:r>
              <a:rPr lang="en-US" sz="1400" dirty="0" err="1" smtClean="0">
                <a:solidFill>
                  <a:srgbClr val="3C5790"/>
                </a:solidFill>
              </a:rPr>
              <a:t>Eg</a:t>
            </a:r>
            <a:r>
              <a:rPr lang="en-US" sz="1400" dirty="0" smtClean="0">
                <a:solidFill>
                  <a:srgbClr val="3C5790"/>
                </a:solidFill>
              </a:rPr>
              <a:t>: 	</a:t>
            </a:r>
            <a:r>
              <a:rPr lang="en-US" sz="1400" dirty="0" err="1" smtClean="0">
                <a:solidFill>
                  <a:srgbClr val="3C5790"/>
                </a:solidFill>
              </a:rPr>
              <a:t>RandomAccessFile</a:t>
            </a:r>
            <a:r>
              <a:rPr lang="en-US" sz="1400" dirty="0" smtClean="0">
                <a:solidFill>
                  <a:srgbClr val="3C5790"/>
                </a:solidFill>
              </a:rPr>
              <a:t> file = new </a:t>
            </a:r>
            <a:r>
              <a:rPr lang="en-US" sz="1400" dirty="0" err="1" smtClean="0">
                <a:solidFill>
                  <a:srgbClr val="3C5790"/>
                </a:solidFill>
              </a:rPr>
              <a:t>RandomAccessFile</a:t>
            </a:r>
            <a:r>
              <a:rPr lang="en-US" sz="1400" dirty="0" smtClean="0">
                <a:solidFill>
                  <a:srgbClr val="3C5790"/>
                </a:solidFill>
              </a:rPr>
              <a:t>("file.txt", "</a:t>
            </a:r>
            <a:r>
              <a:rPr lang="en-US" sz="1400" dirty="0" err="1" smtClean="0">
                <a:solidFill>
                  <a:srgbClr val="3C5790"/>
                </a:solidFill>
              </a:rPr>
              <a:t>rw</a:t>
            </a:r>
            <a:r>
              <a:rPr lang="en-US" sz="1400" dirty="0" smtClean="0">
                <a:solidFill>
                  <a:srgbClr val="3C5790"/>
                </a:solidFill>
              </a:rPr>
              <a:t>");</a:t>
            </a:r>
          </a:p>
          <a:p>
            <a:r>
              <a:rPr lang="en-US" sz="1400" dirty="0" smtClean="0">
                <a:solidFill>
                  <a:srgbClr val="3C5790"/>
                </a:solidFill>
              </a:rPr>
              <a:t>	</a:t>
            </a:r>
            <a:r>
              <a:rPr lang="en-US" sz="1400" dirty="0" err="1" smtClean="0">
                <a:solidFill>
                  <a:srgbClr val="3C5790"/>
                </a:solidFill>
              </a:rPr>
              <a:t>FileChannel</a:t>
            </a:r>
            <a:r>
              <a:rPr lang="en-US" sz="1400" dirty="0" smtClean="0">
                <a:solidFill>
                  <a:srgbClr val="3C5790"/>
                </a:solidFill>
              </a:rPr>
              <a:t> channel = </a:t>
            </a:r>
            <a:r>
              <a:rPr lang="en-US" sz="1400" dirty="0" err="1" smtClean="0">
                <a:solidFill>
                  <a:srgbClr val="3C5790"/>
                </a:solidFill>
              </a:rPr>
              <a:t>file.getChannel</a:t>
            </a:r>
            <a:r>
              <a:rPr lang="en-US" sz="1400" dirty="0" smtClean="0">
                <a:solidFill>
                  <a:srgbClr val="3C5790"/>
                </a:solidFill>
              </a:rPr>
              <a:t>( );</a:t>
            </a:r>
          </a:p>
          <a:p>
            <a:r>
              <a:rPr lang="en-US" sz="1400" dirty="0" smtClean="0">
                <a:solidFill>
                  <a:srgbClr val="3C5790"/>
                </a:solidFill>
              </a:rPr>
              <a:t>	</a:t>
            </a:r>
            <a:r>
              <a:rPr lang="en-US" sz="1400" dirty="0" err="1" smtClean="0">
                <a:solidFill>
                  <a:srgbClr val="3C5790"/>
                </a:solidFill>
              </a:rPr>
              <a:t>ByteBuffer</a:t>
            </a:r>
            <a:r>
              <a:rPr lang="en-US" sz="1400" dirty="0" smtClean="0">
                <a:solidFill>
                  <a:srgbClr val="3C5790"/>
                </a:solidFill>
              </a:rPr>
              <a:t> buffer = channel.map(</a:t>
            </a:r>
            <a:r>
              <a:rPr lang="en-US" sz="1400" dirty="0" err="1" smtClean="0">
                <a:solidFill>
                  <a:srgbClr val="3C5790"/>
                </a:solidFill>
              </a:rPr>
              <a:t>FileChannel.MapMode.READ_WRITE</a:t>
            </a:r>
            <a:r>
              <a:rPr lang="en-US" sz="1400" dirty="0" smtClean="0">
                <a:solidFill>
                  <a:srgbClr val="3C5790"/>
                </a:solidFill>
              </a:rPr>
              <a:t>, 0, </a:t>
            </a:r>
            <a:r>
              <a:rPr lang="en-US" sz="1400" dirty="0" err="1" smtClean="0">
                <a:solidFill>
                  <a:srgbClr val="3C5790"/>
                </a:solidFill>
              </a:rPr>
              <a:t>file.length</a:t>
            </a:r>
            <a:r>
              <a:rPr lang="en-US" sz="1400" dirty="0" smtClean="0">
                <a:solidFill>
                  <a:srgbClr val="3C5790"/>
                </a:solidFill>
              </a:rPr>
              <a:t>( ));</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pic>
        <p:nvPicPr>
          <p:cNvPr id="5" name="Picture 2"/>
          <p:cNvPicPr>
            <a:picLocks noChangeAspect="1" noChangeArrowheads="1"/>
          </p:cNvPicPr>
          <p:nvPr/>
        </p:nvPicPr>
        <p:blipFill>
          <a:blip r:embed="rId3" cstate="print"/>
          <a:srcRect/>
          <a:stretch>
            <a:fillRect/>
          </a:stretch>
        </p:blipFill>
        <p:spPr bwMode="auto">
          <a:xfrm>
            <a:off x="1371600" y="1828800"/>
            <a:ext cx="5568237" cy="4114800"/>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a:off x="1691562" y="6019800"/>
            <a:ext cx="5318379" cy="62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The </a:t>
            </a:r>
            <a:r>
              <a:rPr lang="en-US" sz="1400" dirty="0" err="1" smtClean="0">
                <a:solidFill>
                  <a:srgbClr val="3C5790"/>
                </a:solidFill>
              </a:rPr>
              <a:t>superinterface</a:t>
            </a:r>
            <a:r>
              <a:rPr lang="en-US" sz="1400" dirty="0" smtClean="0">
                <a:solidFill>
                  <a:srgbClr val="3C5790"/>
                </a:solidFill>
              </a:rPr>
              <a:t> for channels is </a:t>
            </a:r>
            <a:r>
              <a:rPr lang="en-US" sz="1400" b="1" dirty="0" err="1" smtClean="0">
                <a:solidFill>
                  <a:srgbClr val="3C5790"/>
                </a:solidFill>
              </a:rPr>
              <a:t>java.nio.channels.Channel</a:t>
            </a:r>
            <a:r>
              <a:rPr lang="en-US" sz="1400" dirty="0" smtClean="0">
                <a:solidFill>
                  <a:srgbClr val="3C5790"/>
                </a:solidFill>
              </a:rPr>
              <a:t>, having 2 methods: </a:t>
            </a:r>
            <a:r>
              <a:rPr lang="en-US" sz="1400" dirty="0" err="1" smtClean="0">
                <a:solidFill>
                  <a:srgbClr val="3C5790"/>
                </a:solidFill>
              </a:rPr>
              <a:t>isOpen</a:t>
            </a:r>
            <a:r>
              <a:rPr lang="en-US" sz="1400" dirty="0" smtClean="0">
                <a:solidFill>
                  <a:srgbClr val="3C5790"/>
                </a:solidFill>
              </a:rPr>
              <a:t>() and close(). </a:t>
            </a:r>
          </a:p>
          <a:p>
            <a:r>
              <a:rPr lang="en-US" sz="1400" dirty="0" smtClean="0">
                <a:solidFill>
                  <a:srgbClr val="3C5790"/>
                </a:solidFill>
              </a:rPr>
              <a:t>The </a:t>
            </a:r>
            <a:r>
              <a:rPr lang="en-US" sz="1400" b="1" dirty="0" err="1" smtClean="0">
                <a:solidFill>
                  <a:srgbClr val="3C5790"/>
                </a:solidFill>
              </a:rPr>
              <a:t>ReadableByteChannel</a:t>
            </a:r>
            <a:r>
              <a:rPr lang="en-US" sz="1400" dirty="0" smtClean="0">
                <a:solidFill>
                  <a:srgbClr val="3C5790"/>
                </a:solidFill>
              </a:rPr>
              <a:t> and </a:t>
            </a:r>
            <a:r>
              <a:rPr lang="en-US" sz="1400" b="1" dirty="0" err="1" smtClean="0">
                <a:solidFill>
                  <a:srgbClr val="3C5790"/>
                </a:solidFill>
              </a:rPr>
              <a:t>WritableByteChannel</a:t>
            </a:r>
            <a:r>
              <a:rPr lang="en-US" sz="1400" dirty="0" smtClean="0">
                <a:solidFill>
                  <a:srgbClr val="3C5790"/>
                </a:solidFill>
              </a:rPr>
              <a:t> interfaces are used for channels that read and write bytes.</a:t>
            </a:r>
          </a:p>
          <a:p>
            <a:r>
              <a:rPr lang="en-US" sz="1400" dirty="0" err="1" smtClean="0">
                <a:solidFill>
                  <a:srgbClr val="3C5790"/>
                </a:solidFill>
              </a:rPr>
              <a:t>ReadableByteChannel</a:t>
            </a:r>
            <a:r>
              <a:rPr lang="en-US" sz="1400" dirty="0" smtClean="0">
                <a:solidFill>
                  <a:srgbClr val="3C5790"/>
                </a:solidFill>
              </a:rPr>
              <a:t> declares a single method read() that fills a </a:t>
            </a:r>
            <a:r>
              <a:rPr lang="en-US" sz="1400" dirty="0" err="1" smtClean="0">
                <a:solidFill>
                  <a:srgbClr val="3C5790"/>
                </a:solidFill>
              </a:rPr>
              <a:t>ByteBuffer</a:t>
            </a:r>
            <a:r>
              <a:rPr lang="en-US" sz="1400" dirty="0" smtClean="0">
                <a:solidFill>
                  <a:srgbClr val="3C5790"/>
                </a:solidFill>
              </a:rPr>
              <a:t> with data read from the channel.</a:t>
            </a:r>
          </a:p>
          <a:p>
            <a:r>
              <a:rPr lang="en-US" sz="1400" dirty="0" err="1" smtClean="0">
                <a:solidFill>
                  <a:srgbClr val="3C5790"/>
                </a:solidFill>
              </a:rPr>
              <a:t>WritableByteChannel</a:t>
            </a:r>
            <a:r>
              <a:rPr lang="en-US" sz="1400" dirty="0" smtClean="0">
                <a:solidFill>
                  <a:srgbClr val="3C5790"/>
                </a:solidFill>
              </a:rPr>
              <a:t> declares a single method write() that writes </a:t>
            </a:r>
            <a:r>
              <a:rPr lang="en-US" sz="1400" dirty="0" err="1" smtClean="0">
                <a:solidFill>
                  <a:srgbClr val="3C5790"/>
                </a:solidFill>
              </a:rPr>
              <a:t>ByteBuffer</a:t>
            </a:r>
            <a:r>
              <a:rPr lang="en-US" sz="1400" dirty="0" smtClean="0">
                <a:solidFill>
                  <a:srgbClr val="3C5790"/>
                </a:solidFill>
              </a:rPr>
              <a:t> to the channel.</a:t>
            </a:r>
          </a:p>
          <a:p>
            <a:r>
              <a:rPr lang="en-US" sz="1400" dirty="0" smtClean="0">
                <a:solidFill>
                  <a:srgbClr val="3C5790"/>
                </a:solidFill>
              </a:rPr>
              <a:t>Channels that can both read and write sometimes implement the </a:t>
            </a:r>
            <a:r>
              <a:rPr lang="en-US" sz="1400" dirty="0" err="1" smtClean="0">
                <a:solidFill>
                  <a:srgbClr val="3C5790"/>
                </a:solidFill>
              </a:rPr>
              <a:t>ByteChannel</a:t>
            </a:r>
            <a:r>
              <a:rPr lang="en-US" sz="1400" dirty="0" smtClean="0">
                <a:solidFill>
                  <a:srgbClr val="3C5790"/>
                </a:solidFill>
              </a:rPr>
              <a:t> interface. This interface is implemented by </a:t>
            </a:r>
            <a:r>
              <a:rPr lang="en-US" sz="1400" dirty="0" err="1" smtClean="0">
                <a:solidFill>
                  <a:srgbClr val="3C5790"/>
                </a:solidFill>
              </a:rPr>
              <a:t>SocketChannel</a:t>
            </a:r>
            <a:r>
              <a:rPr lang="en-US" sz="1400" dirty="0" smtClean="0">
                <a:solidFill>
                  <a:srgbClr val="3C5790"/>
                </a:solidFill>
              </a:rPr>
              <a:t>, </a:t>
            </a:r>
            <a:r>
              <a:rPr lang="en-US" sz="1400" dirty="0" err="1" smtClean="0">
                <a:solidFill>
                  <a:srgbClr val="3C5790"/>
                </a:solidFill>
              </a:rPr>
              <a:t>DatagramChannel</a:t>
            </a:r>
            <a:r>
              <a:rPr lang="en-US" sz="1400" dirty="0" smtClean="0">
                <a:solidFill>
                  <a:srgbClr val="3C5790"/>
                </a:solidFill>
              </a:rPr>
              <a:t>, and </a:t>
            </a:r>
            <a:r>
              <a:rPr lang="en-US" sz="1400" dirty="0" err="1" smtClean="0">
                <a:solidFill>
                  <a:srgbClr val="3C5790"/>
                </a:solidFill>
              </a:rPr>
              <a:t>FileChannel</a:t>
            </a:r>
            <a:r>
              <a:rPr lang="en-US" sz="1400" dirty="0" smtClean="0">
                <a:solidFill>
                  <a:srgbClr val="3C5790"/>
                </a:solidFill>
              </a:rPr>
              <a:t>.</a:t>
            </a:r>
          </a:p>
          <a:p>
            <a:r>
              <a:rPr lang="en-US" sz="1400" dirty="0" smtClean="0">
                <a:solidFill>
                  <a:srgbClr val="3C5790"/>
                </a:solidFill>
              </a:rPr>
              <a:t>The read() and write() methods are declared to throw </a:t>
            </a:r>
            <a:r>
              <a:rPr lang="en-US" sz="1400" dirty="0" err="1" smtClean="0">
                <a:solidFill>
                  <a:srgbClr val="3C5790"/>
                </a:solidFill>
              </a:rPr>
              <a:t>IOException</a:t>
            </a:r>
            <a:r>
              <a:rPr lang="en-US" sz="1400" dirty="0" smtClean="0">
                <a:solidFill>
                  <a:srgbClr val="3C5790"/>
                </a:solidFill>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Basic Network Concepts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A network is a collection of computers/devices that can send/receive data.</a:t>
            </a:r>
          </a:p>
          <a:p>
            <a:r>
              <a:rPr lang="en-US" sz="1400" dirty="0" smtClean="0">
                <a:solidFill>
                  <a:srgbClr val="3C5790"/>
                </a:solidFill>
              </a:rPr>
              <a:t>Each machine on a network is called a node/host.</a:t>
            </a:r>
          </a:p>
          <a:p>
            <a:r>
              <a:rPr lang="en-US" sz="1400" dirty="0" smtClean="0">
                <a:solidFill>
                  <a:srgbClr val="3C5790"/>
                </a:solidFill>
              </a:rPr>
              <a:t>Every network node has an address that uniquely identifies it.</a:t>
            </a:r>
          </a:p>
          <a:p>
            <a:r>
              <a:rPr lang="en-US" sz="1400" dirty="0" smtClean="0">
                <a:solidFill>
                  <a:srgbClr val="3C5790"/>
                </a:solidFill>
              </a:rPr>
              <a:t>All modern computer networks are packet-switched network .</a:t>
            </a:r>
          </a:p>
          <a:p>
            <a:r>
              <a:rPr lang="en-US" sz="1400" dirty="0" smtClean="0">
                <a:solidFill>
                  <a:srgbClr val="3C5790"/>
                </a:solidFill>
              </a:rPr>
              <a:t>Data traveling on the network is broken into chunks called packets.</a:t>
            </a:r>
          </a:p>
          <a:p>
            <a:r>
              <a:rPr lang="en-US" sz="1400" dirty="0" smtClean="0">
                <a:solidFill>
                  <a:srgbClr val="3C5790"/>
                </a:solidFill>
              </a:rPr>
              <a:t>A protocol is a precise set of rules defining how computers communicates.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We cannot write to or read from a closed channel or </a:t>
            </a:r>
            <a:r>
              <a:rPr lang="en-US" sz="1400" b="1" dirty="0" err="1" smtClean="0">
                <a:solidFill>
                  <a:srgbClr val="3C5790"/>
                </a:solidFill>
              </a:rPr>
              <a:t>ClosedChannelException</a:t>
            </a:r>
            <a:r>
              <a:rPr lang="en-US" sz="1400" dirty="0" smtClean="0">
                <a:solidFill>
                  <a:srgbClr val="3C5790"/>
                </a:solidFill>
              </a:rPr>
              <a:t> will be thrown.</a:t>
            </a:r>
          </a:p>
          <a:p>
            <a:r>
              <a:rPr lang="en-US" sz="1400" dirty="0" smtClean="0">
                <a:solidFill>
                  <a:srgbClr val="3C5790"/>
                </a:solidFill>
              </a:rPr>
              <a:t>If the channel is closed by another thread while the write or read is in progress </a:t>
            </a:r>
            <a:r>
              <a:rPr lang="en-US" sz="1400" b="1" dirty="0" err="1" smtClean="0">
                <a:solidFill>
                  <a:srgbClr val="3C5790"/>
                </a:solidFill>
              </a:rPr>
              <a:t>AsynchronousCloseException</a:t>
            </a:r>
            <a:r>
              <a:rPr lang="en-US" sz="1400" dirty="0" smtClean="0">
                <a:solidFill>
                  <a:srgbClr val="3C5790"/>
                </a:solidFill>
              </a:rPr>
              <a:t> is thrown.</a:t>
            </a:r>
          </a:p>
          <a:p>
            <a:r>
              <a:rPr lang="en-US" sz="1400" dirty="0" smtClean="0">
                <a:solidFill>
                  <a:srgbClr val="3C5790"/>
                </a:solidFill>
              </a:rPr>
              <a:t>If another thread interrupts the thread's read or write operation </a:t>
            </a:r>
            <a:r>
              <a:rPr lang="en-US" sz="1400" b="1" dirty="0" err="1" smtClean="0">
                <a:solidFill>
                  <a:srgbClr val="3C5790"/>
                </a:solidFill>
              </a:rPr>
              <a:t>ClosedByInterruptException</a:t>
            </a:r>
            <a:r>
              <a:rPr lang="en-US" sz="1400" dirty="0" smtClean="0">
                <a:solidFill>
                  <a:srgbClr val="3C5790"/>
                </a:solidFill>
              </a:rPr>
              <a:t> is thrown.</a:t>
            </a:r>
          </a:p>
          <a:p>
            <a:r>
              <a:rPr lang="en-US" sz="1400" dirty="0" smtClean="0">
                <a:solidFill>
                  <a:srgbClr val="3C5790"/>
                </a:solidFill>
              </a:rPr>
              <a:t>The read() and write() methods can also throw runtime exceptions: </a:t>
            </a:r>
            <a:r>
              <a:rPr lang="en-US" sz="1400" b="1" dirty="0" err="1" smtClean="0">
                <a:solidFill>
                  <a:srgbClr val="3C5790"/>
                </a:solidFill>
              </a:rPr>
              <a:t>NonReadableChannelException</a:t>
            </a:r>
            <a:r>
              <a:rPr lang="en-US" sz="1400" dirty="0" smtClean="0">
                <a:solidFill>
                  <a:srgbClr val="3C5790"/>
                </a:solidFill>
              </a:rPr>
              <a:t> , </a:t>
            </a:r>
            <a:r>
              <a:rPr lang="en-US" sz="1400" b="1" dirty="0" err="1" smtClean="0">
                <a:solidFill>
                  <a:srgbClr val="3C5790"/>
                </a:solidFill>
              </a:rPr>
              <a:t>NonWritableChannelException</a:t>
            </a:r>
            <a:r>
              <a:rPr lang="en-US" sz="1400" dirty="0" smtClean="0">
                <a:solidFill>
                  <a:srgbClr val="3C5790"/>
                </a:solidFill>
              </a:rPr>
              <a:t>.</a:t>
            </a:r>
          </a:p>
          <a:p>
            <a:r>
              <a:rPr lang="en-US" sz="1400" dirty="0" smtClean="0">
                <a:solidFill>
                  <a:srgbClr val="3C5790"/>
                </a:solidFill>
              </a:rPr>
              <a:t>The </a:t>
            </a:r>
            <a:r>
              <a:rPr lang="en-US" sz="1400" b="1" dirty="0" err="1" smtClean="0">
                <a:solidFill>
                  <a:srgbClr val="3C5790"/>
                </a:solidFill>
              </a:rPr>
              <a:t>InterruptibleChannel</a:t>
            </a:r>
            <a:r>
              <a:rPr lang="en-US" sz="1400" dirty="0" smtClean="0">
                <a:solidFill>
                  <a:srgbClr val="3C5790"/>
                </a:solidFill>
              </a:rPr>
              <a:t> interface is a marker that, when implemented by a channel, indicates that the channel is interruptible.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5" name="Text Placeholder 1"/>
          <p:cNvSpPr txBox="1">
            <a:spLocks/>
          </p:cNvSpPr>
          <p:nvPr/>
        </p:nvSpPr>
        <p:spPr>
          <a:xfrm>
            <a:off x="6019800" y="2285853"/>
            <a:ext cx="2971800" cy="12192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3C5790"/>
                </a:solidFill>
                <a:effectLst/>
                <a:uLnTx/>
                <a:uFillTx/>
                <a:latin typeface="+mn-lt"/>
                <a:ea typeface="+mn-ea"/>
                <a:cs typeface="+mn-cs"/>
              </a:rPr>
              <a:t>The left example will concatenate the contents of the 3 files into one file named 4.txt.</a:t>
            </a:r>
          </a:p>
        </p:txBody>
      </p:sp>
      <p:pic>
        <p:nvPicPr>
          <p:cNvPr id="6" name="Picture 2"/>
          <p:cNvPicPr>
            <a:picLocks noChangeAspect="1" noChangeArrowheads="1"/>
          </p:cNvPicPr>
          <p:nvPr/>
        </p:nvPicPr>
        <p:blipFill>
          <a:blip r:embed="rId3" cstate="print"/>
          <a:srcRect/>
          <a:stretch>
            <a:fillRect/>
          </a:stretch>
        </p:blipFill>
        <p:spPr bwMode="auto">
          <a:xfrm>
            <a:off x="228600" y="2057400"/>
            <a:ext cx="5410200" cy="1993643"/>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a:off x="222570" y="4419600"/>
            <a:ext cx="4806630" cy="2362200"/>
          </a:xfrm>
          <a:prstGeom prst="rect">
            <a:avLst/>
          </a:prstGeom>
          <a:noFill/>
          <a:ln w="9525">
            <a:noFill/>
            <a:miter lim="800000"/>
            <a:headEnd/>
            <a:tailEnd/>
          </a:ln>
          <a:effectLst/>
        </p:spPr>
      </p:pic>
      <p:cxnSp>
        <p:nvCxnSpPr>
          <p:cNvPr id="8" name="Straight Connector 7"/>
          <p:cNvCxnSpPr/>
          <p:nvPr/>
        </p:nvCxnSpPr>
        <p:spPr>
          <a:xfrm flipV="1">
            <a:off x="76200" y="4191000"/>
            <a:ext cx="8763000" cy="76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 Placeholder 1"/>
          <p:cNvSpPr txBox="1">
            <a:spLocks/>
          </p:cNvSpPr>
          <p:nvPr/>
        </p:nvSpPr>
        <p:spPr>
          <a:xfrm>
            <a:off x="5943600" y="4800453"/>
            <a:ext cx="2971800" cy="1219200"/>
          </a:xfrm>
          <a:prstGeom prst="rect">
            <a:avLst/>
          </a:prstGeom>
        </p:spPr>
        <p:txBody>
          <a:bodyPr vert="horz" lIns="91440" tIns="45720" rIns="91440" bIns="45720" rtlCol="0" anchor="ct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srgbClr val="3C5790"/>
                </a:solidFill>
                <a:effectLst/>
                <a:uLnTx/>
                <a:uFillTx/>
                <a:latin typeface="+mn-lt"/>
                <a:ea typeface="+mn-ea"/>
                <a:cs typeface="+mn-cs"/>
              </a:rPr>
              <a:t>The left example will copy the file from the source to the destination.</a:t>
            </a:r>
            <a:endParaRPr kumimoji="0" lang="en-US" sz="1200" b="0" i="0" u="none" strike="noStrike" kern="1200" cap="none" spc="0" normalizeH="0" baseline="0" noProof="0" dirty="0" smtClean="0">
              <a:ln>
                <a:noFill/>
              </a:ln>
              <a:solidFill>
                <a:srgbClr val="3C579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A </a:t>
            </a:r>
            <a:r>
              <a:rPr lang="en-US" sz="1400" b="1" dirty="0" err="1" smtClean="0">
                <a:solidFill>
                  <a:srgbClr val="3C5790"/>
                </a:solidFill>
              </a:rPr>
              <a:t>java.nio.channels.FileChannel</a:t>
            </a:r>
            <a:r>
              <a:rPr lang="en-US" sz="1400" dirty="0" smtClean="0">
                <a:solidFill>
                  <a:srgbClr val="3C5790"/>
                </a:solidFill>
              </a:rPr>
              <a:t> can potentially be both a </a:t>
            </a:r>
            <a:r>
              <a:rPr lang="en-US" sz="1400" b="1" dirty="0" err="1" smtClean="0">
                <a:solidFill>
                  <a:srgbClr val="3C5790"/>
                </a:solidFill>
              </a:rPr>
              <a:t>GatheringByteChannel</a:t>
            </a:r>
            <a:r>
              <a:rPr lang="en-US" sz="1400" dirty="0" smtClean="0">
                <a:solidFill>
                  <a:srgbClr val="3C5790"/>
                </a:solidFill>
              </a:rPr>
              <a:t> and a </a:t>
            </a:r>
            <a:r>
              <a:rPr lang="en-US" sz="1400" b="1" dirty="0" err="1" smtClean="0">
                <a:solidFill>
                  <a:srgbClr val="3C5790"/>
                </a:solidFill>
              </a:rPr>
              <a:t>ScatteringByteChannel</a:t>
            </a:r>
            <a:r>
              <a:rPr lang="en-US" sz="1400" dirty="0" smtClean="0">
                <a:solidFill>
                  <a:srgbClr val="3C5790"/>
                </a:solidFill>
              </a:rPr>
              <a:t>. Each actual </a:t>
            </a:r>
            <a:r>
              <a:rPr lang="en-US" sz="1400" dirty="0" err="1" smtClean="0">
                <a:solidFill>
                  <a:srgbClr val="3C5790"/>
                </a:solidFill>
              </a:rPr>
              <a:t>FileChannel</a:t>
            </a:r>
            <a:r>
              <a:rPr lang="en-US" sz="1400" dirty="0" smtClean="0">
                <a:solidFill>
                  <a:srgbClr val="3C5790"/>
                </a:solidFill>
              </a:rPr>
              <a:t> object is either readable or writable, not both.</a:t>
            </a:r>
          </a:p>
          <a:p>
            <a:r>
              <a:rPr lang="en-US" sz="1400" dirty="0" err="1" smtClean="0">
                <a:solidFill>
                  <a:srgbClr val="3C5790"/>
                </a:solidFill>
              </a:rPr>
              <a:t>FileChannels</a:t>
            </a:r>
            <a:r>
              <a:rPr lang="en-US" sz="1400" dirty="0" smtClean="0">
                <a:solidFill>
                  <a:srgbClr val="3C5790"/>
                </a:solidFill>
              </a:rPr>
              <a:t> created by invoking the </a:t>
            </a:r>
            <a:r>
              <a:rPr lang="en-US" sz="1400" dirty="0" err="1" smtClean="0">
                <a:solidFill>
                  <a:srgbClr val="3C5790"/>
                </a:solidFill>
              </a:rPr>
              <a:t>getChannel</a:t>
            </a:r>
            <a:r>
              <a:rPr lang="en-US" sz="1400" dirty="0" smtClean="0">
                <a:solidFill>
                  <a:srgbClr val="3C5790"/>
                </a:solidFill>
              </a:rPr>
              <a:t>() method of a </a:t>
            </a:r>
            <a:r>
              <a:rPr lang="en-US" sz="1400" dirty="0" err="1" smtClean="0">
                <a:solidFill>
                  <a:srgbClr val="3C5790"/>
                </a:solidFill>
              </a:rPr>
              <a:t>FileOutputStream</a:t>
            </a:r>
            <a:r>
              <a:rPr lang="en-US" sz="1400" dirty="0" smtClean="0">
                <a:solidFill>
                  <a:srgbClr val="3C5790"/>
                </a:solidFill>
              </a:rPr>
              <a:t> are writable. </a:t>
            </a:r>
          </a:p>
          <a:p>
            <a:r>
              <a:rPr lang="en-US" sz="1400" dirty="0" err="1" smtClean="0">
                <a:solidFill>
                  <a:srgbClr val="3C5790"/>
                </a:solidFill>
              </a:rPr>
              <a:t>FileChannels</a:t>
            </a:r>
            <a:r>
              <a:rPr lang="en-US" sz="1400" dirty="0" smtClean="0">
                <a:solidFill>
                  <a:srgbClr val="3C5790"/>
                </a:solidFill>
              </a:rPr>
              <a:t> created by invoking the </a:t>
            </a:r>
            <a:r>
              <a:rPr lang="en-US" sz="1400" dirty="0" err="1" smtClean="0">
                <a:solidFill>
                  <a:srgbClr val="3C5790"/>
                </a:solidFill>
              </a:rPr>
              <a:t>getChannel</a:t>
            </a:r>
            <a:r>
              <a:rPr lang="en-US" sz="1400" dirty="0" smtClean="0">
                <a:solidFill>
                  <a:srgbClr val="3C5790"/>
                </a:solidFill>
              </a:rPr>
              <a:t>() method of a </a:t>
            </a:r>
            <a:r>
              <a:rPr lang="en-US" sz="1400" dirty="0" err="1" smtClean="0">
                <a:solidFill>
                  <a:srgbClr val="3C5790"/>
                </a:solidFill>
              </a:rPr>
              <a:t>FileInputStream</a:t>
            </a:r>
            <a:r>
              <a:rPr lang="en-US" sz="1400" dirty="0" smtClean="0">
                <a:solidFill>
                  <a:srgbClr val="3C5790"/>
                </a:solidFill>
              </a:rPr>
              <a:t> are readable.</a:t>
            </a:r>
          </a:p>
          <a:p>
            <a:r>
              <a:rPr lang="en-US" sz="1400" dirty="0" smtClean="0">
                <a:solidFill>
                  <a:srgbClr val="3C5790"/>
                </a:solidFill>
              </a:rPr>
              <a:t>Invoking a write() method on a channel connected to a </a:t>
            </a:r>
            <a:r>
              <a:rPr lang="en-US" sz="1400" dirty="0" err="1" smtClean="0">
                <a:solidFill>
                  <a:srgbClr val="3C5790"/>
                </a:solidFill>
              </a:rPr>
              <a:t>FileInputStream</a:t>
            </a:r>
            <a:r>
              <a:rPr lang="en-US" sz="1400" dirty="0" smtClean="0">
                <a:solidFill>
                  <a:srgbClr val="3C5790"/>
                </a:solidFill>
              </a:rPr>
              <a:t> throws </a:t>
            </a:r>
            <a:r>
              <a:rPr lang="en-US" sz="1400" b="1" dirty="0" err="1" smtClean="0">
                <a:solidFill>
                  <a:srgbClr val="3C5790"/>
                </a:solidFill>
              </a:rPr>
              <a:t>NonWritableChannelException</a:t>
            </a:r>
            <a:r>
              <a:rPr lang="en-US" sz="1400" dirty="0" smtClean="0">
                <a:solidFill>
                  <a:srgbClr val="3C5790"/>
                </a:solidFill>
              </a:rPr>
              <a:t>.</a:t>
            </a:r>
          </a:p>
          <a:p>
            <a:r>
              <a:rPr lang="en-US" sz="1400" dirty="0" smtClean="0">
                <a:solidFill>
                  <a:srgbClr val="3C5790"/>
                </a:solidFill>
              </a:rPr>
              <a:t>Invoking a read() method on a channel connected to a </a:t>
            </a:r>
            <a:r>
              <a:rPr lang="en-US" sz="1400" dirty="0" err="1" smtClean="0">
                <a:solidFill>
                  <a:srgbClr val="3C5790"/>
                </a:solidFill>
              </a:rPr>
              <a:t>FileOutputStream</a:t>
            </a:r>
            <a:r>
              <a:rPr lang="en-US" sz="1400" dirty="0" smtClean="0">
                <a:solidFill>
                  <a:srgbClr val="3C5790"/>
                </a:solidFill>
              </a:rPr>
              <a:t> throws </a:t>
            </a:r>
            <a:r>
              <a:rPr lang="en-US" sz="1400" b="1" dirty="0" err="1" smtClean="0">
                <a:solidFill>
                  <a:srgbClr val="3C5790"/>
                </a:solidFill>
              </a:rPr>
              <a:t>NonReadableChannelException</a:t>
            </a:r>
            <a:r>
              <a:rPr lang="en-US" sz="1400" dirty="0" smtClean="0">
                <a:solidFill>
                  <a:srgbClr val="3C5790"/>
                </a:solidFill>
              </a:rPr>
              <a:t>.</a:t>
            </a:r>
          </a:p>
          <a:p>
            <a:r>
              <a:rPr lang="en-US" sz="1400" dirty="0" smtClean="0">
                <a:solidFill>
                  <a:srgbClr val="3C5790"/>
                </a:solidFill>
              </a:rPr>
              <a:t>Specific operations:</a:t>
            </a:r>
          </a:p>
          <a:p>
            <a:pPr lvl="1"/>
            <a:r>
              <a:rPr lang="en-US" sz="1200" dirty="0" smtClean="0">
                <a:solidFill>
                  <a:srgbClr val="3C5790"/>
                </a:solidFill>
              </a:rPr>
              <a:t>Data can be transferred from the file to a channel, or from a channel to the file easy.</a:t>
            </a:r>
          </a:p>
          <a:p>
            <a:pPr lvl="1"/>
            <a:r>
              <a:rPr lang="en-US" sz="1200" dirty="0" smtClean="0">
                <a:solidFill>
                  <a:srgbClr val="3C5790"/>
                </a:solidFill>
              </a:rPr>
              <a:t>File channels can be locked so that other processes cannot access them.</a:t>
            </a:r>
          </a:p>
          <a:p>
            <a:pPr lvl="1"/>
            <a:r>
              <a:rPr lang="en-US" sz="1200" dirty="0" smtClean="0">
                <a:solidFill>
                  <a:srgbClr val="3C5790"/>
                </a:solidFill>
              </a:rPr>
              <a:t>File channels can be flushed to write data to an associated device.</a:t>
            </a:r>
          </a:p>
          <a:p>
            <a:pPr lvl="1"/>
            <a:r>
              <a:rPr lang="en-US" sz="1200" dirty="0" smtClean="0">
                <a:solidFill>
                  <a:srgbClr val="3C5790"/>
                </a:solidFill>
              </a:rPr>
              <a:t>The current position in the file can be changed and we don't have to read or write a file from beginning to end. We can jump around in the file.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Unlike streams, file channels are safe for access from multiple concurrent threads. Multiple threads can read from or write to the same </a:t>
            </a:r>
            <a:r>
              <a:rPr lang="en-US" sz="1400" dirty="0" err="1" smtClean="0">
                <a:solidFill>
                  <a:srgbClr val="3C5790"/>
                </a:solidFill>
              </a:rPr>
              <a:t>FileChannel</a:t>
            </a:r>
            <a:r>
              <a:rPr lang="en-US" sz="1400" dirty="0" smtClean="0">
                <a:solidFill>
                  <a:srgbClr val="3C5790"/>
                </a:solidFill>
              </a:rPr>
              <a:t> simultaneously. Applications sometimes need exclusive access to particular files. </a:t>
            </a:r>
          </a:p>
          <a:p>
            <a:r>
              <a:rPr lang="en-US" sz="1400" dirty="0" smtClean="0">
                <a:solidFill>
                  <a:srgbClr val="3C5790"/>
                </a:solidFill>
              </a:rPr>
              <a:t>The lock() method creates a </a:t>
            </a:r>
            <a:r>
              <a:rPr lang="en-US" sz="1400" b="1" dirty="0" err="1" smtClean="0">
                <a:solidFill>
                  <a:srgbClr val="3C5790"/>
                </a:solidFill>
              </a:rPr>
              <a:t>java.nio.channels.FileLock</a:t>
            </a:r>
            <a:r>
              <a:rPr lang="en-US" sz="1400" dirty="0" smtClean="0">
                <a:solidFill>
                  <a:srgbClr val="3C5790"/>
                </a:solidFill>
              </a:rPr>
              <a:t> objects and locks the object. This method blocks until it can get the lock on the file. </a:t>
            </a:r>
          </a:p>
          <a:p>
            <a:r>
              <a:rPr lang="en-US" sz="1400" dirty="0" err="1" smtClean="0">
                <a:solidFill>
                  <a:srgbClr val="3C5790"/>
                </a:solidFill>
              </a:rPr>
              <a:t>FileLockInterruptionException</a:t>
            </a:r>
            <a:r>
              <a:rPr lang="en-US" sz="1400" dirty="0" smtClean="0">
                <a:solidFill>
                  <a:srgbClr val="3C5790"/>
                </a:solidFill>
              </a:rPr>
              <a:t> is thrown if another thread interrupts the thread that is waiting for the lock.</a:t>
            </a:r>
          </a:p>
          <a:p>
            <a:r>
              <a:rPr lang="en-US" sz="1400" dirty="0" smtClean="0">
                <a:solidFill>
                  <a:srgbClr val="3C5790"/>
                </a:solidFill>
              </a:rPr>
              <a:t>For some use cases, it's not necessary to lock the entire file and we can lock a portion of the source.</a:t>
            </a:r>
          </a:p>
          <a:p>
            <a:r>
              <a:rPr lang="en-US" sz="1400" dirty="0" smtClean="0">
                <a:solidFill>
                  <a:srgbClr val="3C5790"/>
                </a:solidFill>
              </a:rPr>
              <a:t>public abstract </a:t>
            </a:r>
            <a:r>
              <a:rPr lang="en-US" sz="1400" dirty="0" err="1" smtClean="0">
                <a:solidFill>
                  <a:srgbClr val="3C5790"/>
                </a:solidFill>
              </a:rPr>
              <a:t>FileLock</a:t>
            </a:r>
            <a:r>
              <a:rPr lang="en-US" sz="1400" dirty="0" smtClean="0">
                <a:solidFill>
                  <a:srgbClr val="3C5790"/>
                </a:solidFill>
              </a:rPr>
              <a:t> lock(long position, long size, </a:t>
            </a:r>
            <a:r>
              <a:rPr lang="en-US" sz="1400" dirty="0" err="1" smtClean="0">
                <a:solidFill>
                  <a:srgbClr val="3C5790"/>
                </a:solidFill>
              </a:rPr>
              <a:t>boolean</a:t>
            </a:r>
            <a:r>
              <a:rPr lang="en-US" sz="1400" dirty="0" smtClean="0">
                <a:solidFill>
                  <a:srgbClr val="3C5790"/>
                </a:solidFill>
              </a:rPr>
              <a:t> shared).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Channels serve as conduits to I/O services. I/O falls into two categories: file I/O and stream I/O, so there are two types of channels: file and socket  </a:t>
            </a:r>
            <a:r>
              <a:rPr lang="en-US" sz="1400" dirty="0" err="1" smtClean="0">
                <a:solidFill>
                  <a:srgbClr val="3C5790"/>
                </a:solidFill>
              </a:rPr>
              <a:t>FileChannel</a:t>
            </a:r>
            <a:r>
              <a:rPr lang="en-US" sz="1400" dirty="0" smtClean="0">
                <a:solidFill>
                  <a:srgbClr val="3C5790"/>
                </a:solidFill>
              </a:rPr>
              <a:t> class and three socket channel classes: </a:t>
            </a:r>
            <a:r>
              <a:rPr lang="en-US" sz="1400" dirty="0" err="1" smtClean="0">
                <a:solidFill>
                  <a:srgbClr val="3C5790"/>
                </a:solidFill>
              </a:rPr>
              <a:t>SocketChannel</a:t>
            </a:r>
            <a:r>
              <a:rPr lang="en-US" sz="1400" dirty="0" smtClean="0">
                <a:solidFill>
                  <a:srgbClr val="3C5790"/>
                </a:solidFill>
              </a:rPr>
              <a:t>, </a:t>
            </a:r>
            <a:r>
              <a:rPr lang="en-US" sz="1400" dirty="0" err="1" smtClean="0">
                <a:solidFill>
                  <a:srgbClr val="3C5790"/>
                </a:solidFill>
              </a:rPr>
              <a:t>ServerSocketChannel</a:t>
            </a:r>
            <a:r>
              <a:rPr lang="en-US" sz="1400" dirty="0" smtClean="0">
                <a:solidFill>
                  <a:srgbClr val="3C5790"/>
                </a:solidFill>
              </a:rPr>
              <a:t>, and </a:t>
            </a:r>
            <a:r>
              <a:rPr lang="en-US" sz="1400" dirty="0" err="1" smtClean="0">
                <a:solidFill>
                  <a:srgbClr val="3C5790"/>
                </a:solidFill>
              </a:rPr>
              <a:t>DatagramChannel</a:t>
            </a:r>
            <a:r>
              <a:rPr lang="en-US" sz="1400" dirty="0" smtClean="0">
                <a:solidFill>
                  <a:srgbClr val="3C5790"/>
                </a:solidFill>
              </a:rPr>
              <a:t>.</a:t>
            </a:r>
          </a:p>
          <a:p>
            <a:r>
              <a:rPr lang="en-US" sz="1400" dirty="0" err="1" smtClean="0">
                <a:solidFill>
                  <a:srgbClr val="3C5790"/>
                </a:solidFill>
              </a:rPr>
              <a:t>SocketChannel</a:t>
            </a:r>
            <a:r>
              <a:rPr lang="en-US" sz="1400" dirty="0" smtClean="0">
                <a:solidFill>
                  <a:srgbClr val="3C5790"/>
                </a:solidFill>
              </a:rPr>
              <a:t> implements both </a:t>
            </a:r>
            <a:r>
              <a:rPr lang="en-US" sz="1400" dirty="0" err="1" smtClean="0">
                <a:solidFill>
                  <a:srgbClr val="3C5790"/>
                </a:solidFill>
              </a:rPr>
              <a:t>ScatteringByteChannel</a:t>
            </a:r>
            <a:r>
              <a:rPr lang="en-US" sz="1400" dirty="0" smtClean="0">
                <a:solidFill>
                  <a:srgbClr val="3C5790"/>
                </a:solidFill>
              </a:rPr>
              <a:t> and </a:t>
            </a:r>
            <a:r>
              <a:rPr lang="en-US" sz="1400" dirty="0" err="1" smtClean="0">
                <a:solidFill>
                  <a:srgbClr val="3C5790"/>
                </a:solidFill>
              </a:rPr>
              <a:t>GatheringByteChannel</a:t>
            </a:r>
            <a:r>
              <a:rPr lang="en-US" sz="1400" dirty="0" smtClean="0">
                <a:solidFill>
                  <a:srgbClr val="3C5790"/>
                </a:solidFill>
              </a:rPr>
              <a:t>.</a:t>
            </a:r>
          </a:p>
          <a:p>
            <a:r>
              <a:rPr lang="en-US" sz="1400" dirty="0" smtClean="0">
                <a:solidFill>
                  <a:srgbClr val="3C5790"/>
                </a:solidFill>
              </a:rPr>
              <a:t>There are differences between files and sockets:</a:t>
            </a:r>
          </a:p>
          <a:p>
            <a:pPr lvl="1"/>
            <a:r>
              <a:rPr lang="en-US" sz="1200" dirty="0" smtClean="0">
                <a:solidFill>
                  <a:srgbClr val="3C5790"/>
                </a:solidFill>
              </a:rPr>
              <a:t> Sockets must be explicitly connected.</a:t>
            </a:r>
          </a:p>
          <a:p>
            <a:pPr lvl="1"/>
            <a:r>
              <a:rPr lang="en-US" sz="1200" dirty="0" smtClean="0">
                <a:solidFill>
                  <a:srgbClr val="3C5790"/>
                </a:solidFill>
              </a:rPr>
              <a:t> Sockets can be disconnected.</a:t>
            </a:r>
          </a:p>
          <a:p>
            <a:pPr lvl="1"/>
            <a:r>
              <a:rPr lang="en-US" sz="1200" dirty="0" smtClean="0">
                <a:solidFill>
                  <a:srgbClr val="3C5790"/>
                </a:solidFill>
              </a:rPr>
              <a:t> Sockets can be selected.</a:t>
            </a:r>
          </a:p>
          <a:p>
            <a:pPr lvl="1"/>
            <a:r>
              <a:rPr lang="en-US" sz="1200" dirty="0" smtClean="0">
                <a:solidFill>
                  <a:srgbClr val="3C5790"/>
                </a:solidFill>
              </a:rPr>
              <a:t> Sockets support non-blocking I/O.</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err="1" smtClean="0">
                <a:solidFill>
                  <a:srgbClr val="3C5790"/>
                </a:solidFill>
              </a:rPr>
              <a:t>Eg</a:t>
            </a:r>
            <a:r>
              <a:rPr lang="en-US" sz="1400" dirty="0" smtClean="0">
                <a:solidFill>
                  <a:srgbClr val="3C5790"/>
                </a:solidFill>
              </a:rPr>
              <a:t>: </a:t>
            </a:r>
          </a:p>
          <a:p>
            <a:r>
              <a:rPr lang="en-US" sz="1400" dirty="0" err="1" smtClean="0">
                <a:solidFill>
                  <a:srgbClr val="3C5790"/>
                </a:solidFill>
              </a:rPr>
              <a:t>SocketAddress</a:t>
            </a:r>
            <a:r>
              <a:rPr lang="en-US" sz="1400" dirty="0" smtClean="0">
                <a:solidFill>
                  <a:srgbClr val="3C5790"/>
                </a:solidFill>
              </a:rPr>
              <a:t> remote = new </a:t>
            </a:r>
            <a:r>
              <a:rPr lang="en-US" sz="1400" dirty="0" err="1" smtClean="0">
                <a:solidFill>
                  <a:srgbClr val="3C5790"/>
                </a:solidFill>
              </a:rPr>
              <a:t>InetSocketAddress</a:t>
            </a:r>
            <a:r>
              <a:rPr lang="en-US" sz="1400" dirty="0" smtClean="0">
                <a:solidFill>
                  <a:srgbClr val="3C5790"/>
                </a:solidFill>
              </a:rPr>
              <a:t>(host, port);</a:t>
            </a:r>
          </a:p>
          <a:p>
            <a:r>
              <a:rPr lang="en-US" sz="1400" dirty="0" err="1" smtClean="0">
                <a:solidFill>
                  <a:srgbClr val="3C5790"/>
                </a:solidFill>
              </a:rPr>
              <a:t>SocketChannel</a:t>
            </a:r>
            <a:r>
              <a:rPr lang="en-US" sz="1400" dirty="0" smtClean="0">
                <a:solidFill>
                  <a:srgbClr val="3C5790"/>
                </a:solidFill>
              </a:rPr>
              <a:t> channel = </a:t>
            </a:r>
            <a:r>
              <a:rPr lang="en-US" sz="1400" dirty="0" err="1" smtClean="0">
                <a:solidFill>
                  <a:srgbClr val="3C5790"/>
                </a:solidFill>
              </a:rPr>
              <a:t>SocketChannel.open</a:t>
            </a:r>
            <a:r>
              <a:rPr lang="en-US" sz="1400" dirty="0" smtClean="0">
                <a:solidFill>
                  <a:srgbClr val="3C5790"/>
                </a:solidFill>
              </a:rPr>
              <a:t>(remote);</a:t>
            </a:r>
          </a:p>
          <a:p>
            <a:r>
              <a:rPr lang="en-US" sz="1400" dirty="0" smtClean="0">
                <a:solidFill>
                  <a:srgbClr val="3C5790"/>
                </a:solidFill>
              </a:rPr>
              <a:t>One server thread using a </a:t>
            </a:r>
            <a:r>
              <a:rPr lang="en-US" sz="1400" dirty="0" err="1" smtClean="0">
                <a:solidFill>
                  <a:srgbClr val="3C5790"/>
                </a:solidFill>
              </a:rPr>
              <a:t>ServerSocketChannel</a:t>
            </a:r>
            <a:r>
              <a:rPr lang="en-US" sz="1400" dirty="0" smtClean="0">
                <a:solidFill>
                  <a:srgbClr val="3C5790"/>
                </a:solidFill>
              </a:rPr>
              <a:t> can manage many different clients because is using non-blocking I/O features. </a:t>
            </a:r>
            <a:endParaRPr lang="ro-RO" sz="1400" dirty="0" smtClean="0">
              <a:solidFill>
                <a:srgbClr val="3C5790"/>
              </a:solidFill>
            </a:endParaRPr>
          </a:p>
          <a:p>
            <a:endParaRPr lang="en-US" sz="1400" dirty="0" smtClean="0">
              <a:solidFill>
                <a:srgbClr val="3C5790"/>
              </a:solidFill>
            </a:endParaRPr>
          </a:p>
          <a:p>
            <a:r>
              <a:rPr lang="en-US" sz="1400" dirty="0" err="1" smtClean="0">
                <a:solidFill>
                  <a:srgbClr val="3C5790"/>
                </a:solidFill>
              </a:rPr>
              <a:t>Eg</a:t>
            </a:r>
            <a:r>
              <a:rPr lang="en-US" sz="1400" dirty="0" smtClean="0">
                <a:solidFill>
                  <a:srgbClr val="3C5790"/>
                </a:solidFill>
              </a:rPr>
              <a:t>:</a:t>
            </a:r>
          </a:p>
          <a:p>
            <a:r>
              <a:rPr lang="en-US" sz="1400" dirty="0" err="1" smtClean="0">
                <a:solidFill>
                  <a:srgbClr val="3C5790"/>
                </a:solidFill>
              </a:rPr>
              <a:t>ServerSocketChannel</a:t>
            </a:r>
            <a:r>
              <a:rPr lang="en-US" sz="1400" dirty="0" smtClean="0">
                <a:solidFill>
                  <a:srgbClr val="3C5790"/>
                </a:solidFill>
              </a:rPr>
              <a:t> channel = </a:t>
            </a:r>
            <a:r>
              <a:rPr lang="en-US" sz="1400" dirty="0" err="1" smtClean="0">
                <a:solidFill>
                  <a:srgbClr val="3C5790"/>
                </a:solidFill>
              </a:rPr>
              <a:t>ServerSocketChannel.open</a:t>
            </a:r>
            <a:r>
              <a:rPr lang="en-US" sz="1400" dirty="0" smtClean="0">
                <a:solidFill>
                  <a:srgbClr val="3C5790"/>
                </a:solidFill>
              </a:rPr>
              <a:t>();</a:t>
            </a:r>
          </a:p>
          <a:p>
            <a:r>
              <a:rPr lang="en-US" sz="1400" dirty="0" err="1" smtClean="0">
                <a:solidFill>
                  <a:srgbClr val="3C5790"/>
                </a:solidFill>
              </a:rPr>
              <a:t>SocketAddress</a:t>
            </a:r>
            <a:r>
              <a:rPr lang="en-US" sz="1400" dirty="0" smtClean="0">
                <a:solidFill>
                  <a:srgbClr val="3C5790"/>
                </a:solidFill>
              </a:rPr>
              <a:t> port = new </a:t>
            </a:r>
            <a:r>
              <a:rPr lang="en-US" sz="1400" dirty="0" err="1" smtClean="0">
                <a:solidFill>
                  <a:srgbClr val="3C5790"/>
                </a:solidFill>
              </a:rPr>
              <a:t>InetSocketAddress</a:t>
            </a:r>
            <a:r>
              <a:rPr lang="en-US" sz="1400" dirty="0" smtClean="0">
                <a:solidFill>
                  <a:srgbClr val="3C5790"/>
                </a:solidFill>
              </a:rPr>
              <a:t>(8080);</a:t>
            </a:r>
          </a:p>
          <a:p>
            <a:r>
              <a:rPr lang="en-US" sz="1400" dirty="0" err="1" smtClean="0">
                <a:solidFill>
                  <a:srgbClr val="3C5790"/>
                </a:solidFill>
              </a:rPr>
              <a:t>channel.socket</a:t>
            </a:r>
            <a:r>
              <a:rPr lang="en-US" sz="1400" dirty="0" smtClean="0">
                <a:solidFill>
                  <a:srgbClr val="3C5790"/>
                </a:solidFill>
              </a:rPr>
              <a:t>().bind(port);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pic>
        <p:nvPicPr>
          <p:cNvPr id="6" name="Picture 2"/>
          <p:cNvPicPr>
            <a:picLocks noChangeAspect="1" noChangeArrowheads="1"/>
          </p:cNvPicPr>
          <p:nvPr/>
        </p:nvPicPr>
        <p:blipFill>
          <a:blip r:embed="rId3" cstate="print"/>
          <a:srcRect/>
          <a:stretch>
            <a:fillRect/>
          </a:stretch>
        </p:blipFill>
        <p:spPr bwMode="auto">
          <a:xfrm>
            <a:off x="304800" y="1981200"/>
            <a:ext cx="5410200" cy="3300503"/>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a:off x="1905000" y="5400675"/>
            <a:ext cx="1647825" cy="228600"/>
          </a:xfrm>
          <a:prstGeom prst="rect">
            <a:avLst/>
          </a:prstGeom>
          <a:noFill/>
          <a:ln w="9525">
            <a:noFill/>
            <a:miter lim="800000"/>
            <a:headEnd/>
            <a:tailEnd/>
          </a:ln>
          <a:effectLst/>
        </p:spPr>
      </p:pic>
      <p:pic>
        <p:nvPicPr>
          <p:cNvPr id="8" name="Picture 4"/>
          <p:cNvPicPr>
            <a:picLocks noChangeAspect="1" noChangeArrowheads="1"/>
          </p:cNvPicPr>
          <p:nvPr/>
        </p:nvPicPr>
        <p:blipFill>
          <a:blip r:embed="rId5" cstate="print"/>
          <a:srcRect/>
          <a:stretch>
            <a:fillRect/>
          </a:stretch>
        </p:blipFill>
        <p:spPr bwMode="auto">
          <a:xfrm>
            <a:off x="762000" y="5705475"/>
            <a:ext cx="4581525" cy="1076325"/>
          </a:xfrm>
          <a:prstGeom prst="rect">
            <a:avLst/>
          </a:prstGeom>
          <a:noFill/>
          <a:ln w="9525">
            <a:noFill/>
            <a:miter lim="800000"/>
            <a:headEnd/>
            <a:tailEnd/>
          </a:ln>
          <a:effectLst/>
        </p:spPr>
      </p:pic>
      <p:sp>
        <p:nvSpPr>
          <p:cNvPr id="9" name="Text Placeholder 1"/>
          <p:cNvSpPr txBox="1">
            <a:spLocks/>
          </p:cNvSpPr>
          <p:nvPr/>
        </p:nvSpPr>
        <p:spPr>
          <a:xfrm>
            <a:off x="5943600" y="3886200"/>
            <a:ext cx="2971800" cy="1219200"/>
          </a:xfrm>
          <a:prstGeom prst="rect">
            <a:avLst/>
          </a:prstGeom>
        </p:spPr>
        <p:txBody>
          <a:bodyPr vert="horz" lIns="91440" tIns="45720" rIns="91440" bIns="45720" rtlCol="0" anchor="ctr"/>
          <a:lstStyle/>
          <a:p>
            <a:pPr lvl="0" algn="ctr" fontAlgn="auto">
              <a:spcBef>
                <a:spcPts val="0"/>
              </a:spcBef>
              <a:spcAft>
                <a:spcPts val="0"/>
              </a:spcAft>
            </a:pPr>
            <a:r>
              <a:rPr lang="en-US" sz="1200" dirty="0" smtClean="0">
                <a:solidFill>
                  <a:srgbClr val="3C5790"/>
                </a:solidFill>
                <a:latin typeface="+mn-lt"/>
              </a:rPr>
              <a:t>The program will create a server that is listening on port 23 for telnet clients.</a:t>
            </a:r>
          </a:p>
          <a:p>
            <a:pPr lvl="0" algn="ctr" fontAlgn="auto">
              <a:spcBef>
                <a:spcPts val="0"/>
              </a:spcBef>
              <a:spcAft>
                <a:spcPts val="0"/>
              </a:spcAft>
            </a:pPr>
            <a:r>
              <a:rPr lang="en-US" sz="1200" dirty="0" smtClean="0">
                <a:solidFill>
                  <a:srgbClr val="3C5790"/>
                </a:solidFill>
                <a:latin typeface="+mn-lt"/>
              </a:rPr>
              <a:t>One the client is connected is returned certain information and then is disconnected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Non-blocking I/O is one of the most important features of the new I/O API.  Traditional stream-based I/O is limited by the speed of whatever it is you're reading or writing: the disk, the network, etc.</a:t>
            </a:r>
          </a:p>
          <a:p>
            <a:r>
              <a:rPr lang="en-US" sz="1400" dirty="0" smtClean="0">
                <a:solidFill>
                  <a:srgbClr val="3C5790"/>
                </a:solidFill>
              </a:rPr>
              <a:t>The traditional approach to this multiple clients is to place each connection in a separate thread. </a:t>
            </a:r>
          </a:p>
          <a:p>
            <a:r>
              <a:rPr lang="en-US" sz="1400" dirty="0" smtClean="0">
                <a:solidFill>
                  <a:srgbClr val="3C5790"/>
                </a:solidFill>
              </a:rPr>
              <a:t>One hundred simultaneous connections require one hundred threads. It takes time to set up and tear down each thread and each uses a finite quantity of system resources.</a:t>
            </a:r>
          </a:p>
          <a:p>
            <a:r>
              <a:rPr lang="en-US" sz="1400" dirty="0" smtClean="0">
                <a:solidFill>
                  <a:srgbClr val="3C5790"/>
                </a:solidFill>
              </a:rPr>
              <a:t>In non-blocking I/O, one thread can manage many different connections. Rather than fully processing each one in turn, the thread asks the channels which one is ready to be read or written without blocking. </a:t>
            </a:r>
          </a:p>
          <a:p>
            <a:r>
              <a:rPr lang="en-US" sz="1400" dirty="0" smtClean="0">
                <a:solidFill>
                  <a:srgbClr val="3C5790"/>
                </a:solidFill>
              </a:rPr>
              <a:t>Non-blocking I/O is primarily relevant to network connections. Pipe channels that move data between two threads also support non-blocking I/O. File channels don't support it.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Using channels instead of streams  we can implement using one thread and support many clients.</a:t>
            </a:r>
          </a:p>
          <a:p>
            <a:pPr lvl="1"/>
            <a:r>
              <a:rPr lang="en-US" sz="1200" dirty="0" smtClean="0">
                <a:solidFill>
                  <a:srgbClr val="3C5790"/>
                </a:solidFill>
              </a:rPr>
              <a:t>open a </a:t>
            </a:r>
            <a:r>
              <a:rPr lang="en-US" sz="1200" dirty="0" err="1" smtClean="0">
                <a:solidFill>
                  <a:srgbClr val="3C5790"/>
                </a:solidFill>
              </a:rPr>
              <a:t>ServerSocketChannel</a:t>
            </a:r>
            <a:r>
              <a:rPr lang="en-US" sz="1200" dirty="0" smtClean="0">
                <a:solidFill>
                  <a:srgbClr val="3C5790"/>
                </a:solidFill>
              </a:rPr>
              <a:t>.</a:t>
            </a:r>
          </a:p>
          <a:p>
            <a:pPr lvl="1"/>
            <a:r>
              <a:rPr lang="en-US" sz="1200" dirty="0" smtClean="0">
                <a:solidFill>
                  <a:srgbClr val="3C5790"/>
                </a:solidFill>
              </a:rPr>
              <a:t>set channel in </a:t>
            </a:r>
            <a:r>
              <a:rPr lang="en-US" sz="1200" dirty="0" err="1" smtClean="0">
                <a:solidFill>
                  <a:srgbClr val="3C5790"/>
                </a:solidFill>
              </a:rPr>
              <a:t>nonblocking</a:t>
            </a:r>
            <a:r>
              <a:rPr lang="en-US" sz="1200" dirty="0" smtClean="0">
                <a:solidFill>
                  <a:srgbClr val="3C5790"/>
                </a:solidFill>
              </a:rPr>
              <a:t> mode.</a:t>
            </a:r>
          </a:p>
          <a:p>
            <a:pPr lvl="1"/>
            <a:r>
              <a:rPr lang="en-US" sz="1200" dirty="0" smtClean="0">
                <a:solidFill>
                  <a:srgbClr val="3C5790"/>
                </a:solidFill>
              </a:rPr>
              <a:t>open Selector.</a:t>
            </a:r>
          </a:p>
          <a:p>
            <a:pPr lvl="1"/>
            <a:r>
              <a:rPr lang="en-US" sz="1200" dirty="0" smtClean="0">
                <a:solidFill>
                  <a:srgbClr val="3C5790"/>
                </a:solidFill>
              </a:rPr>
              <a:t>register the </a:t>
            </a:r>
            <a:r>
              <a:rPr lang="en-US" sz="1200" dirty="0" err="1" smtClean="0">
                <a:solidFill>
                  <a:srgbClr val="3C5790"/>
                </a:solidFill>
              </a:rPr>
              <a:t>ServerSocketChannel</a:t>
            </a:r>
            <a:r>
              <a:rPr lang="en-US" sz="1200" dirty="0" smtClean="0">
                <a:solidFill>
                  <a:srgbClr val="3C5790"/>
                </a:solidFill>
              </a:rPr>
              <a:t> with the Selector for accept operations.</a:t>
            </a:r>
          </a:p>
          <a:p>
            <a:r>
              <a:rPr lang="en-US" sz="1400" dirty="0" smtClean="0">
                <a:solidFill>
                  <a:srgbClr val="3C5790"/>
                </a:solidFill>
              </a:rPr>
              <a:t>When we register each channel with the Selector, we specify the kinds of operations for which you're registering:</a:t>
            </a:r>
          </a:p>
          <a:p>
            <a:pPr lvl="1"/>
            <a:r>
              <a:rPr lang="en-US" sz="1200" dirty="0" err="1" smtClean="0">
                <a:solidFill>
                  <a:srgbClr val="3C5790"/>
                </a:solidFill>
              </a:rPr>
              <a:t>SelectionKey.ACCEPT</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accept connection from client.</a:t>
            </a:r>
          </a:p>
          <a:p>
            <a:pPr lvl="1"/>
            <a:r>
              <a:rPr lang="en-US" sz="1200" dirty="0" err="1" smtClean="0">
                <a:solidFill>
                  <a:srgbClr val="3C5790"/>
                </a:solidFill>
              </a:rPr>
              <a:t>SelectionKey.CONNECT</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connection to a server.</a:t>
            </a:r>
          </a:p>
          <a:p>
            <a:pPr lvl="1"/>
            <a:r>
              <a:rPr lang="en-US" sz="1200" dirty="0" err="1" smtClean="0">
                <a:solidFill>
                  <a:srgbClr val="3C5790"/>
                </a:solidFill>
              </a:rPr>
              <a:t>SelectionKey.READ</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read data from channel.</a:t>
            </a:r>
          </a:p>
          <a:p>
            <a:pPr lvl="1"/>
            <a:r>
              <a:rPr lang="en-US" sz="1200" dirty="0" err="1" smtClean="0">
                <a:solidFill>
                  <a:srgbClr val="3C5790"/>
                </a:solidFill>
              </a:rPr>
              <a:t>SelectionKey.WRITE</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write data to channel.</a:t>
            </a:r>
            <a:endParaRPr lang="en-US" sz="1200" dirty="0" err="1" smtClean="0">
              <a:solidFill>
                <a:srgbClr val="3C579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Using channels instead of streams  we can implement using one thread and support many clients.</a:t>
            </a:r>
          </a:p>
          <a:p>
            <a:pPr lvl="1"/>
            <a:r>
              <a:rPr lang="en-US" sz="1200" dirty="0" smtClean="0">
                <a:solidFill>
                  <a:srgbClr val="3C5790"/>
                </a:solidFill>
              </a:rPr>
              <a:t>open a </a:t>
            </a:r>
            <a:r>
              <a:rPr lang="en-US" sz="1200" dirty="0" err="1" smtClean="0">
                <a:solidFill>
                  <a:srgbClr val="3C5790"/>
                </a:solidFill>
              </a:rPr>
              <a:t>ServerSocketChannel</a:t>
            </a:r>
            <a:r>
              <a:rPr lang="en-US" sz="1200" dirty="0" smtClean="0">
                <a:solidFill>
                  <a:srgbClr val="3C5790"/>
                </a:solidFill>
              </a:rPr>
              <a:t>.</a:t>
            </a:r>
          </a:p>
          <a:p>
            <a:pPr lvl="1"/>
            <a:r>
              <a:rPr lang="en-US" sz="1200" dirty="0" smtClean="0">
                <a:solidFill>
                  <a:srgbClr val="3C5790"/>
                </a:solidFill>
              </a:rPr>
              <a:t>set channel in </a:t>
            </a:r>
            <a:r>
              <a:rPr lang="en-US" sz="1200" dirty="0" err="1" smtClean="0">
                <a:solidFill>
                  <a:srgbClr val="3C5790"/>
                </a:solidFill>
              </a:rPr>
              <a:t>nonblocking</a:t>
            </a:r>
            <a:r>
              <a:rPr lang="en-US" sz="1200" dirty="0" smtClean="0">
                <a:solidFill>
                  <a:srgbClr val="3C5790"/>
                </a:solidFill>
              </a:rPr>
              <a:t> mode.</a:t>
            </a:r>
          </a:p>
          <a:p>
            <a:pPr lvl="1"/>
            <a:r>
              <a:rPr lang="en-US" sz="1200" dirty="0" smtClean="0">
                <a:solidFill>
                  <a:srgbClr val="3C5790"/>
                </a:solidFill>
              </a:rPr>
              <a:t>open Selector.</a:t>
            </a:r>
          </a:p>
          <a:p>
            <a:pPr lvl="1"/>
            <a:r>
              <a:rPr lang="en-US" sz="1200" dirty="0" smtClean="0">
                <a:solidFill>
                  <a:srgbClr val="3C5790"/>
                </a:solidFill>
              </a:rPr>
              <a:t>register the </a:t>
            </a:r>
            <a:r>
              <a:rPr lang="en-US" sz="1200" dirty="0" err="1" smtClean="0">
                <a:solidFill>
                  <a:srgbClr val="3C5790"/>
                </a:solidFill>
              </a:rPr>
              <a:t>ServerSocketChannel</a:t>
            </a:r>
            <a:r>
              <a:rPr lang="en-US" sz="1200" dirty="0" smtClean="0">
                <a:solidFill>
                  <a:srgbClr val="3C5790"/>
                </a:solidFill>
              </a:rPr>
              <a:t> with the Selector for accept operations.</a:t>
            </a:r>
          </a:p>
          <a:p>
            <a:r>
              <a:rPr lang="en-US" sz="1400" dirty="0" smtClean="0">
                <a:solidFill>
                  <a:srgbClr val="3C5790"/>
                </a:solidFill>
              </a:rPr>
              <a:t>When we register each channel with the Selector, we specify the kinds of operations for which you're registering:</a:t>
            </a:r>
          </a:p>
          <a:p>
            <a:pPr lvl="1"/>
            <a:r>
              <a:rPr lang="en-US" sz="1200" dirty="0" err="1" smtClean="0">
                <a:solidFill>
                  <a:srgbClr val="3C5790"/>
                </a:solidFill>
              </a:rPr>
              <a:t>SelectionKey.ACCEPT</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accept connection from client.</a:t>
            </a:r>
          </a:p>
          <a:p>
            <a:pPr lvl="1"/>
            <a:r>
              <a:rPr lang="en-US" sz="1200" dirty="0" err="1" smtClean="0">
                <a:solidFill>
                  <a:srgbClr val="3C5790"/>
                </a:solidFill>
              </a:rPr>
              <a:t>SelectionKey.CONNECT</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connection to a server.</a:t>
            </a:r>
          </a:p>
          <a:p>
            <a:pPr lvl="1"/>
            <a:r>
              <a:rPr lang="en-US" sz="1200" dirty="0" err="1" smtClean="0">
                <a:solidFill>
                  <a:srgbClr val="3C5790"/>
                </a:solidFill>
              </a:rPr>
              <a:t>SelectionKey.READ</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read data from channel.</a:t>
            </a:r>
          </a:p>
          <a:p>
            <a:pPr lvl="1"/>
            <a:r>
              <a:rPr lang="en-US" sz="1200" dirty="0" err="1" smtClean="0">
                <a:solidFill>
                  <a:srgbClr val="3C5790"/>
                </a:solidFill>
              </a:rPr>
              <a:t>SelectionKey.WRITE</a:t>
            </a:r>
            <a:r>
              <a:rPr lang="en-US" sz="1200" dirty="0" smtClean="0">
                <a:solidFill>
                  <a:srgbClr val="3C5790"/>
                </a:solidFill>
              </a:rPr>
              <a:t> </a:t>
            </a:r>
            <a:r>
              <a:rPr lang="ro-RO" sz="1200" dirty="0" smtClean="0">
                <a:solidFill>
                  <a:srgbClr val="3C5790"/>
                </a:solidFill>
                <a:sym typeface="Wingdings" pitchFamily="2" charset="2"/>
              </a:rPr>
              <a:t></a:t>
            </a:r>
            <a:r>
              <a:rPr lang="en-US" sz="1200" dirty="0" smtClean="0">
                <a:solidFill>
                  <a:srgbClr val="3C5790"/>
                </a:solidFill>
              </a:rPr>
              <a:t> write data to channel.</a:t>
            </a:r>
            <a:endParaRPr lang="en-US" sz="1200" dirty="0" err="1" smtClean="0">
              <a:solidFill>
                <a:srgbClr val="3C579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Basic Network Concepts (cont.)</a:t>
            </a:r>
            <a:endParaRPr lang="fr-CA" sz="3000" dirty="0" smtClean="0">
              <a:solidFill>
                <a:schemeClr val="bg1"/>
              </a:solidFill>
            </a:endParaRPr>
          </a:p>
        </p:txBody>
      </p:sp>
      <p:pic>
        <p:nvPicPr>
          <p:cNvPr id="1026" name="Picture 2"/>
          <p:cNvPicPr>
            <a:picLocks noChangeAspect="1" noChangeArrowheads="1"/>
          </p:cNvPicPr>
          <p:nvPr/>
        </p:nvPicPr>
        <p:blipFill>
          <a:blip r:embed="rId3" cstate="print"/>
          <a:srcRect/>
          <a:stretch>
            <a:fillRect/>
          </a:stretch>
        </p:blipFill>
        <p:spPr bwMode="auto">
          <a:xfrm>
            <a:off x="838200" y="2190750"/>
            <a:ext cx="7038975"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pic>
        <p:nvPicPr>
          <p:cNvPr id="5" name="Picture 4"/>
          <p:cNvPicPr>
            <a:picLocks noChangeAspect="1" noChangeArrowheads="1"/>
          </p:cNvPicPr>
          <p:nvPr/>
        </p:nvPicPr>
        <p:blipFill>
          <a:blip r:embed="rId3" cstate="print"/>
          <a:srcRect/>
          <a:stretch>
            <a:fillRect/>
          </a:stretch>
        </p:blipFill>
        <p:spPr bwMode="auto">
          <a:xfrm>
            <a:off x="914400" y="1828800"/>
            <a:ext cx="3991604" cy="1371600"/>
          </a:xfrm>
          <a:prstGeom prst="rect">
            <a:avLst/>
          </a:prstGeom>
          <a:noFill/>
          <a:ln w="9525">
            <a:noFill/>
            <a:miter lim="800000"/>
            <a:headEnd/>
            <a:tailEnd/>
          </a:ln>
          <a:effectLst/>
        </p:spPr>
      </p:pic>
      <p:pic>
        <p:nvPicPr>
          <p:cNvPr id="6" name="Picture 5"/>
          <p:cNvPicPr>
            <a:picLocks noChangeAspect="1" noChangeArrowheads="1"/>
          </p:cNvPicPr>
          <p:nvPr/>
        </p:nvPicPr>
        <p:blipFill>
          <a:blip r:embed="rId4" cstate="print"/>
          <a:srcRect/>
          <a:stretch>
            <a:fillRect/>
          </a:stretch>
        </p:blipFill>
        <p:spPr bwMode="auto">
          <a:xfrm>
            <a:off x="228600" y="3353032"/>
            <a:ext cx="5791200" cy="2666768"/>
          </a:xfrm>
          <a:prstGeom prst="rect">
            <a:avLst/>
          </a:prstGeom>
          <a:noFill/>
          <a:ln w="9525">
            <a:noFill/>
            <a:miter lim="800000"/>
            <a:headEnd/>
            <a:tailEnd/>
          </a:ln>
          <a:effectLst/>
        </p:spPr>
      </p:pic>
      <p:pic>
        <p:nvPicPr>
          <p:cNvPr id="7" name="Picture 6"/>
          <p:cNvPicPr>
            <a:picLocks noChangeAspect="1" noChangeArrowheads="1"/>
          </p:cNvPicPr>
          <p:nvPr/>
        </p:nvPicPr>
        <p:blipFill>
          <a:blip r:embed="rId5" cstate="print"/>
          <a:srcRect/>
          <a:stretch>
            <a:fillRect/>
          </a:stretch>
        </p:blipFill>
        <p:spPr bwMode="auto">
          <a:xfrm>
            <a:off x="304800" y="6096000"/>
            <a:ext cx="5899900" cy="685800"/>
          </a:xfrm>
          <a:prstGeom prst="rect">
            <a:avLst/>
          </a:prstGeom>
          <a:noFill/>
          <a:ln w="9525">
            <a:noFill/>
            <a:miter lim="800000"/>
            <a:headEnd/>
            <a:tailEnd/>
          </a:ln>
          <a:effectLst/>
        </p:spPr>
      </p:pic>
      <p:pic>
        <p:nvPicPr>
          <p:cNvPr id="8" name="Picture 5"/>
          <p:cNvPicPr>
            <a:picLocks noChangeAspect="1" noChangeArrowheads="1"/>
          </p:cNvPicPr>
          <p:nvPr/>
        </p:nvPicPr>
        <p:blipFill>
          <a:blip r:embed="rId6" cstate="print"/>
          <a:srcRect/>
          <a:stretch>
            <a:fillRect/>
          </a:stretch>
        </p:blipFill>
        <p:spPr bwMode="auto">
          <a:xfrm>
            <a:off x="6553200" y="2266950"/>
            <a:ext cx="2047875" cy="781050"/>
          </a:xfrm>
          <a:prstGeom prst="rect">
            <a:avLst/>
          </a:prstGeom>
          <a:noFill/>
          <a:ln w="9525">
            <a:noFill/>
            <a:miter lim="800000"/>
            <a:headEnd/>
            <a:tailEnd/>
          </a:ln>
          <a:effectLst/>
        </p:spPr>
      </p:pic>
      <p:sp>
        <p:nvSpPr>
          <p:cNvPr id="9" name="Text Placeholder 1"/>
          <p:cNvSpPr txBox="1">
            <a:spLocks/>
          </p:cNvSpPr>
          <p:nvPr/>
        </p:nvSpPr>
        <p:spPr>
          <a:xfrm>
            <a:off x="5943600" y="4495800"/>
            <a:ext cx="2971800" cy="1219200"/>
          </a:xfrm>
          <a:prstGeom prst="rect">
            <a:avLst/>
          </a:prstGeom>
        </p:spPr>
        <p:txBody>
          <a:bodyPr vert="horz" lIns="91440" tIns="45720" rIns="91440" bIns="45720" rtlCol="0" anchor="ctr"/>
          <a:lstStyle/>
          <a:p>
            <a:pPr lvl="0" algn="ctr" fontAlgn="auto">
              <a:spcBef>
                <a:spcPts val="0"/>
              </a:spcBef>
              <a:spcAft>
                <a:spcPts val="0"/>
              </a:spcAft>
            </a:pPr>
            <a:r>
              <a:rPr lang="en-US" sz="1200" dirty="0" smtClean="0">
                <a:solidFill>
                  <a:srgbClr val="3C5790"/>
                </a:solidFill>
                <a:latin typeface="+mn-lt"/>
              </a:rPr>
              <a:t>The application will listen on port 9999 for network clients. After the client is connected a </a:t>
            </a:r>
            <a:r>
              <a:rPr lang="en-US" sz="1200" dirty="0" err="1" smtClean="0">
                <a:solidFill>
                  <a:srgbClr val="3C5790"/>
                </a:solidFill>
                <a:latin typeface="+mn-lt"/>
              </a:rPr>
              <a:t>ClientThread</a:t>
            </a:r>
            <a:r>
              <a:rPr lang="en-US" sz="1200" dirty="0" smtClean="0">
                <a:solidFill>
                  <a:srgbClr val="3C5790"/>
                </a:solidFill>
                <a:latin typeface="+mn-lt"/>
              </a:rPr>
              <a:t> will be created for later processing. Currently the client will receive a simple test message: “Hello from server!\n”.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pic>
        <p:nvPicPr>
          <p:cNvPr id="10" name="Picture 2"/>
          <p:cNvPicPr>
            <a:picLocks noChangeAspect="1" noChangeArrowheads="1"/>
          </p:cNvPicPr>
          <p:nvPr/>
        </p:nvPicPr>
        <p:blipFill>
          <a:blip r:embed="rId3" cstate="print"/>
          <a:srcRect/>
          <a:stretch>
            <a:fillRect/>
          </a:stretch>
        </p:blipFill>
        <p:spPr bwMode="auto">
          <a:xfrm>
            <a:off x="1143000" y="1852059"/>
            <a:ext cx="6172200" cy="50059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By default, channels (and streams) block. Not all channels support </a:t>
            </a:r>
            <a:r>
              <a:rPr lang="en-US" sz="1400" dirty="0" err="1" smtClean="0">
                <a:solidFill>
                  <a:srgbClr val="3C5790"/>
                </a:solidFill>
              </a:rPr>
              <a:t>nonblocking</a:t>
            </a:r>
            <a:r>
              <a:rPr lang="en-US" sz="1400" dirty="0" smtClean="0">
                <a:solidFill>
                  <a:srgbClr val="3C5790"/>
                </a:solidFill>
              </a:rPr>
              <a:t> I/O. Network channels do, but file channels don't.</a:t>
            </a:r>
          </a:p>
          <a:p>
            <a:r>
              <a:rPr lang="en-US" sz="1400" dirty="0" smtClean="0">
                <a:solidFill>
                  <a:srgbClr val="3C5790"/>
                </a:solidFill>
              </a:rPr>
              <a:t>Those channels that do support non-blocking I/O are all subclasses of the </a:t>
            </a:r>
            <a:r>
              <a:rPr lang="en-US" sz="1400" b="1" dirty="0" err="1" smtClean="0">
                <a:solidFill>
                  <a:srgbClr val="3C5790"/>
                </a:solidFill>
              </a:rPr>
              <a:t>java.nio.channels.SelectableChannel</a:t>
            </a:r>
            <a:r>
              <a:rPr lang="en-US" sz="1400" dirty="0" smtClean="0">
                <a:solidFill>
                  <a:srgbClr val="3C5790"/>
                </a:solidFill>
              </a:rPr>
              <a:t> class.</a:t>
            </a:r>
          </a:p>
          <a:p>
            <a:r>
              <a:rPr lang="en-US" sz="1400" dirty="0" smtClean="0">
                <a:solidFill>
                  <a:srgbClr val="3C5790"/>
                </a:solidFill>
              </a:rPr>
              <a:t>All channels are created in blocking mode. and to switch a channel to non-blocking mode we call the </a:t>
            </a:r>
            <a:r>
              <a:rPr lang="en-US" sz="1400" dirty="0" err="1" smtClean="0">
                <a:solidFill>
                  <a:srgbClr val="3C5790"/>
                </a:solidFill>
              </a:rPr>
              <a:t>configureBlocking</a:t>
            </a:r>
            <a:r>
              <a:rPr lang="en-US" sz="1400" dirty="0" smtClean="0">
                <a:solidFill>
                  <a:srgbClr val="3C5790"/>
                </a:solidFill>
              </a:rPr>
              <a:t>(false) method.</a:t>
            </a:r>
          </a:p>
          <a:p>
            <a:r>
              <a:rPr lang="en-US" sz="1400" dirty="0" smtClean="0">
                <a:solidFill>
                  <a:srgbClr val="3C5790"/>
                </a:solidFill>
              </a:rPr>
              <a:t>Both register() methods returns a </a:t>
            </a:r>
            <a:r>
              <a:rPr lang="en-US" sz="1400" dirty="0" err="1" smtClean="0">
                <a:solidFill>
                  <a:srgbClr val="3C5790"/>
                </a:solidFill>
              </a:rPr>
              <a:t>SelectionKey</a:t>
            </a:r>
            <a:r>
              <a:rPr lang="en-US" sz="1400" dirty="0" smtClean="0">
                <a:solidFill>
                  <a:srgbClr val="3C5790"/>
                </a:solidFill>
              </a:rPr>
              <a:t> object that represents the unique connection between this channel and this Selector.</a:t>
            </a:r>
          </a:p>
          <a:p>
            <a:r>
              <a:rPr lang="en-US" sz="1400" dirty="0" smtClean="0">
                <a:solidFill>
                  <a:srgbClr val="3C5790"/>
                </a:solidFill>
              </a:rPr>
              <a:t>The </a:t>
            </a:r>
            <a:r>
              <a:rPr lang="en-US" sz="1400" b="1" dirty="0" err="1" smtClean="0">
                <a:solidFill>
                  <a:srgbClr val="3C5790"/>
                </a:solidFill>
              </a:rPr>
              <a:t>java.nio.channels.Selector</a:t>
            </a:r>
            <a:r>
              <a:rPr lang="en-US" sz="1400" dirty="0" smtClean="0">
                <a:solidFill>
                  <a:srgbClr val="3C5790"/>
                </a:solidFill>
              </a:rPr>
              <a:t> class is the crucial component of non-blocking I/O.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NIO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886200"/>
          </a:xfrm>
        </p:spPr>
        <p:txBody>
          <a:bodyPr/>
          <a:lstStyle/>
          <a:p>
            <a:r>
              <a:rPr lang="en-US" sz="1400" dirty="0" smtClean="0">
                <a:solidFill>
                  <a:srgbClr val="3C5790"/>
                </a:solidFill>
              </a:rPr>
              <a:t>We ask the Selector which of its channels are ready with:  </a:t>
            </a:r>
            <a:r>
              <a:rPr lang="en-US" sz="1400" dirty="0" err="1" smtClean="0">
                <a:solidFill>
                  <a:srgbClr val="3C5790"/>
                </a:solidFill>
              </a:rPr>
              <a:t>selectNow</a:t>
            </a:r>
            <a:r>
              <a:rPr lang="en-US" sz="1400" dirty="0" smtClean="0">
                <a:solidFill>
                  <a:srgbClr val="3C5790"/>
                </a:solidFill>
              </a:rPr>
              <a:t>(), select(), select(timeout).</a:t>
            </a:r>
          </a:p>
          <a:p>
            <a:r>
              <a:rPr lang="en-US" sz="1400" dirty="0" smtClean="0">
                <a:solidFill>
                  <a:srgbClr val="3C5790"/>
                </a:solidFill>
              </a:rPr>
              <a:t>The </a:t>
            </a:r>
            <a:r>
              <a:rPr lang="en-US" sz="1400" dirty="0" err="1" smtClean="0">
                <a:solidFill>
                  <a:srgbClr val="3C5790"/>
                </a:solidFill>
              </a:rPr>
              <a:t>selectNow</a:t>
            </a:r>
            <a:r>
              <a:rPr lang="en-US" sz="1400" dirty="0" smtClean="0">
                <a:solidFill>
                  <a:srgbClr val="3C5790"/>
                </a:solidFill>
              </a:rPr>
              <a:t>() method is non-blocking, whereas the other two methods block.</a:t>
            </a:r>
          </a:p>
          <a:p>
            <a:r>
              <a:rPr lang="en-US" sz="1400" dirty="0" smtClean="0">
                <a:solidFill>
                  <a:srgbClr val="3C5790"/>
                </a:solidFill>
              </a:rPr>
              <a:t>After we've called one of these methods, the </a:t>
            </a:r>
            <a:r>
              <a:rPr lang="en-US" sz="1400" dirty="0" err="1" smtClean="0">
                <a:solidFill>
                  <a:srgbClr val="3C5790"/>
                </a:solidFill>
              </a:rPr>
              <a:t>selectedKeys</a:t>
            </a:r>
            <a:r>
              <a:rPr lang="en-US" sz="1400" dirty="0" smtClean="0">
                <a:solidFill>
                  <a:srgbClr val="3C5790"/>
                </a:solidFill>
              </a:rPr>
              <a:t>() method returns a </a:t>
            </a:r>
            <a:r>
              <a:rPr lang="en-US" sz="1400" dirty="0" err="1" smtClean="0">
                <a:solidFill>
                  <a:srgbClr val="3C5790"/>
                </a:solidFill>
              </a:rPr>
              <a:t>java.util.Set</a:t>
            </a:r>
            <a:r>
              <a:rPr lang="en-US" sz="1400" dirty="0" smtClean="0">
                <a:solidFill>
                  <a:srgbClr val="3C5790"/>
                </a:solidFill>
              </a:rPr>
              <a:t> containing keys for all the ready channels registered with this Selector.</a:t>
            </a:r>
          </a:p>
          <a:p>
            <a:r>
              <a:rPr lang="en-US" sz="1400" dirty="0" smtClean="0">
                <a:solidFill>
                  <a:srgbClr val="3C5790"/>
                </a:solidFill>
              </a:rPr>
              <a:t>Selectors may use native system resources and we should use close() method in the end.</a:t>
            </a:r>
          </a:p>
          <a:p>
            <a:r>
              <a:rPr lang="en-US" sz="1400" dirty="0" smtClean="0">
                <a:solidFill>
                  <a:srgbClr val="3C5790"/>
                </a:solidFill>
              </a:rPr>
              <a:t>The </a:t>
            </a:r>
            <a:r>
              <a:rPr lang="en-US" sz="1400" b="1" dirty="0" err="1" smtClean="0">
                <a:solidFill>
                  <a:srgbClr val="3C5790"/>
                </a:solidFill>
              </a:rPr>
              <a:t>java.nio.channels.SelectionKey</a:t>
            </a:r>
            <a:r>
              <a:rPr lang="en-US" sz="1400" dirty="0" smtClean="0">
                <a:solidFill>
                  <a:srgbClr val="3C5790"/>
                </a:solidFill>
              </a:rPr>
              <a:t> class encapsulates the information about a channel registered with a Selector. The </a:t>
            </a:r>
            <a:r>
              <a:rPr lang="en-US" sz="1400" dirty="0" err="1" smtClean="0">
                <a:solidFill>
                  <a:srgbClr val="3C5790"/>
                </a:solidFill>
              </a:rPr>
              <a:t>SelectionKey</a:t>
            </a:r>
            <a:r>
              <a:rPr lang="en-US" sz="1400" dirty="0" smtClean="0">
                <a:solidFill>
                  <a:srgbClr val="3C5790"/>
                </a:solidFill>
              </a:rPr>
              <a:t> object holds information like: channel, Selector, object attachment.</a:t>
            </a:r>
          </a:p>
          <a:p>
            <a:r>
              <a:rPr lang="en-US" sz="1400" dirty="0" smtClean="0">
                <a:solidFill>
                  <a:srgbClr val="3C5790"/>
                </a:solidFill>
              </a:rPr>
              <a:t>To read or write (or accept or connect) we need the channel from its key using the channel() method:</a:t>
            </a:r>
          </a:p>
          <a:p>
            <a:r>
              <a:rPr lang="en-US" sz="1400" dirty="0" err="1" smtClean="0">
                <a:solidFill>
                  <a:srgbClr val="3C5790"/>
                </a:solidFill>
              </a:rPr>
              <a:t>Eg</a:t>
            </a:r>
            <a:r>
              <a:rPr lang="en-US" sz="1400" dirty="0" smtClean="0">
                <a:solidFill>
                  <a:srgbClr val="3C5790"/>
                </a:solidFill>
              </a:rPr>
              <a:t>: </a:t>
            </a:r>
            <a:endParaRPr lang="ro-RO" sz="1400" dirty="0" smtClean="0">
              <a:solidFill>
                <a:srgbClr val="3C5790"/>
              </a:solidFill>
            </a:endParaRPr>
          </a:p>
          <a:p>
            <a:r>
              <a:rPr lang="en-US" sz="1400" dirty="0" err="1" smtClean="0">
                <a:solidFill>
                  <a:srgbClr val="3C5790"/>
                </a:solidFill>
              </a:rPr>
              <a:t>SocketChannel</a:t>
            </a:r>
            <a:r>
              <a:rPr lang="en-US" sz="1400" dirty="0" smtClean="0">
                <a:solidFill>
                  <a:srgbClr val="3C5790"/>
                </a:solidFill>
              </a:rPr>
              <a:t> client = (</a:t>
            </a:r>
            <a:r>
              <a:rPr lang="en-US" sz="1400" dirty="0" err="1" smtClean="0">
                <a:solidFill>
                  <a:srgbClr val="3C5790"/>
                </a:solidFill>
              </a:rPr>
              <a:t>SocketChannel</a:t>
            </a:r>
            <a:r>
              <a:rPr lang="en-US" sz="1400" dirty="0" smtClean="0">
                <a:solidFill>
                  <a:srgbClr val="3C5790"/>
                </a:solidFill>
              </a:rPr>
              <a:t>) </a:t>
            </a:r>
            <a:r>
              <a:rPr lang="en-US" sz="1400" dirty="0" err="1" smtClean="0">
                <a:solidFill>
                  <a:srgbClr val="3C5790"/>
                </a:solidFill>
              </a:rPr>
              <a:t>key.channel</a:t>
            </a:r>
            <a:r>
              <a:rPr lang="en-US" sz="1400" dirty="0" smtClean="0">
                <a:solidFill>
                  <a:srgbClr val="3C5790"/>
                </a:solidFill>
              </a:rPr>
              <a:t>( );</a:t>
            </a:r>
          </a:p>
          <a:p>
            <a:r>
              <a:rPr lang="en-US" sz="1400" dirty="0" smtClean="0">
                <a:solidFill>
                  <a:srgbClr val="3C5790"/>
                </a:solidFill>
              </a:rPr>
              <a:t>We can deregister a Selector from a channel by calling the cancel( ) method.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UDP</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The User Datagram Protocol (UDP) is an alternative transport layer protocol for sending data over IP that is very quick, but not reliable.</a:t>
            </a:r>
          </a:p>
          <a:p>
            <a:r>
              <a:rPr lang="en-US" sz="1400" dirty="0" smtClean="0">
                <a:solidFill>
                  <a:srgbClr val="3C5790"/>
                </a:solidFill>
              </a:rPr>
              <a:t>Java’s implementation of UDP is split into two classes: </a:t>
            </a:r>
            <a:endParaRPr lang="ro-RO" sz="1400" dirty="0" smtClean="0">
              <a:solidFill>
                <a:srgbClr val="3C5790"/>
              </a:solidFill>
            </a:endParaRPr>
          </a:p>
          <a:p>
            <a:pPr lvl="1"/>
            <a:r>
              <a:rPr lang="en-US" sz="1200" b="1" dirty="0" err="1" smtClean="0">
                <a:solidFill>
                  <a:srgbClr val="3C5790"/>
                </a:solidFill>
              </a:rPr>
              <a:t>DatagramPacket</a:t>
            </a:r>
            <a:r>
              <a:rPr lang="en-US" sz="1200" b="1" dirty="0" smtClean="0">
                <a:solidFill>
                  <a:srgbClr val="3C5790"/>
                </a:solidFill>
              </a:rPr>
              <a:t> </a:t>
            </a:r>
            <a:endParaRPr lang="ro-RO" sz="1200" b="1" dirty="0" smtClean="0">
              <a:solidFill>
                <a:srgbClr val="3C5790"/>
              </a:solidFill>
            </a:endParaRPr>
          </a:p>
          <a:p>
            <a:pPr lvl="1"/>
            <a:r>
              <a:rPr lang="en-US" sz="1200" b="1" dirty="0" err="1" smtClean="0">
                <a:solidFill>
                  <a:srgbClr val="3C5790"/>
                </a:solidFill>
              </a:rPr>
              <a:t>DatagramSocket</a:t>
            </a:r>
            <a:endParaRPr lang="en-US" sz="1200" b="1" dirty="0" smtClean="0">
              <a:solidFill>
                <a:srgbClr val="3C5790"/>
              </a:solidFill>
            </a:endParaRPr>
          </a:p>
          <a:p>
            <a:r>
              <a:rPr lang="en-US" sz="1400" dirty="0" smtClean="0">
                <a:solidFill>
                  <a:srgbClr val="3C5790"/>
                </a:solidFill>
              </a:rPr>
              <a:t>The </a:t>
            </a:r>
            <a:r>
              <a:rPr lang="en-US" sz="1400" dirty="0" err="1" smtClean="0">
                <a:solidFill>
                  <a:srgbClr val="3C5790"/>
                </a:solidFill>
              </a:rPr>
              <a:t>DatagramPacket</a:t>
            </a:r>
            <a:r>
              <a:rPr lang="en-US" sz="1400" dirty="0" smtClean="0">
                <a:solidFill>
                  <a:srgbClr val="3C5790"/>
                </a:solidFill>
              </a:rPr>
              <a:t> class encapsulates UDP packets called </a:t>
            </a:r>
            <a:r>
              <a:rPr lang="en-US" sz="1400" dirty="0" err="1" smtClean="0">
                <a:solidFill>
                  <a:srgbClr val="3C5790"/>
                </a:solidFill>
              </a:rPr>
              <a:t>datagrams</a:t>
            </a:r>
            <a:r>
              <a:rPr lang="en-US" sz="1400" dirty="0" smtClean="0">
                <a:solidFill>
                  <a:srgbClr val="3C5790"/>
                </a:solidFill>
              </a:rPr>
              <a:t>.</a:t>
            </a:r>
          </a:p>
          <a:p>
            <a:r>
              <a:rPr lang="en-US" sz="1400" dirty="0" smtClean="0">
                <a:solidFill>
                  <a:srgbClr val="3C5790"/>
                </a:solidFill>
              </a:rPr>
              <a:t>A </a:t>
            </a:r>
            <a:r>
              <a:rPr lang="en-US" sz="1400" dirty="0" err="1" smtClean="0">
                <a:solidFill>
                  <a:srgbClr val="3C5790"/>
                </a:solidFill>
              </a:rPr>
              <a:t>DatagramSocket</a:t>
            </a:r>
            <a:r>
              <a:rPr lang="en-US" sz="1400" dirty="0" smtClean="0">
                <a:solidFill>
                  <a:srgbClr val="3C5790"/>
                </a:solidFill>
              </a:rPr>
              <a:t> sends/receives UDP </a:t>
            </a:r>
            <a:r>
              <a:rPr lang="en-US" sz="1400" dirty="0" err="1" smtClean="0">
                <a:solidFill>
                  <a:srgbClr val="3C5790"/>
                </a:solidFill>
              </a:rPr>
              <a:t>datagrams</a:t>
            </a:r>
            <a:r>
              <a:rPr lang="en-US" sz="1400" dirty="0" smtClean="0">
                <a:solidFill>
                  <a:srgbClr val="3C5790"/>
                </a:solidFill>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UDP (cont.)</a:t>
            </a:r>
            <a:endParaRPr lang="fr-CA" sz="3000" dirty="0" smtClean="0">
              <a:solidFill>
                <a:schemeClr val="bg1"/>
              </a:solidFill>
            </a:endParaRPr>
          </a:p>
        </p:txBody>
      </p:sp>
      <p:sp>
        <p:nvSpPr>
          <p:cNvPr id="4099" name="Espace réservé du contenu 4"/>
          <p:cNvSpPr>
            <a:spLocks noGrp="1"/>
          </p:cNvSpPr>
          <p:nvPr>
            <p:ph idx="1"/>
          </p:nvPr>
        </p:nvSpPr>
        <p:spPr>
          <a:xfrm>
            <a:off x="76200" y="6324600"/>
            <a:ext cx="8686800" cy="457200"/>
          </a:xfrm>
        </p:spPr>
        <p:txBody>
          <a:bodyPr/>
          <a:lstStyle/>
          <a:p>
            <a:r>
              <a:rPr lang="ro-RO" sz="1400" dirty="0" smtClean="0">
                <a:solidFill>
                  <a:srgbClr val="3C5790"/>
                </a:solidFill>
              </a:rPr>
              <a:t>The structure ot the UDP Datagram</a:t>
            </a:r>
            <a:endParaRPr lang="en-US" sz="1400" dirty="0" smtClean="0">
              <a:solidFill>
                <a:srgbClr val="3C5790"/>
              </a:solidFill>
            </a:endParaRPr>
          </a:p>
        </p:txBody>
      </p:sp>
      <p:pic>
        <p:nvPicPr>
          <p:cNvPr id="1026" name="Picture 2"/>
          <p:cNvPicPr>
            <a:picLocks noChangeAspect="1" noChangeArrowheads="1"/>
          </p:cNvPicPr>
          <p:nvPr/>
        </p:nvPicPr>
        <p:blipFill>
          <a:blip r:embed="rId3" cstate="print"/>
          <a:srcRect/>
          <a:stretch>
            <a:fillRect/>
          </a:stretch>
        </p:blipFill>
        <p:spPr bwMode="auto">
          <a:xfrm>
            <a:off x="1143000" y="1914525"/>
            <a:ext cx="6316579" cy="433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UDP (cont.)</a:t>
            </a:r>
            <a:endParaRPr lang="fr-CA" sz="3000" dirty="0" smtClean="0">
              <a:solidFill>
                <a:schemeClr val="bg1"/>
              </a:solidFill>
            </a:endParaRPr>
          </a:p>
        </p:txBody>
      </p:sp>
      <p:pic>
        <p:nvPicPr>
          <p:cNvPr id="2050" name="Picture 2"/>
          <p:cNvPicPr>
            <a:picLocks noChangeAspect="1" noChangeArrowheads="1"/>
          </p:cNvPicPr>
          <p:nvPr/>
        </p:nvPicPr>
        <p:blipFill>
          <a:blip r:embed="rId3" cstate="print"/>
          <a:srcRect/>
          <a:stretch>
            <a:fillRect/>
          </a:stretch>
        </p:blipFill>
        <p:spPr bwMode="auto">
          <a:xfrm>
            <a:off x="1447800" y="1905000"/>
            <a:ext cx="4953000" cy="272973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990600" y="4876800"/>
            <a:ext cx="584835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UDP (cont.)</a:t>
            </a:r>
            <a:endParaRPr lang="fr-CA" sz="3000" dirty="0" smtClean="0">
              <a:solidFill>
                <a:schemeClr val="bg1"/>
              </a:solidFill>
            </a:endParaRPr>
          </a:p>
        </p:txBody>
      </p:sp>
      <p:pic>
        <p:nvPicPr>
          <p:cNvPr id="3074" name="Picture 2"/>
          <p:cNvPicPr>
            <a:picLocks noChangeAspect="1" noChangeArrowheads="1"/>
          </p:cNvPicPr>
          <p:nvPr/>
        </p:nvPicPr>
        <p:blipFill>
          <a:blip r:embed="rId3" cstate="print"/>
          <a:srcRect/>
          <a:stretch>
            <a:fillRect/>
          </a:stretch>
        </p:blipFill>
        <p:spPr bwMode="auto">
          <a:xfrm>
            <a:off x="762000" y="2133600"/>
            <a:ext cx="7315200" cy="44143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err="1" smtClean="0">
                <a:solidFill>
                  <a:schemeClr val="bg1"/>
                </a:solidFill>
              </a:rPr>
              <a:t>OReilly</a:t>
            </a:r>
            <a:r>
              <a:rPr lang="en-US" sz="1600" dirty="0" smtClean="0">
                <a:solidFill>
                  <a:schemeClr val="bg1"/>
                </a:solidFill>
              </a:rPr>
              <a:t> Java Network Programming 4</a:t>
            </a:r>
            <a:r>
              <a:rPr lang="en-US" sz="1600" baseline="30000" dirty="0" smtClean="0">
                <a:solidFill>
                  <a:schemeClr val="bg1"/>
                </a:solidFill>
              </a:rPr>
              <a:t>th</a:t>
            </a:r>
            <a:endParaRPr lang="ro-RO" sz="1600" dirty="0" smtClean="0">
              <a:solidFill>
                <a:schemeClr val="bg1"/>
              </a:solidFill>
            </a:endParaRPr>
          </a:p>
          <a:p>
            <a:r>
              <a:rPr lang="en-US" sz="1600" dirty="0" smtClean="0">
                <a:solidFill>
                  <a:schemeClr val="bg1"/>
                </a:solidFill>
              </a:rPr>
              <a:t>O'Reilly – Java I/O, 2nd Edition</a:t>
            </a:r>
          </a:p>
          <a:p>
            <a:r>
              <a:rPr lang="en-US" sz="1600" dirty="0" smtClean="0">
                <a:solidFill>
                  <a:schemeClr val="bg1"/>
                </a:solidFill>
              </a:rPr>
              <a:t>O'Reilly – Java NIO </a:t>
            </a:r>
            <a:endParaRPr lang="fr-CA" sz="1600" dirty="0" smtClean="0">
              <a:solidFill>
                <a:schemeClr val="bg1"/>
              </a:solidFill>
            </a:endParaRPr>
          </a:p>
          <a:p>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Basic Network Concepts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dirty="0" smtClean="0">
                <a:solidFill>
                  <a:srgbClr val="3C5790"/>
                </a:solidFill>
              </a:rPr>
              <a:t>The transport layer talks only to the application layer and the Internet layer.</a:t>
            </a:r>
            <a:endParaRPr lang="ro-RO" sz="1400" dirty="0" smtClean="0">
              <a:solidFill>
                <a:srgbClr val="3C5790"/>
              </a:solidFill>
            </a:endParaRPr>
          </a:p>
          <a:p>
            <a:r>
              <a:rPr lang="en-US" sz="1400" dirty="0" smtClean="0">
                <a:solidFill>
                  <a:srgbClr val="3C5790"/>
                </a:solidFill>
              </a:rPr>
              <a:t>The Internet layer in turn talks to the host-to-network layer and the transport layer</a:t>
            </a:r>
            <a:r>
              <a:rPr lang="ro-RO" sz="1400" dirty="0" smtClean="0">
                <a:solidFill>
                  <a:srgbClr val="3C5790"/>
                </a:solidFill>
              </a:rPr>
              <a:t>.</a:t>
            </a:r>
            <a:endParaRPr lang="en-US" sz="1400" dirty="0" smtClean="0">
              <a:solidFill>
                <a:srgbClr val="3C5790"/>
              </a:solidFill>
            </a:endParaRPr>
          </a:p>
        </p:txBody>
      </p:sp>
      <p:pic>
        <p:nvPicPr>
          <p:cNvPr id="2050" name="Picture 2"/>
          <p:cNvPicPr>
            <a:picLocks noChangeAspect="1" noChangeArrowheads="1"/>
          </p:cNvPicPr>
          <p:nvPr/>
        </p:nvPicPr>
        <p:blipFill>
          <a:blip r:embed="rId3" cstate="print"/>
          <a:srcRect/>
          <a:stretch>
            <a:fillRect/>
          </a:stretch>
        </p:blipFill>
        <p:spPr bwMode="auto">
          <a:xfrm>
            <a:off x="762000" y="3352800"/>
            <a:ext cx="7067550" cy="191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Streams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2209800"/>
          </a:xfrm>
        </p:spPr>
        <p:txBody>
          <a:bodyPr/>
          <a:lstStyle/>
          <a:p>
            <a:r>
              <a:rPr lang="en-US" sz="1400" dirty="0" smtClean="0">
                <a:solidFill>
                  <a:srgbClr val="3C5790"/>
                </a:solidFill>
              </a:rPr>
              <a:t>Java's I/O libraries is designed in an abstract way that enables to read from external data sources and write to external targets. The java.io package contains classes that support input and output. The classes in the package are primarily stream-oriented;  </a:t>
            </a:r>
          </a:p>
          <a:p>
            <a:r>
              <a:rPr lang="en-US" sz="1400" dirty="0" smtClean="0">
                <a:solidFill>
                  <a:srgbClr val="3C5790"/>
                </a:solidFill>
              </a:rPr>
              <a:t>A stream is an ordered sequence of bytes of indeterminate length. Input streams move bytes of data into a Java program from some generally external source. Output streams move bytes of data from Java to some generally external target. </a:t>
            </a:r>
          </a:p>
          <a:p>
            <a:r>
              <a:rPr lang="en-US" sz="1400" dirty="0" smtClean="0">
                <a:solidFill>
                  <a:srgbClr val="3C5790"/>
                </a:solidFill>
              </a:rPr>
              <a:t>The central classes in the package are </a:t>
            </a:r>
            <a:r>
              <a:rPr lang="en-US" sz="1400" dirty="0" err="1" smtClean="0">
                <a:solidFill>
                  <a:srgbClr val="3C5790"/>
                </a:solidFill>
              </a:rPr>
              <a:t>InputStream</a:t>
            </a:r>
            <a:r>
              <a:rPr lang="en-US" sz="1400" dirty="0" smtClean="0">
                <a:solidFill>
                  <a:srgbClr val="3C5790"/>
                </a:solidFill>
              </a:rPr>
              <a:t> and </a:t>
            </a:r>
            <a:r>
              <a:rPr lang="en-US" sz="1400" dirty="0" err="1" smtClean="0">
                <a:solidFill>
                  <a:srgbClr val="3C5790"/>
                </a:solidFill>
              </a:rPr>
              <a:t>OutputStream</a:t>
            </a:r>
            <a:r>
              <a:rPr lang="en-US" sz="1400" dirty="0" smtClean="0">
                <a:solidFill>
                  <a:srgbClr val="3C5790"/>
                </a:solidFill>
              </a:rPr>
              <a:t> which are abstract base classes for reading from and writing to byte streams, respectively.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6703</TotalTime>
  <Words>5818</Words>
  <Application>Microsoft Office PowerPoint</Application>
  <PresentationFormat>On-screen Show (4:3)</PresentationFormat>
  <Paragraphs>418</Paragraphs>
  <Slides>78</Slides>
  <Notes>18</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143</vt:lpstr>
      <vt:lpstr>Java Network</vt:lpstr>
      <vt:lpstr>Contents</vt:lpstr>
      <vt:lpstr>What is Java?</vt:lpstr>
      <vt:lpstr>What is Java? (cont.)</vt:lpstr>
      <vt:lpstr>History</vt:lpstr>
      <vt:lpstr>Basic Network Concepts</vt:lpstr>
      <vt:lpstr>Basic Network Concepts (cont.)</vt:lpstr>
      <vt:lpstr>Basic Network Concepts (cont.)</vt:lpstr>
      <vt:lpstr>Streams</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Streams (cont.)</vt:lpstr>
      <vt:lpstr>Internet Addresses</vt:lpstr>
      <vt:lpstr>Internet Addresses (cont.)</vt:lpstr>
      <vt:lpstr>URI/URL</vt:lpstr>
      <vt:lpstr>URI/URL (cont.)</vt:lpstr>
      <vt:lpstr>URI/URL (cont.)</vt:lpstr>
      <vt:lpstr>URI/URL (cont.)</vt:lpstr>
      <vt:lpstr>URI/URL (cont.)</vt:lpstr>
      <vt:lpstr>URI/URL (cont.)</vt:lpstr>
      <vt:lpstr>HTTP</vt:lpstr>
      <vt:lpstr>HTTP (cont.)</vt:lpstr>
      <vt:lpstr>Sockets</vt:lpstr>
      <vt:lpstr>Sockets (cont.)</vt:lpstr>
      <vt:lpstr>Sockets (cont.)</vt:lpstr>
      <vt:lpstr>Sockets (cont.)</vt:lpstr>
      <vt:lpstr>NIO</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NIO (cont.)</vt:lpstr>
      <vt:lpstr>UDP</vt:lpstr>
      <vt:lpstr>UDP (cont.)</vt:lpstr>
      <vt:lpstr>UDP (cont.)</vt:lpstr>
      <vt:lpstr>UDP (cont.)</vt:lpstr>
      <vt:lpstr>Bibliography</vt:lpstr>
    </vt:vector>
  </TitlesOfParts>
  <Company>Computaris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735</cp:revision>
  <dcterms:created xsi:type="dcterms:W3CDTF">2012-04-12T06:19:17Z</dcterms:created>
  <dcterms:modified xsi:type="dcterms:W3CDTF">2015-01-14T20:55:41Z</dcterms:modified>
</cp:coreProperties>
</file>