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1" r:id="rId5"/>
    <p:sldId id="300" r:id="rId6"/>
    <p:sldId id="302" r:id="rId7"/>
    <p:sldId id="303" r:id="rId8"/>
    <p:sldId id="304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05" r:id="rId19"/>
    <p:sldId id="316" r:id="rId20"/>
    <p:sldId id="317" r:id="rId21"/>
    <p:sldId id="318" r:id="rId22"/>
    <p:sldId id="319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15" r:id="rId32"/>
    <p:sldId id="331" r:id="rId33"/>
    <p:sldId id="332" r:id="rId34"/>
    <p:sldId id="333" r:id="rId35"/>
    <p:sldId id="330" r:id="rId36"/>
    <p:sldId id="321" r:id="rId37"/>
    <p:sldId id="335" r:id="rId38"/>
    <p:sldId id="336" r:id="rId39"/>
    <p:sldId id="259" r:id="rId4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8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20/01/2015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20/01/2015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20/01/2015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20/01/2015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20/01/2015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20/01/2015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20/01/2015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20/01/2015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20/01/2015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20/01/2015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20/01/2015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20/01/2015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Java Performance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Garbage Collections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serial garbage collector: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default collector if the application is running on a client-class machine.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uses a single thread to process the heap.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during a full GC, it will fully compact the old generation.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enabled by using the -XX:+</a:t>
            </a:r>
            <a:r>
              <a:rPr lang="en-US" sz="1200" dirty="0" err="1" smtClean="0">
                <a:solidFill>
                  <a:srgbClr val="3C5790"/>
                </a:solidFill>
              </a:rPr>
              <a:t>UseSerialGC</a:t>
            </a:r>
            <a:r>
              <a:rPr lang="en-US" sz="1200" dirty="0" smtClean="0">
                <a:solidFill>
                  <a:srgbClr val="3C5790"/>
                </a:solidFill>
              </a:rPr>
              <a:t> flag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throughput collector: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default collector for server-class machines.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uses multiple threads to collect the young generation.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is the default behavior in JDK 7u4 and later releases.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can be enabled in earlier JDK 7 JVMs by specifying the -XX:+</a:t>
            </a:r>
            <a:r>
              <a:rPr lang="en-US" sz="1200" dirty="0" err="1" smtClean="0">
                <a:solidFill>
                  <a:srgbClr val="3C5790"/>
                </a:solidFill>
              </a:rPr>
              <a:t>UseParallelOldGC</a:t>
            </a:r>
            <a:r>
              <a:rPr lang="en-US" sz="1200" dirty="0" smtClean="0">
                <a:solidFill>
                  <a:srgbClr val="3C5790"/>
                </a:solidFill>
              </a:rPr>
              <a:t> flag.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Because it uses multiple threads, the throughput collector is often called the parallel collector.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Garbage Collections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CMS collector: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designed to eliminate the long pauses associated with the full GC cycles of the throughput and serial collectors.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uses a different algorithm to collect the young generation (-XX:+</a:t>
            </a:r>
            <a:r>
              <a:rPr lang="en-US" sz="1200" dirty="0" err="1" smtClean="0">
                <a:solidFill>
                  <a:srgbClr val="3C5790"/>
                </a:solidFill>
              </a:rPr>
              <a:t>UseParNewGC</a:t>
            </a:r>
            <a:r>
              <a:rPr lang="en-US" sz="1200" dirty="0" smtClean="0">
                <a:solidFill>
                  <a:srgbClr val="3C5790"/>
                </a:solidFill>
              </a:rPr>
              <a:t>) than the throughput collector uses (-XX:+</a:t>
            </a:r>
            <a:r>
              <a:rPr lang="en-US" sz="1200" dirty="0" err="1" smtClean="0">
                <a:solidFill>
                  <a:srgbClr val="3C5790"/>
                </a:solidFill>
              </a:rPr>
              <a:t>UseParallelGC</a:t>
            </a:r>
            <a:r>
              <a:rPr lang="en-US" sz="1200" dirty="0" smtClean="0">
                <a:solidFill>
                  <a:srgbClr val="3C5790"/>
                </a:solidFill>
              </a:rPr>
              <a:t>).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it's a low-pause collector.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trade-off here comes with increased CPU usage.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enabled by specifying the flags -XX:+</a:t>
            </a:r>
            <a:r>
              <a:rPr lang="en-US" sz="1200" dirty="0" err="1" smtClean="0">
                <a:solidFill>
                  <a:srgbClr val="3C5790"/>
                </a:solidFill>
              </a:rPr>
              <a:t>UseConcMarkSweepGC</a:t>
            </a:r>
            <a:r>
              <a:rPr lang="en-US" sz="1200" dirty="0" smtClean="0">
                <a:solidFill>
                  <a:srgbClr val="3C5790"/>
                </a:solidFill>
              </a:rPr>
              <a:t> -XX:+</a:t>
            </a:r>
            <a:r>
              <a:rPr lang="en-US" sz="1200" dirty="0" err="1" smtClean="0">
                <a:solidFill>
                  <a:srgbClr val="3C5790"/>
                </a:solidFill>
              </a:rPr>
              <a:t>UseParNewGC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G1 collector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designed to process large heaps (greater than about 4 GB)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divides the heap into a number of regions, but it is still a generational collector.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enabled by specifying the flag -XX:+UseG1GC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Garbage Collections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serial collector is best used only in those cases where the </a:t>
            </a:r>
            <a:r>
              <a:rPr lang="en-US" sz="1400" dirty="0" err="1" smtClean="0">
                <a:solidFill>
                  <a:srgbClr val="3C5790"/>
                </a:solidFill>
              </a:rPr>
              <a:t>the</a:t>
            </a:r>
            <a:r>
              <a:rPr lang="en-US" sz="1400" dirty="0" smtClean="0">
                <a:solidFill>
                  <a:srgbClr val="3C5790"/>
                </a:solidFill>
              </a:rPr>
              <a:t> application uses less than 100 MB.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extra CPU is available then using a concurrent collector will give the application a nice performance boost.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CMS is the better of the concurrent collectors when the heap is small.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G1 is designed to process the heap in regions, so it will scale better than CMS on large heaps.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Garbage Collections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828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Choosing a heap size is a matter of balance.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the heap is too small, the program will spend too much time performing GC and not enough time performing application logic.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time spent in GC pauses is dependent on the size of the heap, so as the size of the heap increases, the duration of those pauses also increases.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size of the heap is controlled by two values: an initial value (specified with -</a:t>
            </a:r>
            <a:r>
              <a:rPr lang="en-US" sz="1400" b="1" dirty="0" err="1" smtClean="0">
                <a:solidFill>
                  <a:srgbClr val="3C5790"/>
                </a:solidFill>
              </a:rPr>
              <a:t>XmsN</a:t>
            </a:r>
            <a:r>
              <a:rPr lang="en-US" sz="1400" dirty="0" smtClean="0">
                <a:solidFill>
                  <a:srgbClr val="3C5790"/>
                </a:solidFill>
              </a:rPr>
              <a:t>) and a maximum value (-</a:t>
            </a:r>
            <a:r>
              <a:rPr lang="en-US" sz="1400" b="1" dirty="0" err="1" smtClean="0">
                <a:solidFill>
                  <a:srgbClr val="3C5790"/>
                </a:solidFill>
              </a:rPr>
              <a:t>XmxN</a:t>
            </a:r>
            <a:r>
              <a:rPr lang="en-US" sz="1400" dirty="0" smtClean="0">
                <a:solidFill>
                  <a:srgbClr val="3C5790"/>
                </a:solidFill>
              </a:rPr>
              <a:t>).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810000"/>
            <a:ext cx="65246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Garbage Collections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276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decide how much of the heap to allocate to the young generation, and how much to allocate to the old generation.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-</a:t>
            </a:r>
            <a:r>
              <a:rPr lang="en-US" sz="1400" b="1" dirty="0" err="1" smtClean="0">
                <a:solidFill>
                  <a:srgbClr val="3C5790"/>
                </a:solidFill>
              </a:rPr>
              <a:t>XX:NewRatio</a:t>
            </a:r>
            <a:r>
              <a:rPr lang="en-US" sz="1400" b="1" dirty="0" smtClean="0">
                <a:solidFill>
                  <a:srgbClr val="3C5790"/>
                </a:solidFill>
              </a:rPr>
              <a:t>=N</a:t>
            </a:r>
            <a:r>
              <a:rPr lang="en-US" sz="1400" dirty="0" smtClean="0">
                <a:solidFill>
                  <a:srgbClr val="3C5790"/>
                </a:solidFill>
              </a:rPr>
              <a:t> 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 Set the ratio of the young generation to the old generation.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-</a:t>
            </a:r>
            <a:r>
              <a:rPr lang="en-US" sz="1400" b="1" dirty="0" err="1" smtClean="0">
                <a:solidFill>
                  <a:srgbClr val="3C5790"/>
                </a:solidFill>
              </a:rPr>
              <a:t>XX:NewSize</a:t>
            </a:r>
            <a:r>
              <a:rPr lang="en-US" sz="1400" b="1" dirty="0" smtClean="0">
                <a:solidFill>
                  <a:srgbClr val="3C5790"/>
                </a:solidFill>
              </a:rPr>
              <a:t>=N   </a:t>
            </a:r>
            <a:r>
              <a:rPr lang="en-US" sz="1400" dirty="0" smtClean="0">
                <a:solidFill>
                  <a:srgbClr val="3C5790"/>
                </a:solidFill>
              </a:rPr>
              <a:t>-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 </a:t>
            </a:r>
            <a:r>
              <a:rPr lang="en-US" sz="1400" dirty="0" smtClean="0">
                <a:solidFill>
                  <a:srgbClr val="3C5790"/>
                </a:solidFill>
              </a:rPr>
              <a:t>Set the initial size of the young generation.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-</a:t>
            </a:r>
            <a:r>
              <a:rPr lang="en-US" sz="1400" b="1" dirty="0" err="1" smtClean="0">
                <a:solidFill>
                  <a:srgbClr val="3C5790"/>
                </a:solidFill>
              </a:rPr>
              <a:t>XX:MaxNewSize</a:t>
            </a:r>
            <a:r>
              <a:rPr lang="en-US" sz="1400" b="1" dirty="0" smtClean="0">
                <a:solidFill>
                  <a:srgbClr val="3C5790"/>
                </a:solidFill>
              </a:rPr>
              <a:t>=N 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Set the maximum size of the young generation.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-</a:t>
            </a:r>
            <a:r>
              <a:rPr lang="en-US" sz="1400" b="1" dirty="0" err="1" smtClean="0">
                <a:solidFill>
                  <a:srgbClr val="3C5790"/>
                </a:solidFill>
              </a:rPr>
              <a:t>XmnN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Shorthand for setting both </a:t>
            </a:r>
            <a:r>
              <a:rPr lang="en-US" sz="1400" dirty="0" err="1" smtClean="0">
                <a:solidFill>
                  <a:srgbClr val="3C5790"/>
                </a:solidFill>
              </a:rPr>
              <a:t>NewSize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dirty="0" err="1" smtClean="0">
                <a:solidFill>
                  <a:srgbClr val="3C5790"/>
                </a:solidFill>
              </a:rPr>
              <a:t>MaxNewSize</a:t>
            </a:r>
            <a:r>
              <a:rPr lang="en-US" sz="1400" dirty="0" smtClean="0">
                <a:solidFill>
                  <a:srgbClr val="3C5790"/>
                </a:solidFill>
              </a:rPr>
              <a:t> to the same value.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young generation is first sized by the </a:t>
            </a:r>
            <a:r>
              <a:rPr lang="en-US" sz="1400" dirty="0" err="1" smtClean="0">
                <a:solidFill>
                  <a:srgbClr val="3C5790"/>
                </a:solidFill>
              </a:rPr>
              <a:t>NewRatio</a:t>
            </a:r>
            <a:r>
              <a:rPr lang="en-US" sz="1400" dirty="0" smtClean="0">
                <a:solidFill>
                  <a:srgbClr val="3C5790"/>
                </a:solidFill>
              </a:rPr>
              <a:t>, which has a default value of 2.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Initial Young Gen Size = Initial Heap Size / (1 + </a:t>
            </a:r>
            <a:r>
              <a:rPr lang="en-US" sz="1400" dirty="0" err="1" smtClean="0">
                <a:solidFill>
                  <a:srgbClr val="3C5790"/>
                </a:solidFill>
              </a:rPr>
              <a:t>NewRatio</a:t>
            </a:r>
            <a:r>
              <a:rPr lang="en-US" sz="1400" dirty="0" smtClean="0">
                <a:solidFill>
                  <a:srgbClr val="3C579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Garbage Collections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362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When the JVM loads classes, it must keep track of certain metadata about those classes.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This data is held in a separate heap space.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Java 7, this is called the </a:t>
            </a:r>
            <a:r>
              <a:rPr lang="en-US" sz="1400" b="1" dirty="0" err="1" smtClean="0">
                <a:solidFill>
                  <a:srgbClr val="3C5790"/>
                </a:solidFill>
              </a:rPr>
              <a:t>permgen</a:t>
            </a:r>
            <a:r>
              <a:rPr lang="en-US" sz="1400" dirty="0" smtClean="0">
                <a:solidFill>
                  <a:srgbClr val="3C5790"/>
                </a:solidFill>
              </a:rPr>
              <a:t> (or permanent generation), and in Java 8, this is called the </a:t>
            </a:r>
            <a:r>
              <a:rPr lang="en-US" sz="1400" b="1" dirty="0" err="1" smtClean="0">
                <a:solidFill>
                  <a:srgbClr val="3C5790"/>
                </a:solidFill>
              </a:rPr>
              <a:t>metaspace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Permgen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dirty="0" err="1" smtClean="0">
                <a:solidFill>
                  <a:srgbClr val="3C5790"/>
                </a:solidFill>
              </a:rPr>
              <a:t>metaspace</a:t>
            </a:r>
            <a:r>
              <a:rPr lang="en-US" sz="1400" dirty="0" smtClean="0">
                <a:solidFill>
                  <a:srgbClr val="3C5790"/>
                </a:solidFill>
              </a:rPr>
              <a:t> are not exactly the same thing.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Information in </a:t>
            </a:r>
            <a:r>
              <a:rPr lang="en-US" sz="1400" dirty="0" err="1" smtClean="0">
                <a:solidFill>
                  <a:srgbClr val="3C5790"/>
                </a:solidFill>
              </a:rPr>
              <a:t>permgen</a:t>
            </a:r>
            <a:r>
              <a:rPr lang="en-US" sz="1400" dirty="0" smtClean="0">
                <a:solidFill>
                  <a:srgbClr val="3C5790"/>
                </a:solidFill>
              </a:rPr>
              <a:t>/</a:t>
            </a:r>
            <a:r>
              <a:rPr lang="en-US" sz="1400" dirty="0" err="1" smtClean="0">
                <a:solidFill>
                  <a:srgbClr val="3C5790"/>
                </a:solidFill>
              </a:rPr>
              <a:t>metaspace</a:t>
            </a:r>
            <a:r>
              <a:rPr lang="en-US" sz="1400" dirty="0" smtClean="0">
                <a:solidFill>
                  <a:srgbClr val="3C5790"/>
                </a:solidFill>
              </a:rPr>
              <a:t> is really only used by the compiler and JVM </a:t>
            </a:r>
            <a:r>
              <a:rPr lang="en-US" sz="1400" dirty="0" err="1" smtClean="0">
                <a:solidFill>
                  <a:srgbClr val="3C5790"/>
                </a:solidFill>
              </a:rPr>
              <a:t>runtime,and</a:t>
            </a:r>
            <a:r>
              <a:rPr lang="en-US" sz="1400" dirty="0" smtClean="0">
                <a:solidFill>
                  <a:srgbClr val="3C5790"/>
                </a:solidFill>
              </a:rPr>
              <a:t> the data it holds is referred to as class metadata.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For </a:t>
            </a:r>
            <a:r>
              <a:rPr lang="en-US" sz="1400" dirty="0" err="1" smtClean="0">
                <a:solidFill>
                  <a:srgbClr val="3C5790"/>
                </a:solidFill>
              </a:rPr>
              <a:t>permgen</a:t>
            </a:r>
            <a:r>
              <a:rPr lang="en-US" sz="1400" dirty="0" smtClean="0">
                <a:solidFill>
                  <a:srgbClr val="3C5790"/>
                </a:solidFill>
              </a:rPr>
              <a:t>, the sizes are specified via these flags: -</a:t>
            </a:r>
            <a:r>
              <a:rPr lang="en-US" sz="1400" b="1" dirty="0" err="1" smtClean="0">
                <a:solidFill>
                  <a:srgbClr val="3C5790"/>
                </a:solidFill>
              </a:rPr>
              <a:t>XX:PermSize</a:t>
            </a:r>
            <a:r>
              <a:rPr lang="en-US" sz="1400" b="1" dirty="0" smtClean="0">
                <a:solidFill>
                  <a:srgbClr val="3C5790"/>
                </a:solidFill>
              </a:rPr>
              <a:t>=N</a:t>
            </a:r>
            <a:r>
              <a:rPr lang="en-US" sz="1400" dirty="0" smtClean="0">
                <a:solidFill>
                  <a:srgbClr val="3C5790"/>
                </a:solidFill>
              </a:rPr>
              <a:t> and -</a:t>
            </a:r>
            <a:r>
              <a:rPr lang="en-US" sz="1400" b="1" dirty="0" err="1" smtClean="0">
                <a:solidFill>
                  <a:srgbClr val="3C5790"/>
                </a:solidFill>
              </a:rPr>
              <a:t>XX:MaxPermSize</a:t>
            </a:r>
            <a:r>
              <a:rPr lang="en-US" sz="1400" b="1" dirty="0" smtClean="0">
                <a:solidFill>
                  <a:srgbClr val="3C5790"/>
                </a:solidFill>
              </a:rPr>
              <a:t>=N</a:t>
            </a:r>
            <a:r>
              <a:rPr lang="en-US" sz="1400" dirty="0" smtClean="0">
                <a:solidFill>
                  <a:srgbClr val="3C5790"/>
                </a:solidFill>
              </a:rPr>
              <a:t>. 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Metaspace</a:t>
            </a:r>
            <a:r>
              <a:rPr lang="en-US" sz="1400" dirty="0" smtClean="0">
                <a:solidFill>
                  <a:srgbClr val="3C5790"/>
                </a:solidFill>
              </a:rPr>
              <a:t> is sized with these flags: -</a:t>
            </a:r>
            <a:r>
              <a:rPr lang="en-US" sz="1400" b="1" dirty="0" err="1" smtClean="0">
                <a:solidFill>
                  <a:srgbClr val="3C5790"/>
                </a:solidFill>
              </a:rPr>
              <a:t>XX:MetaspaceSize</a:t>
            </a:r>
            <a:r>
              <a:rPr lang="en-US" sz="1400" b="1" dirty="0" smtClean="0">
                <a:solidFill>
                  <a:srgbClr val="3C5790"/>
                </a:solidFill>
              </a:rPr>
              <a:t>=N</a:t>
            </a:r>
            <a:r>
              <a:rPr lang="en-US" sz="1400" dirty="0" smtClean="0">
                <a:solidFill>
                  <a:srgbClr val="3C5790"/>
                </a:solidFill>
              </a:rPr>
              <a:t> and -</a:t>
            </a:r>
            <a:r>
              <a:rPr lang="en-US" sz="1400" b="1" dirty="0" err="1" smtClean="0">
                <a:solidFill>
                  <a:srgbClr val="3C5790"/>
                </a:solidFill>
              </a:rPr>
              <a:t>XX:MaxMetaspaceSize</a:t>
            </a:r>
            <a:r>
              <a:rPr lang="en-US" sz="1400" b="1" dirty="0" smtClean="0">
                <a:solidFill>
                  <a:srgbClr val="3C5790"/>
                </a:solidFill>
              </a:rPr>
              <a:t>=N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572000"/>
            <a:ext cx="69056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Garbage Collections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362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All GC algorithms except the serial collector use multiple threads.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number of these threads is controlled by the -</a:t>
            </a:r>
            <a:r>
              <a:rPr lang="en-US" sz="1400" b="1" dirty="0" err="1" smtClean="0">
                <a:solidFill>
                  <a:srgbClr val="3C5790"/>
                </a:solidFill>
              </a:rPr>
              <a:t>XX:ParallelGCThreads</a:t>
            </a:r>
            <a:r>
              <a:rPr lang="en-US" sz="1400" b="1" dirty="0" smtClean="0">
                <a:solidFill>
                  <a:srgbClr val="3C5790"/>
                </a:solidFill>
              </a:rPr>
              <a:t>=N</a:t>
            </a:r>
            <a:r>
              <a:rPr lang="en-US" sz="1400" dirty="0" smtClean="0">
                <a:solidFill>
                  <a:srgbClr val="3C5790"/>
                </a:solidFill>
              </a:rPr>
              <a:t> flag.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Because these GC operations stop the application threads from executing, the JVM attempts to use as many CPU resources as it can in order to minimize the pause time.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basic number of threads used by all GC algorithms is based on the number of CPUs on a machine.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multiple JVMs are run on a single machine, that number will be too high and must be reduced.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Garbage Collections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362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There are multiple ways to enable the GC log: specifying either of the flags </a:t>
            </a:r>
            <a:r>
              <a:rPr lang="en-US" sz="1400" b="1" dirty="0" smtClean="0">
                <a:solidFill>
                  <a:srgbClr val="3C5790"/>
                </a:solidFill>
              </a:rPr>
              <a:t>-</a:t>
            </a:r>
            <a:r>
              <a:rPr lang="en-US" sz="1400" b="1" dirty="0" err="1" smtClean="0">
                <a:solidFill>
                  <a:srgbClr val="3C5790"/>
                </a:solidFill>
              </a:rPr>
              <a:t>verbose:gc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or -</a:t>
            </a:r>
            <a:r>
              <a:rPr lang="en-US" sz="1400" b="1" dirty="0" smtClean="0">
                <a:solidFill>
                  <a:srgbClr val="3C5790"/>
                </a:solidFill>
              </a:rPr>
              <a:t>XX:+</a:t>
            </a:r>
            <a:r>
              <a:rPr lang="en-US" sz="1400" b="1" dirty="0" err="1" smtClean="0">
                <a:solidFill>
                  <a:srgbClr val="3C5790"/>
                </a:solidFill>
              </a:rPr>
              <a:t>PrintGC</a:t>
            </a:r>
            <a:r>
              <a:rPr lang="en-US" sz="1400" dirty="0" smtClean="0">
                <a:solidFill>
                  <a:srgbClr val="3C5790"/>
                </a:solidFill>
              </a:rPr>
              <a:t> will create a simple GC log.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-XX:+</a:t>
            </a:r>
            <a:r>
              <a:rPr lang="en-US" sz="1400" b="1" dirty="0" err="1" smtClean="0">
                <a:solidFill>
                  <a:srgbClr val="3C5790"/>
                </a:solidFill>
              </a:rPr>
              <a:t>PrintGCDetails</a:t>
            </a:r>
            <a:r>
              <a:rPr lang="en-US" sz="1400" dirty="0" smtClean="0">
                <a:solidFill>
                  <a:srgbClr val="3C5790"/>
                </a:solidFill>
              </a:rPr>
              <a:t> flag will create a log with much more information.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is recommended to include </a:t>
            </a:r>
            <a:r>
              <a:rPr lang="en-US" sz="1400" b="1" dirty="0" smtClean="0">
                <a:solidFill>
                  <a:srgbClr val="3C5790"/>
                </a:solidFill>
              </a:rPr>
              <a:t>-XX:+</a:t>
            </a:r>
            <a:r>
              <a:rPr lang="en-US" sz="1400" b="1" dirty="0" err="1" smtClean="0">
                <a:solidFill>
                  <a:srgbClr val="3C5790"/>
                </a:solidFill>
              </a:rPr>
              <a:t>PrintGCTimeStamps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or </a:t>
            </a:r>
            <a:r>
              <a:rPr lang="en-US" sz="1400" b="1" dirty="0" smtClean="0">
                <a:solidFill>
                  <a:srgbClr val="3C5790"/>
                </a:solidFill>
              </a:rPr>
              <a:t>-XX:+</a:t>
            </a:r>
            <a:r>
              <a:rPr lang="en-US" sz="1400" b="1" dirty="0" err="1" smtClean="0">
                <a:solidFill>
                  <a:srgbClr val="3C5790"/>
                </a:solidFill>
              </a:rPr>
              <a:t>PrintGCDateStamps</a:t>
            </a:r>
            <a:r>
              <a:rPr lang="en-US" sz="1400" dirty="0" smtClean="0">
                <a:solidFill>
                  <a:srgbClr val="3C5790"/>
                </a:solidFill>
              </a:rPr>
              <a:t>, so that the time between GC operations can be determined.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GC log is written to standard output, though that location can be changed with the </a:t>
            </a:r>
            <a:r>
              <a:rPr lang="en-US" sz="1400" b="1" dirty="0" smtClean="0">
                <a:solidFill>
                  <a:srgbClr val="3C5790"/>
                </a:solidFill>
              </a:rPr>
              <a:t>-</a:t>
            </a:r>
            <a:r>
              <a:rPr lang="en-US" sz="1400" b="1" dirty="0" err="1" smtClean="0">
                <a:solidFill>
                  <a:srgbClr val="3C5790"/>
                </a:solidFill>
              </a:rPr>
              <a:t>Xloggc:filename</a:t>
            </a:r>
            <a:r>
              <a:rPr lang="en-US" sz="1400" dirty="0" smtClean="0">
                <a:solidFill>
                  <a:srgbClr val="3C5790"/>
                </a:solidFill>
              </a:rPr>
              <a:t> flag.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Logfile</a:t>
            </a:r>
            <a:r>
              <a:rPr lang="en-US" sz="1400" dirty="0" smtClean="0">
                <a:solidFill>
                  <a:srgbClr val="3C5790"/>
                </a:solidFill>
              </a:rPr>
              <a:t> rotation is controlled with these flags: </a:t>
            </a:r>
            <a:r>
              <a:rPr lang="en-US" sz="1400" b="1" dirty="0" smtClean="0">
                <a:solidFill>
                  <a:srgbClr val="3C5790"/>
                </a:solidFill>
              </a:rPr>
              <a:t>-XX:+</a:t>
            </a:r>
            <a:r>
              <a:rPr lang="en-US" sz="1400" b="1" dirty="0" err="1" smtClean="0">
                <a:solidFill>
                  <a:srgbClr val="3C5790"/>
                </a:solidFill>
              </a:rPr>
              <a:t>UseGCLogFileRotation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-</a:t>
            </a:r>
            <a:r>
              <a:rPr lang="en-US" sz="1400" b="1" dirty="0" err="1" smtClean="0">
                <a:solidFill>
                  <a:srgbClr val="3C5790"/>
                </a:solidFill>
              </a:rPr>
              <a:t>XX:NumberOfGCLogFiles</a:t>
            </a:r>
            <a:r>
              <a:rPr lang="en-US" sz="1400" b="1" dirty="0" smtClean="0">
                <a:solidFill>
                  <a:srgbClr val="3C5790"/>
                </a:solidFill>
              </a:rPr>
              <a:t>=N -</a:t>
            </a:r>
            <a:r>
              <a:rPr lang="en-US" sz="1400" b="1" dirty="0" err="1" smtClean="0">
                <a:solidFill>
                  <a:srgbClr val="3C5790"/>
                </a:solidFill>
              </a:rPr>
              <a:t>XX:GCLogFileSize</a:t>
            </a:r>
            <a:r>
              <a:rPr lang="en-US" sz="1400" b="1" dirty="0" smtClean="0">
                <a:solidFill>
                  <a:srgbClr val="3C5790"/>
                </a:solidFill>
              </a:rPr>
              <a:t>=N</a:t>
            </a:r>
            <a:r>
              <a:rPr lang="en-US" sz="1400" dirty="0" smtClean="0">
                <a:solidFill>
                  <a:srgbClr val="3C5790"/>
                </a:solidFill>
              </a:rPr>
              <a:t>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By default, </a:t>
            </a:r>
            <a:r>
              <a:rPr lang="en-US" sz="1400" dirty="0" err="1" smtClean="0">
                <a:solidFill>
                  <a:srgbClr val="3C5790"/>
                </a:solidFill>
              </a:rPr>
              <a:t>UseGCLogFileRotation</a:t>
            </a:r>
            <a:r>
              <a:rPr lang="en-US" sz="1400" dirty="0" smtClean="0">
                <a:solidFill>
                  <a:srgbClr val="3C5790"/>
                </a:solidFill>
              </a:rPr>
              <a:t> is disabled.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Heap Memory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752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Java </a:t>
            </a:r>
            <a:r>
              <a:rPr lang="en-US" sz="1400" b="1" dirty="0" err="1" smtClean="0">
                <a:solidFill>
                  <a:srgbClr val="3C5790"/>
                </a:solidFill>
              </a:rPr>
              <a:t>jcmd</a:t>
            </a:r>
            <a:r>
              <a:rPr lang="en-US" sz="1400" dirty="0" smtClean="0">
                <a:solidFill>
                  <a:srgbClr val="3C5790"/>
                </a:solidFill>
              </a:rPr>
              <a:t> tool can check heap histograms.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Histograms show information about number of objects(instances) and the size in memory within an application without doing a full heap dump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[C stands for char arrays;[B stands for byte arrays.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Similar output can be obtains using </a:t>
            </a:r>
            <a:r>
              <a:rPr lang="ro-RO" sz="1400" b="1" dirty="0" smtClean="0">
                <a:solidFill>
                  <a:srgbClr val="3C5790"/>
                </a:solidFill>
              </a:rPr>
              <a:t>jmap</a:t>
            </a:r>
            <a:r>
              <a:rPr lang="ro-RO" sz="1400" dirty="0" smtClean="0">
                <a:solidFill>
                  <a:srgbClr val="3C5790"/>
                </a:solidFill>
              </a:rPr>
              <a:t> command: </a:t>
            </a:r>
            <a:r>
              <a:rPr lang="ro-RO" sz="1400" b="1" dirty="0" smtClean="0">
                <a:solidFill>
                  <a:srgbClr val="3C5790"/>
                </a:solidFill>
              </a:rPr>
              <a:t>j</a:t>
            </a:r>
            <a:r>
              <a:rPr lang="ro-RO" sz="1400" b="1" dirty="0" smtClean="0">
                <a:solidFill>
                  <a:srgbClr val="3C5790"/>
                </a:solidFill>
              </a:rPr>
              <a:t>map –histo 8998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jmap –histo:live 8998</a:t>
            </a:r>
            <a:r>
              <a:rPr lang="ro-RO" sz="1400" dirty="0" smtClean="0">
                <a:solidFill>
                  <a:srgbClr val="3C5790"/>
                </a:solidFill>
              </a:rPr>
              <a:t> 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 it will force a full GC before showing the instances/bytes/class names.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886200"/>
            <a:ext cx="5486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Heap </a:t>
            </a:r>
            <a:r>
              <a:rPr lang="ro-RO" sz="3200" dirty="0" smtClean="0">
                <a:solidFill>
                  <a:schemeClr val="bg1"/>
                </a:solidFill>
              </a:rPr>
              <a:t>Memory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524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 case of deeper analysis, a heap dump is required.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There are tools that can check heap dump or connect to a live app and generate the dump.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Example: 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jcmd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b="1" dirty="0" err="1" smtClean="0">
                <a:solidFill>
                  <a:srgbClr val="3C5790"/>
                </a:solidFill>
              </a:rPr>
              <a:t>process_id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b="1" dirty="0" err="1" smtClean="0">
                <a:solidFill>
                  <a:srgbClr val="3C5790"/>
                </a:solidFill>
              </a:rPr>
              <a:t>GC.heap_dump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b="1" dirty="0" err="1" smtClean="0">
                <a:solidFill>
                  <a:srgbClr val="3C5790"/>
                </a:solidFill>
              </a:rPr>
              <a:t>heap_dump.hprof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jmap</a:t>
            </a:r>
            <a:r>
              <a:rPr lang="en-US" sz="1400" b="1" dirty="0" smtClean="0">
                <a:solidFill>
                  <a:srgbClr val="3C5790"/>
                </a:solidFill>
              </a:rPr>
              <a:t> -</a:t>
            </a:r>
            <a:r>
              <a:rPr lang="en-US" sz="1400" b="1" dirty="0" err="1" smtClean="0">
                <a:solidFill>
                  <a:srgbClr val="3C5790"/>
                </a:solidFill>
              </a:rPr>
              <a:t>dump:live,file</a:t>
            </a:r>
            <a:r>
              <a:rPr lang="en-US" sz="1400" b="1" dirty="0" smtClean="0">
                <a:solidFill>
                  <a:srgbClr val="3C5790"/>
                </a:solidFill>
              </a:rPr>
              <a:t>=</a:t>
            </a:r>
            <a:r>
              <a:rPr lang="en-US" sz="1400" b="1" dirty="0" err="1" smtClean="0">
                <a:solidFill>
                  <a:srgbClr val="3C5790"/>
                </a:solidFill>
              </a:rPr>
              <a:t>heap_dump.hprof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b="1" dirty="0" err="1" smtClean="0">
                <a:solidFill>
                  <a:srgbClr val="3C5790"/>
                </a:solidFill>
              </a:rPr>
              <a:t>process_id</a:t>
            </a:r>
            <a:endParaRPr lang="en-US" sz="1400" b="1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Java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History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Tools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JVM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Garbage Collection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Heap </a:t>
            </a:r>
            <a:r>
              <a:rPr lang="ro-RO" sz="1600" dirty="0" smtClean="0">
                <a:solidFill>
                  <a:srgbClr val="3C5790"/>
                </a:solidFill>
              </a:rPr>
              <a:t>Memory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Native Memory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Threading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Tools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Heap </a:t>
            </a:r>
            <a:r>
              <a:rPr lang="ro-RO" sz="3200" dirty="0" smtClean="0">
                <a:solidFill>
                  <a:schemeClr val="bg1"/>
                </a:solidFill>
              </a:rPr>
              <a:t>Memory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Out of memory errors can occur unpredictably, making it difficult to know when to get a heap dump.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There are several JVM flags that can help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b="1" dirty="0" smtClean="0">
                <a:solidFill>
                  <a:srgbClr val="3C5790"/>
                </a:solidFill>
              </a:rPr>
              <a:t>-XX:+</a:t>
            </a:r>
            <a:r>
              <a:rPr lang="en-US" sz="1400" b="1" dirty="0" err="1" smtClean="0">
                <a:solidFill>
                  <a:srgbClr val="3C5790"/>
                </a:solidFill>
              </a:rPr>
              <a:t>HeapDumpOnOutOfMemoryError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causes the JVM to create a heap dump whenever an out of memory error is thrown.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-</a:t>
            </a:r>
            <a:r>
              <a:rPr lang="en-US" sz="1400" b="1" dirty="0" err="1" smtClean="0">
                <a:solidFill>
                  <a:srgbClr val="3C5790"/>
                </a:solidFill>
              </a:rPr>
              <a:t>XX:HeapDumpPath</a:t>
            </a:r>
            <a:r>
              <a:rPr lang="en-US" sz="1400" b="1" dirty="0" smtClean="0">
                <a:solidFill>
                  <a:srgbClr val="3C5790"/>
                </a:solidFill>
              </a:rPr>
              <a:t>=&lt;path&gt;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specifies the location where the heap dump will be written. Defaults is: </a:t>
            </a:r>
            <a:r>
              <a:rPr lang="en-US" sz="1400" dirty="0" err="1" smtClean="0">
                <a:solidFill>
                  <a:srgbClr val="3C5790"/>
                </a:solidFill>
              </a:rPr>
              <a:t>java_pid</a:t>
            </a:r>
            <a:r>
              <a:rPr lang="en-US" sz="1400" dirty="0" smtClean="0">
                <a:solidFill>
                  <a:srgbClr val="3C5790"/>
                </a:solidFill>
              </a:rPr>
              <a:t>&lt;</a:t>
            </a:r>
            <a:r>
              <a:rPr lang="en-US" sz="1400" dirty="0" err="1" smtClean="0">
                <a:solidFill>
                  <a:srgbClr val="3C5790"/>
                </a:solidFill>
              </a:rPr>
              <a:t>pid</a:t>
            </a:r>
            <a:r>
              <a:rPr lang="en-US" sz="1400" dirty="0" smtClean="0">
                <a:solidFill>
                  <a:srgbClr val="3C5790"/>
                </a:solidFill>
              </a:rPr>
              <a:t>&gt;.</a:t>
            </a:r>
            <a:r>
              <a:rPr lang="en-US" sz="1400" dirty="0" err="1" smtClean="0">
                <a:solidFill>
                  <a:srgbClr val="3C5790"/>
                </a:solidFill>
              </a:rPr>
              <a:t>hprof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-XX:+</a:t>
            </a:r>
            <a:r>
              <a:rPr lang="en-US" sz="1400" b="1" dirty="0" err="1" smtClean="0">
                <a:solidFill>
                  <a:srgbClr val="3C5790"/>
                </a:solidFill>
              </a:rPr>
              <a:t>HeapDumpAfterFullGC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generates a heap dump after running a full GC.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-XX:+</a:t>
            </a:r>
            <a:r>
              <a:rPr lang="en-US" sz="1400" b="1" dirty="0" err="1" smtClean="0">
                <a:solidFill>
                  <a:srgbClr val="3C5790"/>
                </a:solidFill>
              </a:rPr>
              <a:t>HeapDumpBeforeFullGC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generates a heap dump before running a full GC.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Heap </a:t>
            </a:r>
            <a:r>
              <a:rPr lang="ro-RO" sz="3200" dirty="0" smtClean="0">
                <a:solidFill>
                  <a:schemeClr val="bg1"/>
                </a:solidFill>
              </a:rPr>
              <a:t>Memory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JVM can throw an out of memory error is when it determines that is it spending too much time performing GC: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Exception in thread "main" </a:t>
            </a:r>
            <a:r>
              <a:rPr lang="en-US" sz="1400" b="1" dirty="0" err="1" smtClean="0">
                <a:solidFill>
                  <a:srgbClr val="3C5790"/>
                </a:solidFill>
              </a:rPr>
              <a:t>java.lang.OutOfMemoryError</a:t>
            </a:r>
            <a:r>
              <a:rPr lang="en-US" sz="1400" b="1" dirty="0" smtClean="0">
                <a:solidFill>
                  <a:srgbClr val="3C5790"/>
                </a:solidFill>
              </a:rPr>
              <a:t>: GC overhead limit exceeded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Conditions: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smtClean="0">
                <a:solidFill>
                  <a:srgbClr val="3C5790"/>
                </a:solidFill>
              </a:rPr>
              <a:t>amount of time spent in full GCs exceeds the value specified by the -</a:t>
            </a:r>
            <a:r>
              <a:rPr lang="en-US" sz="1400" b="1" dirty="0" err="1" smtClean="0">
                <a:solidFill>
                  <a:srgbClr val="3C5790"/>
                </a:solidFill>
              </a:rPr>
              <a:t>XX:GCTimeLimit</a:t>
            </a:r>
            <a:r>
              <a:rPr lang="en-US" sz="1400" b="1" dirty="0" smtClean="0">
                <a:solidFill>
                  <a:srgbClr val="3C5790"/>
                </a:solidFill>
              </a:rPr>
              <a:t>=N</a:t>
            </a:r>
            <a:r>
              <a:rPr lang="en-US" sz="1400" dirty="0" smtClean="0">
                <a:solidFill>
                  <a:srgbClr val="3C5790"/>
                </a:solidFill>
              </a:rPr>
              <a:t> flag(default value is 98</a:t>
            </a:r>
            <a:r>
              <a:rPr lang="en-US" sz="1400" dirty="0" smtClean="0">
                <a:solidFill>
                  <a:srgbClr val="3C5790"/>
                </a:solidFill>
              </a:rPr>
              <a:t>).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The amount of memory reclaimed by a full GC is less than the value specified by the -</a:t>
            </a:r>
            <a:r>
              <a:rPr lang="en-US" sz="1400" b="1" dirty="0" err="1" smtClean="0">
                <a:solidFill>
                  <a:srgbClr val="3C5790"/>
                </a:solidFill>
              </a:rPr>
              <a:t>XX:GCHeapFreeLimit</a:t>
            </a:r>
            <a:r>
              <a:rPr lang="en-US" sz="1400" b="1" dirty="0" smtClean="0">
                <a:solidFill>
                  <a:srgbClr val="3C5790"/>
                </a:solidFill>
              </a:rPr>
              <a:t>=N</a:t>
            </a:r>
            <a:r>
              <a:rPr lang="en-US" sz="1400" dirty="0" smtClean="0">
                <a:solidFill>
                  <a:srgbClr val="3C5790"/>
                </a:solidFill>
              </a:rPr>
              <a:t> flag. The default value for this is 2, meaning that </a:t>
            </a:r>
            <a:r>
              <a:rPr lang="en-US" sz="1400" dirty="0" smtClean="0">
                <a:solidFill>
                  <a:srgbClr val="3C5790"/>
                </a:solidFill>
              </a:rPr>
              <a:t>if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less </a:t>
            </a:r>
            <a:r>
              <a:rPr lang="en-US" sz="1400" dirty="0" smtClean="0">
                <a:solidFill>
                  <a:srgbClr val="3C5790"/>
                </a:solidFill>
              </a:rPr>
              <a:t>than 2% of the heap is freed during the full GC, this condition is met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The value of the </a:t>
            </a:r>
            <a:r>
              <a:rPr lang="en-US" sz="1400" b="1" dirty="0" smtClean="0">
                <a:solidFill>
                  <a:srgbClr val="3C5790"/>
                </a:solidFill>
              </a:rPr>
              <a:t>-XX:+</a:t>
            </a:r>
            <a:r>
              <a:rPr lang="en-US" sz="1400" b="1" dirty="0" err="1" smtClean="0">
                <a:solidFill>
                  <a:srgbClr val="3C5790"/>
                </a:solidFill>
              </a:rPr>
              <a:t>UseGCOverheadLimit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flag is true (default value)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Heap </a:t>
            </a:r>
            <a:r>
              <a:rPr lang="ro-RO" sz="3200" dirty="0" smtClean="0">
                <a:solidFill>
                  <a:schemeClr val="bg1"/>
                </a:solidFill>
              </a:rPr>
              <a:t>Memory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first approach to using memory more efficiently in Java is to use less heap memory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simplest </a:t>
            </a:r>
            <a:r>
              <a:rPr lang="en-US" sz="1400" dirty="0" smtClean="0">
                <a:solidFill>
                  <a:srgbClr val="3C5790"/>
                </a:solidFill>
              </a:rPr>
              <a:t>way </a:t>
            </a:r>
            <a:r>
              <a:rPr lang="en-US" sz="1400" dirty="0" smtClean="0">
                <a:solidFill>
                  <a:srgbClr val="3C5790"/>
                </a:solidFill>
              </a:rPr>
              <a:t>to use less memory is to make objects smaller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Reducing object sizes can often improve the efficiency of GC.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Even null instance variables consume space within object classes.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505200"/>
            <a:ext cx="5105400" cy="2720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Heap </a:t>
            </a:r>
            <a:r>
              <a:rPr lang="ro-RO" sz="3200" dirty="0" smtClean="0">
                <a:solidFill>
                  <a:schemeClr val="bg1"/>
                </a:solidFill>
              </a:rPr>
              <a:t>Memory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improve object creation by using object pools and thread-local variables.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Objects that are reused stay around for a long time in the heap.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there are a lot of objects in the heap, then there is less room to create new objects, and hence GC operations will occur more frequently.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Expensive objects creation: Thread pools, EJB pools, JDBC pools, large arrays, Native NIO buffers</a:t>
            </a:r>
            <a:r>
              <a:rPr lang="en-US" sz="1400" dirty="0" smtClean="0">
                <a:solidFill>
                  <a:srgbClr val="3C5790"/>
                </a:solidFill>
              </a:rPr>
              <a:t>,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Security </a:t>
            </a:r>
            <a:r>
              <a:rPr lang="en-US" sz="1400" dirty="0" smtClean="0">
                <a:solidFill>
                  <a:srgbClr val="3C5790"/>
                </a:solidFill>
              </a:rPr>
              <a:t>Classes, Random number generators, String/ZIP encoders/decoders.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Heap </a:t>
            </a:r>
            <a:r>
              <a:rPr lang="ro-RO" sz="3200" dirty="0" smtClean="0">
                <a:solidFill>
                  <a:schemeClr val="bg1"/>
                </a:solidFill>
              </a:rPr>
              <a:t>Memory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Pools of objects are inevitably synchronized.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result is that access to the pool can become slower than initializing a new object.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attempting to increase load on a system beyond what it can handle, performance will decrease.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Thread-local variables need no synchronization since they can only be used within a single thread; the thread-local </a:t>
            </a:r>
            <a:r>
              <a:rPr lang="en-US" sz="1400" b="1" dirty="0" smtClean="0">
                <a:solidFill>
                  <a:srgbClr val="3C5790"/>
                </a:solidFill>
              </a:rPr>
              <a:t>get()</a:t>
            </a:r>
            <a:r>
              <a:rPr lang="en-US" sz="1400" dirty="0" smtClean="0">
                <a:solidFill>
                  <a:srgbClr val="3C5790"/>
                </a:solidFill>
              </a:rPr>
              <a:t> method is relatively fast.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Heap </a:t>
            </a:r>
            <a:r>
              <a:rPr lang="ro-RO" sz="3200" dirty="0" smtClean="0">
                <a:solidFill>
                  <a:schemeClr val="bg1"/>
                </a:solidFill>
              </a:rPr>
              <a:t>Memory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Weak and soft references in Java also allow objects to be reused.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reference (or object reference) is any kind of reference: strong, weak, soft.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 indefinite reference is actually an instance of an object.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Indefinite references work by embedding another reference within an instance of the indefinite reference class. The encapsulated object is called the referent.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running an application that uses a lot of indefinite references, we can add the </a:t>
            </a:r>
            <a:r>
              <a:rPr lang="en-US" sz="1400" b="1" dirty="0" smtClean="0">
                <a:solidFill>
                  <a:srgbClr val="3C5790"/>
                </a:solidFill>
              </a:rPr>
              <a:t>-XX:+</a:t>
            </a:r>
            <a:r>
              <a:rPr lang="en-US" sz="1400" b="1" dirty="0" err="1" smtClean="0">
                <a:solidFill>
                  <a:srgbClr val="3C5790"/>
                </a:solidFill>
              </a:rPr>
              <a:t>PrintReferenceGC</a:t>
            </a:r>
            <a:r>
              <a:rPr lang="en-US" sz="1400" dirty="0" smtClean="0">
                <a:solidFill>
                  <a:srgbClr val="3C5790"/>
                </a:solidFill>
              </a:rPr>
              <a:t> flag (which is false by default</a:t>
            </a:r>
            <a:r>
              <a:rPr lang="en-US" sz="1400" dirty="0" smtClean="0">
                <a:solidFill>
                  <a:srgbClr val="3C5790"/>
                </a:solidFill>
              </a:rPr>
              <a:t>).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Weak references should be used when the referent in question will be used by several threads simultaneously.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Objects that are only weakly referenced are reclaimed at every GC cycle.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Heap </a:t>
            </a:r>
            <a:r>
              <a:rPr lang="ro-RO" sz="3200" dirty="0" smtClean="0">
                <a:solidFill>
                  <a:schemeClr val="bg1"/>
                </a:solidFill>
              </a:rPr>
              <a:t>Memory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Every Java class has a </a:t>
            </a:r>
            <a:r>
              <a:rPr lang="en-US" sz="1400" b="1" dirty="0" smtClean="0">
                <a:solidFill>
                  <a:srgbClr val="3C5790"/>
                </a:solidFill>
              </a:rPr>
              <a:t>finalize</a:t>
            </a:r>
            <a:r>
              <a:rPr lang="en-US" sz="1400" dirty="0" smtClean="0">
                <a:solidFill>
                  <a:srgbClr val="3C5790"/>
                </a:solidFill>
              </a:rPr>
              <a:t>() method inherited from the Object class;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That method can used to clean up data once the object is eligible for GC.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practice, it turns out to be a bad idea, and it's best not to use this method.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Finalizers</a:t>
            </a:r>
            <a:r>
              <a:rPr lang="en-US" sz="1400" dirty="0" smtClean="0">
                <a:solidFill>
                  <a:srgbClr val="3C5790"/>
                </a:solidFill>
              </a:rPr>
              <a:t> are bad for functional reasons, and they are also bad for performance.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Native Memory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JVM uses memory for its internal operations.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nonheap</a:t>
            </a:r>
            <a:r>
              <a:rPr lang="en-US" sz="1400" dirty="0" smtClean="0">
                <a:solidFill>
                  <a:srgbClr val="3C5790"/>
                </a:solidFill>
              </a:rPr>
              <a:t> memory is native memory.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Native memory can also be allocated in applications (via JNI calls to </a:t>
            </a:r>
            <a:r>
              <a:rPr lang="en-US" sz="1400" dirty="0" err="1" smtClean="0">
                <a:solidFill>
                  <a:srgbClr val="3C5790"/>
                </a:solidFill>
              </a:rPr>
              <a:t>malloc</a:t>
            </a:r>
            <a:r>
              <a:rPr lang="en-US" sz="1400" dirty="0" smtClean="0">
                <a:solidFill>
                  <a:srgbClr val="3C5790"/>
                </a:solidFill>
              </a:rPr>
              <a:t>() and similar methods, or when using New I/O, or NIO).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Useful tool to measure program performance: top, </a:t>
            </a:r>
            <a:r>
              <a:rPr lang="en-US" sz="1400" dirty="0" err="1" smtClean="0">
                <a:solidFill>
                  <a:srgbClr val="3C5790"/>
                </a:solidFill>
              </a:rPr>
              <a:t>ps</a:t>
            </a:r>
            <a:r>
              <a:rPr lang="en-US" sz="1400" dirty="0" smtClean="0">
                <a:solidFill>
                  <a:srgbClr val="3C5790"/>
                </a:solidFill>
              </a:rPr>
              <a:t> on Unix and </a:t>
            </a:r>
            <a:r>
              <a:rPr lang="en-US" sz="1400" dirty="0" err="1" smtClean="0">
                <a:solidFill>
                  <a:srgbClr val="3C5790"/>
                </a:solidFill>
              </a:rPr>
              <a:t>perfomn</a:t>
            </a:r>
            <a:r>
              <a:rPr lang="en-US" sz="1400" dirty="0" smtClean="0">
                <a:solidFill>
                  <a:srgbClr val="3C5790"/>
                </a:solidFill>
              </a:rPr>
              <a:t>/</a:t>
            </a:r>
            <a:r>
              <a:rPr lang="en-US" sz="1400" dirty="0" err="1" smtClean="0">
                <a:solidFill>
                  <a:srgbClr val="3C5790"/>
                </a:solidFill>
              </a:rPr>
              <a:t>VMMap</a:t>
            </a:r>
            <a:r>
              <a:rPr lang="en-US" sz="1400" dirty="0" smtClean="0">
                <a:solidFill>
                  <a:srgbClr val="3C5790"/>
                </a:solidFill>
              </a:rPr>
              <a:t> on windows.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Native Memory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Every time the JVM creates a thread, the OS allocates some native memory to hold that thread’s stack, committing more memory to the process.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Native memory can be allocated via JNI calls, but NIO byte buffers will also allocate native memory if they are created via the </a:t>
            </a:r>
            <a:r>
              <a:rPr lang="en-US" sz="1400" dirty="0" err="1" smtClean="0">
                <a:solidFill>
                  <a:srgbClr val="3C5790"/>
                </a:solidFill>
              </a:rPr>
              <a:t>allocateDirect</a:t>
            </a:r>
            <a:r>
              <a:rPr lang="en-US" sz="1400" dirty="0" smtClean="0">
                <a:solidFill>
                  <a:srgbClr val="3C5790"/>
                </a:solidFill>
              </a:rPr>
              <a:t>() method.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allocateDirect</a:t>
            </a:r>
            <a:r>
              <a:rPr lang="en-US" sz="1400" dirty="0" smtClean="0">
                <a:solidFill>
                  <a:srgbClr val="3C5790"/>
                </a:solidFill>
              </a:rPr>
              <a:t>() method call is quite expensive; direct byte buffers should be reused as much as possible.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total amount of memory that can be allocated for </a:t>
            </a:r>
            <a:r>
              <a:rPr lang="en-US" sz="1400" dirty="0" err="1" smtClean="0">
                <a:solidFill>
                  <a:srgbClr val="3C5790"/>
                </a:solidFill>
              </a:rPr>
              <a:t>directbyte</a:t>
            </a:r>
            <a:r>
              <a:rPr lang="en-US" sz="1400" dirty="0" smtClean="0">
                <a:solidFill>
                  <a:srgbClr val="3C5790"/>
                </a:solidFill>
              </a:rPr>
              <a:t> buffers is specified by setting the -</a:t>
            </a:r>
            <a:r>
              <a:rPr lang="en-US" sz="1400" b="1" dirty="0" err="1" smtClean="0">
                <a:solidFill>
                  <a:srgbClr val="3C5790"/>
                </a:solidFill>
              </a:rPr>
              <a:t>XX:MaxDirectMemorySize</a:t>
            </a:r>
            <a:r>
              <a:rPr lang="en-US" sz="1400" b="1" dirty="0" smtClean="0">
                <a:solidFill>
                  <a:srgbClr val="3C5790"/>
                </a:solidFill>
              </a:rPr>
              <a:t>=N</a:t>
            </a:r>
            <a:r>
              <a:rPr lang="en-US" sz="1400" dirty="0" smtClean="0">
                <a:solidFill>
                  <a:srgbClr val="3C5790"/>
                </a:solidFill>
              </a:rPr>
              <a:t> flag.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Starting in Java 7, the default value for this flag is 0, which means there is no limit.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Native Memory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Beginning in Java 8, the JVM allows some visibility into how it allocates native memory when using this option: -</a:t>
            </a:r>
            <a:r>
              <a:rPr lang="en-US" sz="1400" b="1" dirty="0" err="1" smtClean="0">
                <a:solidFill>
                  <a:srgbClr val="3C5790"/>
                </a:solidFill>
              </a:rPr>
              <a:t>XX:NativeMemoryTracking</a:t>
            </a:r>
            <a:r>
              <a:rPr lang="en-US" sz="1400" b="1" dirty="0" smtClean="0">
                <a:solidFill>
                  <a:srgbClr val="3C5790"/>
                </a:solidFill>
              </a:rPr>
              <a:t>=</a:t>
            </a:r>
            <a:r>
              <a:rPr lang="en-US" sz="1400" b="1" dirty="0" err="1" smtClean="0">
                <a:solidFill>
                  <a:srgbClr val="3C5790"/>
                </a:solidFill>
              </a:rPr>
              <a:t>off|summary|detail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By default, Native Memory Tracking (NMT) is off.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Example: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b="1" dirty="0" err="1" smtClean="0">
                <a:solidFill>
                  <a:srgbClr val="3C5790"/>
                </a:solidFill>
              </a:rPr>
              <a:t>jcmd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b="1" dirty="0" err="1" smtClean="0">
                <a:solidFill>
                  <a:srgbClr val="3C5790"/>
                </a:solidFill>
              </a:rPr>
              <a:t>process_id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b="1" dirty="0" err="1" smtClean="0">
                <a:solidFill>
                  <a:srgbClr val="3C5790"/>
                </a:solidFill>
              </a:rPr>
              <a:t>VM.native_memory</a:t>
            </a:r>
            <a:r>
              <a:rPr lang="en-US" sz="1400" b="1" dirty="0" smtClean="0">
                <a:solidFill>
                  <a:srgbClr val="3C5790"/>
                </a:solidFill>
              </a:rPr>
              <a:t> summary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Java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733800"/>
          </a:xfrm>
        </p:spPr>
        <p:txBody>
          <a:bodyPr/>
          <a:lstStyle/>
          <a:p>
            <a:r>
              <a:rPr lang="en-US" sz="1500" b="1" dirty="0" smtClean="0">
                <a:solidFill>
                  <a:srgbClr val="3C5790"/>
                </a:solidFill>
              </a:rPr>
              <a:t>Java</a:t>
            </a:r>
            <a:r>
              <a:rPr lang="en-US" sz="1500" dirty="0" smtClean="0">
                <a:solidFill>
                  <a:srgbClr val="3C5790"/>
                </a:solidFill>
              </a:rPr>
              <a:t> is a programming language created by Sun Microsystems.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Java is used in a wide variety of computing platforms from embedded devices and mobile phones on  the low end, to enterprise servers and supercomputers on the high end.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Java eliminates certain low-level constructs such   as pointers and has a very simple memory model where every object is allocated on the heap and all variables of object types are references. 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Memory management is handled through integrated automatic garbage collection performed by the JVM.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The heart of the Java platform is the concept of a "virtual machine" that executes Java </a:t>
            </a:r>
            <a:r>
              <a:rPr lang="en-US" sz="1500" b="1" dirty="0" err="1" smtClean="0">
                <a:solidFill>
                  <a:srgbClr val="3C5790"/>
                </a:solidFill>
              </a:rPr>
              <a:t>bytecode</a:t>
            </a:r>
            <a:r>
              <a:rPr lang="en-US" sz="1500" dirty="0" smtClean="0">
                <a:solidFill>
                  <a:srgbClr val="3C5790"/>
                </a:solidFill>
              </a:rPr>
              <a:t> programs. This </a:t>
            </a:r>
            <a:r>
              <a:rPr lang="en-US" sz="1500" dirty="0" err="1" smtClean="0">
                <a:solidFill>
                  <a:srgbClr val="3C5790"/>
                </a:solidFill>
              </a:rPr>
              <a:t>bytecode</a:t>
            </a:r>
            <a:r>
              <a:rPr lang="en-US" sz="1500" dirty="0" smtClean="0">
                <a:solidFill>
                  <a:srgbClr val="3C5790"/>
                </a:solidFill>
              </a:rPr>
              <a:t> is the same no matter what hardware or operating system the program is running under.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Native Memory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048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page is a unit of memory by which operating systems manage physical memory.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Machines have a limited number of TLB entries, so it becomes important to maximize the hit rate on TLB entries.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Java supports this with the </a:t>
            </a:r>
            <a:r>
              <a:rPr lang="en-US" sz="1400" b="1" dirty="0" smtClean="0">
                <a:solidFill>
                  <a:srgbClr val="3C5790"/>
                </a:solidFill>
              </a:rPr>
              <a:t>-XX:+</a:t>
            </a:r>
            <a:r>
              <a:rPr lang="en-US" sz="1400" b="1" dirty="0" err="1" smtClean="0">
                <a:solidFill>
                  <a:srgbClr val="3C5790"/>
                </a:solidFill>
              </a:rPr>
              <a:t>UseLargePages</a:t>
            </a:r>
            <a:r>
              <a:rPr lang="en-US" sz="1400" dirty="0" smtClean="0">
                <a:solidFill>
                  <a:srgbClr val="3C5790"/>
                </a:solidFill>
              </a:rPr>
              <a:t> option.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On Linux, the </a:t>
            </a:r>
            <a:r>
              <a:rPr lang="en-US" sz="1400" dirty="0" err="1" smtClean="0">
                <a:solidFill>
                  <a:srgbClr val="3C5790"/>
                </a:solidFill>
              </a:rPr>
              <a:t>UseLargePages</a:t>
            </a:r>
            <a:r>
              <a:rPr lang="en-US" sz="1400" dirty="0" smtClean="0">
                <a:solidFill>
                  <a:srgbClr val="3C5790"/>
                </a:solidFill>
              </a:rPr>
              <a:t> flags is not enabled by default, and the OS must also be configured to support large pages.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On Solaris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smtClean="0">
                <a:solidFill>
                  <a:srgbClr val="3C5790"/>
                </a:solidFill>
              </a:rPr>
              <a:t>no OS configuration is required, and large pages are enabled by default. 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# </a:t>
            </a:r>
            <a:r>
              <a:rPr lang="en-US" sz="1400" b="1" dirty="0" err="1" smtClean="0">
                <a:solidFill>
                  <a:srgbClr val="3C5790"/>
                </a:solidFill>
              </a:rPr>
              <a:t>grep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b="1" dirty="0" err="1" smtClean="0">
                <a:solidFill>
                  <a:srgbClr val="3C5790"/>
                </a:solidFill>
              </a:rPr>
              <a:t>Hugepagesize</a:t>
            </a:r>
            <a:r>
              <a:rPr lang="en-US" sz="1400" b="1" dirty="0" smtClean="0">
                <a:solidFill>
                  <a:srgbClr val="3C5790"/>
                </a:solidFill>
              </a:rPr>
              <a:t> /proc/</a:t>
            </a:r>
            <a:r>
              <a:rPr lang="en-US" sz="1400" b="1" dirty="0" err="1" smtClean="0">
                <a:solidFill>
                  <a:srgbClr val="3C5790"/>
                </a:solidFill>
              </a:rPr>
              <a:t>meminfo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r>
              <a:rPr lang="en-US" sz="1400" dirty="0" err="1" smtClean="0">
                <a:solidFill>
                  <a:srgbClr val="3C5790"/>
                </a:solidFill>
              </a:rPr>
              <a:t>Hugepagesize</a:t>
            </a:r>
            <a:r>
              <a:rPr lang="en-US" sz="1400" dirty="0" smtClean="0">
                <a:solidFill>
                  <a:srgbClr val="3C5790"/>
                </a:solidFill>
              </a:rPr>
              <a:t>: 2048 </a:t>
            </a:r>
            <a:r>
              <a:rPr lang="en-US" sz="1400" dirty="0" err="1" smtClean="0">
                <a:solidFill>
                  <a:srgbClr val="3C5790"/>
                </a:solidFill>
              </a:rPr>
              <a:t>kB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Example:  </a:t>
            </a:r>
            <a:r>
              <a:rPr lang="en-US" sz="1400" b="1" dirty="0" smtClean="0">
                <a:solidFill>
                  <a:srgbClr val="3C5790"/>
                </a:solidFill>
              </a:rPr>
              <a:t>java </a:t>
            </a:r>
            <a:r>
              <a:rPr lang="en-US" sz="1400" b="1" dirty="0" smtClean="0">
                <a:solidFill>
                  <a:srgbClr val="3C5790"/>
                </a:solidFill>
              </a:rPr>
              <a:t>-Xms4G -Xmx4G -XX:+</a:t>
            </a:r>
            <a:r>
              <a:rPr lang="en-US" sz="1400" b="1" dirty="0" err="1" smtClean="0">
                <a:solidFill>
                  <a:srgbClr val="3C5790"/>
                </a:solidFill>
              </a:rPr>
              <a:t>UseLargePages</a:t>
            </a:r>
            <a:r>
              <a:rPr lang="en-US" sz="1400" b="1" dirty="0" smtClean="0">
                <a:solidFill>
                  <a:srgbClr val="3C5790"/>
                </a:solidFill>
              </a:rPr>
              <a:t> -version</a:t>
            </a:r>
            <a:endParaRPr lang="en-US" sz="1400" b="1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Threading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05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Many Java application servers use instances of the </a:t>
            </a:r>
            <a:r>
              <a:rPr lang="en-US" sz="1400" dirty="0" err="1" smtClean="0">
                <a:solidFill>
                  <a:srgbClr val="3C5790"/>
                </a:solidFill>
              </a:rPr>
              <a:t>ThreadPoolExecutor</a:t>
            </a:r>
            <a:r>
              <a:rPr lang="en-US" sz="1400" dirty="0" smtClean="0">
                <a:solidFill>
                  <a:srgbClr val="3C5790"/>
                </a:solidFill>
              </a:rPr>
              <a:t> class to manage their tasks.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Thread pools have a minimum and maximum number of threads.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ThreadPoolExecutor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and related classes refer to the minimum number of threads as the core pool size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Each thread has a native stack, which is where the OS stores the call stack information of the thread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potential downside to setting this value too small is that a thread with an extremely large call stack will throw a </a:t>
            </a:r>
            <a:r>
              <a:rPr lang="en-US" sz="1400" b="1" dirty="0" err="1" smtClean="0">
                <a:solidFill>
                  <a:srgbClr val="3C5790"/>
                </a:solidFill>
              </a:rPr>
              <a:t>StackOverflowError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To change the stack size for a thread, use the </a:t>
            </a:r>
            <a:r>
              <a:rPr lang="en-US" sz="1400" b="1" dirty="0" smtClean="0">
                <a:solidFill>
                  <a:srgbClr val="3C5790"/>
                </a:solidFill>
              </a:rPr>
              <a:t>-</a:t>
            </a:r>
            <a:r>
              <a:rPr lang="en-US" sz="1400" b="1" dirty="0" err="1" smtClean="0">
                <a:solidFill>
                  <a:srgbClr val="3C5790"/>
                </a:solidFill>
              </a:rPr>
              <a:t>Xss</a:t>
            </a:r>
            <a:r>
              <a:rPr lang="en-US" sz="1400" b="1" dirty="0" smtClean="0">
                <a:solidFill>
                  <a:srgbClr val="3C5790"/>
                </a:solidFill>
              </a:rPr>
              <a:t>=N flag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(</a:t>
            </a:r>
            <a:r>
              <a:rPr lang="ro-RO" sz="1400" dirty="0" smtClean="0">
                <a:solidFill>
                  <a:srgbClr val="3C5790"/>
                </a:solidFill>
              </a:rPr>
              <a:t>Example: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-</a:t>
            </a:r>
            <a:r>
              <a:rPr lang="en-US" sz="1400" dirty="0" err="1" smtClean="0">
                <a:solidFill>
                  <a:srgbClr val="3C5790"/>
                </a:solidFill>
              </a:rPr>
              <a:t>Xss</a:t>
            </a:r>
            <a:r>
              <a:rPr lang="en-US" sz="1400" dirty="0" smtClean="0">
                <a:solidFill>
                  <a:srgbClr val="3C5790"/>
                </a:solidFill>
              </a:rPr>
              <a:t>=256k).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4419600"/>
            <a:ext cx="23907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Threading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Biased Locking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a thread recently used a lock, the processor’s cache can contain data the thread will need the next time it executes code protected by that same lock.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Locking requires some bookkeeping, it can sometimes be worse for performance.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small performance improvement can be obtained by disabling biased locking using the -XX:-</a:t>
            </a:r>
            <a:r>
              <a:rPr lang="en-US" sz="1400" dirty="0" err="1" smtClean="0">
                <a:solidFill>
                  <a:srgbClr val="3C5790"/>
                </a:solidFill>
              </a:rPr>
              <a:t>UseBiasedLocking</a:t>
            </a:r>
            <a:r>
              <a:rPr lang="en-US" sz="1400" dirty="0" smtClean="0">
                <a:solidFill>
                  <a:srgbClr val="3C5790"/>
                </a:solidFill>
              </a:rPr>
              <a:t> option.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Biased locking is enabled by default. 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Threading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Lock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Spinning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JVM has two options for handling a synchronized lock that is contended.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thread that is blocked from accessing the lock can enter a busy loop or the thread can be placed in a queue.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JVM will find a reasonable balance between these two cases.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Previous versions of Java supported a flag to enable or disable spin locks: </a:t>
            </a:r>
            <a:r>
              <a:rPr lang="en-US" sz="1400" b="1" dirty="0" smtClean="0">
                <a:solidFill>
                  <a:srgbClr val="3C5790"/>
                </a:solidFill>
              </a:rPr>
              <a:t>-XX:+</a:t>
            </a:r>
            <a:r>
              <a:rPr lang="en-US" sz="1400" b="1" dirty="0" err="1" smtClean="0">
                <a:solidFill>
                  <a:srgbClr val="3C5790"/>
                </a:solidFill>
              </a:rPr>
              <a:t>UseSpinning</a:t>
            </a:r>
            <a:r>
              <a:rPr lang="en-US" sz="1400" dirty="0" smtClean="0">
                <a:solidFill>
                  <a:srgbClr val="3C5790"/>
                </a:solidFill>
              </a:rPr>
              <a:t>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Java 7 and beyond, that flag no longer has any effect: the use of spin locks cannot be </a:t>
            </a:r>
            <a:r>
              <a:rPr lang="en-US" sz="1400" dirty="0" smtClean="0">
                <a:solidFill>
                  <a:srgbClr val="3C5790"/>
                </a:solidFill>
              </a:rPr>
              <a:t>disabled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Threading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jstack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err="1" smtClean="0">
                <a:solidFill>
                  <a:srgbClr val="3C5790"/>
                </a:solidFill>
              </a:rPr>
              <a:t>jcmd</a:t>
            </a:r>
            <a:r>
              <a:rPr lang="en-US" sz="1400" dirty="0" smtClean="0">
                <a:solidFill>
                  <a:srgbClr val="3C5790"/>
                </a:solidFill>
              </a:rPr>
              <a:t>, and other tools can provide information about the state of threads in a VM(running, waiting for a lock, waiting for I/O, and so on).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jstack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b="1" dirty="0" err="1" smtClean="0">
                <a:solidFill>
                  <a:srgbClr val="3C5790"/>
                </a:solidFill>
              </a:rPr>
              <a:t>pid</a:t>
            </a:r>
            <a:r>
              <a:rPr lang="en-US" sz="1400" b="1" dirty="0" smtClean="0">
                <a:solidFill>
                  <a:srgbClr val="3C5790"/>
                </a:solidFill>
              </a:rPr>
              <a:t> &gt; </a:t>
            </a:r>
            <a:r>
              <a:rPr lang="en-US" sz="1400" b="1" dirty="0" err="1" smtClean="0">
                <a:solidFill>
                  <a:srgbClr val="3C5790"/>
                </a:solidFill>
              </a:rPr>
              <a:t>jstack.out</a:t>
            </a:r>
            <a:r>
              <a:rPr lang="ro-RO" sz="1400" b="1" dirty="0" smtClean="0">
                <a:solidFill>
                  <a:srgbClr val="3C5790"/>
                </a:solidFill>
              </a:rPr>
              <a:t> 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 dumps thread states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Tools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Open source tools: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Eclipse Memory Analyzer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Thread Dump Analyzer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GCViewer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IBM Heap Analyzer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IBM Thread Analyzer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Samurai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Tools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2514600" cy="4495800"/>
          </a:xfrm>
        </p:spPr>
        <p:txBody>
          <a:bodyPr/>
          <a:lstStyle/>
          <a:p>
            <a:r>
              <a:rPr lang="ro-RO" sz="1400" b="1" dirty="0" smtClean="0">
                <a:solidFill>
                  <a:srgbClr val="3C5790"/>
                </a:solidFill>
              </a:rPr>
              <a:t>Eclipse Memory Analizer </a:t>
            </a:r>
            <a:r>
              <a:rPr lang="ro-RO" sz="1400" dirty="0" smtClean="0">
                <a:solidFill>
                  <a:srgbClr val="3C5790"/>
                </a:solidFill>
              </a:rPr>
              <a:t>displays lots of information from heap dump.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4794" y="2196307"/>
            <a:ext cx="6233006" cy="450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Tools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3874"/>
            <a:ext cx="7391400" cy="479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Tools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476500"/>
            <a:ext cx="86677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OReilly</a:t>
            </a:r>
            <a:r>
              <a:rPr lang="en-US" sz="1600" dirty="0" smtClean="0">
                <a:solidFill>
                  <a:schemeClr val="bg1"/>
                </a:solidFill>
              </a:rPr>
              <a:t> Java Performance, The Definitive Guide </a:t>
            </a:r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Java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7338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There is a </a:t>
            </a:r>
            <a:r>
              <a:rPr lang="en-US" sz="1500" b="1" dirty="0" smtClean="0">
                <a:solidFill>
                  <a:srgbClr val="3C5790"/>
                </a:solidFill>
              </a:rPr>
              <a:t>JIT(Just-In-Time)</a:t>
            </a:r>
            <a:r>
              <a:rPr lang="en-US" sz="1500" dirty="0" smtClean="0">
                <a:solidFill>
                  <a:srgbClr val="3C5790"/>
                </a:solidFill>
              </a:rPr>
              <a:t> compiler within the Java Virtual Machine, or JVM.  The JIT compiler translates the Java </a:t>
            </a:r>
            <a:r>
              <a:rPr lang="en-US" sz="1500" dirty="0" err="1" smtClean="0">
                <a:solidFill>
                  <a:srgbClr val="3C5790"/>
                </a:solidFill>
              </a:rPr>
              <a:t>bytecode</a:t>
            </a:r>
            <a:r>
              <a:rPr lang="en-US" sz="1500" dirty="0" smtClean="0">
                <a:solidFill>
                  <a:srgbClr val="3C5790"/>
                </a:solidFill>
              </a:rPr>
              <a:t> into native processor instructions at run-time and caches the native code in memory during execution. The use of a JIT compiler means that Java applications, after a short delay during loading and once they have "warmed up" by being all or mostly  JIT-compiled, tend to run about as fast as native programs.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The Java programs are cross-platform or platform independent, but the code of the Java Virtual Machines (JVM) that execute these programs is not.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History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initial Java release was named </a:t>
            </a:r>
            <a:r>
              <a:rPr lang="en-US" sz="1400" b="1" dirty="0" smtClean="0">
                <a:solidFill>
                  <a:srgbClr val="3C5790"/>
                </a:solidFill>
              </a:rPr>
              <a:t>Oak</a:t>
            </a:r>
            <a:r>
              <a:rPr lang="en-US" sz="1400" dirty="0" smtClean="0">
                <a:solidFill>
                  <a:srgbClr val="3C5790"/>
                </a:solidFill>
              </a:rPr>
              <a:t>, and the first stable version was JDK 1.0.2, called Java 1.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JDK 1.0 - 23 January  1996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JDK 1.1 – 19 February 1997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J2SE 1.2 – 8 December 1998 (codename Playground)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J2SE 1.3 – 8 May 2000 (codename Kestrel)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J2SE 1.4 – 6 February 2002 (codename Merlin)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J2SE 5.0 – 30 September 2004 (codename Tiger)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Java SE 6 – 11 December 2006 (codename Mustang)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Java SE 7 – 7 July 2011(codename Dolphin)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Java SE 8 is expected in summer 2013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Java distribution comes in different flavors: 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Java Card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run securely on smart cards and similar small-memory devices.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Java ME</a:t>
            </a:r>
            <a:r>
              <a:rPr lang="en-US" sz="1400" dirty="0" smtClean="0">
                <a:solidFill>
                  <a:srgbClr val="3C5790"/>
                </a:solidFill>
              </a:rPr>
              <a:t>(Micro Edition)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 Specifies several different sets of libraries (known as profiles) for devices with limited storage, display, and power capacities.</a:t>
            </a:r>
          </a:p>
          <a:p>
            <a:r>
              <a:rPr lang="en-US" sz="1400" b="1" dirty="0" smtClean="0">
                <a:solidFill>
                  <a:srgbClr val="3C5790"/>
                </a:solidFill>
                <a:sym typeface="Wingdings" pitchFamily="2" charset="2"/>
              </a:rPr>
              <a:t>Java SE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(Standard Edition)  for general-purpose use on desktop PCs, servers and similar devices.</a:t>
            </a:r>
          </a:p>
          <a:p>
            <a:r>
              <a:rPr lang="en-US" sz="1400" b="1" dirty="0" smtClean="0">
                <a:solidFill>
                  <a:srgbClr val="3C5790"/>
                </a:solidFill>
                <a:sym typeface="Wingdings" pitchFamily="2" charset="2"/>
              </a:rPr>
              <a:t>Java EE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(Enterprise Edition)  </a:t>
            </a:r>
            <a:r>
              <a:rPr lang="fr-FR" sz="1400" dirty="0" smtClean="0">
                <a:solidFill>
                  <a:srgbClr val="3C5790"/>
                </a:solidFill>
                <a:sym typeface="Wingdings" pitchFamily="2" charset="2"/>
              </a:rPr>
              <a:t>Java SE plus </a:t>
            </a:r>
            <a:r>
              <a:rPr lang="fr-FR" sz="1400" dirty="0" err="1" smtClean="0">
                <a:solidFill>
                  <a:srgbClr val="3C5790"/>
                </a:solidFill>
                <a:sym typeface="Wingdings" pitchFamily="2" charset="2"/>
              </a:rPr>
              <a:t>various</a:t>
            </a:r>
            <a:r>
              <a:rPr lang="fr-FR" sz="1400" dirty="0" smtClean="0">
                <a:solidFill>
                  <a:srgbClr val="3C5790"/>
                </a:solidFill>
                <a:sym typeface="Wingdings" pitchFamily="2" charset="2"/>
              </a:rPr>
              <a:t> APIs </a:t>
            </a:r>
            <a:r>
              <a:rPr lang="fr-FR" sz="1400" dirty="0" err="1" smtClean="0">
                <a:solidFill>
                  <a:srgbClr val="3C5790"/>
                </a:solidFill>
                <a:sym typeface="Wingdings" pitchFamily="2" charset="2"/>
              </a:rPr>
              <a:t>useful</a:t>
            </a:r>
            <a:r>
              <a:rPr lang="fr-FR" sz="1400" dirty="0" smtClean="0">
                <a:solidFill>
                  <a:srgbClr val="3C5790"/>
                </a:solidFill>
                <a:sym typeface="Wingdings" pitchFamily="2" charset="2"/>
              </a:rPr>
              <a:t> for multi-</a:t>
            </a:r>
            <a:r>
              <a:rPr lang="fr-FR" sz="1400" dirty="0" err="1" smtClean="0">
                <a:solidFill>
                  <a:srgbClr val="3C5790"/>
                </a:solidFill>
                <a:sym typeface="Wingdings" pitchFamily="2" charset="2"/>
              </a:rPr>
              <a:t>tier</a:t>
            </a:r>
            <a:r>
              <a:rPr lang="fr-FR" sz="1400" dirty="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FR" sz="1400" dirty="0" err="1" smtClean="0">
                <a:solidFill>
                  <a:srgbClr val="3C5790"/>
                </a:solidFill>
                <a:sym typeface="Wingdings" pitchFamily="2" charset="2"/>
              </a:rPr>
              <a:t>client–server</a:t>
            </a:r>
            <a:r>
              <a:rPr lang="fr-FR" sz="1400" dirty="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FR" sz="1400" dirty="0" err="1" smtClean="0">
                <a:solidFill>
                  <a:srgbClr val="3C5790"/>
                </a:solidFill>
                <a:sym typeface="Wingdings" pitchFamily="2" charset="2"/>
              </a:rPr>
              <a:t>enterprise</a:t>
            </a:r>
            <a:r>
              <a:rPr lang="fr-FR" sz="1400" dirty="0" smtClean="0">
                <a:solidFill>
                  <a:srgbClr val="3C5790"/>
                </a:solidFill>
                <a:sym typeface="Wingdings" pitchFamily="2" charset="2"/>
              </a:rPr>
              <a:t> applications.</a:t>
            </a:r>
            <a:endParaRPr lang="en-US" sz="1400" dirty="0" smtClean="0">
              <a:solidFill>
                <a:srgbClr val="3C5790"/>
              </a:solidFill>
              <a:sym typeface="Wingdings" pitchFamily="2" charset="2"/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Tools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On Unix-based systems, there are useful tools like </a:t>
            </a:r>
            <a:r>
              <a:rPr lang="en-US" sz="1400" b="1" dirty="0" err="1" smtClean="0">
                <a:solidFill>
                  <a:srgbClr val="3C5790"/>
                </a:solidFill>
              </a:rPr>
              <a:t>vmstat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err="1" smtClean="0">
                <a:solidFill>
                  <a:srgbClr val="3C5790"/>
                </a:solidFill>
              </a:rPr>
              <a:t>iostat</a:t>
            </a:r>
            <a:r>
              <a:rPr lang="en-US" sz="1400" dirty="0" err="1" smtClean="0">
                <a:solidFill>
                  <a:srgbClr val="3C5790"/>
                </a:solidFill>
              </a:rPr>
              <a:t>,</a:t>
            </a:r>
            <a:r>
              <a:rPr lang="en-US" sz="1400" b="1" dirty="0" err="1" smtClean="0">
                <a:solidFill>
                  <a:srgbClr val="3C5790"/>
                </a:solidFill>
              </a:rPr>
              <a:t>prstat</a:t>
            </a:r>
            <a:r>
              <a:rPr lang="en-US" sz="1400" dirty="0" smtClean="0">
                <a:solidFill>
                  <a:srgbClr val="3C5790"/>
                </a:solidFill>
              </a:rPr>
              <a:t>, and so 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On Windows, there are graphical resource monitors as well as command-line utilities like </a:t>
            </a:r>
            <a:r>
              <a:rPr lang="en-US" sz="1400" b="1" dirty="0" err="1" smtClean="0">
                <a:solidFill>
                  <a:srgbClr val="3C5790"/>
                </a:solidFill>
              </a:rPr>
              <a:t>typeperf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jcmd</a:t>
            </a:r>
            <a:r>
              <a:rPr lang="en-US" sz="1400" dirty="0" smtClean="0">
                <a:solidFill>
                  <a:srgbClr val="3C5790"/>
                </a:solidFill>
              </a:rPr>
              <a:t>: Prints basic class, thread, and VM information for a Java process. 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jconsole</a:t>
            </a:r>
            <a:r>
              <a:rPr lang="en-US" sz="1400" dirty="0" smtClean="0">
                <a:solidFill>
                  <a:srgbClr val="3C5790"/>
                </a:solidFill>
              </a:rPr>
              <a:t>: Provides a graphical view of JVM activities, including thread usage, class usage, and GC activities.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jhat</a:t>
            </a:r>
            <a:r>
              <a:rPr lang="en-US" sz="1400" dirty="0" smtClean="0">
                <a:solidFill>
                  <a:srgbClr val="3C5790"/>
                </a:solidFill>
              </a:rPr>
              <a:t>: Reads and helps analyze memory heap dumps. This is a </a:t>
            </a:r>
            <a:r>
              <a:rPr lang="en-US" sz="1400" dirty="0" err="1" smtClean="0">
                <a:solidFill>
                  <a:srgbClr val="3C5790"/>
                </a:solidFill>
              </a:rPr>
              <a:t>postprocessing</a:t>
            </a:r>
            <a:r>
              <a:rPr lang="en-US" sz="1400" dirty="0" smtClean="0">
                <a:solidFill>
                  <a:srgbClr val="3C5790"/>
                </a:solidFill>
              </a:rPr>
              <a:t> utility.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jmap</a:t>
            </a:r>
            <a:r>
              <a:rPr lang="en-US" sz="1400" dirty="0" smtClean="0">
                <a:solidFill>
                  <a:srgbClr val="3C5790"/>
                </a:solidFill>
              </a:rPr>
              <a:t>: Provides heap dumps and other information about JVM memory usage.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jinfo</a:t>
            </a:r>
            <a:r>
              <a:rPr lang="en-US" sz="1400" dirty="0" smtClean="0">
                <a:solidFill>
                  <a:srgbClr val="3C5790"/>
                </a:solidFill>
              </a:rPr>
              <a:t>: Provides visibility into the system properties of the JVM, and allows some system properties to be set dynamically.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jstack</a:t>
            </a:r>
            <a:r>
              <a:rPr lang="en-US" sz="1400" dirty="0" smtClean="0">
                <a:solidFill>
                  <a:srgbClr val="3C5790"/>
                </a:solidFill>
              </a:rPr>
              <a:t>: Dumps the stacks of a Java process. Suitable for scripting.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jstat</a:t>
            </a:r>
            <a:r>
              <a:rPr lang="en-US" sz="1400" dirty="0" smtClean="0">
                <a:solidFill>
                  <a:srgbClr val="3C5790"/>
                </a:solidFill>
              </a:rPr>
              <a:t>: provides information about GC and class-loading activities. 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jvisualvm</a:t>
            </a:r>
            <a:r>
              <a:rPr lang="en-US" sz="1400" dirty="0" smtClean="0">
                <a:solidFill>
                  <a:srgbClr val="3C5790"/>
                </a:solidFill>
              </a:rPr>
              <a:t>: A GUI tool to monitor a JVM, profile a running application, and analyze JVM heap dumps.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JVM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With a few exceptions, the JVM accepts two kinds of flags: </a:t>
            </a:r>
            <a:r>
              <a:rPr lang="en-US" sz="1400" dirty="0" err="1" smtClean="0">
                <a:solidFill>
                  <a:srgbClr val="3C5790"/>
                </a:solidFill>
              </a:rPr>
              <a:t>boolean</a:t>
            </a:r>
            <a:r>
              <a:rPr lang="en-US" sz="1400" dirty="0" smtClean="0">
                <a:solidFill>
                  <a:srgbClr val="3C5790"/>
                </a:solidFill>
              </a:rPr>
              <a:t> flags, and flags that require a parameter.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Boolean flags use this syntax: </a:t>
            </a:r>
            <a:r>
              <a:rPr lang="en-US" sz="1200" b="1" dirty="0" smtClean="0">
                <a:solidFill>
                  <a:srgbClr val="3C5790"/>
                </a:solidFill>
              </a:rPr>
              <a:t>-XX:+</a:t>
            </a:r>
            <a:r>
              <a:rPr lang="en-US" sz="1200" b="1" dirty="0" err="1" smtClean="0">
                <a:solidFill>
                  <a:srgbClr val="3C5790"/>
                </a:solidFill>
              </a:rPr>
              <a:t>FlagName</a:t>
            </a:r>
            <a:r>
              <a:rPr lang="en-US" sz="1200" dirty="0" smtClean="0">
                <a:solidFill>
                  <a:srgbClr val="3C5790"/>
                </a:solidFill>
              </a:rPr>
              <a:t> enables the flag, and </a:t>
            </a:r>
            <a:r>
              <a:rPr lang="en-US" sz="1200" b="1" dirty="0" smtClean="0">
                <a:solidFill>
                  <a:srgbClr val="3C5790"/>
                </a:solidFill>
              </a:rPr>
              <a:t>-XX:-</a:t>
            </a:r>
            <a:r>
              <a:rPr lang="en-US" sz="1200" b="1" dirty="0" err="1" smtClean="0">
                <a:solidFill>
                  <a:srgbClr val="3C5790"/>
                </a:solidFill>
              </a:rPr>
              <a:t>FlagName</a:t>
            </a:r>
            <a:r>
              <a:rPr lang="en-US" sz="1200" dirty="0" smtClean="0">
                <a:solidFill>
                  <a:srgbClr val="3C5790"/>
                </a:solidFill>
              </a:rPr>
              <a:t> disables the flag.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Flags that require a parameter: </a:t>
            </a:r>
            <a:r>
              <a:rPr lang="en-US" sz="1200" b="1" dirty="0" smtClean="0">
                <a:solidFill>
                  <a:srgbClr val="3C5790"/>
                </a:solidFill>
              </a:rPr>
              <a:t>-</a:t>
            </a:r>
            <a:r>
              <a:rPr lang="en-US" sz="1200" b="1" dirty="0" err="1" smtClean="0">
                <a:solidFill>
                  <a:srgbClr val="3C5790"/>
                </a:solidFill>
              </a:rPr>
              <a:t>XX:FlagName</a:t>
            </a:r>
            <a:r>
              <a:rPr lang="en-US" sz="1200" b="1" dirty="0" smtClean="0">
                <a:solidFill>
                  <a:srgbClr val="3C5790"/>
                </a:solidFill>
              </a:rPr>
              <a:t>=something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Java 7 and 8 introduce a number of new features and tools that make it even easier to get the best possible performance from a Java application.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Garbage Collections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GC consists of finding objects that are no longer in use, and freeing the memory associated with those objects.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All garbage collectors work by splitting the heap into different generations.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old (or tenured) generation</a:t>
            </a:r>
            <a:r>
              <a:rPr lang="ro-RO" sz="12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young generation.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young generation is further divided into sections known as </a:t>
            </a:r>
            <a:r>
              <a:rPr lang="en-US" sz="1400" dirty="0" err="1" smtClean="0">
                <a:solidFill>
                  <a:srgbClr val="3C5790"/>
                </a:solidFill>
              </a:rPr>
              <a:t>eden</a:t>
            </a:r>
            <a:r>
              <a:rPr lang="en-US" sz="1400" dirty="0" smtClean="0">
                <a:solidFill>
                  <a:srgbClr val="3C5790"/>
                </a:solidFill>
              </a:rPr>
              <a:t> and the survivor spaces.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Garbage Collections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simpler algorithms stop all application threads, find the unused objects and free their memory,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and then compact the heap.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This process is called a full GC, and it generally causes a long pause for the application threads.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JVM provides four different algorithms for performing GC</a:t>
            </a:r>
            <a:r>
              <a:rPr lang="ro-RO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serial garbage collector</a:t>
            </a:r>
            <a:endParaRPr lang="ro-RO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throughput collector</a:t>
            </a:r>
            <a:endParaRPr lang="ro-RO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CMS collector</a:t>
            </a:r>
            <a:endParaRPr lang="ro-RO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G1 collector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7093</TotalTime>
  <Words>3215</Words>
  <Application>Microsoft Office PowerPoint</Application>
  <PresentationFormat>On-screen Show (4:3)</PresentationFormat>
  <Paragraphs>248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143</vt:lpstr>
      <vt:lpstr>Java Performance</vt:lpstr>
      <vt:lpstr>Contents</vt:lpstr>
      <vt:lpstr>What is Java?</vt:lpstr>
      <vt:lpstr>What is Java? (cont.)</vt:lpstr>
      <vt:lpstr>History</vt:lpstr>
      <vt:lpstr>Tools</vt:lpstr>
      <vt:lpstr>JVM</vt:lpstr>
      <vt:lpstr>Garbage Collections</vt:lpstr>
      <vt:lpstr>Garbage Collections (cont.)</vt:lpstr>
      <vt:lpstr>Garbage Collections (cont.)</vt:lpstr>
      <vt:lpstr>Garbage Collections (cont.)</vt:lpstr>
      <vt:lpstr>Garbage Collections (cont.)</vt:lpstr>
      <vt:lpstr>Garbage Collections (cont.)</vt:lpstr>
      <vt:lpstr>Garbage Collections (cont.)</vt:lpstr>
      <vt:lpstr>Garbage Collections (cont.)</vt:lpstr>
      <vt:lpstr>Garbage Collections (cont.)</vt:lpstr>
      <vt:lpstr>Garbage Collections (cont.)</vt:lpstr>
      <vt:lpstr>Heap Memory</vt:lpstr>
      <vt:lpstr>Heap Memory (cont.)</vt:lpstr>
      <vt:lpstr>Heap Memory (cont.)</vt:lpstr>
      <vt:lpstr>Heap Memory (cont.)</vt:lpstr>
      <vt:lpstr>Heap Memory (cont.)</vt:lpstr>
      <vt:lpstr>Heap Memory (cont.)</vt:lpstr>
      <vt:lpstr>Heap Memory (cont.)</vt:lpstr>
      <vt:lpstr>Heap Memory (cont.)</vt:lpstr>
      <vt:lpstr>Heap Memory (cont.)</vt:lpstr>
      <vt:lpstr>Native Memory</vt:lpstr>
      <vt:lpstr>Native Memory (cont.)</vt:lpstr>
      <vt:lpstr>Native Memory (cont.)</vt:lpstr>
      <vt:lpstr>Native Memory (cont.)</vt:lpstr>
      <vt:lpstr>Threading</vt:lpstr>
      <vt:lpstr>Threading (cont.)</vt:lpstr>
      <vt:lpstr>Threading (cont.)</vt:lpstr>
      <vt:lpstr>Threading (cont.)</vt:lpstr>
      <vt:lpstr>Tools</vt:lpstr>
      <vt:lpstr>Tools (cont.)</vt:lpstr>
      <vt:lpstr>Tools (cont.)</vt:lpstr>
      <vt:lpstr>Tools (cont.)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710</cp:revision>
  <dcterms:created xsi:type="dcterms:W3CDTF">2012-04-12T06:19:17Z</dcterms:created>
  <dcterms:modified xsi:type="dcterms:W3CDTF">2015-01-21T00:28:45Z</dcterms:modified>
</cp:coreProperties>
</file>