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5"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3" r:id="rId37"/>
    <p:sldId id="294" r:id="rId38"/>
    <p:sldId id="295" r:id="rId39"/>
    <p:sldId id="296" r:id="rId40"/>
    <p:sldId id="298" r:id="rId41"/>
    <p:sldId id="297" r:id="rId42"/>
    <p:sldId id="299" r:id="rId43"/>
    <p:sldId id="300" r:id="rId44"/>
    <p:sldId id="259" r:id="rId45"/>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18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11/06/2012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11/06/2012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11/06/2012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11/06/2012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11/06/2012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11/06/2012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11/06/2012</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11/06/2012</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11/06/2012</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11/06/2012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11/06/2012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11/06/2012</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smtClean="0">
                <a:solidFill>
                  <a:schemeClr val="bg1"/>
                </a:solidFill>
              </a:rPr>
              <a:t>Java 7 </a:t>
            </a:r>
            <a:br>
              <a:rPr lang="fr-CA" sz="4000" dirty="0" smtClean="0">
                <a:solidFill>
                  <a:schemeClr val="bg1"/>
                </a:solidFill>
              </a:rPr>
            </a:br>
            <a:r>
              <a:rPr lang="fr-CA" sz="3800" dirty="0" smtClean="0">
                <a:solidFill>
                  <a:schemeClr val="bg1"/>
                </a:solidFill>
              </a:rPr>
              <a:t> New </a:t>
            </a:r>
            <a:r>
              <a:rPr lang="fr-CA" sz="3800" dirty="0" err="1" smtClean="0">
                <a:solidFill>
                  <a:schemeClr val="bg1"/>
                </a:solidFill>
              </a:rPr>
              <a:t>Features</a:t>
            </a:r>
            <a:endParaRPr lang="fr-CA" sz="3800" dirty="0" smtClean="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smtClean="0">
                <a:solidFill>
                  <a:schemeClr val="bg1"/>
                </a:solidFill>
              </a:rPr>
              <a:t>Dima Ionut Daniel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pPr lvl="1"/>
            <a:r>
              <a:rPr lang="fr-CA" sz="3000" dirty="0" err="1" smtClean="0">
                <a:solidFill>
                  <a:schemeClr val="bg1"/>
                </a:solidFill>
              </a:rPr>
              <a:t>Using</a:t>
            </a:r>
            <a:r>
              <a:rPr lang="fr-CA" sz="3000" dirty="0" smtClean="0">
                <a:solidFill>
                  <a:schemeClr val="bg1"/>
                </a:solidFill>
              </a:rPr>
              <a:t> </a:t>
            </a:r>
            <a:r>
              <a:rPr lang="fr-CA" sz="3000" dirty="0" err="1" smtClean="0">
                <a:solidFill>
                  <a:schemeClr val="bg1"/>
                </a:solidFill>
              </a:rPr>
              <a:t>suppressed</a:t>
            </a:r>
            <a:r>
              <a:rPr lang="fr-CA" sz="3000" dirty="0" smtClean="0">
                <a:solidFill>
                  <a:schemeClr val="bg1"/>
                </a:solidFill>
              </a:rPr>
              <a:t> exceptions</a:t>
            </a:r>
          </a:p>
        </p:txBody>
      </p:sp>
      <p:sp>
        <p:nvSpPr>
          <p:cNvPr id="4099" name="Espace réservé du contenu 4"/>
          <p:cNvSpPr>
            <a:spLocks noGrp="1"/>
          </p:cNvSpPr>
          <p:nvPr>
            <p:ph idx="1"/>
          </p:nvPr>
        </p:nvSpPr>
        <p:spPr>
          <a:xfrm>
            <a:off x="76200" y="1905000"/>
            <a:ext cx="8839200" cy="2286000"/>
          </a:xfrm>
        </p:spPr>
        <p:txBody>
          <a:bodyPr/>
          <a:lstStyle/>
          <a:p>
            <a:r>
              <a:rPr lang="en-US" sz="1300" dirty="0" smtClean="0">
                <a:solidFill>
                  <a:srgbClr val="3C5790"/>
                </a:solidFill>
              </a:rPr>
              <a:t>The </a:t>
            </a:r>
            <a:r>
              <a:rPr lang="en-US" sz="1300" dirty="0" err="1" smtClean="0">
                <a:solidFill>
                  <a:srgbClr val="3C5790"/>
                </a:solidFill>
              </a:rPr>
              <a:t>java.lang.Exception</a:t>
            </a:r>
            <a:r>
              <a:rPr lang="en-US" sz="1300" dirty="0" smtClean="0">
                <a:solidFill>
                  <a:srgbClr val="3C5790"/>
                </a:solidFill>
              </a:rPr>
              <a:t> class has a new constructor along with two methods: </a:t>
            </a:r>
            <a:r>
              <a:rPr lang="en-US" sz="1300" b="1" dirty="0" err="1" smtClean="0">
                <a:solidFill>
                  <a:srgbClr val="3C5790"/>
                </a:solidFill>
              </a:rPr>
              <a:t>addSuppressed</a:t>
            </a:r>
            <a:r>
              <a:rPr lang="en-US" sz="1300" dirty="0" smtClean="0">
                <a:solidFill>
                  <a:srgbClr val="3C5790"/>
                </a:solidFill>
              </a:rPr>
              <a:t> and </a:t>
            </a:r>
            <a:r>
              <a:rPr lang="en-US" sz="1300" b="1" dirty="0" err="1" smtClean="0">
                <a:solidFill>
                  <a:srgbClr val="3C5790"/>
                </a:solidFill>
              </a:rPr>
              <a:t>getSuppressed</a:t>
            </a:r>
            <a:r>
              <a:rPr lang="en-US" sz="1300" dirty="0" smtClean="0">
                <a:solidFill>
                  <a:srgbClr val="3C5790"/>
                </a:solidFill>
              </a:rPr>
              <a:t>.</a:t>
            </a:r>
          </a:p>
          <a:p>
            <a:r>
              <a:rPr lang="en-US" sz="1300" dirty="0" smtClean="0">
                <a:solidFill>
                  <a:srgbClr val="3C5790"/>
                </a:solidFill>
              </a:rPr>
              <a:t>Suppressed exceptions are those exceptions that are not explicitly reported.</a:t>
            </a:r>
          </a:p>
          <a:p>
            <a:r>
              <a:rPr lang="en-US" sz="1300" dirty="0" smtClean="0">
                <a:solidFill>
                  <a:srgbClr val="3C5790"/>
                </a:solidFill>
              </a:rPr>
              <a:t>In the case of the try-with-resources try block, exceptions may be thrown from the try block itself or when the resources created by the try block are closed. When more than one exception is thrown, exceptions may be suppressed.</a:t>
            </a:r>
          </a:p>
          <a:p>
            <a:r>
              <a:rPr lang="en-US" sz="1300" dirty="0" smtClean="0">
                <a:solidFill>
                  <a:srgbClr val="3C5790"/>
                </a:solidFill>
              </a:rPr>
              <a:t>Suppressed exceptions can be retrieved using the </a:t>
            </a:r>
            <a:r>
              <a:rPr lang="en-US" sz="1300" b="1" dirty="0" err="1" smtClean="0">
                <a:solidFill>
                  <a:srgbClr val="3C5790"/>
                </a:solidFill>
              </a:rPr>
              <a:t>getSuppressed</a:t>
            </a:r>
            <a:r>
              <a:rPr lang="en-US" sz="1300" dirty="0" smtClean="0">
                <a:solidFill>
                  <a:srgbClr val="3C5790"/>
                </a:solidFill>
              </a:rPr>
              <a:t> method. Programmer created exceptions can designate an exception as suppressed by using the </a:t>
            </a:r>
            <a:r>
              <a:rPr lang="en-US" sz="1300" b="1" dirty="0" err="1" smtClean="0">
                <a:solidFill>
                  <a:srgbClr val="3C5790"/>
                </a:solidFill>
              </a:rPr>
              <a:t>addSuppressed</a:t>
            </a:r>
            <a:r>
              <a:rPr lang="en-US" sz="1300" dirty="0" smtClean="0">
                <a:solidFill>
                  <a:srgbClr val="3C5790"/>
                </a:solidFill>
              </a:rPr>
              <a:t> method.</a:t>
            </a:r>
            <a:endParaRPr lang="en-US" sz="1400" dirty="0" smtClean="0">
              <a:solidFill>
                <a:srgbClr val="3C5790"/>
              </a:solidFill>
            </a:endParaRPr>
          </a:p>
          <a:p>
            <a:endParaRPr lang="fr-CA" sz="1400" dirty="0" smtClean="0">
              <a:solidFill>
                <a:srgbClr val="3C5790"/>
              </a:solidFill>
            </a:endParaRPr>
          </a:p>
        </p:txBody>
      </p:sp>
      <p:pic>
        <p:nvPicPr>
          <p:cNvPr id="3076" name="Picture 4"/>
          <p:cNvPicPr>
            <a:picLocks noChangeAspect="1" noChangeArrowheads="1"/>
          </p:cNvPicPr>
          <p:nvPr/>
        </p:nvPicPr>
        <p:blipFill>
          <a:blip r:embed="rId3" cstate="print"/>
          <a:srcRect/>
          <a:stretch>
            <a:fillRect/>
          </a:stretch>
        </p:blipFill>
        <p:spPr bwMode="auto">
          <a:xfrm>
            <a:off x="2209800" y="3581400"/>
            <a:ext cx="3619500" cy="1466850"/>
          </a:xfrm>
          <a:prstGeom prst="rect">
            <a:avLst/>
          </a:prstGeom>
          <a:noFill/>
          <a:ln w="9525">
            <a:noFill/>
            <a:miter lim="800000"/>
            <a:headEnd/>
            <a:tailEnd/>
          </a:ln>
          <a:effectLst/>
        </p:spPr>
      </p:pic>
      <p:pic>
        <p:nvPicPr>
          <p:cNvPr id="3077" name="Picture 5"/>
          <p:cNvPicPr>
            <a:picLocks noChangeAspect="1" noChangeArrowheads="1"/>
          </p:cNvPicPr>
          <p:nvPr/>
        </p:nvPicPr>
        <p:blipFill>
          <a:blip r:embed="rId4" cstate="print"/>
          <a:srcRect/>
          <a:stretch>
            <a:fillRect/>
          </a:stretch>
        </p:blipFill>
        <p:spPr bwMode="auto">
          <a:xfrm>
            <a:off x="1447800" y="5334000"/>
            <a:ext cx="5743575" cy="942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pPr lvl="1"/>
            <a:r>
              <a:rPr lang="fr-CA" sz="3000" dirty="0" err="1" smtClean="0">
                <a:solidFill>
                  <a:schemeClr val="bg1"/>
                </a:solidFill>
              </a:rPr>
              <a:t>Using</a:t>
            </a:r>
            <a:r>
              <a:rPr lang="fr-CA" sz="3000" dirty="0" smtClean="0">
                <a:solidFill>
                  <a:schemeClr val="bg1"/>
                </a:solidFill>
              </a:rPr>
              <a:t> </a:t>
            </a:r>
            <a:r>
              <a:rPr lang="fr-CA" sz="3000" dirty="0" err="1" smtClean="0">
                <a:solidFill>
                  <a:schemeClr val="bg1"/>
                </a:solidFill>
              </a:rPr>
              <a:t>suppressed</a:t>
            </a:r>
            <a:r>
              <a:rPr lang="fr-CA" sz="3000" dirty="0" smtClean="0">
                <a:solidFill>
                  <a:schemeClr val="bg1"/>
                </a:solidFill>
              </a:rPr>
              <a:t> exceptions</a:t>
            </a:r>
          </a:p>
        </p:txBody>
      </p:sp>
      <p:sp>
        <p:nvSpPr>
          <p:cNvPr id="4099" name="Espace réservé du contenu 4"/>
          <p:cNvSpPr>
            <a:spLocks noGrp="1"/>
          </p:cNvSpPr>
          <p:nvPr>
            <p:ph idx="1"/>
          </p:nvPr>
        </p:nvSpPr>
        <p:spPr>
          <a:xfrm>
            <a:off x="76200" y="1905000"/>
            <a:ext cx="8839200" cy="1143000"/>
          </a:xfrm>
        </p:spPr>
        <p:txBody>
          <a:bodyPr/>
          <a:lstStyle/>
          <a:p>
            <a:r>
              <a:rPr lang="en-US" sz="1300" dirty="0" smtClean="0">
                <a:solidFill>
                  <a:srgbClr val="3C5790"/>
                </a:solidFill>
              </a:rPr>
              <a:t>Java 7 added a convenient method to store the exception thrown from finally block because in early editions the exception from try block was lost(was suppressed).</a:t>
            </a:r>
          </a:p>
          <a:p>
            <a:endParaRPr lang="en-US" sz="1400" dirty="0" smtClean="0">
              <a:solidFill>
                <a:srgbClr val="3C5790"/>
              </a:solidFill>
            </a:endParaRPr>
          </a:p>
          <a:p>
            <a:endParaRPr lang="fr-CA" sz="1400" dirty="0" smtClean="0">
              <a:solidFill>
                <a:srgbClr val="3C5790"/>
              </a:solidFill>
            </a:endParaRPr>
          </a:p>
        </p:txBody>
      </p:sp>
      <p:pic>
        <p:nvPicPr>
          <p:cNvPr id="3074" name="Picture 2"/>
          <p:cNvPicPr>
            <a:picLocks noChangeAspect="1" noChangeArrowheads="1"/>
          </p:cNvPicPr>
          <p:nvPr/>
        </p:nvPicPr>
        <p:blipFill>
          <a:blip r:embed="rId3" cstate="print"/>
          <a:srcRect/>
          <a:stretch>
            <a:fillRect/>
          </a:stretch>
        </p:blipFill>
        <p:spPr bwMode="auto">
          <a:xfrm>
            <a:off x="1904999" y="2628765"/>
            <a:ext cx="5199671" cy="2324235"/>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cstate="print"/>
          <a:srcRect/>
          <a:stretch>
            <a:fillRect/>
          </a:stretch>
        </p:blipFill>
        <p:spPr bwMode="auto">
          <a:xfrm>
            <a:off x="1524000" y="5195476"/>
            <a:ext cx="5791200" cy="97672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pPr lvl="1"/>
            <a:r>
              <a:rPr lang="fr-CA" sz="3000" dirty="0" err="1" smtClean="0">
                <a:solidFill>
                  <a:schemeClr val="bg1"/>
                </a:solidFill>
              </a:rPr>
              <a:t>Creating</a:t>
            </a:r>
            <a:r>
              <a:rPr lang="fr-CA" sz="3000" dirty="0" smtClean="0">
                <a:solidFill>
                  <a:schemeClr val="bg1"/>
                </a:solidFill>
              </a:rPr>
              <a:t> custom </a:t>
            </a:r>
            <a:r>
              <a:rPr lang="fr-CA" sz="3000" dirty="0" err="1" smtClean="0">
                <a:solidFill>
                  <a:schemeClr val="bg1"/>
                </a:solidFill>
              </a:rPr>
              <a:t>try</a:t>
            </a:r>
            <a:r>
              <a:rPr lang="fr-CA" sz="3000" dirty="0" smtClean="0">
                <a:solidFill>
                  <a:schemeClr val="bg1"/>
                </a:solidFill>
              </a:rPr>
              <a:t>-</a:t>
            </a:r>
            <a:r>
              <a:rPr lang="fr-CA" sz="3000" dirty="0" err="1" smtClean="0">
                <a:solidFill>
                  <a:schemeClr val="bg1"/>
                </a:solidFill>
              </a:rPr>
              <a:t>with</a:t>
            </a:r>
            <a:r>
              <a:rPr lang="fr-CA" sz="3000" dirty="0" smtClean="0">
                <a:solidFill>
                  <a:schemeClr val="bg1"/>
                </a:solidFill>
              </a:rPr>
              <a:t>-</a:t>
            </a:r>
            <a:r>
              <a:rPr lang="fr-CA" sz="3000" dirty="0" err="1" smtClean="0">
                <a:solidFill>
                  <a:schemeClr val="bg1"/>
                </a:solidFill>
              </a:rPr>
              <a:t>resource</a:t>
            </a:r>
            <a:r>
              <a:rPr lang="fr-CA" sz="3000" dirty="0" smtClean="0">
                <a:solidFill>
                  <a:schemeClr val="bg1"/>
                </a:solidFill>
              </a:rPr>
              <a:t> technique</a:t>
            </a:r>
          </a:p>
        </p:txBody>
      </p:sp>
      <p:sp>
        <p:nvSpPr>
          <p:cNvPr id="4099" name="Espace réservé du contenu 4"/>
          <p:cNvSpPr>
            <a:spLocks noGrp="1"/>
          </p:cNvSpPr>
          <p:nvPr>
            <p:ph idx="1"/>
          </p:nvPr>
        </p:nvSpPr>
        <p:spPr>
          <a:xfrm>
            <a:off x="76200" y="1905000"/>
            <a:ext cx="8839200" cy="1295400"/>
          </a:xfrm>
        </p:spPr>
        <p:txBody>
          <a:bodyPr/>
          <a:lstStyle/>
          <a:p>
            <a:r>
              <a:rPr lang="en-US" sz="1400" dirty="0" smtClean="0"/>
              <a:t>Steps to create a try-with-resource class:</a:t>
            </a:r>
          </a:p>
          <a:p>
            <a:r>
              <a:rPr lang="en-US" sz="1400" dirty="0" smtClean="0"/>
              <a:t>1. Implement the </a:t>
            </a:r>
            <a:r>
              <a:rPr lang="en-US" sz="1400" b="1" dirty="0" err="1" smtClean="0"/>
              <a:t>java.lang.AutoCloseable</a:t>
            </a:r>
            <a:r>
              <a:rPr lang="en-US" sz="1400" dirty="0" smtClean="0"/>
              <a:t> interface.</a:t>
            </a:r>
          </a:p>
          <a:p>
            <a:r>
              <a:rPr lang="en-US" sz="1400" dirty="0" smtClean="0"/>
              <a:t>2. Override the </a:t>
            </a:r>
            <a:r>
              <a:rPr lang="en-US" sz="1400" b="1" dirty="0" smtClean="0"/>
              <a:t>close</a:t>
            </a:r>
            <a:r>
              <a:rPr lang="en-US" sz="1400" dirty="0" smtClean="0"/>
              <a:t> method</a:t>
            </a:r>
          </a:p>
          <a:p>
            <a:pPr>
              <a:buNone/>
            </a:pPr>
            <a:endParaRPr lang="en-US" sz="1400" dirty="0" smtClean="0"/>
          </a:p>
          <a:p>
            <a:endParaRPr lang="fr-CA" sz="1400" dirty="0" smtClean="0">
              <a:solidFill>
                <a:srgbClr val="3C5790"/>
              </a:solidFill>
            </a:endParaRPr>
          </a:p>
        </p:txBody>
      </p:sp>
      <p:pic>
        <p:nvPicPr>
          <p:cNvPr id="6" name="Picture 2"/>
          <p:cNvPicPr>
            <a:picLocks noChangeAspect="1" noChangeArrowheads="1"/>
          </p:cNvPicPr>
          <p:nvPr/>
        </p:nvPicPr>
        <p:blipFill>
          <a:blip r:embed="rId3" cstate="print"/>
          <a:srcRect/>
          <a:stretch>
            <a:fillRect/>
          </a:stretch>
        </p:blipFill>
        <p:spPr bwMode="auto">
          <a:xfrm>
            <a:off x="2057401" y="2971800"/>
            <a:ext cx="4114800" cy="2924869"/>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cstate="print"/>
          <a:srcRect/>
          <a:stretch>
            <a:fillRect/>
          </a:stretch>
        </p:blipFill>
        <p:spPr bwMode="auto">
          <a:xfrm>
            <a:off x="3048000" y="5791200"/>
            <a:ext cx="1428750" cy="7524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pPr lvl="1"/>
            <a:r>
              <a:rPr lang="fr-CA" sz="3000" dirty="0" err="1" smtClean="0">
                <a:solidFill>
                  <a:schemeClr val="bg1"/>
                </a:solidFill>
              </a:rPr>
              <a:t>Using</a:t>
            </a:r>
            <a:r>
              <a:rPr lang="fr-CA" sz="3000" dirty="0" smtClean="0">
                <a:solidFill>
                  <a:schemeClr val="bg1"/>
                </a:solidFill>
              </a:rPr>
              <a:t> multiple exception types</a:t>
            </a:r>
          </a:p>
        </p:txBody>
      </p:sp>
      <p:sp>
        <p:nvSpPr>
          <p:cNvPr id="4099" name="Espace réservé du contenu 4"/>
          <p:cNvSpPr>
            <a:spLocks noGrp="1"/>
          </p:cNvSpPr>
          <p:nvPr>
            <p:ph idx="1"/>
          </p:nvPr>
        </p:nvSpPr>
        <p:spPr>
          <a:xfrm>
            <a:off x="76200" y="1905000"/>
            <a:ext cx="8839200" cy="2133600"/>
          </a:xfrm>
        </p:spPr>
        <p:txBody>
          <a:bodyPr/>
          <a:lstStyle/>
          <a:p>
            <a:r>
              <a:rPr lang="en-US" sz="1400" dirty="0" smtClean="0"/>
              <a:t>Within a try block, multiple exceptions can be thrown.</a:t>
            </a:r>
          </a:p>
          <a:p>
            <a:r>
              <a:rPr lang="en-US" sz="1400" dirty="0" smtClean="0"/>
              <a:t>A corresponding series of catch blocks are used to capture and then deal with the exceptions.</a:t>
            </a:r>
          </a:p>
          <a:p>
            <a:r>
              <a:rPr lang="en-US" sz="1400" dirty="0" smtClean="0"/>
              <a:t>In Java 7, it is now possible to handle more than one exception from within a single catch block.</a:t>
            </a:r>
          </a:p>
          <a:p>
            <a:r>
              <a:rPr lang="en-US" sz="1400" dirty="0" smtClean="0"/>
              <a:t>This can reduce the duplication of the code. </a:t>
            </a:r>
          </a:p>
          <a:p>
            <a:r>
              <a:rPr lang="en-US" sz="1400" dirty="0" smtClean="0"/>
              <a:t>Using a single catch block to capture multiple exceptions is achieved by:</a:t>
            </a:r>
          </a:p>
          <a:p>
            <a:pPr>
              <a:buNone/>
            </a:pPr>
            <a:r>
              <a:rPr lang="en-US" sz="1400" dirty="0" smtClean="0"/>
              <a:t>	1. Adding a catch block</a:t>
            </a:r>
          </a:p>
          <a:p>
            <a:pPr>
              <a:buNone/>
            </a:pPr>
            <a:r>
              <a:rPr lang="en-US" sz="1400" dirty="0" smtClean="0"/>
              <a:t>	2. Including multiple exceptions within the catch blocks' parentheses, separated by a vertical bar.</a:t>
            </a:r>
          </a:p>
          <a:p>
            <a:endParaRPr lang="en-US" sz="1400" dirty="0" smtClean="0"/>
          </a:p>
          <a:p>
            <a:endParaRPr lang="fr-CA" sz="1400" dirty="0" smtClean="0">
              <a:solidFill>
                <a:srgbClr val="3C5790"/>
              </a:solidFill>
            </a:endParaRPr>
          </a:p>
        </p:txBody>
      </p:sp>
      <p:pic>
        <p:nvPicPr>
          <p:cNvPr id="7" name="Picture 2"/>
          <p:cNvPicPr>
            <a:picLocks noChangeAspect="1" noChangeArrowheads="1"/>
          </p:cNvPicPr>
          <p:nvPr/>
        </p:nvPicPr>
        <p:blipFill>
          <a:blip r:embed="rId3" cstate="print"/>
          <a:srcRect/>
          <a:stretch>
            <a:fillRect/>
          </a:stretch>
        </p:blipFill>
        <p:spPr bwMode="auto">
          <a:xfrm>
            <a:off x="2286000" y="4191000"/>
            <a:ext cx="3629025" cy="10858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err="1" smtClean="0">
                <a:solidFill>
                  <a:schemeClr val="bg1"/>
                </a:solidFill>
              </a:rPr>
              <a:t>Using</a:t>
            </a:r>
            <a:r>
              <a:rPr lang="fr-CA" sz="3000" dirty="0" smtClean="0">
                <a:solidFill>
                  <a:schemeClr val="bg1"/>
                </a:solidFill>
              </a:rPr>
              <a:t> multiple exception types </a:t>
            </a:r>
            <a:br>
              <a:rPr lang="fr-CA" sz="3000" dirty="0" smtClean="0">
                <a:solidFill>
                  <a:schemeClr val="bg1"/>
                </a:solidFill>
              </a:rPr>
            </a:br>
            <a:r>
              <a:rPr lang="fr-CA" sz="3000" dirty="0" err="1" smtClean="0">
                <a:solidFill>
                  <a:schemeClr val="bg1"/>
                </a:solidFill>
              </a:rPr>
              <a:t>Using</a:t>
            </a:r>
            <a:r>
              <a:rPr lang="fr-CA" sz="3000" dirty="0" smtClean="0">
                <a:solidFill>
                  <a:schemeClr val="bg1"/>
                </a:solidFill>
              </a:rPr>
              <a:t> </a:t>
            </a:r>
            <a:r>
              <a:rPr lang="fr-CA" sz="3000" dirty="0" err="1" smtClean="0">
                <a:solidFill>
                  <a:schemeClr val="bg1"/>
                </a:solidFill>
              </a:rPr>
              <a:t>diamond</a:t>
            </a:r>
            <a:r>
              <a:rPr lang="fr-CA" sz="3000" dirty="0" smtClean="0">
                <a:solidFill>
                  <a:schemeClr val="bg1"/>
                </a:solidFill>
              </a:rPr>
              <a:t> </a:t>
            </a:r>
            <a:r>
              <a:rPr lang="fr-CA" sz="3000" dirty="0" err="1" smtClean="0">
                <a:solidFill>
                  <a:schemeClr val="bg1"/>
                </a:solidFill>
              </a:rPr>
              <a:t>operator</a:t>
            </a:r>
            <a:r>
              <a:rPr lang="fr-CA" sz="3000" dirty="0" smtClean="0">
                <a:solidFill>
                  <a:schemeClr val="bg1"/>
                </a:solidFill>
              </a:rPr>
              <a:t> </a:t>
            </a:r>
            <a:r>
              <a:rPr lang="fr-CA" sz="3000" dirty="0" err="1" smtClean="0">
                <a:solidFill>
                  <a:schemeClr val="bg1"/>
                </a:solidFill>
              </a:rPr>
              <a:t>constructor</a:t>
            </a:r>
            <a:r>
              <a:rPr lang="fr-CA" sz="3000" dirty="0" smtClean="0">
                <a:solidFill>
                  <a:schemeClr val="bg1"/>
                </a:solidFill>
              </a:rPr>
              <a:t> type </a:t>
            </a:r>
            <a:r>
              <a:rPr lang="fr-CA" sz="3000" dirty="0" err="1" smtClean="0">
                <a:solidFill>
                  <a:schemeClr val="bg1"/>
                </a:solidFill>
              </a:rPr>
              <a:t>inference</a:t>
            </a:r>
            <a:r>
              <a:rPr lang="fr-CA" sz="3000" dirty="0" smtClean="0">
                <a:solidFill>
                  <a:schemeClr val="bg1"/>
                </a:solidFill>
              </a:rPr>
              <a:t> </a:t>
            </a:r>
          </a:p>
        </p:txBody>
      </p:sp>
      <p:sp>
        <p:nvSpPr>
          <p:cNvPr id="4099" name="Espace réservé du contenu 4"/>
          <p:cNvSpPr>
            <a:spLocks noGrp="1"/>
          </p:cNvSpPr>
          <p:nvPr>
            <p:ph idx="1"/>
          </p:nvPr>
        </p:nvSpPr>
        <p:spPr>
          <a:xfrm>
            <a:off x="76200" y="1828800"/>
            <a:ext cx="9067800" cy="1600200"/>
          </a:xfrm>
        </p:spPr>
        <p:txBody>
          <a:bodyPr/>
          <a:lstStyle/>
          <a:p>
            <a:r>
              <a:rPr lang="en-US" sz="1400" dirty="0" smtClean="0"/>
              <a:t>Within a try block, multiple exceptions can be thrown.</a:t>
            </a:r>
          </a:p>
          <a:p>
            <a:r>
              <a:rPr lang="en-US" sz="1400" dirty="0" smtClean="0"/>
              <a:t>A corresponding series of catch blocks are used to capture and then deal with the exceptions. In Java 7, it is now possible to handle more than one exception from within a single catch block. This can reduce the duplication of the code.  Using a single catch block to capture multiple exceptions is achieved by:</a:t>
            </a:r>
          </a:p>
          <a:p>
            <a:pPr>
              <a:buNone/>
            </a:pPr>
            <a:r>
              <a:rPr lang="en-US" sz="1400" dirty="0" smtClean="0"/>
              <a:t>	1. Adding a catch block</a:t>
            </a:r>
          </a:p>
          <a:p>
            <a:pPr>
              <a:buNone/>
            </a:pPr>
            <a:r>
              <a:rPr lang="en-US" sz="1400" dirty="0" smtClean="0"/>
              <a:t>	2. Including multiple exceptions within the catch blocks' parentheses, separated by a vertical bar.</a:t>
            </a:r>
          </a:p>
          <a:p>
            <a:endParaRPr lang="en-US" sz="1400" dirty="0" smtClean="0"/>
          </a:p>
          <a:p>
            <a:endParaRPr lang="fr-CA" sz="1400" dirty="0" smtClean="0">
              <a:solidFill>
                <a:srgbClr val="3C5790"/>
              </a:solidFill>
            </a:endParaRPr>
          </a:p>
        </p:txBody>
      </p:sp>
      <p:pic>
        <p:nvPicPr>
          <p:cNvPr id="7" name="Picture 2"/>
          <p:cNvPicPr>
            <a:picLocks noChangeAspect="1" noChangeArrowheads="1"/>
          </p:cNvPicPr>
          <p:nvPr/>
        </p:nvPicPr>
        <p:blipFill>
          <a:blip r:embed="rId3" cstate="print"/>
          <a:srcRect/>
          <a:stretch>
            <a:fillRect/>
          </a:stretch>
        </p:blipFill>
        <p:spPr bwMode="auto">
          <a:xfrm>
            <a:off x="2286000" y="3486150"/>
            <a:ext cx="3629025" cy="1085850"/>
          </a:xfrm>
          <a:prstGeom prst="rect">
            <a:avLst/>
          </a:prstGeom>
          <a:noFill/>
          <a:ln w="9525">
            <a:noFill/>
            <a:miter lim="800000"/>
            <a:headEnd/>
            <a:tailEnd/>
          </a:ln>
          <a:effectLst/>
        </p:spPr>
      </p:pic>
      <p:sp>
        <p:nvSpPr>
          <p:cNvPr id="5" name="Espace réservé du contenu 4"/>
          <p:cNvSpPr txBox="1">
            <a:spLocks/>
          </p:cNvSpPr>
          <p:nvPr/>
        </p:nvSpPr>
        <p:spPr bwMode="auto">
          <a:xfrm>
            <a:off x="152400" y="4724400"/>
            <a:ext cx="876300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1400" dirty="0" smtClean="0">
                <a:latin typeface="+mj-lt"/>
              </a:rPr>
              <a:t>The use of the diamond operator simplifies the use of generics when creating an object.</a:t>
            </a:r>
          </a:p>
          <a:p>
            <a:r>
              <a:rPr lang="en-US" sz="1400" dirty="0" smtClean="0">
                <a:latin typeface="+mj-lt"/>
              </a:rPr>
              <a:t>To use the diamond operator:</a:t>
            </a:r>
          </a:p>
          <a:p>
            <a:r>
              <a:rPr lang="en-US" sz="1400" dirty="0" smtClean="0">
                <a:latin typeface="+mj-lt"/>
              </a:rPr>
              <a:t>1. Create a generic declaration of an object.</a:t>
            </a:r>
          </a:p>
          <a:p>
            <a:r>
              <a:rPr lang="en-US" sz="1400" dirty="0" smtClean="0">
                <a:latin typeface="+mj-lt"/>
              </a:rPr>
              <a:t>2. Use the diamond operator, &lt;&gt;, to specify the type inference that is to be used</a:t>
            </a:r>
            <a:r>
              <a:rPr lang="en-US" sz="1400" dirty="0" smtClean="0"/>
              <a:t>.</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fr-CA" sz="1400" b="0" i="0" u="none" strike="noStrike" kern="1200" cap="none" spc="0" normalizeH="0" baseline="0" noProof="0" dirty="0" smtClean="0">
              <a:ln>
                <a:noFill/>
              </a:ln>
              <a:solidFill>
                <a:srgbClr val="3C5790"/>
              </a:solidFill>
              <a:effectLst/>
              <a:uLnTx/>
              <a:uFillTx/>
              <a:latin typeface="+mn-lt"/>
              <a:ea typeface="+mn-ea"/>
              <a:cs typeface="+mn-cs"/>
            </a:endParaRPr>
          </a:p>
        </p:txBody>
      </p:sp>
      <p:pic>
        <p:nvPicPr>
          <p:cNvPr id="6" name="Picture 2"/>
          <p:cNvPicPr>
            <a:picLocks noChangeAspect="1" noChangeArrowheads="1"/>
          </p:cNvPicPr>
          <p:nvPr/>
        </p:nvPicPr>
        <p:blipFill>
          <a:blip r:embed="rId4" cstate="print"/>
          <a:srcRect/>
          <a:stretch>
            <a:fillRect/>
          </a:stretch>
        </p:blipFill>
        <p:spPr bwMode="auto">
          <a:xfrm>
            <a:off x="1905000" y="5962650"/>
            <a:ext cx="4552950" cy="438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err="1" smtClean="0">
                <a:solidFill>
                  <a:schemeClr val="bg1"/>
                </a:solidFill>
              </a:rPr>
              <a:t>Using</a:t>
            </a:r>
            <a:r>
              <a:rPr lang="fr-CA" sz="3000" dirty="0" smtClean="0">
                <a:solidFill>
                  <a:schemeClr val="bg1"/>
                </a:solidFill>
              </a:rPr>
              <a:t> @</a:t>
            </a:r>
            <a:r>
              <a:rPr lang="fr-CA" sz="3000" dirty="0" err="1" smtClean="0">
                <a:solidFill>
                  <a:schemeClr val="bg1"/>
                </a:solidFill>
              </a:rPr>
              <a:t>SafeVarargs</a:t>
            </a:r>
            <a:r>
              <a:rPr lang="fr-CA" sz="3000" dirty="0" smtClean="0">
                <a:solidFill>
                  <a:schemeClr val="bg1"/>
                </a:solidFill>
              </a:rPr>
              <a:t> annotation</a:t>
            </a:r>
          </a:p>
        </p:txBody>
      </p:sp>
      <p:sp>
        <p:nvSpPr>
          <p:cNvPr id="4099" name="Espace réservé du contenu 4"/>
          <p:cNvSpPr>
            <a:spLocks noGrp="1"/>
          </p:cNvSpPr>
          <p:nvPr>
            <p:ph idx="1"/>
          </p:nvPr>
        </p:nvSpPr>
        <p:spPr>
          <a:xfrm>
            <a:off x="76200" y="1828800"/>
            <a:ext cx="9067800" cy="2514600"/>
          </a:xfrm>
        </p:spPr>
        <p:txBody>
          <a:bodyPr/>
          <a:lstStyle/>
          <a:p>
            <a:r>
              <a:rPr lang="en-US" sz="1400" dirty="0" smtClean="0"/>
              <a:t>The @</a:t>
            </a:r>
            <a:r>
              <a:rPr lang="en-US" sz="1400" dirty="0" err="1" smtClean="0"/>
              <a:t>SafeVarargs</a:t>
            </a:r>
            <a:r>
              <a:rPr lang="en-US" sz="1400" dirty="0" smtClean="0"/>
              <a:t> and @</a:t>
            </a:r>
            <a:r>
              <a:rPr lang="en-US" sz="1400" dirty="0" err="1" smtClean="0"/>
              <a:t>SuppressWarnings</a:t>
            </a:r>
            <a:r>
              <a:rPr lang="en-US" sz="1400" dirty="0" smtClean="0"/>
              <a:t> annotations can be used to deal with various warnings that are normally harmless.</a:t>
            </a:r>
          </a:p>
          <a:p>
            <a:r>
              <a:rPr lang="en-US" sz="1400" dirty="0" smtClean="0"/>
              <a:t>The @</a:t>
            </a:r>
            <a:r>
              <a:rPr lang="en-US" sz="1400" dirty="0" err="1" smtClean="0"/>
              <a:t>SuppressWarnings</a:t>
            </a:r>
            <a:r>
              <a:rPr lang="en-US" sz="1400" dirty="0" smtClean="0"/>
              <a:t> annotation will suppress specific types of warnings.</a:t>
            </a:r>
          </a:p>
          <a:p>
            <a:r>
              <a:rPr lang="en-US" sz="1400" dirty="0" smtClean="0"/>
              <a:t>In Java 7, the @</a:t>
            </a:r>
            <a:r>
              <a:rPr lang="en-US" sz="1400" dirty="0" err="1" smtClean="0"/>
              <a:t>SafeVarargs</a:t>
            </a:r>
            <a:r>
              <a:rPr lang="en-US" sz="1400" dirty="0" smtClean="0"/>
              <a:t> annotation, is used to designate certain methods and constructors that use a variable number of arguments as safe.</a:t>
            </a:r>
          </a:p>
          <a:p>
            <a:r>
              <a:rPr lang="en-US" sz="1400" dirty="0" smtClean="0"/>
              <a:t>Methods can be passed with a variable number of arguments. These arguments may be generics. If they are, we can suppress warnings using the @</a:t>
            </a:r>
            <a:r>
              <a:rPr lang="en-US" sz="1400" dirty="0" err="1" smtClean="0"/>
              <a:t>SafeVarargs</a:t>
            </a:r>
            <a:r>
              <a:rPr lang="en-US" sz="1400" dirty="0" smtClean="0"/>
              <a:t> annotation.</a:t>
            </a:r>
          </a:p>
          <a:p>
            <a:r>
              <a:rPr lang="en-US" sz="1400" dirty="0" smtClean="0"/>
              <a:t>The @</a:t>
            </a:r>
            <a:r>
              <a:rPr lang="en-US" sz="1400" dirty="0" err="1" smtClean="0"/>
              <a:t>SafeVarargs</a:t>
            </a:r>
            <a:r>
              <a:rPr lang="en-US" sz="1400" dirty="0" smtClean="0"/>
              <a:t> annotation is used with constructors and methods.</a:t>
            </a:r>
          </a:p>
          <a:p>
            <a:pPr>
              <a:buNone/>
            </a:pPr>
            <a:r>
              <a:rPr lang="en-US" sz="1400" dirty="0" smtClean="0"/>
              <a:t>	1. Create a method or constructor that uses a variable number of generic parameters.</a:t>
            </a:r>
          </a:p>
          <a:p>
            <a:pPr>
              <a:buNone/>
            </a:pPr>
            <a:r>
              <a:rPr lang="en-US" sz="1400" dirty="0" smtClean="0"/>
              <a:t>	2. Add the @</a:t>
            </a:r>
            <a:r>
              <a:rPr lang="en-US" sz="1400" dirty="0" err="1" smtClean="0"/>
              <a:t>SafeVarargs</a:t>
            </a:r>
            <a:r>
              <a:rPr lang="en-US" sz="1400" dirty="0" smtClean="0"/>
              <a:t> annotation before the method declaration.</a:t>
            </a:r>
          </a:p>
          <a:p>
            <a:endParaRPr lang="en-US" sz="1400" dirty="0" smtClean="0"/>
          </a:p>
          <a:p>
            <a:endParaRPr lang="fr-CA" sz="1400" dirty="0" smtClean="0">
              <a:solidFill>
                <a:srgbClr val="3C5790"/>
              </a:solidFill>
            </a:endParaRPr>
          </a:p>
        </p:txBody>
      </p:sp>
      <p:pic>
        <p:nvPicPr>
          <p:cNvPr id="8" name="Picture 2"/>
          <p:cNvPicPr>
            <a:picLocks noChangeAspect="1" noChangeArrowheads="1"/>
          </p:cNvPicPr>
          <p:nvPr/>
        </p:nvPicPr>
        <p:blipFill>
          <a:blip r:embed="rId3" cstate="print"/>
          <a:srcRect/>
          <a:stretch>
            <a:fillRect/>
          </a:stretch>
        </p:blipFill>
        <p:spPr bwMode="auto">
          <a:xfrm>
            <a:off x="304800" y="4351724"/>
            <a:ext cx="5257800" cy="2430076"/>
          </a:xfrm>
          <a:prstGeom prst="rect">
            <a:avLst/>
          </a:prstGeom>
          <a:noFill/>
          <a:ln w="9525">
            <a:noFill/>
            <a:miter lim="800000"/>
            <a:headEnd/>
            <a:tailEnd/>
          </a:ln>
          <a:effectLst/>
        </p:spPr>
      </p:pic>
      <p:pic>
        <p:nvPicPr>
          <p:cNvPr id="9" name="Picture 3"/>
          <p:cNvPicPr>
            <a:picLocks noChangeAspect="1" noChangeArrowheads="1"/>
          </p:cNvPicPr>
          <p:nvPr/>
        </p:nvPicPr>
        <p:blipFill>
          <a:blip r:embed="rId4" cstate="print"/>
          <a:srcRect/>
          <a:stretch>
            <a:fillRect/>
          </a:stretch>
        </p:blipFill>
        <p:spPr bwMode="auto">
          <a:xfrm>
            <a:off x="6019800" y="5295900"/>
            <a:ext cx="2400300" cy="4953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err="1" smtClean="0">
                <a:solidFill>
                  <a:schemeClr val="bg1"/>
                </a:solidFill>
              </a:rPr>
              <a:t>Using</a:t>
            </a:r>
            <a:r>
              <a:rPr lang="fr-CA" sz="3000" dirty="0" smtClean="0">
                <a:solidFill>
                  <a:schemeClr val="bg1"/>
                </a:solidFill>
              </a:rPr>
              <a:t> @</a:t>
            </a:r>
            <a:r>
              <a:rPr lang="fr-CA" sz="3000" dirty="0" err="1" smtClean="0">
                <a:solidFill>
                  <a:schemeClr val="bg1"/>
                </a:solidFill>
              </a:rPr>
              <a:t>SafeVarargs</a:t>
            </a:r>
            <a:r>
              <a:rPr lang="fr-CA" sz="3000" dirty="0" smtClean="0">
                <a:solidFill>
                  <a:schemeClr val="bg1"/>
                </a:solidFill>
              </a:rPr>
              <a:t> annotation</a:t>
            </a:r>
          </a:p>
        </p:txBody>
      </p:sp>
      <p:sp>
        <p:nvSpPr>
          <p:cNvPr id="4099" name="Espace réservé du contenu 4"/>
          <p:cNvSpPr>
            <a:spLocks noGrp="1"/>
          </p:cNvSpPr>
          <p:nvPr>
            <p:ph idx="1"/>
          </p:nvPr>
        </p:nvSpPr>
        <p:spPr>
          <a:xfrm>
            <a:off x="76200" y="1981200"/>
            <a:ext cx="8686800" cy="1447800"/>
          </a:xfrm>
        </p:spPr>
        <p:txBody>
          <a:bodyPr/>
          <a:lstStyle/>
          <a:p>
            <a:r>
              <a:rPr lang="en-US" sz="1400" b="1" dirty="0" smtClean="0"/>
              <a:t>Heap pollution </a:t>
            </a:r>
            <a:r>
              <a:rPr lang="en-US" sz="1400" dirty="0" smtClean="0"/>
              <a:t>can occur at run-time since we used a method with variable number of generic arguments.</a:t>
            </a:r>
          </a:p>
          <a:p>
            <a:r>
              <a:rPr lang="en-US" sz="1400" dirty="0" smtClean="0"/>
              <a:t>At compile-time, this will manifest itself as an unchecked warning. </a:t>
            </a:r>
          </a:p>
          <a:p>
            <a:r>
              <a:rPr lang="en-US" sz="1400" dirty="0" smtClean="0"/>
              <a:t>At run-time, it will result in a </a:t>
            </a:r>
            <a:r>
              <a:rPr lang="en-US" sz="1400" dirty="0" err="1" smtClean="0"/>
              <a:t>java.lang.ClassCastException</a:t>
            </a:r>
            <a:r>
              <a:rPr lang="en-US" sz="1400" dirty="0" smtClean="0"/>
              <a:t>.</a:t>
            </a:r>
          </a:p>
          <a:p>
            <a:r>
              <a:rPr lang="en-US" sz="1400" dirty="0" smtClean="0"/>
              <a:t>We use the @</a:t>
            </a:r>
            <a:r>
              <a:rPr lang="en-US" sz="1400" dirty="0" err="1" smtClean="0"/>
              <a:t>SafeVarargs</a:t>
            </a:r>
            <a:r>
              <a:rPr lang="en-US" sz="1400" dirty="0" smtClean="0"/>
              <a:t> annotation to designate a method as one that avoids heap pollution.</a:t>
            </a:r>
          </a:p>
          <a:p>
            <a:endParaRPr lang="en-US" sz="1400" dirty="0" smtClean="0"/>
          </a:p>
          <a:p>
            <a:endParaRPr lang="fr-CA" sz="1400" dirty="0" smtClean="0">
              <a:solidFill>
                <a:srgbClr val="3C5790"/>
              </a:solidFill>
            </a:endParaRPr>
          </a:p>
        </p:txBody>
      </p:sp>
      <p:pic>
        <p:nvPicPr>
          <p:cNvPr id="6" name="Picture 2"/>
          <p:cNvPicPr>
            <a:picLocks noChangeAspect="1" noChangeArrowheads="1"/>
          </p:cNvPicPr>
          <p:nvPr/>
        </p:nvPicPr>
        <p:blipFill>
          <a:blip r:embed="rId3" cstate="print"/>
          <a:srcRect/>
          <a:stretch>
            <a:fillRect/>
          </a:stretch>
        </p:blipFill>
        <p:spPr bwMode="auto">
          <a:xfrm>
            <a:off x="1143000" y="3505200"/>
            <a:ext cx="6400800" cy="277720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err="1" smtClean="0">
                <a:solidFill>
                  <a:schemeClr val="bg1"/>
                </a:solidFill>
              </a:rPr>
              <a:t>Locating</a:t>
            </a:r>
            <a:r>
              <a:rPr lang="fr-CA" sz="3000" dirty="0" smtClean="0">
                <a:solidFill>
                  <a:schemeClr val="bg1"/>
                </a:solidFill>
              </a:rPr>
              <a:t> Files/Directories </a:t>
            </a:r>
            <a:r>
              <a:rPr lang="fr-CA" sz="3000" dirty="0" err="1" smtClean="0">
                <a:solidFill>
                  <a:schemeClr val="bg1"/>
                </a:solidFill>
              </a:rPr>
              <a:t>with</a:t>
            </a:r>
            <a:r>
              <a:rPr lang="fr-CA" sz="3000" dirty="0" smtClean="0">
                <a:solidFill>
                  <a:schemeClr val="bg1"/>
                </a:solidFill>
              </a:rPr>
              <a:t> </a:t>
            </a:r>
            <a:r>
              <a:rPr lang="fr-CA" sz="3000" dirty="0" err="1" smtClean="0">
                <a:solidFill>
                  <a:schemeClr val="bg1"/>
                </a:solidFill>
              </a:rPr>
              <a:t>Paths</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419600"/>
          </a:xfrm>
        </p:spPr>
        <p:txBody>
          <a:bodyPr/>
          <a:lstStyle/>
          <a:p>
            <a:r>
              <a:rPr lang="en-US" sz="1400" dirty="0" smtClean="0"/>
              <a:t>A </a:t>
            </a:r>
            <a:r>
              <a:rPr lang="en-US" sz="1400" dirty="0" err="1" smtClean="0"/>
              <a:t>filesystem</a:t>
            </a:r>
            <a:r>
              <a:rPr lang="en-US" sz="1400" dirty="0" smtClean="0"/>
              <a:t> is a way of organizing data on a computer, in directories and files.</a:t>
            </a:r>
          </a:p>
          <a:p>
            <a:r>
              <a:rPr lang="en-US" sz="1400" dirty="0" smtClean="0"/>
              <a:t>Java 7 introduces a number of new classes and interfaces to make working with </a:t>
            </a:r>
            <a:r>
              <a:rPr lang="en-US" sz="1400" dirty="0" err="1" smtClean="0"/>
              <a:t>filesystems</a:t>
            </a:r>
            <a:r>
              <a:rPr lang="en-US" sz="1400" dirty="0" smtClean="0"/>
              <a:t> easier and more efficient.</a:t>
            </a:r>
          </a:p>
          <a:p>
            <a:r>
              <a:rPr lang="en-US" sz="1400" dirty="0" smtClean="0"/>
              <a:t>New classes for working with files and directories:</a:t>
            </a:r>
          </a:p>
          <a:p>
            <a:r>
              <a:rPr lang="en-US" sz="1400" dirty="0" smtClean="0"/>
              <a:t>- </a:t>
            </a:r>
            <a:r>
              <a:rPr lang="en-US" sz="1400" dirty="0" err="1" smtClean="0"/>
              <a:t>java.nio.file.</a:t>
            </a:r>
            <a:r>
              <a:rPr lang="en-US" sz="1400" b="1" dirty="0" err="1" smtClean="0"/>
              <a:t>Paths</a:t>
            </a:r>
            <a:r>
              <a:rPr lang="en-US" sz="1400" dirty="0" smtClean="0"/>
              <a:t> contains static methods for the creation of a Path object.</a:t>
            </a:r>
          </a:p>
          <a:p>
            <a:r>
              <a:rPr lang="en-US" sz="1400" dirty="0" smtClean="0"/>
              <a:t>- </a:t>
            </a:r>
            <a:r>
              <a:rPr lang="en-US" sz="1400" dirty="0" err="1" smtClean="0"/>
              <a:t>java.nio.file.</a:t>
            </a:r>
            <a:r>
              <a:rPr lang="en-US" sz="1400" b="1" dirty="0" err="1" smtClean="0"/>
              <a:t>Path</a:t>
            </a:r>
            <a:r>
              <a:rPr lang="en-US" sz="1400" dirty="0" smtClean="0"/>
              <a:t> interface contains numerous methods for working with paths.</a:t>
            </a:r>
          </a:p>
          <a:p>
            <a:r>
              <a:rPr lang="en-US" sz="1400" dirty="0" smtClean="0"/>
              <a:t>- </a:t>
            </a:r>
            <a:r>
              <a:rPr lang="en-US" sz="1400" dirty="0" err="1" smtClean="0"/>
              <a:t>java.nio.file.</a:t>
            </a:r>
            <a:r>
              <a:rPr lang="en-US" sz="1400" b="1" dirty="0" err="1" smtClean="0"/>
              <a:t>FileSystems</a:t>
            </a:r>
            <a:r>
              <a:rPr lang="en-US" sz="1400" dirty="0" smtClean="0"/>
              <a:t> is the primary class used to access a </a:t>
            </a:r>
            <a:r>
              <a:rPr lang="en-US" sz="1400" dirty="0" err="1" smtClean="0"/>
              <a:t>filesystem</a:t>
            </a:r>
            <a:r>
              <a:rPr lang="en-US" sz="1400" dirty="0" smtClean="0"/>
              <a:t>.</a:t>
            </a:r>
          </a:p>
          <a:p>
            <a:r>
              <a:rPr lang="en-US" sz="1400" dirty="0" smtClean="0"/>
              <a:t>- </a:t>
            </a:r>
            <a:r>
              <a:rPr lang="en-US" sz="1400" dirty="0" err="1" smtClean="0"/>
              <a:t>java.nio.file.</a:t>
            </a:r>
            <a:r>
              <a:rPr lang="en-US" sz="1400" b="1" dirty="0" err="1" smtClean="0"/>
              <a:t>FileSystem</a:t>
            </a:r>
            <a:r>
              <a:rPr lang="en-US" sz="1400" dirty="0" smtClean="0"/>
              <a:t> represents a </a:t>
            </a:r>
            <a:r>
              <a:rPr lang="en-US" sz="1400" dirty="0" err="1" smtClean="0"/>
              <a:t>filesystem</a:t>
            </a:r>
            <a:r>
              <a:rPr lang="en-US" sz="1400" dirty="0" smtClean="0"/>
              <a:t>.</a:t>
            </a:r>
          </a:p>
          <a:p>
            <a:r>
              <a:rPr lang="en-US" sz="1400" dirty="0" smtClean="0"/>
              <a:t>- </a:t>
            </a:r>
            <a:r>
              <a:rPr lang="en-US" sz="1400" dirty="0" err="1" smtClean="0"/>
              <a:t>java.nio.file.</a:t>
            </a:r>
            <a:r>
              <a:rPr lang="en-US" sz="1400" b="1" dirty="0" err="1" smtClean="0"/>
              <a:t>FileStore</a:t>
            </a:r>
            <a:r>
              <a:rPr lang="en-US" sz="1400" dirty="0" smtClean="0"/>
              <a:t> represents the actual storage device and provides device-specific information.</a:t>
            </a:r>
          </a:p>
          <a:p>
            <a:r>
              <a:rPr lang="en-US" sz="1400" dirty="0" smtClean="0"/>
              <a:t>- </a:t>
            </a:r>
            <a:r>
              <a:rPr lang="en-US" sz="1400" dirty="0" err="1" smtClean="0"/>
              <a:t>java.nio.file.attribute.</a:t>
            </a:r>
            <a:r>
              <a:rPr lang="en-US" sz="1400" b="1" dirty="0" err="1" smtClean="0"/>
              <a:t>FileStoreAttributeView</a:t>
            </a:r>
            <a:r>
              <a:rPr lang="en-US" sz="1400" dirty="0" smtClean="0"/>
              <a:t> provides access to file information</a:t>
            </a:r>
          </a:p>
          <a:p>
            <a:r>
              <a:rPr lang="en-US" sz="1400" dirty="0" smtClean="0"/>
              <a:t>Paths can be either relative or absolute. Paths can contain redundancies and extraneous elements. Removal of these elements is called normalization. </a:t>
            </a:r>
          </a:p>
          <a:p>
            <a:r>
              <a:rPr lang="en-US" sz="1400" dirty="0" smtClean="0"/>
              <a:t>When a Path object is created, it’ s not necessary that the actual path exists. Paths are system-dependent. That is, a path on one system such as UNIX is different from one found on a Windows system.</a:t>
            </a:r>
          </a:p>
          <a:p>
            <a:r>
              <a:rPr lang="en-US" sz="1400" dirty="0" smtClean="0"/>
              <a:t>The </a:t>
            </a:r>
            <a:r>
              <a:rPr lang="en-US" sz="1400" b="1" dirty="0" smtClean="0"/>
              <a:t>Files </a:t>
            </a:r>
            <a:r>
              <a:rPr lang="en-US" sz="1400" dirty="0" smtClean="0"/>
              <a:t>class consists of static methods that operate on files, directories.</a:t>
            </a:r>
          </a:p>
          <a:p>
            <a:endParaRPr lang="en-US" sz="1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err="1" smtClean="0">
                <a:solidFill>
                  <a:schemeClr val="bg1"/>
                </a:solidFill>
              </a:rPr>
              <a:t>Locating</a:t>
            </a:r>
            <a:r>
              <a:rPr lang="fr-CA" sz="3000" dirty="0" smtClean="0">
                <a:solidFill>
                  <a:schemeClr val="bg1"/>
                </a:solidFill>
              </a:rPr>
              <a:t> Files/Directories </a:t>
            </a:r>
            <a:r>
              <a:rPr lang="fr-CA" sz="3000" dirty="0" err="1" smtClean="0">
                <a:solidFill>
                  <a:schemeClr val="bg1"/>
                </a:solidFill>
              </a:rPr>
              <a:t>with</a:t>
            </a:r>
            <a:r>
              <a:rPr lang="fr-CA" sz="3000" dirty="0" smtClean="0">
                <a:solidFill>
                  <a:schemeClr val="bg1"/>
                </a:solidFill>
              </a:rPr>
              <a:t> </a:t>
            </a:r>
            <a:r>
              <a:rPr lang="fr-CA" sz="3000" dirty="0" err="1" smtClean="0">
                <a:solidFill>
                  <a:schemeClr val="bg1"/>
                </a:solidFill>
              </a:rPr>
              <a:t>Paths</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1752600"/>
          </a:xfrm>
        </p:spPr>
        <p:txBody>
          <a:bodyPr/>
          <a:lstStyle/>
          <a:p>
            <a:r>
              <a:rPr lang="en-US" sz="1400" dirty="0" smtClean="0"/>
              <a:t>The Path object was created using invocation chaining, starting with the </a:t>
            </a:r>
            <a:r>
              <a:rPr lang="en-US" sz="1400" dirty="0" err="1" smtClean="0"/>
              <a:t>FileSystems</a:t>
            </a:r>
            <a:r>
              <a:rPr lang="en-US" sz="1400" dirty="0" smtClean="0"/>
              <a:t> class' </a:t>
            </a:r>
            <a:r>
              <a:rPr lang="en-US" sz="1400" dirty="0" err="1" smtClean="0"/>
              <a:t>getDefault</a:t>
            </a:r>
            <a:r>
              <a:rPr lang="en-US" sz="1400" dirty="0" smtClean="0"/>
              <a:t> method.</a:t>
            </a:r>
          </a:p>
          <a:p>
            <a:r>
              <a:rPr lang="en-US" sz="1400" dirty="0" smtClean="0"/>
              <a:t>The </a:t>
            </a:r>
            <a:r>
              <a:rPr lang="en-US" sz="1400" dirty="0" err="1" smtClean="0"/>
              <a:t>FileSystem</a:t>
            </a:r>
            <a:r>
              <a:rPr lang="en-US" sz="1400" dirty="0" smtClean="0"/>
              <a:t> object normally refers to the working directory of the current user.</a:t>
            </a:r>
          </a:p>
          <a:p>
            <a:r>
              <a:rPr lang="en-US" sz="1400" dirty="0" smtClean="0"/>
              <a:t>The Path object may consist of other paths. </a:t>
            </a:r>
            <a:r>
              <a:rPr lang="en-US" sz="1400" dirty="0" err="1" smtClean="0"/>
              <a:t>Subpaths</a:t>
            </a:r>
            <a:r>
              <a:rPr lang="en-US" sz="1400" dirty="0" smtClean="0"/>
              <a:t> can be retrieved using the </a:t>
            </a:r>
            <a:r>
              <a:rPr lang="en-US" sz="1400" dirty="0" err="1" smtClean="0"/>
              <a:t>subpath</a:t>
            </a:r>
            <a:r>
              <a:rPr lang="en-US" sz="1400" dirty="0" smtClean="0"/>
              <a:t> method.</a:t>
            </a:r>
          </a:p>
          <a:p>
            <a:r>
              <a:rPr lang="en-US" sz="1400" dirty="0" smtClean="0"/>
              <a:t>While most of the capability of the java.io package has been supplemented by the newer packages, it is still possible to work with the older classes, in particular the </a:t>
            </a:r>
            <a:r>
              <a:rPr lang="en-US" sz="1400" dirty="0" err="1" smtClean="0"/>
              <a:t>java.io.File</a:t>
            </a:r>
            <a:r>
              <a:rPr lang="en-US" sz="1400" dirty="0" smtClean="0"/>
              <a:t> class.</a:t>
            </a:r>
          </a:p>
          <a:p>
            <a:r>
              <a:rPr lang="en-US" sz="1400" dirty="0" smtClean="0"/>
              <a:t>1. Create a </a:t>
            </a:r>
            <a:r>
              <a:rPr lang="en-US" sz="1400" b="1" dirty="0" err="1" smtClean="0"/>
              <a:t>java.io.File</a:t>
            </a:r>
            <a:r>
              <a:rPr lang="en-US" sz="1400" dirty="0" smtClean="0"/>
              <a:t> object representing the file of interest</a:t>
            </a:r>
          </a:p>
          <a:p>
            <a:r>
              <a:rPr lang="en-US" sz="1400" dirty="0" smtClean="0"/>
              <a:t>2. Apply the </a:t>
            </a:r>
            <a:r>
              <a:rPr lang="en-US" sz="1400" b="1" dirty="0" err="1" smtClean="0"/>
              <a:t>toPath</a:t>
            </a:r>
            <a:r>
              <a:rPr lang="en-US" sz="1400" dirty="0" smtClean="0"/>
              <a:t> method to it to obtain a Path object</a:t>
            </a:r>
          </a:p>
        </p:txBody>
      </p:sp>
      <p:pic>
        <p:nvPicPr>
          <p:cNvPr id="2050" name="Picture 2"/>
          <p:cNvPicPr>
            <a:picLocks noChangeAspect="1" noChangeArrowheads="1"/>
          </p:cNvPicPr>
          <p:nvPr/>
        </p:nvPicPr>
        <p:blipFill>
          <a:blip r:embed="rId3" cstate="print"/>
          <a:srcRect/>
          <a:stretch>
            <a:fillRect/>
          </a:stretch>
        </p:blipFill>
        <p:spPr bwMode="auto">
          <a:xfrm>
            <a:off x="152400" y="3999442"/>
            <a:ext cx="5181600" cy="2248958"/>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5867400" y="4724400"/>
            <a:ext cx="2857500" cy="5619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err="1" smtClean="0">
                <a:solidFill>
                  <a:schemeClr val="bg1"/>
                </a:solidFill>
              </a:rPr>
              <a:t>Locating</a:t>
            </a:r>
            <a:r>
              <a:rPr lang="fr-CA" sz="3000" dirty="0" smtClean="0">
                <a:solidFill>
                  <a:schemeClr val="bg1"/>
                </a:solidFill>
              </a:rPr>
              <a:t> Files/Directories </a:t>
            </a:r>
            <a:r>
              <a:rPr lang="fr-CA" sz="3000" dirty="0" err="1" smtClean="0">
                <a:solidFill>
                  <a:schemeClr val="bg1"/>
                </a:solidFill>
              </a:rPr>
              <a:t>with</a:t>
            </a:r>
            <a:r>
              <a:rPr lang="fr-CA" sz="3000" dirty="0" smtClean="0">
                <a:solidFill>
                  <a:schemeClr val="bg1"/>
                </a:solidFill>
              </a:rPr>
              <a:t> </a:t>
            </a:r>
            <a:r>
              <a:rPr lang="fr-CA" sz="3000" dirty="0" err="1" smtClean="0">
                <a:solidFill>
                  <a:schemeClr val="bg1"/>
                </a:solidFill>
              </a:rPr>
              <a:t>Paths</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495800"/>
          </a:xfrm>
        </p:spPr>
        <p:txBody>
          <a:bodyPr/>
          <a:lstStyle/>
          <a:p>
            <a:r>
              <a:rPr lang="en-US" sz="1400" dirty="0" smtClean="0"/>
              <a:t>A path can be expressed either as an absolute path or a relative path. Both are common and are useful in different situations.</a:t>
            </a:r>
          </a:p>
          <a:p>
            <a:r>
              <a:rPr lang="en-US" sz="1400" dirty="0" smtClean="0"/>
              <a:t>The Path class and related classes support the creation of both absolute and relative paths.</a:t>
            </a:r>
          </a:p>
          <a:p>
            <a:r>
              <a:rPr lang="en-US" sz="1400" dirty="0" smtClean="0"/>
              <a:t>Common methods used when dealing with absolute and relative paths:</a:t>
            </a:r>
          </a:p>
          <a:p>
            <a:r>
              <a:rPr lang="en-US" sz="1400" dirty="0" smtClean="0"/>
              <a:t>- </a:t>
            </a:r>
            <a:r>
              <a:rPr lang="en-US" sz="1400" b="1" dirty="0" err="1" smtClean="0"/>
              <a:t>getSeparator</a:t>
            </a:r>
            <a:r>
              <a:rPr lang="en-US" sz="1400" b="1" dirty="0" smtClean="0"/>
              <a:t>()</a:t>
            </a:r>
            <a:r>
              <a:rPr lang="en-US" sz="1400" dirty="0" smtClean="0"/>
              <a:t> determines the file separator.</a:t>
            </a:r>
          </a:p>
          <a:p>
            <a:r>
              <a:rPr lang="en-US" sz="1400" dirty="0" smtClean="0"/>
              <a:t>- </a:t>
            </a:r>
            <a:r>
              <a:rPr lang="en-US" sz="1400" b="1" dirty="0" err="1" smtClean="0"/>
              <a:t>subpath</a:t>
            </a:r>
            <a:r>
              <a:rPr lang="en-US" sz="1400" b="1" dirty="0" smtClean="0"/>
              <a:t>()</a:t>
            </a:r>
            <a:r>
              <a:rPr lang="en-US" sz="1400" dirty="0" smtClean="0"/>
              <a:t> obtains a part or all parts/elements of a path.</a:t>
            </a:r>
          </a:p>
          <a:p>
            <a:r>
              <a:rPr lang="en-US" sz="1400" dirty="0" smtClean="0"/>
              <a:t>- </a:t>
            </a:r>
            <a:r>
              <a:rPr lang="en-US" sz="1400" b="1" dirty="0" err="1" smtClean="0"/>
              <a:t>toAbsolutePath</a:t>
            </a:r>
            <a:r>
              <a:rPr lang="en-US" sz="1400" b="1" dirty="0" smtClean="0"/>
              <a:t>()</a:t>
            </a:r>
            <a:r>
              <a:rPr lang="en-US" sz="1400" dirty="0" smtClean="0"/>
              <a:t> obtains the absolute path for a relative path.</a:t>
            </a:r>
          </a:p>
          <a:p>
            <a:r>
              <a:rPr lang="en-US" sz="1400" dirty="0" smtClean="0"/>
              <a:t>- </a:t>
            </a:r>
            <a:r>
              <a:rPr lang="en-US" sz="1400" b="1" dirty="0" err="1" smtClean="0"/>
              <a:t>toUri</a:t>
            </a:r>
            <a:r>
              <a:rPr lang="en-US" sz="1400" b="1" dirty="0" smtClean="0"/>
              <a:t>()</a:t>
            </a:r>
            <a:r>
              <a:rPr lang="en-US" sz="1400" dirty="0" smtClean="0"/>
              <a:t> obtains the URI representation of a path.</a:t>
            </a:r>
          </a:p>
          <a:p>
            <a:r>
              <a:rPr lang="en-US" sz="1400" dirty="0" smtClean="0"/>
              <a:t>The </a:t>
            </a:r>
            <a:r>
              <a:rPr lang="en-US" sz="1400" dirty="0" err="1" smtClean="0"/>
              <a:t>getDefault</a:t>
            </a:r>
            <a:r>
              <a:rPr lang="en-US" sz="1400" dirty="0" smtClean="0"/>
              <a:t> method returned a </a:t>
            </a:r>
            <a:r>
              <a:rPr lang="en-US" sz="1400" dirty="0" err="1" smtClean="0"/>
              <a:t>FileSystem</a:t>
            </a:r>
            <a:r>
              <a:rPr lang="en-US" sz="1400" dirty="0" smtClean="0"/>
              <a:t> object representing the </a:t>
            </a:r>
            <a:r>
              <a:rPr lang="en-US" sz="1400" dirty="0" err="1" smtClean="0"/>
              <a:t>filesystem</a:t>
            </a:r>
            <a:r>
              <a:rPr lang="en-US" sz="1400" dirty="0" smtClean="0"/>
              <a:t> currently accessible to the JVM.</a:t>
            </a:r>
          </a:p>
          <a:p>
            <a:r>
              <a:rPr lang="en-US" sz="1400" dirty="0" smtClean="0"/>
              <a:t>The </a:t>
            </a:r>
            <a:r>
              <a:rPr lang="en-US" sz="1400" b="1" dirty="0" err="1" smtClean="0"/>
              <a:t>java.nio.fil.LinkOption</a:t>
            </a:r>
            <a:r>
              <a:rPr lang="en-US" sz="1400" dirty="0" smtClean="0"/>
              <a:t> enumeration was added in Java 7, used to specify whether symbolic links should be followed or not.</a:t>
            </a:r>
          </a:p>
          <a:p>
            <a:endParaRPr lang="en-US" sz="14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smtClean="0">
                <a:solidFill>
                  <a:srgbClr val="3C5790"/>
                </a:solidFill>
              </a:rPr>
              <a:t>Contents</a:t>
            </a:r>
          </a:p>
        </p:txBody>
      </p:sp>
      <p:sp>
        <p:nvSpPr>
          <p:cNvPr id="3075" name="Espace réservé du contenu 2"/>
          <p:cNvSpPr>
            <a:spLocks noGrp="1"/>
          </p:cNvSpPr>
          <p:nvPr>
            <p:ph idx="1"/>
          </p:nvPr>
        </p:nvSpPr>
        <p:spPr>
          <a:xfrm>
            <a:off x="2071688" y="1600200"/>
            <a:ext cx="6615112" cy="5029200"/>
          </a:xfrm>
        </p:spPr>
        <p:txBody>
          <a:bodyPr/>
          <a:lstStyle/>
          <a:p>
            <a:r>
              <a:rPr lang="fr-CA" sz="1600" dirty="0" err="1" smtClean="0">
                <a:solidFill>
                  <a:srgbClr val="3C5790"/>
                </a:solidFill>
              </a:rPr>
              <a:t>What</a:t>
            </a:r>
            <a:r>
              <a:rPr lang="fr-CA" sz="1600" dirty="0" smtClean="0">
                <a:solidFill>
                  <a:srgbClr val="3C5790"/>
                </a:solidFill>
              </a:rPr>
              <a:t> </a:t>
            </a:r>
            <a:r>
              <a:rPr lang="fr-CA" sz="1600" dirty="0" err="1" smtClean="0">
                <a:solidFill>
                  <a:srgbClr val="3C5790"/>
                </a:solidFill>
              </a:rPr>
              <a:t>is</a:t>
            </a:r>
            <a:r>
              <a:rPr lang="fr-CA" sz="1600" dirty="0" smtClean="0">
                <a:solidFill>
                  <a:srgbClr val="3C5790"/>
                </a:solidFill>
              </a:rPr>
              <a:t> Java?</a:t>
            </a:r>
          </a:p>
          <a:p>
            <a:r>
              <a:rPr lang="fr-CA" sz="1600" dirty="0" smtClean="0">
                <a:solidFill>
                  <a:srgbClr val="3C5790"/>
                </a:solidFill>
              </a:rPr>
              <a:t>Version </a:t>
            </a:r>
            <a:r>
              <a:rPr lang="fr-CA" sz="1600" dirty="0" err="1" smtClean="0">
                <a:solidFill>
                  <a:srgbClr val="3C5790"/>
                </a:solidFill>
              </a:rPr>
              <a:t>History</a:t>
            </a:r>
            <a:endParaRPr lang="fr-CA" sz="1600" dirty="0" smtClean="0">
              <a:solidFill>
                <a:srgbClr val="3C5790"/>
              </a:solidFill>
            </a:endParaRPr>
          </a:p>
          <a:p>
            <a:r>
              <a:rPr lang="fr-CA" sz="1600" dirty="0" smtClean="0">
                <a:solidFill>
                  <a:srgbClr val="3C5790"/>
                </a:solidFill>
              </a:rPr>
              <a:t>Java </a:t>
            </a:r>
            <a:r>
              <a:rPr lang="fr-CA" sz="1600" dirty="0" err="1" smtClean="0">
                <a:solidFill>
                  <a:srgbClr val="3C5790"/>
                </a:solidFill>
              </a:rPr>
              <a:t>Advantages</a:t>
            </a:r>
            <a:endParaRPr lang="fr-CA" sz="1600" dirty="0" smtClean="0">
              <a:solidFill>
                <a:srgbClr val="3C5790"/>
              </a:solidFill>
            </a:endParaRPr>
          </a:p>
          <a:p>
            <a:r>
              <a:rPr lang="fr-CA" sz="1600" dirty="0" smtClean="0">
                <a:solidFill>
                  <a:srgbClr val="3C5790"/>
                </a:solidFill>
              </a:rPr>
              <a:t>Java </a:t>
            </a:r>
            <a:r>
              <a:rPr lang="fr-CA" sz="1600" dirty="0" err="1" smtClean="0">
                <a:solidFill>
                  <a:srgbClr val="3C5790"/>
                </a:solidFill>
              </a:rPr>
              <a:t>language</a:t>
            </a:r>
            <a:r>
              <a:rPr lang="fr-CA" sz="1600" dirty="0" smtClean="0">
                <a:solidFill>
                  <a:srgbClr val="3C5790"/>
                </a:solidFill>
              </a:rPr>
              <a:t> </a:t>
            </a:r>
            <a:r>
              <a:rPr lang="fr-CA" sz="1600" dirty="0" err="1" smtClean="0">
                <a:solidFill>
                  <a:srgbClr val="3C5790"/>
                </a:solidFill>
              </a:rPr>
              <a:t>evolution</a:t>
            </a:r>
            <a:endParaRPr lang="fr-CA" sz="1600" dirty="0" smtClean="0">
              <a:solidFill>
                <a:srgbClr val="3C5790"/>
              </a:solidFill>
            </a:endParaRPr>
          </a:p>
          <a:p>
            <a:r>
              <a:rPr lang="fr-CA" sz="1600" dirty="0" smtClean="0">
                <a:solidFill>
                  <a:srgbClr val="3C5790"/>
                </a:solidFill>
              </a:rPr>
              <a:t>Java 7 new </a:t>
            </a:r>
            <a:r>
              <a:rPr lang="fr-CA" sz="1600" dirty="0" err="1" smtClean="0">
                <a:solidFill>
                  <a:srgbClr val="3C5790"/>
                </a:solidFill>
              </a:rPr>
              <a:t>features</a:t>
            </a:r>
            <a:endParaRPr lang="fr-CA" sz="1600" dirty="0" smtClean="0">
              <a:solidFill>
                <a:srgbClr val="3C5790"/>
              </a:solidFill>
            </a:endParaRPr>
          </a:p>
          <a:p>
            <a:r>
              <a:rPr lang="fr-CA" sz="1600" dirty="0" err="1" smtClean="0">
                <a:solidFill>
                  <a:srgbClr val="3C5790"/>
                </a:solidFill>
              </a:rPr>
              <a:t>Working</a:t>
            </a:r>
            <a:r>
              <a:rPr lang="fr-CA" sz="1600" dirty="0" smtClean="0">
                <a:solidFill>
                  <a:srgbClr val="3C5790"/>
                </a:solidFill>
              </a:rPr>
              <a:t> </a:t>
            </a:r>
            <a:r>
              <a:rPr lang="fr-CA" sz="1600" dirty="0" err="1" smtClean="0">
                <a:solidFill>
                  <a:srgbClr val="3C5790"/>
                </a:solidFill>
              </a:rPr>
              <a:t>with</a:t>
            </a:r>
            <a:r>
              <a:rPr lang="fr-CA" sz="1600" dirty="0" smtClean="0">
                <a:solidFill>
                  <a:srgbClr val="3C5790"/>
                </a:solidFill>
              </a:rPr>
              <a:t> Files</a:t>
            </a:r>
          </a:p>
          <a:p>
            <a:r>
              <a:rPr lang="fr-CA" sz="1600" dirty="0" smtClean="0">
                <a:solidFill>
                  <a:srgbClr val="3C5790"/>
                </a:solidFill>
              </a:rPr>
              <a:t>JDBC 4.1</a:t>
            </a:r>
          </a:p>
          <a:p>
            <a:r>
              <a:rPr lang="fr-CA" sz="1600" dirty="0" smtClean="0">
                <a:solidFill>
                  <a:srgbClr val="3C5790"/>
                </a:solidFill>
              </a:rPr>
              <a:t>Concurrent</a:t>
            </a:r>
            <a:endParaRPr lang="fr-CA" sz="1600" dirty="0" smtClean="0">
              <a:solidFill>
                <a:srgbClr val="3C5790"/>
              </a:solidFill>
            </a:endParaRPr>
          </a:p>
          <a:p>
            <a:r>
              <a:rPr lang="fr-CA" sz="1600" dirty="0" err="1" smtClean="0">
                <a:solidFill>
                  <a:srgbClr val="3C5790"/>
                </a:solidFill>
              </a:rPr>
              <a:t>Bibliography</a:t>
            </a:r>
            <a:endParaRPr lang="fr-CA" sz="1600" dirty="0" smtClean="0">
              <a:solidFill>
                <a:srgbClr val="3C579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err="1" smtClean="0">
                <a:solidFill>
                  <a:schemeClr val="bg1"/>
                </a:solidFill>
              </a:rPr>
              <a:t>Obtaining</a:t>
            </a:r>
            <a:r>
              <a:rPr lang="fr-CA" sz="3000" dirty="0" smtClean="0">
                <a:solidFill>
                  <a:schemeClr val="bg1"/>
                </a:solidFill>
              </a:rPr>
              <a:t> File/Directory information</a:t>
            </a:r>
          </a:p>
        </p:txBody>
      </p:sp>
      <p:sp>
        <p:nvSpPr>
          <p:cNvPr id="4099" name="Espace réservé du contenu 4"/>
          <p:cNvSpPr>
            <a:spLocks noGrp="1"/>
          </p:cNvSpPr>
          <p:nvPr>
            <p:ph idx="1"/>
          </p:nvPr>
        </p:nvSpPr>
        <p:spPr>
          <a:xfrm>
            <a:off x="76200" y="1981200"/>
            <a:ext cx="8686800" cy="4495800"/>
          </a:xfrm>
        </p:spPr>
        <p:txBody>
          <a:bodyPr/>
          <a:lstStyle/>
          <a:p>
            <a:r>
              <a:rPr lang="en-US" sz="1400" dirty="0" smtClean="0"/>
              <a:t>There are 5 general approaches to obtaining file and directory information using the java.</a:t>
            </a:r>
          </a:p>
          <a:p>
            <a:r>
              <a:rPr lang="en-US" sz="1400" dirty="0" smtClean="0"/>
              <a:t> - using the </a:t>
            </a:r>
            <a:r>
              <a:rPr lang="en-US" sz="1400" dirty="0" err="1" smtClean="0"/>
              <a:t>Files.isDirectory</a:t>
            </a:r>
            <a:r>
              <a:rPr lang="en-US" sz="1400" dirty="0" smtClean="0"/>
              <a:t>().</a:t>
            </a:r>
          </a:p>
          <a:p>
            <a:r>
              <a:rPr lang="en-US" sz="1400" dirty="0" smtClean="0"/>
              <a:t> - using the </a:t>
            </a:r>
            <a:r>
              <a:rPr lang="en-US" sz="1400" dirty="0" err="1" smtClean="0"/>
              <a:t>Files.getAttribute</a:t>
            </a:r>
            <a:r>
              <a:rPr lang="en-US" sz="1400" dirty="0" smtClean="0"/>
              <a:t>().</a:t>
            </a:r>
          </a:p>
          <a:p>
            <a:r>
              <a:rPr lang="en-US" sz="1400" dirty="0" smtClean="0"/>
              <a:t> - using the </a:t>
            </a:r>
            <a:r>
              <a:rPr lang="en-US" sz="1400" dirty="0" err="1" smtClean="0"/>
              <a:t>Files.readAttributes</a:t>
            </a:r>
            <a:r>
              <a:rPr lang="en-US" sz="1400" dirty="0" smtClean="0"/>
              <a:t>().</a:t>
            </a:r>
          </a:p>
          <a:p>
            <a:r>
              <a:rPr lang="en-US" sz="1400" dirty="0" smtClean="0"/>
              <a:t> - using the </a:t>
            </a:r>
            <a:r>
              <a:rPr lang="en-US" sz="1400" dirty="0" err="1" smtClean="0"/>
              <a:t>Files.getFileAttributes</a:t>
            </a:r>
            <a:r>
              <a:rPr lang="en-US" sz="1400" dirty="0" smtClean="0"/>
              <a:t>().</a:t>
            </a:r>
          </a:p>
          <a:p>
            <a:r>
              <a:rPr lang="en-US" sz="1400" dirty="0" smtClean="0"/>
              <a:t>Java 7 introduces a number of interfaces that are based on a file view.</a:t>
            </a:r>
          </a:p>
          <a:p>
            <a:r>
              <a:rPr lang="en-US" sz="1400" dirty="0" smtClean="0"/>
              <a:t>- </a:t>
            </a:r>
            <a:r>
              <a:rPr lang="en-US" sz="1400" b="1" dirty="0" err="1" smtClean="0"/>
              <a:t>AclFileAttributeView</a:t>
            </a:r>
            <a:r>
              <a:rPr lang="en-US" sz="1400" dirty="0" smtClean="0"/>
              <a:t> provides methods related to the file's Access Control List (ACL). </a:t>
            </a:r>
          </a:p>
          <a:p>
            <a:r>
              <a:rPr lang="en-US" sz="1400" dirty="0" smtClean="0"/>
              <a:t>- </a:t>
            </a:r>
            <a:r>
              <a:rPr lang="en-US" sz="1400" b="1" dirty="0" err="1" smtClean="0"/>
              <a:t>FileAttributeView</a:t>
            </a:r>
            <a:r>
              <a:rPr lang="en-US" sz="1400" dirty="0" smtClean="0"/>
              <a:t> is the base interface for other interfaces that provide specific types of file information.</a:t>
            </a:r>
          </a:p>
          <a:p>
            <a:r>
              <a:rPr lang="en-US" sz="1400" dirty="0" smtClean="0"/>
              <a:t>- </a:t>
            </a:r>
            <a:r>
              <a:rPr lang="en-US" sz="1400" b="1" dirty="0" err="1" smtClean="0"/>
              <a:t>BasicFileAttributeView</a:t>
            </a:r>
            <a:r>
              <a:rPr lang="en-US" sz="1400" dirty="0" smtClean="0"/>
              <a:t> is used to access basic information about a file and to set time-related attributes.</a:t>
            </a:r>
          </a:p>
          <a:p>
            <a:r>
              <a:rPr lang="en-US" sz="1400" dirty="0" smtClean="0"/>
              <a:t>- </a:t>
            </a:r>
            <a:r>
              <a:rPr lang="en-US" sz="1400" b="1" dirty="0" err="1" smtClean="0"/>
              <a:t>DosFileAttributeView</a:t>
            </a:r>
            <a:r>
              <a:rPr lang="en-US" sz="1400" dirty="0" smtClean="0"/>
              <a:t> is designed to be used with the legacy Disk Operating System (DOS) file attributes.</a:t>
            </a:r>
          </a:p>
          <a:p>
            <a:r>
              <a:rPr lang="en-US" sz="1400" dirty="0" smtClean="0"/>
              <a:t>- </a:t>
            </a:r>
            <a:r>
              <a:rPr lang="en-US" sz="1400" b="1" dirty="0" err="1" smtClean="0"/>
              <a:t>FileOwnerAttributeView</a:t>
            </a:r>
            <a:r>
              <a:rPr lang="en-US" sz="1400" dirty="0" smtClean="0"/>
              <a:t> is used to maintain the ownership of a file.</a:t>
            </a:r>
          </a:p>
          <a:p>
            <a:r>
              <a:rPr lang="en-US" sz="1400" dirty="0" smtClean="0"/>
              <a:t>- </a:t>
            </a:r>
            <a:r>
              <a:rPr lang="en-US" sz="1400" b="1" dirty="0" err="1" smtClean="0"/>
              <a:t>PosixFileAttributeView</a:t>
            </a:r>
            <a:r>
              <a:rPr lang="en-US" sz="1400" dirty="0" smtClean="0"/>
              <a:t> supports Portable Operating System Interface (POSIX) attributes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err="1" smtClean="0">
                <a:solidFill>
                  <a:schemeClr val="bg1"/>
                </a:solidFill>
              </a:rPr>
              <a:t>Obtaining</a:t>
            </a:r>
            <a:r>
              <a:rPr lang="fr-CA" sz="3000" dirty="0" smtClean="0">
                <a:solidFill>
                  <a:schemeClr val="bg1"/>
                </a:solidFill>
              </a:rPr>
              <a:t> File/Directory information</a:t>
            </a:r>
          </a:p>
        </p:txBody>
      </p:sp>
      <p:sp>
        <p:nvSpPr>
          <p:cNvPr id="4099" name="Espace réservé du contenu 4"/>
          <p:cNvSpPr>
            <a:spLocks noGrp="1"/>
          </p:cNvSpPr>
          <p:nvPr>
            <p:ph idx="1"/>
          </p:nvPr>
        </p:nvSpPr>
        <p:spPr>
          <a:xfrm>
            <a:off x="76200" y="1981200"/>
            <a:ext cx="8686800" cy="2057400"/>
          </a:xfrm>
        </p:spPr>
        <p:txBody>
          <a:bodyPr/>
          <a:lstStyle/>
          <a:p>
            <a:r>
              <a:rPr lang="en-US" sz="1400" dirty="0" smtClean="0"/>
              <a:t>The type of a file can often be derived from its extension. </a:t>
            </a:r>
          </a:p>
          <a:p>
            <a:r>
              <a:rPr lang="en-US" sz="1400" dirty="0" smtClean="0"/>
              <a:t>This can be </a:t>
            </a:r>
            <a:r>
              <a:rPr lang="en-US" sz="1400" dirty="0" err="1" smtClean="0"/>
              <a:t>misleading,and</a:t>
            </a:r>
            <a:r>
              <a:rPr lang="en-US" sz="1400" dirty="0" smtClean="0"/>
              <a:t> files with the same extension may contain different types of data.</a:t>
            </a:r>
          </a:p>
          <a:p>
            <a:r>
              <a:rPr lang="en-US" sz="1400" dirty="0" smtClean="0"/>
              <a:t>The Files class' </a:t>
            </a:r>
            <a:r>
              <a:rPr lang="en-US" sz="1400" b="1" dirty="0" err="1" smtClean="0"/>
              <a:t>probeContentType</a:t>
            </a:r>
            <a:r>
              <a:rPr lang="en-US" sz="1400" dirty="0" smtClean="0"/>
              <a:t> method is used to determine the content type of a file, if possible.</a:t>
            </a:r>
          </a:p>
          <a:p>
            <a:r>
              <a:rPr lang="en-US" sz="1400" dirty="0" smtClean="0"/>
              <a:t>This is useful when the application needs some indication of what is in a file in order to process it.</a:t>
            </a:r>
          </a:p>
          <a:p>
            <a:r>
              <a:rPr lang="en-US" sz="1400" dirty="0" smtClean="0"/>
              <a:t>The result of the method is a String as defined by the </a:t>
            </a:r>
            <a:r>
              <a:rPr lang="en-US" sz="1400" b="1" dirty="0" smtClean="0"/>
              <a:t>Multipurpose Internet Mail Extension (MIME)</a:t>
            </a:r>
            <a:r>
              <a:rPr lang="en-US" sz="1400" dirty="0" smtClean="0"/>
              <a:t>: RFC 2045.</a:t>
            </a:r>
          </a:p>
          <a:p>
            <a:r>
              <a:rPr lang="en-US" sz="1400" dirty="0" smtClean="0"/>
              <a:t>The implementation of the </a:t>
            </a:r>
            <a:r>
              <a:rPr lang="en-US" sz="1400" dirty="0" err="1" smtClean="0"/>
              <a:t>probeContentType</a:t>
            </a:r>
            <a:r>
              <a:rPr lang="en-US" sz="1400" dirty="0" smtClean="0"/>
              <a:t> method is system-dependent.</a:t>
            </a:r>
          </a:p>
          <a:p>
            <a:r>
              <a:rPr lang="en-US" sz="1400" dirty="0" smtClean="0"/>
              <a:t>The method will use a </a:t>
            </a:r>
            <a:r>
              <a:rPr lang="en-US" sz="1400" b="1" dirty="0" err="1" smtClean="0"/>
              <a:t>java.nio.file.spi.FileTypeDetector</a:t>
            </a:r>
            <a:r>
              <a:rPr lang="en-US" sz="1400" dirty="0" smtClean="0"/>
              <a:t> implementation to determine the content type.</a:t>
            </a:r>
          </a:p>
        </p:txBody>
      </p:sp>
      <p:pic>
        <p:nvPicPr>
          <p:cNvPr id="3074" name="Picture 2"/>
          <p:cNvPicPr>
            <a:picLocks noChangeAspect="1" noChangeArrowheads="1"/>
          </p:cNvPicPr>
          <p:nvPr/>
        </p:nvPicPr>
        <p:blipFill>
          <a:blip r:embed="rId3" cstate="print"/>
          <a:srcRect/>
          <a:stretch>
            <a:fillRect/>
          </a:stretch>
        </p:blipFill>
        <p:spPr bwMode="auto">
          <a:xfrm>
            <a:off x="1219200" y="4038600"/>
            <a:ext cx="6248400" cy="247510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err="1" smtClean="0">
                <a:solidFill>
                  <a:schemeClr val="bg1"/>
                </a:solidFill>
              </a:rPr>
              <a:t>Obtaining</a:t>
            </a:r>
            <a:r>
              <a:rPr lang="fr-CA" sz="3000" dirty="0" smtClean="0">
                <a:solidFill>
                  <a:schemeClr val="bg1"/>
                </a:solidFill>
              </a:rPr>
              <a:t> File/Directory information</a:t>
            </a:r>
          </a:p>
        </p:txBody>
      </p:sp>
      <p:sp>
        <p:nvSpPr>
          <p:cNvPr id="4099" name="Espace réservé du contenu 4"/>
          <p:cNvSpPr>
            <a:spLocks noGrp="1"/>
          </p:cNvSpPr>
          <p:nvPr>
            <p:ph idx="1"/>
          </p:nvPr>
        </p:nvSpPr>
        <p:spPr>
          <a:xfrm>
            <a:off x="76200" y="1981200"/>
            <a:ext cx="8686800" cy="4038600"/>
          </a:xfrm>
        </p:spPr>
        <p:txBody>
          <a:bodyPr/>
          <a:lstStyle/>
          <a:p>
            <a:r>
              <a:rPr lang="en-US" sz="1400" dirty="0" smtClean="0"/>
              <a:t>The </a:t>
            </a:r>
            <a:r>
              <a:rPr lang="en-US" sz="1400" b="1" dirty="0" err="1" smtClean="0"/>
              <a:t>java.nio.file.FileStore</a:t>
            </a:r>
            <a:r>
              <a:rPr lang="en-US" sz="1400" b="1" dirty="0" smtClean="0"/>
              <a:t> </a:t>
            </a:r>
            <a:r>
              <a:rPr lang="en-US" sz="1400" dirty="0" smtClean="0"/>
              <a:t> class represents a storage pool, device, partition, volume, concrete file system or other implementation specific means of the storage. </a:t>
            </a:r>
          </a:p>
          <a:p>
            <a:r>
              <a:rPr lang="en-US" sz="1400" dirty="0" smtClean="0"/>
              <a:t>The </a:t>
            </a:r>
            <a:r>
              <a:rPr lang="en-US" sz="1400" b="1" dirty="0" err="1" smtClean="0"/>
              <a:t>java.nio.file.attribute.FileTime</a:t>
            </a:r>
            <a:r>
              <a:rPr lang="en-US" sz="1400" dirty="0" smtClean="0"/>
              <a:t> class represents the time for use with several of the java.nio package methods.</a:t>
            </a:r>
          </a:p>
          <a:p>
            <a:r>
              <a:rPr lang="en-US" sz="1400" dirty="0" smtClean="0"/>
              <a:t>To create a </a:t>
            </a:r>
            <a:r>
              <a:rPr lang="en-US" sz="1400" b="1" dirty="0" err="1" smtClean="0"/>
              <a:t>FileTime</a:t>
            </a:r>
            <a:r>
              <a:rPr lang="en-US" sz="1400" dirty="0" smtClean="0"/>
              <a:t> object use: </a:t>
            </a:r>
          </a:p>
          <a:p>
            <a:r>
              <a:rPr lang="en-US" sz="1400" dirty="0" smtClean="0"/>
              <a:t>- the </a:t>
            </a:r>
            <a:r>
              <a:rPr lang="en-US" sz="1400" b="1" dirty="0" smtClean="0"/>
              <a:t>from</a:t>
            </a:r>
            <a:r>
              <a:rPr lang="en-US" sz="1400" dirty="0" smtClean="0"/>
              <a:t> method, which accepts a long number representing a duration and a </a:t>
            </a:r>
            <a:r>
              <a:rPr lang="en-US" sz="1400" dirty="0" err="1" smtClean="0"/>
              <a:t>TimeUnit</a:t>
            </a:r>
            <a:r>
              <a:rPr lang="en-US" sz="1400" dirty="0" smtClean="0"/>
              <a:t> object representing a unit of time measurement.</a:t>
            </a:r>
          </a:p>
          <a:p>
            <a:r>
              <a:rPr lang="en-US" sz="1400" dirty="0" smtClean="0"/>
              <a:t>- the </a:t>
            </a:r>
            <a:r>
              <a:rPr lang="en-US" sz="1400" b="1" dirty="0" err="1" smtClean="0"/>
              <a:t>fromMillis</a:t>
            </a:r>
            <a:r>
              <a:rPr lang="en-US" sz="1400" dirty="0" smtClean="0"/>
              <a:t> method, which accepts a long argument representing the number of milliseconds based on the epoch.</a:t>
            </a:r>
          </a:p>
          <a:p>
            <a:r>
              <a:rPr lang="en-US" sz="1400" dirty="0" smtClean="0"/>
              <a:t>The owner of a file or directory can be modified after the file has been created. </a:t>
            </a:r>
          </a:p>
          <a:p>
            <a:r>
              <a:rPr lang="en-US" sz="1400" dirty="0" smtClean="0"/>
              <a:t>This is accomplished by using the </a:t>
            </a:r>
            <a:r>
              <a:rPr lang="en-US" sz="1400" b="1" dirty="0" err="1" smtClean="0"/>
              <a:t>java.nio.file.attribute.FileOwnerAttributeView</a:t>
            </a:r>
            <a:r>
              <a:rPr lang="en-US" sz="1400" dirty="0" smtClean="0"/>
              <a:t> interface's </a:t>
            </a:r>
            <a:r>
              <a:rPr lang="en-US" sz="1400" b="1" dirty="0" err="1" smtClean="0"/>
              <a:t>setOwner</a:t>
            </a:r>
            <a:r>
              <a:rPr lang="en-US" sz="1400" dirty="0" smtClean="0"/>
              <a:t> method.</a:t>
            </a:r>
          </a:p>
          <a:p>
            <a:r>
              <a:rPr lang="en-US" sz="1400" dirty="0" smtClean="0"/>
              <a:t>A </a:t>
            </a:r>
            <a:r>
              <a:rPr lang="en-US" sz="1400" b="1" dirty="0" err="1" smtClean="0"/>
              <a:t>java.nio.file.attribute.UserPrincipal</a:t>
            </a:r>
            <a:r>
              <a:rPr lang="en-US" sz="1400" dirty="0" smtClean="0"/>
              <a:t> object is used to represent a user. </a:t>
            </a:r>
          </a:p>
          <a:p>
            <a:endParaRPr lang="en-US" sz="14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err="1" smtClean="0">
                <a:solidFill>
                  <a:schemeClr val="bg1"/>
                </a:solidFill>
              </a:rPr>
              <a:t>Managing</a:t>
            </a:r>
            <a:r>
              <a:rPr lang="fr-CA" sz="3000" dirty="0" smtClean="0">
                <a:solidFill>
                  <a:schemeClr val="bg1"/>
                </a:solidFill>
              </a:rPr>
              <a:t> </a:t>
            </a:r>
            <a:r>
              <a:rPr lang="fr-CA" sz="3000" dirty="0" err="1" smtClean="0">
                <a:solidFill>
                  <a:schemeClr val="bg1"/>
                </a:solidFill>
              </a:rPr>
              <a:t>filesystems</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3505200"/>
          </a:xfrm>
        </p:spPr>
        <p:txBody>
          <a:bodyPr/>
          <a:lstStyle/>
          <a:p>
            <a:r>
              <a:rPr lang="en-US" sz="1400" dirty="0" smtClean="0"/>
              <a:t>A </a:t>
            </a:r>
            <a:r>
              <a:rPr lang="en-US" sz="1400" dirty="0" err="1" smtClean="0"/>
              <a:t>filesystem</a:t>
            </a:r>
            <a:r>
              <a:rPr lang="en-US" sz="1400" dirty="0" smtClean="0"/>
              <a:t> is one or more top-level root directories containing a hierarchy of files and in Java 7 is represented by the </a:t>
            </a:r>
            <a:r>
              <a:rPr lang="en-US" sz="1400" b="1" dirty="0" err="1" smtClean="0"/>
              <a:t>java.nio.file.FileSystem</a:t>
            </a:r>
            <a:r>
              <a:rPr lang="en-US" sz="1400" dirty="0" smtClean="0"/>
              <a:t> class.</a:t>
            </a:r>
          </a:p>
          <a:p>
            <a:r>
              <a:rPr lang="en-US" sz="1400" dirty="0" smtClean="0"/>
              <a:t>Java 7 provides a few approaches to filtering the contents of a directory using </a:t>
            </a:r>
            <a:r>
              <a:rPr lang="en-US" sz="1400" dirty="0" err="1" smtClean="0"/>
              <a:t>Globbing</a:t>
            </a:r>
            <a:r>
              <a:rPr lang="en-US" sz="1400" dirty="0" smtClean="0"/>
              <a:t>. </a:t>
            </a:r>
            <a:r>
              <a:rPr lang="en-US" sz="1400" b="1" dirty="0" err="1" smtClean="0"/>
              <a:t>Globbing</a:t>
            </a:r>
            <a:r>
              <a:rPr lang="en-US" sz="1400" b="1" dirty="0" smtClean="0"/>
              <a:t> </a:t>
            </a:r>
            <a:r>
              <a:rPr lang="en-US" sz="1400" dirty="0" smtClean="0"/>
              <a:t>is a pattern-matching technique that is similar to regular expressions but is easier to use.</a:t>
            </a:r>
          </a:p>
          <a:p>
            <a:r>
              <a:rPr lang="en-US" sz="1400" dirty="0" smtClean="0"/>
              <a:t>Java 7 supports the detection of file creation, modification, and deletion within a directory by external processes. This can be very useful when it is necessary to know when changes to a directory are made.</a:t>
            </a:r>
          </a:p>
          <a:p>
            <a:r>
              <a:rPr lang="en-US" sz="1400" dirty="0" smtClean="0"/>
              <a:t>With Java 7, it is now possible to treat the contents of a ZIP file as a </a:t>
            </a:r>
            <a:r>
              <a:rPr lang="en-US" sz="1400" dirty="0" err="1" smtClean="0"/>
              <a:t>filesystem</a:t>
            </a:r>
            <a:r>
              <a:rPr lang="en-US" sz="1400" dirty="0" smtClean="0"/>
              <a:t>. This makes it easier to manage the contents of a ZIP file and to manipulate the files contained within the ZIP file.</a:t>
            </a:r>
          </a:p>
          <a:p>
            <a:r>
              <a:rPr lang="en-US" sz="1400" dirty="0" smtClean="0"/>
              <a:t>The </a:t>
            </a:r>
            <a:r>
              <a:rPr lang="en-US" sz="1400" b="1" dirty="0" err="1" smtClean="0"/>
              <a:t>getFileStores</a:t>
            </a:r>
            <a:r>
              <a:rPr lang="en-US" sz="1400" dirty="0" smtClean="0"/>
              <a:t> method is used to retrieve the available file stores.</a:t>
            </a:r>
          </a:p>
          <a:p>
            <a:r>
              <a:rPr lang="en-US" sz="1400" dirty="0" smtClean="0"/>
              <a:t>The </a:t>
            </a:r>
            <a:r>
              <a:rPr lang="en-US" sz="1400" b="1" dirty="0" err="1" smtClean="0"/>
              <a:t>getTotalSpace</a:t>
            </a:r>
            <a:r>
              <a:rPr lang="en-US" sz="1400" dirty="0" smtClean="0"/>
              <a:t> method is used to  obtain the total space available on the file store in bytes.</a:t>
            </a:r>
          </a:p>
          <a:p>
            <a:r>
              <a:rPr lang="en-US" sz="1400" dirty="0" smtClean="0"/>
              <a:t>The </a:t>
            </a:r>
            <a:r>
              <a:rPr lang="en-US" sz="1400" b="1" dirty="0" err="1" smtClean="0"/>
              <a:t>getUnallocatedSpace</a:t>
            </a:r>
            <a:r>
              <a:rPr lang="en-US" sz="1400" dirty="0" smtClean="0"/>
              <a:t> contains the number of unallocated bytes.</a:t>
            </a:r>
          </a:p>
          <a:p>
            <a:r>
              <a:rPr lang="en-US" sz="1400" dirty="0" smtClean="0"/>
              <a:t>The </a:t>
            </a:r>
            <a:r>
              <a:rPr lang="en-US" sz="1400" b="1" dirty="0" err="1" smtClean="0"/>
              <a:t>getUsableSpace</a:t>
            </a:r>
            <a:r>
              <a:rPr lang="en-US" sz="1400" dirty="0" smtClean="0"/>
              <a:t> is used to retrieve the number of usable bytes available to the JVM.</a:t>
            </a:r>
          </a:p>
          <a:p>
            <a:r>
              <a:rPr lang="en-US" sz="1400" dirty="0" smtClean="0"/>
              <a:t>The </a:t>
            </a:r>
            <a:r>
              <a:rPr lang="en-US" sz="1400" b="1" dirty="0" err="1" smtClean="0"/>
              <a:t>isReadOnly</a:t>
            </a:r>
            <a:r>
              <a:rPr lang="en-US" sz="1400" b="1" dirty="0" smtClean="0"/>
              <a:t> </a:t>
            </a:r>
            <a:r>
              <a:rPr lang="en-US" sz="1400" dirty="0" smtClean="0"/>
              <a:t>if it return true, any attempts to create a file or open a file will result into an </a:t>
            </a:r>
            <a:r>
              <a:rPr lang="en-US" sz="1400" dirty="0" err="1" smtClean="0"/>
              <a:t>IOException</a:t>
            </a:r>
            <a:r>
              <a:rPr lang="en-US" sz="1400" dirty="0" smtClean="0"/>
              <a:t>.</a:t>
            </a:r>
          </a:p>
          <a:p>
            <a:r>
              <a:rPr lang="en-US" sz="1400" dirty="0" smtClean="0"/>
              <a:t>The </a:t>
            </a:r>
            <a:r>
              <a:rPr lang="en-US" sz="1400" b="1" dirty="0" err="1" smtClean="0"/>
              <a:t>getRootDirectories</a:t>
            </a:r>
            <a:r>
              <a:rPr lang="en-US" sz="1400" dirty="0" smtClean="0"/>
              <a:t> is returning an </a:t>
            </a:r>
            <a:r>
              <a:rPr lang="en-US" sz="1400" b="1" dirty="0" err="1" smtClean="0"/>
              <a:t>Iterable</a:t>
            </a:r>
            <a:r>
              <a:rPr lang="en-US" sz="1400" dirty="0" smtClean="0"/>
              <a:t> object that </a:t>
            </a:r>
            <a:r>
              <a:rPr lang="en-US" sz="1400" dirty="0" err="1" smtClean="0"/>
              <a:t>pemits</a:t>
            </a:r>
            <a:r>
              <a:rPr lang="en-US" sz="1400" dirty="0" smtClean="0"/>
              <a:t> the listing of the root directories.</a:t>
            </a:r>
          </a:p>
        </p:txBody>
      </p:sp>
      <p:pic>
        <p:nvPicPr>
          <p:cNvPr id="1026" name="Picture 2"/>
          <p:cNvPicPr>
            <a:picLocks noChangeAspect="1" noChangeArrowheads="1"/>
          </p:cNvPicPr>
          <p:nvPr/>
        </p:nvPicPr>
        <p:blipFill>
          <a:blip r:embed="rId3" cstate="print"/>
          <a:srcRect/>
          <a:stretch>
            <a:fillRect/>
          </a:stretch>
        </p:blipFill>
        <p:spPr bwMode="auto">
          <a:xfrm>
            <a:off x="1295400" y="5638800"/>
            <a:ext cx="6172200" cy="1143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err="1" smtClean="0">
                <a:solidFill>
                  <a:schemeClr val="bg1"/>
                </a:solidFill>
              </a:rPr>
              <a:t>Managing</a:t>
            </a:r>
            <a:r>
              <a:rPr lang="fr-CA" sz="3000" dirty="0" smtClean="0">
                <a:solidFill>
                  <a:schemeClr val="bg1"/>
                </a:solidFill>
              </a:rPr>
              <a:t> </a:t>
            </a:r>
            <a:r>
              <a:rPr lang="fr-CA" sz="3000" dirty="0" err="1" smtClean="0">
                <a:solidFill>
                  <a:schemeClr val="bg1"/>
                </a:solidFill>
              </a:rPr>
              <a:t>filesystems</a:t>
            </a:r>
            <a:endParaRPr lang="fr-CA" sz="3000" dirty="0" smtClean="0">
              <a:solidFill>
                <a:schemeClr val="bg1"/>
              </a:solidFill>
            </a:endParaRPr>
          </a:p>
        </p:txBody>
      </p:sp>
      <p:sp>
        <p:nvSpPr>
          <p:cNvPr id="4099" name="Espace réservé du contenu 4"/>
          <p:cNvSpPr>
            <a:spLocks noGrp="1"/>
          </p:cNvSpPr>
          <p:nvPr>
            <p:ph idx="1"/>
          </p:nvPr>
        </p:nvSpPr>
        <p:spPr>
          <a:xfrm>
            <a:off x="76200" y="1905000"/>
            <a:ext cx="8686800" cy="457200"/>
          </a:xfrm>
        </p:spPr>
        <p:txBody>
          <a:bodyPr/>
          <a:lstStyle/>
          <a:p>
            <a:r>
              <a:rPr lang="en-US" sz="1400" dirty="0" smtClean="0"/>
              <a:t>Java 7 added the </a:t>
            </a:r>
            <a:r>
              <a:rPr lang="en-US" sz="1400" b="1" dirty="0" err="1" smtClean="0"/>
              <a:t>java.nio.file.SimpleFileVisitor</a:t>
            </a:r>
            <a:r>
              <a:rPr lang="en-US" sz="1400" dirty="0" smtClean="0"/>
              <a:t> class for </a:t>
            </a:r>
            <a:r>
              <a:rPr lang="en-US" sz="1400" dirty="0" err="1" smtClean="0"/>
              <a:t>travering</a:t>
            </a:r>
            <a:r>
              <a:rPr lang="en-US" sz="1400" dirty="0" smtClean="0"/>
              <a:t> </a:t>
            </a:r>
            <a:r>
              <a:rPr lang="en-US" sz="1400" dirty="0" err="1" smtClean="0"/>
              <a:t>filesystem</a:t>
            </a:r>
            <a:r>
              <a:rPr lang="en-US" sz="1400" dirty="0" smtClean="0"/>
              <a:t>. We need to invoke the </a:t>
            </a:r>
            <a:r>
              <a:rPr lang="en-US" sz="1400" b="1" dirty="0" err="1" smtClean="0"/>
              <a:t>walkFileTree</a:t>
            </a:r>
            <a:r>
              <a:rPr lang="en-US" sz="1400" b="1" dirty="0" smtClean="0"/>
              <a:t>()</a:t>
            </a:r>
            <a:r>
              <a:rPr lang="en-US" sz="1400" dirty="0" smtClean="0"/>
              <a:t> method from Files class.</a:t>
            </a:r>
          </a:p>
        </p:txBody>
      </p:sp>
      <p:pic>
        <p:nvPicPr>
          <p:cNvPr id="2050" name="Picture 2"/>
          <p:cNvPicPr>
            <a:picLocks noChangeAspect="1" noChangeArrowheads="1"/>
          </p:cNvPicPr>
          <p:nvPr/>
        </p:nvPicPr>
        <p:blipFill>
          <a:blip r:embed="rId3" cstate="print"/>
          <a:srcRect/>
          <a:stretch>
            <a:fillRect/>
          </a:stretch>
        </p:blipFill>
        <p:spPr bwMode="auto">
          <a:xfrm>
            <a:off x="1666875" y="2409825"/>
            <a:ext cx="4276725" cy="3333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4" cstate="print"/>
          <a:srcRect/>
          <a:stretch>
            <a:fillRect/>
          </a:stretch>
        </p:blipFill>
        <p:spPr bwMode="auto">
          <a:xfrm>
            <a:off x="571500" y="2764654"/>
            <a:ext cx="7429500" cy="3331346"/>
          </a:xfrm>
          <a:prstGeom prst="rect">
            <a:avLst/>
          </a:prstGeom>
          <a:noFill/>
          <a:ln w="9525">
            <a:noFill/>
            <a:miter lim="800000"/>
            <a:headEnd/>
            <a:tailEnd/>
          </a:ln>
          <a:effectLst/>
        </p:spPr>
      </p:pic>
      <p:pic>
        <p:nvPicPr>
          <p:cNvPr id="2052" name="Picture 4"/>
          <p:cNvPicPr>
            <a:picLocks noChangeAspect="1" noChangeArrowheads="1"/>
          </p:cNvPicPr>
          <p:nvPr/>
        </p:nvPicPr>
        <p:blipFill>
          <a:blip r:embed="rId5" cstate="print"/>
          <a:srcRect/>
          <a:stretch>
            <a:fillRect/>
          </a:stretch>
        </p:blipFill>
        <p:spPr bwMode="auto">
          <a:xfrm>
            <a:off x="5638800" y="5784056"/>
            <a:ext cx="3124200" cy="10739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err="1" smtClean="0">
                <a:solidFill>
                  <a:schemeClr val="bg1"/>
                </a:solidFill>
              </a:rPr>
              <a:t>Managing</a:t>
            </a:r>
            <a:r>
              <a:rPr lang="fr-CA" sz="3000" dirty="0" smtClean="0">
                <a:solidFill>
                  <a:schemeClr val="bg1"/>
                </a:solidFill>
              </a:rPr>
              <a:t> </a:t>
            </a:r>
            <a:r>
              <a:rPr lang="fr-CA" sz="3000" dirty="0" err="1" smtClean="0">
                <a:solidFill>
                  <a:schemeClr val="bg1"/>
                </a:solidFill>
              </a:rPr>
              <a:t>filesystems</a:t>
            </a:r>
            <a:endParaRPr lang="fr-CA" sz="3000" dirty="0" smtClean="0">
              <a:solidFill>
                <a:schemeClr val="bg1"/>
              </a:solidFill>
            </a:endParaRPr>
          </a:p>
        </p:txBody>
      </p:sp>
      <p:sp>
        <p:nvSpPr>
          <p:cNvPr id="4099" name="Espace réservé du contenu 4"/>
          <p:cNvSpPr>
            <a:spLocks noGrp="1"/>
          </p:cNvSpPr>
          <p:nvPr>
            <p:ph idx="1"/>
          </p:nvPr>
        </p:nvSpPr>
        <p:spPr>
          <a:xfrm>
            <a:off x="76200" y="1905000"/>
            <a:ext cx="8686800" cy="3276600"/>
          </a:xfrm>
        </p:spPr>
        <p:txBody>
          <a:bodyPr/>
          <a:lstStyle/>
          <a:p>
            <a:r>
              <a:rPr lang="en-US" sz="1400" dirty="0" smtClean="0"/>
              <a:t>The enumeration </a:t>
            </a:r>
            <a:r>
              <a:rPr lang="en-US" sz="1400" b="1" dirty="0" err="1" smtClean="0"/>
              <a:t>FileVisitResult</a:t>
            </a:r>
            <a:r>
              <a:rPr lang="en-US" sz="1400" dirty="0" smtClean="0"/>
              <a:t> contains the constants: </a:t>
            </a:r>
          </a:p>
          <a:p>
            <a:r>
              <a:rPr lang="en-US" sz="1400" dirty="0" smtClean="0"/>
              <a:t>- </a:t>
            </a:r>
            <a:r>
              <a:rPr lang="en-US" sz="1400" b="1" dirty="0" smtClean="0"/>
              <a:t>CONTINUE</a:t>
            </a:r>
            <a:r>
              <a:rPr lang="en-US" sz="1400" dirty="0" smtClean="0"/>
              <a:t> </a:t>
            </a:r>
            <a:r>
              <a:rPr lang="en-US" sz="1400" dirty="0" err="1" smtClean="0"/>
              <a:t>continue</a:t>
            </a:r>
            <a:r>
              <a:rPr lang="en-US" sz="1400" dirty="0" smtClean="0"/>
              <a:t> the traversal</a:t>
            </a:r>
          </a:p>
          <a:p>
            <a:r>
              <a:rPr lang="en-US" sz="1400" dirty="0" smtClean="0"/>
              <a:t>- </a:t>
            </a:r>
            <a:r>
              <a:rPr lang="en-US" sz="1400" b="1" dirty="0" smtClean="0"/>
              <a:t>SKIP_SIBLINGS</a:t>
            </a:r>
            <a:r>
              <a:rPr lang="en-US" sz="1400" dirty="0" smtClean="0"/>
              <a:t> continue without visiting the siblings of this file or directory</a:t>
            </a:r>
          </a:p>
          <a:p>
            <a:r>
              <a:rPr lang="en-US" sz="1400" dirty="0" smtClean="0"/>
              <a:t>- </a:t>
            </a:r>
            <a:r>
              <a:rPr lang="en-US" sz="1400" b="1" dirty="0" smtClean="0"/>
              <a:t>SKIP_SUBTREE</a:t>
            </a:r>
            <a:r>
              <a:rPr lang="en-US" sz="1400" dirty="0" smtClean="0"/>
              <a:t> continue without visiting the entries in this directory</a:t>
            </a:r>
          </a:p>
          <a:p>
            <a:r>
              <a:rPr lang="en-US" sz="1400" dirty="0" smtClean="0"/>
              <a:t>- </a:t>
            </a:r>
            <a:r>
              <a:rPr lang="en-US" sz="1400" b="1" dirty="0" smtClean="0"/>
              <a:t>TERMINATE</a:t>
            </a:r>
            <a:r>
              <a:rPr lang="en-US" sz="1400" dirty="0" smtClean="0"/>
              <a:t> </a:t>
            </a:r>
            <a:r>
              <a:rPr lang="en-US" sz="1400" dirty="0" err="1" smtClean="0"/>
              <a:t>terminate</a:t>
            </a:r>
            <a:endParaRPr lang="en-US" sz="1400" dirty="0" smtClean="0"/>
          </a:p>
          <a:p>
            <a:r>
              <a:rPr lang="en-US" sz="1400" dirty="0" smtClean="0"/>
              <a:t>The </a:t>
            </a:r>
            <a:r>
              <a:rPr lang="en-US" sz="1400" b="1" dirty="0" err="1" smtClean="0"/>
              <a:t>DirectoryStream</a:t>
            </a:r>
            <a:r>
              <a:rPr lang="en-US" sz="1400" dirty="0" smtClean="0"/>
              <a:t> interface is used for </a:t>
            </a:r>
            <a:r>
              <a:rPr lang="en-US" sz="1400" dirty="0" err="1" smtClean="0"/>
              <a:t>determinig</a:t>
            </a:r>
            <a:r>
              <a:rPr lang="en-US" sz="1400" dirty="0" smtClean="0"/>
              <a:t> the contents of a directory.</a:t>
            </a:r>
          </a:p>
          <a:p>
            <a:r>
              <a:rPr lang="en-US" sz="1400" dirty="0" smtClean="0"/>
              <a:t>The directory consist in files or subdirectories. We call the </a:t>
            </a:r>
            <a:r>
              <a:rPr lang="en-US" sz="1400" b="1" dirty="0" err="1" smtClean="0"/>
              <a:t>newDirectoryStream</a:t>
            </a:r>
            <a:r>
              <a:rPr lang="en-US" sz="1400" dirty="0" smtClean="0"/>
              <a:t> method from Files to obtain a </a:t>
            </a:r>
            <a:r>
              <a:rPr lang="en-US" sz="1400" dirty="0" err="1" smtClean="0"/>
              <a:t>DirectoryStream</a:t>
            </a:r>
            <a:r>
              <a:rPr lang="en-US" sz="1400" dirty="0" smtClean="0"/>
              <a:t> object.</a:t>
            </a:r>
          </a:p>
          <a:p>
            <a:r>
              <a:rPr lang="en-US" sz="1400" dirty="0" smtClean="0"/>
              <a:t>A </a:t>
            </a:r>
            <a:r>
              <a:rPr lang="en-US" sz="1400" b="1" dirty="0" err="1" smtClean="0"/>
              <a:t>globbing</a:t>
            </a:r>
            <a:r>
              <a:rPr lang="en-US" sz="1400" b="1" dirty="0" smtClean="0"/>
              <a:t> pattern </a:t>
            </a:r>
            <a:r>
              <a:rPr lang="en-US" sz="1400" dirty="0" smtClean="0"/>
              <a:t>is</a:t>
            </a:r>
            <a:r>
              <a:rPr lang="en-US" sz="1400" b="1" dirty="0" smtClean="0"/>
              <a:t> </a:t>
            </a:r>
            <a:r>
              <a:rPr lang="en-US" sz="1400" dirty="0" smtClean="0"/>
              <a:t>a string containing a series of characters that define a pattern.</a:t>
            </a:r>
          </a:p>
          <a:p>
            <a:r>
              <a:rPr lang="en-US" sz="1400" dirty="0" smtClean="0"/>
              <a:t>The pattern is used to determine which directory elements to return.</a:t>
            </a:r>
          </a:p>
          <a:p>
            <a:r>
              <a:rPr lang="en-US" sz="1400" dirty="0" smtClean="0"/>
              <a:t>A </a:t>
            </a:r>
            <a:r>
              <a:rPr lang="en-US" sz="1400" b="1" dirty="0" err="1" smtClean="0"/>
              <a:t>DirectoryStream.Filter</a:t>
            </a:r>
            <a:r>
              <a:rPr lang="en-US" sz="1400" dirty="0" smtClean="0"/>
              <a:t> interface has a single method, </a:t>
            </a:r>
            <a:r>
              <a:rPr lang="en-US" sz="1400" b="1" dirty="0" smtClean="0"/>
              <a:t>accept</a:t>
            </a:r>
            <a:r>
              <a:rPr lang="en-US" sz="1400" dirty="0" smtClean="0"/>
              <a:t>, which returns a Boolean value indicating whether the directory element should be returned or not.</a:t>
            </a:r>
          </a:p>
        </p:txBody>
      </p:sp>
      <p:pic>
        <p:nvPicPr>
          <p:cNvPr id="3074" name="Picture 2"/>
          <p:cNvPicPr>
            <a:picLocks noChangeAspect="1" noChangeArrowheads="1"/>
          </p:cNvPicPr>
          <p:nvPr/>
        </p:nvPicPr>
        <p:blipFill>
          <a:blip r:embed="rId3" cstate="print"/>
          <a:srcRect/>
          <a:stretch>
            <a:fillRect/>
          </a:stretch>
        </p:blipFill>
        <p:spPr bwMode="auto">
          <a:xfrm>
            <a:off x="1600200" y="5257800"/>
            <a:ext cx="5572125" cy="12763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err="1" smtClean="0">
                <a:solidFill>
                  <a:schemeClr val="bg1"/>
                </a:solidFill>
              </a:rPr>
              <a:t>Managing</a:t>
            </a:r>
            <a:r>
              <a:rPr lang="fr-CA" sz="3000" dirty="0" smtClean="0">
                <a:solidFill>
                  <a:schemeClr val="bg1"/>
                </a:solidFill>
              </a:rPr>
              <a:t> </a:t>
            </a:r>
            <a:r>
              <a:rPr lang="fr-CA" sz="3000" dirty="0" err="1" smtClean="0">
                <a:solidFill>
                  <a:schemeClr val="bg1"/>
                </a:solidFill>
              </a:rPr>
              <a:t>filesystems</a:t>
            </a:r>
            <a:endParaRPr lang="fr-CA" sz="3000" dirty="0" smtClean="0">
              <a:solidFill>
                <a:schemeClr val="bg1"/>
              </a:solidFill>
            </a:endParaRPr>
          </a:p>
        </p:txBody>
      </p:sp>
      <p:sp>
        <p:nvSpPr>
          <p:cNvPr id="4099" name="Espace réservé du contenu 4"/>
          <p:cNvSpPr>
            <a:spLocks noGrp="1"/>
          </p:cNvSpPr>
          <p:nvPr>
            <p:ph idx="1"/>
          </p:nvPr>
        </p:nvSpPr>
        <p:spPr>
          <a:xfrm>
            <a:off x="76200" y="1905000"/>
            <a:ext cx="8686800" cy="2133600"/>
          </a:xfrm>
        </p:spPr>
        <p:txBody>
          <a:bodyPr/>
          <a:lstStyle/>
          <a:p>
            <a:r>
              <a:rPr lang="en-US" sz="1400" dirty="0" err="1" smtClean="0"/>
              <a:t>Globbing</a:t>
            </a:r>
            <a:r>
              <a:rPr lang="en-US" sz="1400" dirty="0" smtClean="0"/>
              <a:t> strings are based on patterns, which use special characters to match string sequences.</a:t>
            </a:r>
          </a:p>
          <a:p>
            <a:r>
              <a:rPr lang="en-US" sz="1400" b="1" dirty="0" smtClean="0"/>
              <a:t>*</a:t>
            </a:r>
            <a:r>
              <a:rPr lang="en-US" sz="1400" dirty="0" smtClean="0"/>
              <a:t> </a:t>
            </a:r>
            <a:r>
              <a:rPr lang="en-US" sz="1400" dirty="0" smtClean="0">
                <a:sym typeface="Wingdings" pitchFamily="2" charset="2"/>
              </a:rPr>
              <a:t></a:t>
            </a:r>
            <a:r>
              <a:rPr lang="en-US" sz="1400" dirty="0" smtClean="0"/>
              <a:t> 0 or more characters of a name component without crossing directory boundaries</a:t>
            </a:r>
          </a:p>
          <a:p>
            <a:r>
              <a:rPr lang="en-US" sz="1400" b="1" dirty="0" smtClean="0"/>
              <a:t>**</a:t>
            </a:r>
            <a:r>
              <a:rPr lang="en-US" sz="1400" dirty="0" smtClean="0"/>
              <a:t> </a:t>
            </a:r>
            <a:r>
              <a:rPr lang="en-US" sz="1400" dirty="0" smtClean="0">
                <a:sym typeface="Wingdings" pitchFamily="2" charset="2"/>
              </a:rPr>
              <a:t></a:t>
            </a:r>
            <a:r>
              <a:rPr lang="en-US" sz="1400" dirty="0" smtClean="0"/>
              <a:t> 0 zero or more characters crossing directory boundaries</a:t>
            </a:r>
          </a:p>
          <a:p>
            <a:r>
              <a:rPr lang="en-US" sz="1400" b="1" dirty="0" smtClean="0"/>
              <a:t>?</a:t>
            </a:r>
            <a:r>
              <a:rPr lang="en-US" sz="1400" dirty="0" smtClean="0"/>
              <a:t> </a:t>
            </a:r>
            <a:r>
              <a:rPr lang="en-US" sz="1400" dirty="0" smtClean="0">
                <a:sym typeface="Wingdings" pitchFamily="2" charset="2"/>
              </a:rPr>
              <a:t></a:t>
            </a:r>
            <a:r>
              <a:rPr lang="en-US" sz="1400" dirty="0" smtClean="0"/>
              <a:t> 1 character of a name component</a:t>
            </a:r>
          </a:p>
          <a:p>
            <a:r>
              <a:rPr lang="en-US" sz="1400" b="1" dirty="0" smtClean="0"/>
              <a:t>\</a:t>
            </a:r>
            <a:r>
              <a:rPr lang="en-US" sz="1400" dirty="0" smtClean="0"/>
              <a:t> </a:t>
            </a:r>
            <a:r>
              <a:rPr lang="en-US" sz="1400" dirty="0" smtClean="0">
                <a:sym typeface="Wingdings" pitchFamily="2" charset="2"/>
              </a:rPr>
              <a:t></a:t>
            </a:r>
            <a:r>
              <a:rPr lang="en-US" sz="1400" dirty="0" smtClean="0"/>
              <a:t> The escape character used to match the special symbols</a:t>
            </a:r>
          </a:p>
          <a:p>
            <a:r>
              <a:rPr lang="en-US" sz="1400" b="1" dirty="0" smtClean="0"/>
              <a:t>[ ]</a:t>
            </a:r>
            <a:r>
              <a:rPr lang="en-US" sz="1400" dirty="0" smtClean="0"/>
              <a:t> </a:t>
            </a:r>
            <a:r>
              <a:rPr lang="en-US" sz="1400" dirty="0" smtClean="0">
                <a:sym typeface="Wingdings" pitchFamily="2" charset="2"/>
              </a:rPr>
              <a:t></a:t>
            </a:r>
            <a:r>
              <a:rPr lang="en-US" sz="1400" dirty="0" smtClean="0"/>
              <a:t> Matches a single character found within the brackets.</a:t>
            </a:r>
          </a:p>
          <a:p>
            <a:r>
              <a:rPr lang="en-US" sz="1400" b="1" dirty="0" smtClean="0"/>
              <a:t>{ }</a:t>
            </a:r>
            <a:r>
              <a:rPr lang="en-US" sz="1400" dirty="0" smtClean="0"/>
              <a:t> </a:t>
            </a:r>
            <a:r>
              <a:rPr lang="en-US" sz="1400" dirty="0" smtClean="0">
                <a:sym typeface="Wingdings" pitchFamily="2" charset="2"/>
              </a:rPr>
              <a:t></a:t>
            </a:r>
            <a:r>
              <a:rPr lang="en-US" sz="1400" dirty="0" smtClean="0"/>
              <a:t> Multiple </a:t>
            </a:r>
            <a:r>
              <a:rPr lang="en-US" sz="1400" dirty="0" err="1" smtClean="0"/>
              <a:t>subpatterns</a:t>
            </a:r>
            <a:r>
              <a:rPr lang="en-US" sz="1400" dirty="0" smtClean="0"/>
              <a:t> can be specified at the same time. </a:t>
            </a:r>
          </a:p>
          <a:p>
            <a:endParaRPr lang="en-US" sz="1400" dirty="0" smtClean="0"/>
          </a:p>
        </p:txBody>
      </p:sp>
      <p:pic>
        <p:nvPicPr>
          <p:cNvPr id="2" name="Picture 2"/>
          <p:cNvPicPr>
            <a:picLocks noChangeAspect="1" noChangeArrowheads="1"/>
          </p:cNvPicPr>
          <p:nvPr/>
        </p:nvPicPr>
        <p:blipFill>
          <a:blip r:embed="rId3" cstate="print"/>
          <a:srcRect/>
          <a:stretch>
            <a:fillRect/>
          </a:stretch>
        </p:blipFill>
        <p:spPr bwMode="auto">
          <a:xfrm>
            <a:off x="1219200" y="4114800"/>
            <a:ext cx="6579973" cy="2286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err="1" smtClean="0">
                <a:solidFill>
                  <a:schemeClr val="bg1"/>
                </a:solidFill>
              </a:rPr>
              <a:t>Managing</a:t>
            </a:r>
            <a:r>
              <a:rPr lang="fr-CA" sz="3000" dirty="0" smtClean="0">
                <a:solidFill>
                  <a:schemeClr val="bg1"/>
                </a:solidFill>
              </a:rPr>
              <a:t> </a:t>
            </a:r>
            <a:r>
              <a:rPr lang="fr-CA" sz="3000" dirty="0" err="1" smtClean="0">
                <a:solidFill>
                  <a:schemeClr val="bg1"/>
                </a:solidFill>
              </a:rPr>
              <a:t>filesystems</a:t>
            </a:r>
            <a:endParaRPr lang="fr-CA" sz="3000" dirty="0" smtClean="0">
              <a:solidFill>
                <a:schemeClr val="bg1"/>
              </a:solidFill>
            </a:endParaRPr>
          </a:p>
        </p:txBody>
      </p:sp>
      <p:sp>
        <p:nvSpPr>
          <p:cNvPr id="4099" name="Espace réservé du contenu 4"/>
          <p:cNvSpPr>
            <a:spLocks noGrp="1"/>
          </p:cNvSpPr>
          <p:nvPr>
            <p:ph idx="1"/>
          </p:nvPr>
        </p:nvSpPr>
        <p:spPr>
          <a:xfrm>
            <a:off x="76200" y="1905000"/>
            <a:ext cx="8686800" cy="4038600"/>
          </a:xfrm>
        </p:spPr>
        <p:txBody>
          <a:bodyPr/>
          <a:lstStyle/>
          <a:p>
            <a:r>
              <a:rPr lang="en-US" sz="1400" dirty="0" smtClean="0"/>
              <a:t>When an application needs to be aware of changes in a directory, a watch service can listen to the changes and then inform the application of these changes.</a:t>
            </a:r>
          </a:p>
          <a:p>
            <a:r>
              <a:rPr lang="en-US" sz="1400" dirty="0" smtClean="0"/>
              <a:t>The directory can be monitored based on the type of event that is of interest. When the event occurs, a watch event is queued.</a:t>
            </a:r>
          </a:p>
          <a:p>
            <a:r>
              <a:rPr lang="en-US" sz="1400" dirty="0" smtClean="0"/>
              <a:t>The </a:t>
            </a:r>
            <a:r>
              <a:rPr lang="en-US" sz="1400" b="1" dirty="0" err="1" smtClean="0"/>
              <a:t>java.nio.file.WatchService</a:t>
            </a:r>
            <a:r>
              <a:rPr lang="en-US" sz="1400" b="1" dirty="0" smtClean="0"/>
              <a:t> </a:t>
            </a:r>
            <a:r>
              <a:rPr lang="en-US" sz="1400" dirty="0" smtClean="0"/>
              <a:t>watches registered objects for changes and events.</a:t>
            </a:r>
          </a:p>
          <a:p>
            <a:r>
              <a:rPr lang="en-US" sz="1400" dirty="0" smtClean="0"/>
              <a:t>The </a:t>
            </a:r>
            <a:r>
              <a:rPr lang="en-US" sz="1400" b="1" dirty="0" err="1" smtClean="0"/>
              <a:t>java.nio.file.WatchKey</a:t>
            </a:r>
            <a:r>
              <a:rPr lang="en-US" sz="1400" b="1" dirty="0" smtClean="0"/>
              <a:t> </a:t>
            </a:r>
            <a:r>
              <a:rPr lang="en-US" sz="1400" dirty="0" smtClean="0"/>
              <a:t>is a token representing the registration of a watchable object. A watch key is created when a watchable object is registered with a watch service. The key remains valid until it is cancelled, cancelled </a:t>
            </a:r>
            <a:r>
              <a:rPr lang="en-US" sz="1400" dirty="0" err="1" smtClean="0"/>
              <a:t>implicity</a:t>
            </a:r>
            <a:r>
              <a:rPr lang="en-US" sz="1400" dirty="0" smtClean="0"/>
              <a:t>(the object is no longer accessible) of by closing the watch service.</a:t>
            </a:r>
          </a:p>
          <a:p>
            <a:r>
              <a:rPr lang="en-US" sz="1400" dirty="0" smtClean="0"/>
              <a:t>The </a:t>
            </a:r>
            <a:r>
              <a:rPr lang="en-US" sz="1400" b="1" dirty="0" err="1" smtClean="0"/>
              <a:t>java.nio.file.Watchable</a:t>
            </a:r>
            <a:r>
              <a:rPr lang="en-US" sz="1400" dirty="0" smtClean="0"/>
              <a:t> represents the object that is registered within a watch service.</a:t>
            </a:r>
          </a:p>
          <a:p>
            <a:r>
              <a:rPr lang="en-US" sz="1400" dirty="0" smtClean="0"/>
              <a:t>The </a:t>
            </a:r>
            <a:r>
              <a:rPr lang="en-US" sz="1400" b="1" dirty="0" err="1" smtClean="0"/>
              <a:t>java.nio.file.WatchEvent</a:t>
            </a:r>
            <a:r>
              <a:rPr lang="en-US" sz="1400" b="1" dirty="0" smtClean="0"/>
              <a:t> </a:t>
            </a:r>
            <a:r>
              <a:rPr lang="en-US" sz="1400" dirty="0" smtClean="0"/>
              <a:t>represents the event occurred for an object registered with a </a:t>
            </a:r>
            <a:r>
              <a:rPr lang="en-US" sz="1400" dirty="0" err="1" smtClean="0"/>
              <a:t>WatchService</a:t>
            </a:r>
            <a:r>
              <a:rPr lang="en-US" sz="1400" dirty="0" smtClean="0"/>
              <a:t>.</a:t>
            </a:r>
          </a:p>
          <a:p>
            <a:r>
              <a:rPr lang="en-US" sz="1400" dirty="0" smtClean="0"/>
              <a:t>The </a:t>
            </a:r>
            <a:r>
              <a:rPr lang="en-US" sz="1400" b="1" dirty="0" err="1" smtClean="0"/>
              <a:t>java.nio.file.StandardWatchEventKinds</a:t>
            </a:r>
            <a:r>
              <a:rPr lang="en-US" sz="1400" b="1" dirty="0" smtClean="0"/>
              <a:t> </a:t>
            </a:r>
            <a:r>
              <a:rPr lang="en-US" sz="1400" dirty="0" smtClean="0"/>
              <a:t>defined the standard event kinds: </a:t>
            </a:r>
            <a:r>
              <a:rPr lang="en-US" sz="1400" b="1" dirty="0" smtClean="0"/>
              <a:t>ENTRY_CREATE</a:t>
            </a:r>
            <a:r>
              <a:rPr lang="en-US" sz="1400" dirty="0" smtClean="0"/>
              <a:t>, </a:t>
            </a:r>
            <a:r>
              <a:rPr lang="en-US" sz="1400" b="1" dirty="0" smtClean="0"/>
              <a:t>ENTRY_DELETE</a:t>
            </a:r>
            <a:r>
              <a:rPr lang="en-US" sz="1400" dirty="0" smtClean="0"/>
              <a:t>, </a:t>
            </a:r>
            <a:r>
              <a:rPr lang="en-US" sz="1400" b="1" dirty="0" smtClean="0"/>
              <a:t>ENTRY_MODIFY</a:t>
            </a:r>
            <a:r>
              <a:rPr lang="en-US" sz="1400" dirty="0" smtClean="0"/>
              <a:t>, </a:t>
            </a:r>
            <a:r>
              <a:rPr lang="en-US" sz="1400" b="1" dirty="0" smtClean="0"/>
              <a:t>OVERFLOW</a:t>
            </a:r>
            <a:r>
              <a:rPr lang="en-US" sz="1400" dirty="0" smtClean="0"/>
              <a:t>. The OVERFLOW event indicates that the events may have been lost or discarded.</a:t>
            </a:r>
          </a:p>
          <a:p>
            <a:endParaRPr lang="en-US" sz="14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err="1" smtClean="0">
                <a:solidFill>
                  <a:schemeClr val="bg1"/>
                </a:solidFill>
              </a:rPr>
              <a:t>Managing</a:t>
            </a:r>
            <a:r>
              <a:rPr lang="fr-CA" sz="3000" dirty="0" smtClean="0">
                <a:solidFill>
                  <a:schemeClr val="bg1"/>
                </a:solidFill>
              </a:rPr>
              <a:t> </a:t>
            </a:r>
            <a:r>
              <a:rPr lang="fr-CA" sz="3000" dirty="0" err="1" smtClean="0">
                <a:solidFill>
                  <a:schemeClr val="bg1"/>
                </a:solidFill>
              </a:rPr>
              <a:t>filesystems</a:t>
            </a:r>
            <a:endParaRPr lang="fr-CA" sz="3000" dirty="0" smtClean="0">
              <a:solidFill>
                <a:schemeClr val="bg1"/>
              </a:solidFill>
            </a:endParaRPr>
          </a:p>
        </p:txBody>
      </p:sp>
      <p:sp>
        <p:nvSpPr>
          <p:cNvPr id="4099" name="Espace réservé du contenu 4"/>
          <p:cNvSpPr>
            <a:spLocks noGrp="1"/>
          </p:cNvSpPr>
          <p:nvPr>
            <p:ph idx="1"/>
          </p:nvPr>
        </p:nvSpPr>
        <p:spPr>
          <a:xfrm>
            <a:off x="76200" y="1828800"/>
            <a:ext cx="8686800" cy="1981200"/>
          </a:xfrm>
        </p:spPr>
        <p:txBody>
          <a:bodyPr/>
          <a:lstStyle/>
          <a:p>
            <a:r>
              <a:rPr lang="en-US" sz="1400" dirty="0" smtClean="0"/>
              <a:t>When an event occurs, we obtain the </a:t>
            </a:r>
            <a:r>
              <a:rPr lang="en-US" sz="1400" dirty="0" err="1" smtClean="0"/>
              <a:t>WatchKey</a:t>
            </a:r>
            <a:r>
              <a:rPr lang="en-US" sz="1400" dirty="0" smtClean="0"/>
              <a:t> object which contains the information about the event.</a:t>
            </a:r>
          </a:p>
          <a:p>
            <a:r>
              <a:rPr lang="en-US" sz="1400" dirty="0" smtClean="0"/>
              <a:t>The </a:t>
            </a:r>
            <a:r>
              <a:rPr lang="en-US" sz="1400" dirty="0" err="1" smtClean="0"/>
              <a:t>pollEvents</a:t>
            </a:r>
            <a:r>
              <a:rPr lang="en-US" sz="1400" dirty="0" smtClean="0"/>
              <a:t> method returned a list of all pending events.</a:t>
            </a:r>
          </a:p>
          <a:p>
            <a:r>
              <a:rPr lang="en-US" sz="1400" dirty="0" smtClean="0"/>
              <a:t>The type, context, and count value associated with the event were displayed.</a:t>
            </a:r>
          </a:p>
          <a:p>
            <a:r>
              <a:rPr lang="en-US" sz="1400" dirty="0" smtClean="0"/>
              <a:t>The last activity reset the watch key. This was needed to put the key back into a ready state until it is needed again. </a:t>
            </a:r>
          </a:p>
          <a:p>
            <a:r>
              <a:rPr lang="en-US" sz="1400" dirty="0" smtClean="0"/>
              <a:t>The Watch service is thread-safe. The watch service can be closed using the close method. If multiple threads are using this service, subsequent attempts to retrieve a watch key will result in a </a:t>
            </a:r>
            <a:r>
              <a:rPr lang="en-US" sz="1400" b="1" dirty="0" err="1" smtClean="0"/>
              <a:t>CloseWatchServiceException</a:t>
            </a:r>
            <a:r>
              <a:rPr lang="en-US" sz="1400" dirty="0" smtClean="0"/>
              <a:t>.</a:t>
            </a:r>
          </a:p>
          <a:p>
            <a:endParaRPr lang="en-US" sz="1400" dirty="0" smtClean="0"/>
          </a:p>
        </p:txBody>
      </p:sp>
      <p:pic>
        <p:nvPicPr>
          <p:cNvPr id="1026" name="Picture 2"/>
          <p:cNvPicPr>
            <a:picLocks noChangeAspect="1" noChangeArrowheads="1"/>
          </p:cNvPicPr>
          <p:nvPr/>
        </p:nvPicPr>
        <p:blipFill>
          <a:blip r:embed="rId3" cstate="print"/>
          <a:srcRect/>
          <a:stretch>
            <a:fillRect/>
          </a:stretch>
        </p:blipFill>
        <p:spPr bwMode="auto">
          <a:xfrm>
            <a:off x="1828800" y="3581400"/>
            <a:ext cx="5344784" cy="3124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err="1" smtClean="0">
                <a:solidFill>
                  <a:schemeClr val="bg1"/>
                </a:solidFill>
              </a:rPr>
              <a:t>Using</a:t>
            </a:r>
            <a:r>
              <a:rPr lang="fr-CA" sz="3000" dirty="0" smtClean="0">
                <a:solidFill>
                  <a:schemeClr val="bg1"/>
                </a:solidFill>
              </a:rPr>
              <a:t> ZIP </a:t>
            </a:r>
            <a:r>
              <a:rPr lang="fr-CA" sz="3000" dirty="0" err="1" smtClean="0">
                <a:solidFill>
                  <a:schemeClr val="bg1"/>
                </a:solidFill>
              </a:rPr>
              <a:t>filesystem</a:t>
            </a:r>
            <a:r>
              <a:rPr lang="fr-CA" sz="3000" dirty="0" smtClean="0">
                <a:solidFill>
                  <a:schemeClr val="bg1"/>
                </a:solidFill>
              </a:rPr>
              <a:t> provider</a:t>
            </a:r>
          </a:p>
        </p:txBody>
      </p:sp>
      <p:sp>
        <p:nvSpPr>
          <p:cNvPr id="4099" name="Espace réservé du contenu 4"/>
          <p:cNvSpPr>
            <a:spLocks noGrp="1"/>
          </p:cNvSpPr>
          <p:nvPr>
            <p:ph idx="1"/>
          </p:nvPr>
        </p:nvSpPr>
        <p:spPr>
          <a:xfrm>
            <a:off x="76200" y="1828800"/>
            <a:ext cx="8686800" cy="1447800"/>
          </a:xfrm>
        </p:spPr>
        <p:txBody>
          <a:bodyPr/>
          <a:lstStyle/>
          <a:p>
            <a:r>
              <a:rPr lang="en-US" sz="1400" dirty="0" smtClean="0"/>
              <a:t>In Java 7 the ZIP files handling is much </a:t>
            </a:r>
            <a:r>
              <a:rPr lang="en-US" sz="1400" dirty="0" err="1" smtClean="0"/>
              <a:t>simplier</a:t>
            </a:r>
            <a:r>
              <a:rPr lang="en-US" sz="1400" dirty="0" smtClean="0"/>
              <a:t>. The ZIP </a:t>
            </a:r>
            <a:r>
              <a:rPr lang="en-US" sz="1400" dirty="0" err="1" smtClean="0"/>
              <a:t>filesystem</a:t>
            </a:r>
            <a:r>
              <a:rPr lang="en-US" sz="1400" dirty="0" smtClean="0"/>
              <a:t> provider was introduced  for handling ZIP and JAR files. </a:t>
            </a:r>
          </a:p>
          <a:p>
            <a:r>
              <a:rPr lang="en-US" sz="1400" dirty="0" smtClean="0"/>
              <a:t>We can manipulate them as ordinary files: copy, </a:t>
            </a:r>
            <a:r>
              <a:rPr lang="en-US" sz="1400" dirty="0" err="1" smtClean="0"/>
              <a:t>delete,move</a:t>
            </a:r>
            <a:r>
              <a:rPr lang="en-US" sz="1400" dirty="0" smtClean="0"/>
              <a:t>, rename operations. Also we can change certain attributes of the file.</a:t>
            </a:r>
          </a:p>
          <a:p>
            <a:r>
              <a:rPr lang="en-US" sz="1400" dirty="0" smtClean="0"/>
              <a:t>The </a:t>
            </a:r>
            <a:r>
              <a:rPr lang="en-US" sz="1400" b="1" dirty="0" err="1" smtClean="0"/>
              <a:t>java.nio.file.DirectoryStream</a:t>
            </a:r>
            <a:r>
              <a:rPr lang="en-US" sz="1400" dirty="0" smtClean="0"/>
              <a:t> represents an object to iterate entries from a directory. It can be used with for-each construct to iterate over a directory.</a:t>
            </a:r>
          </a:p>
          <a:p>
            <a:endParaRPr lang="en-US" sz="1400" dirty="0" smtClean="0"/>
          </a:p>
        </p:txBody>
      </p:sp>
      <p:pic>
        <p:nvPicPr>
          <p:cNvPr id="2050" name="Picture 2"/>
          <p:cNvPicPr>
            <a:picLocks noChangeAspect="1" noChangeArrowheads="1"/>
          </p:cNvPicPr>
          <p:nvPr/>
        </p:nvPicPr>
        <p:blipFill>
          <a:blip r:embed="rId3" cstate="print"/>
          <a:srcRect/>
          <a:stretch>
            <a:fillRect/>
          </a:stretch>
        </p:blipFill>
        <p:spPr bwMode="auto">
          <a:xfrm>
            <a:off x="685800" y="3419475"/>
            <a:ext cx="7410450" cy="32099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What</a:t>
            </a:r>
            <a:r>
              <a:rPr lang="fr-CA" dirty="0" smtClean="0">
                <a:solidFill>
                  <a:schemeClr val="bg1"/>
                </a:solidFill>
              </a:rPr>
              <a:t> </a:t>
            </a:r>
            <a:r>
              <a:rPr lang="fr-CA" dirty="0" err="1" smtClean="0">
                <a:solidFill>
                  <a:schemeClr val="bg1"/>
                </a:solidFill>
              </a:rPr>
              <a:t>is</a:t>
            </a:r>
            <a:r>
              <a:rPr lang="fr-CA" dirty="0" smtClean="0">
                <a:solidFill>
                  <a:schemeClr val="bg1"/>
                </a:solidFill>
              </a:rPr>
              <a:t> Java?</a:t>
            </a:r>
          </a:p>
        </p:txBody>
      </p:sp>
      <p:sp>
        <p:nvSpPr>
          <p:cNvPr id="4099" name="Espace réservé du contenu 4"/>
          <p:cNvSpPr>
            <a:spLocks noGrp="1"/>
          </p:cNvSpPr>
          <p:nvPr>
            <p:ph idx="1"/>
          </p:nvPr>
        </p:nvSpPr>
        <p:spPr>
          <a:xfrm>
            <a:off x="228600" y="2133600"/>
            <a:ext cx="8686800" cy="4419600"/>
          </a:xfrm>
        </p:spPr>
        <p:txBody>
          <a:bodyPr/>
          <a:lstStyle/>
          <a:p>
            <a:r>
              <a:rPr lang="en-US" sz="1500" b="1" dirty="0" smtClean="0">
                <a:solidFill>
                  <a:srgbClr val="3C5790"/>
                </a:solidFill>
              </a:rPr>
              <a:t>Java</a:t>
            </a:r>
            <a:r>
              <a:rPr lang="en-US" sz="1500" dirty="0" smtClean="0">
                <a:solidFill>
                  <a:srgbClr val="3C5790"/>
                </a:solidFill>
              </a:rPr>
              <a:t> is a programming language created by Sun Microsystems.</a:t>
            </a:r>
          </a:p>
          <a:p>
            <a:r>
              <a:rPr lang="en-US" sz="1500" dirty="0" smtClean="0">
                <a:solidFill>
                  <a:srgbClr val="3C5790"/>
                </a:solidFill>
              </a:rPr>
              <a:t>Java is used in a wide variety of computing platforms from embedded devices and mobile phones on  the low end, to enterprise servers and supercomputers on the high end.</a:t>
            </a:r>
          </a:p>
          <a:p>
            <a:r>
              <a:rPr lang="en-US" sz="1500" dirty="0" smtClean="0">
                <a:solidFill>
                  <a:srgbClr val="3C5790"/>
                </a:solidFill>
              </a:rPr>
              <a:t>Java eliminates certain low-level constructs such   as pointers and has a very simple memory model where every object is allocated on the heap and all variables of object types are references. </a:t>
            </a:r>
          </a:p>
          <a:p>
            <a:r>
              <a:rPr lang="en-US" sz="1500" dirty="0" smtClean="0">
                <a:solidFill>
                  <a:srgbClr val="3C5790"/>
                </a:solidFill>
              </a:rPr>
              <a:t>Memory management is handled through integrated automatic garbage collection performed by the JVM.</a:t>
            </a:r>
          </a:p>
          <a:p>
            <a:r>
              <a:rPr lang="en-US" sz="1500" dirty="0" smtClean="0">
                <a:solidFill>
                  <a:srgbClr val="3C5790"/>
                </a:solidFill>
              </a:rPr>
              <a:t>The heart of the Java platform is the concept of a "virtual machine" that executes Java </a:t>
            </a:r>
            <a:r>
              <a:rPr lang="en-US" sz="1500" b="1" dirty="0" err="1" smtClean="0">
                <a:solidFill>
                  <a:srgbClr val="3C5790"/>
                </a:solidFill>
              </a:rPr>
              <a:t>bytecode</a:t>
            </a:r>
            <a:r>
              <a:rPr lang="en-US" sz="1500" dirty="0" smtClean="0">
                <a:solidFill>
                  <a:srgbClr val="3C5790"/>
                </a:solidFill>
              </a:rPr>
              <a:t> programs. This </a:t>
            </a:r>
            <a:r>
              <a:rPr lang="en-US" sz="1500" dirty="0" err="1" smtClean="0">
                <a:solidFill>
                  <a:srgbClr val="3C5790"/>
                </a:solidFill>
              </a:rPr>
              <a:t>bytecode</a:t>
            </a:r>
            <a:r>
              <a:rPr lang="en-US" sz="1500" dirty="0" smtClean="0">
                <a:solidFill>
                  <a:srgbClr val="3C5790"/>
                </a:solidFill>
              </a:rPr>
              <a:t> is the same no matter what hardware or operating system the program is running under. </a:t>
            </a:r>
          </a:p>
          <a:p>
            <a:r>
              <a:rPr lang="en-US" sz="1500" dirty="0" smtClean="0">
                <a:solidFill>
                  <a:srgbClr val="3C5790"/>
                </a:solidFill>
              </a:rPr>
              <a:t>There is a </a:t>
            </a:r>
            <a:r>
              <a:rPr lang="en-US" sz="1500" b="1" dirty="0" smtClean="0">
                <a:solidFill>
                  <a:srgbClr val="3C5790"/>
                </a:solidFill>
              </a:rPr>
              <a:t>JIT(Just-In-Time)</a:t>
            </a:r>
            <a:r>
              <a:rPr lang="en-US" sz="1500" dirty="0" smtClean="0">
                <a:solidFill>
                  <a:srgbClr val="3C5790"/>
                </a:solidFill>
              </a:rPr>
              <a:t> compiler within the Java Virtual Machine, or JVM.  The JIT compiler translates the Java </a:t>
            </a:r>
            <a:r>
              <a:rPr lang="en-US" sz="1500" dirty="0" err="1" smtClean="0">
                <a:solidFill>
                  <a:srgbClr val="3C5790"/>
                </a:solidFill>
              </a:rPr>
              <a:t>bytecode</a:t>
            </a:r>
            <a:r>
              <a:rPr lang="en-US" sz="1500" dirty="0" smtClean="0">
                <a:solidFill>
                  <a:srgbClr val="3C5790"/>
                </a:solidFill>
              </a:rPr>
              <a:t> into native processor instructions at run-time and caches the native code in memory during execution. The use of a JIT compiler means that Java applications, after a short delay during loading and once they have "warmed up" by being all or mostly  JIT-compiled, tend to run about as fast as native programs.</a:t>
            </a:r>
          </a:p>
          <a:p>
            <a:r>
              <a:rPr lang="en-US" sz="1500" dirty="0" smtClean="0">
                <a:solidFill>
                  <a:srgbClr val="3C5790"/>
                </a:solidFill>
              </a:rPr>
              <a:t>The Java programs are cross-platform or platform independent, but the code of the Java Virtual Machines (JVM) that execute these programs is not. </a:t>
            </a:r>
          </a:p>
          <a:p>
            <a:endParaRPr lang="en-US" sz="1400" dirty="0" smtClean="0">
              <a:solidFill>
                <a:srgbClr val="3C5790"/>
              </a:solidFill>
            </a:endParaRPr>
          </a:p>
          <a:p>
            <a:endParaRPr lang="en-US" sz="1400" dirty="0" smtClean="0">
              <a:solidFill>
                <a:srgbClr val="3C5790"/>
              </a:solidFill>
            </a:endParaRPr>
          </a:p>
          <a:p>
            <a:endParaRPr lang="fr-CA" sz="1400" dirty="0" smtClean="0">
              <a:solidFill>
                <a:srgbClr val="3C579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IO Stream</a:t>
            </a:r>
          </a:p>
        </p:txBody>
      </p:sp>
      <p:sp>
        <p:nvSpPr>
          <p:cNvPr id="4099" name="Espace réservé du contenu 4"/>
          <p:cNvSpPr>
            <a:spLocks noGrp="1"/>
          </p:cNvSpPr>
          <p:nvPr>
            <p:ph idx="1"/>
          </p:nvPr>
        </p:nvSpPr>
        <p:spPr>
          <a:xfrm>
            <a:off x="76200" y="1828800"/>
            <a:ext cx="8686800" cy="4800600"/>
          </a:xfrm>
        </p:spPr>
        <p:txBody>
          <a:bodyPr/>
          <a:lstStyle/>
          <a:p>
            <a:r>
              <a:rPr lang="en-US" sz="1400" dirty="0" smtClean="0"/>
              <a:t>In Java 7 there are numerous improvements to IO capabilities, found in the java.nio package.</a:t>
            </a:r>
          </a:p>
          <a:p>
            <a:r>
              <a:rPr lang="en-US" sz="1400" dirty="0" smtClean="0"/>
              <a:t>A stream is a sequence of data. Stream IO acts on a single character at a time, while channel IO works with a buffer for each operation. </a:t>
            </a:r>
          </a:p>
          <a:p>
            <a:r>
              <a:rPr lang="en-US" sz="1400" dirty="0" smtClean="0"/>
              <a:t>The </a:t>
            </a:r>
            <a:r>
              <a:rPr lang="en-US" sz="1400" dirty="0" err="1" smtClean="0"/>
              <a:t>java.nio.channels</a:t>
            </a:r>
            <a:r>
              <a:rPr lang="en-US" sz="1400" dirty="0" smtClean="0"/>
              <a:t> package's </a:t>
            </a:r>
            <a:r>
              <a:rPr lang="en-US" sz="1400" b="1" dirty="0" err="1" smtClean="0"/>
              <a:t>ByteChannel</a:t>
            </a:r>
            <a:r>
              <a:rPr lang="en-US" sz="1400" dirty="0" smtClean="0"/>
              <a:t> interface is a channel that can read and write bytes. The </a:t>
            </a:r>
            <a:r>
              <a:rPr lang="en-US" sz="1400" b="1" dirty="0" err="1" smtClean="0"/>
              <a:t>SeekableByteChannel</a:t>
            </a:r>
            <a:r>
              <a:rPr lang="en-US" sz="1400" b="1" dirty="0" smtClean="0"/>
              <a:t> </a:t>
            </a:r>
            <a:r>
              <a:rPr lang="en-US" sz="1400" dirty="0" smtClean="0"/>
              <a:t>interface extends the </a:t>
            </a:r>
            <a:r>
              <a:rPr lang="en-US" sz="1400" dirty="0" err="1" smtClean="0"/>
              <a:t>ByteChannel</a:t>
            </a:r>
            <a:r>
              <a:rPr lang="en-US" sz="1400" dirty="0" smtClean="0"/>
              <a:t> interface to maintain a position within the channel. The current position can be queried and modified. </a:t>
            </a:r>
          </a:p>
          <a:p>
            <a:r>
              <a:rPr lang="en-US" sz="1400" dirty="0" smtClean="0"/>
              <a:t>Support for asynchronous channel has been added.</a:t>
            </a:r>
          </a:p>
          <a:p>
            <a:r>
              <a:rPr lang="en-US" sz="1400" dirty="0" smtClean="0"/>
              <a:t>There are four new </a:t>
            </a:r>
            <a:r>
              <a:rPr lang="en-US" sz="1400" dirty="0" err="1" smtClean="0"/>
              <a:t>java.nio.channels</a:t>
            </a:r>
            <a:r>
              <a:rPr lang="en-US" sz="1400" dirty="0" smtClean="0"/>
              <a:t> package asynchronous channel classes:</a:t>
            </a:r>
          </a:p>
          <a:p>
            <a:r>
              <a:rPr lang="en-US" sz="1400" dirty="0" smtClean="0"/>
              <a:t>- </a:t>
            </a:r>
            <a:r>
              <a:rPr lang="en-US" sz="1400" b="1" dirty="0" err="1" smtClean="0"/>
              <a:t>AsynchronousSocketChannel</a:t>
            </a:r>
            <a:endParaRPr lang="en-US" sz="1400" b="1" dirty="0" smtClean="0"/>
          </a:p>
          <a:p>
            <a:r>
              <a:rPr lang="en-US" sz="1400" dirty="0" smtClean="0"/>
              <a:t>- </a:t>
            </a:r>
            <a:r>
              <a:rPr lang="en-US" sz="1400" b="1" dirty="0" err="1" smtClean="0"/>
              <a:t>AsynchronousServerSocketChannel</a:t>
            </a:r>
            <a:endParaRPr lang="en-US" sz="1400" b="1" dirty="0" smtClean="0"/>
          </a:p>
          <a:p>
            <a:r>
              <a:rPr lang="en-US" sz="1400" dirty="0" smtClean="0"/>
              <a:t>- </a:t>
            </a:r>
            <a:r>
              <a:rPr lang="en-US" sz="1400" b="1" dirty="0" err="1" smtClean="0"/>
              <a:t>AsynchronousFileChannel</a:t>
            </a:r>
            <a:endParaRPr lang="en-US" sz="1400" b="1" dirty="0" smtClean="0"/>
          </a:p>
          <a:p>
            <a:r>
              <a:rPr lang="en-US" sz="1400" dirty="0" smtClean="0"/>
              <a:t>- </a:t>
            </a:r>
            <a:r>
              <a:rPr lang="en-US" sz="1400" b="1" dirty="0" err="1" smtClean="0"/>
              <a:t>AsynchronousChannelGroup</a:t>
            </a:r>
            <a:endParaRPr lang="en-US" sz="1400" b="1" dirty="0" smtClean="0"/>
          </a:p>
          <a:p>
            <a:r>
              <a:rPr lang="en-US" sz="1400" dirty="0" smtClean="0"/>
              <a:t>The </a:t>
            </a:r>
            <a:r>
              <a:rPr lang="en-US" sz="1400" b="1" dirty="0" err="1" smtClean="0"/>
              <a:t>AsynchronousFileChannel</a:t>
            </a:r>
            <a:r>
              <a:rPr lang="en-US" sz="1400" dirty="0" smtClean="0"/>
              <a:t> class is used for file manipulation operations that need to be performed in an asynchronous manner. The </a:t>
            </a:r>
            <a:r>
              <a:rPr lang="en-US" sz="1400" b="1" dirty="0" err="1" smtClean="0"/>
              <a:t>AsynchronousChannelGroup</a:t>
            </a:r>
            <a:r>
              <a:rPr lang="en-US" sz="1400" b="1" dirty="0" smtClean="0"/>
              <a:t> </a:t>
            </a:r>
            <a:r>
              <a:rPr lang="en-US" sz="1400" dirty="0" smtClean="0"/>
              <a:t>class provides a means of grouping asynchronous channels together in order to share resources.</a:t>
            </a:r>
          </a:p>
          <a:p>
            <a:r>
              <a:rPr lang="en-US" sz="1400" dirty="0" smtClean="0"/>
              <a:t>When we open a file we can specify how the file should be open. The </a:t>
            </a:r>
            <a:r>
              <a:rPr lang="en-US" sz="1400" b="1" dirty="0" err="1" smtClean="0"/>
              <a:t>java.nio.file.OpenOption</a:t>
            </a:r>
            <a:r>
              <a:rPr lang="en-US" sz="1400" dirty="0" smtClean="0"/>
              <a:t> specifies how the file is open. </a:t>
            </a:r>
            <a:r>
              <a:rPr lang="en-US" sz="1400" dirty="0" err="1" smtClean="0"/>
              <a:t>Posibble</a:t>
            </a:r>
            <a:r>
              <a:rPr lang="en-US" sz="1400" dirty="0" smtClean="0"/>
              <a:t> values for </a:t>
            </a:r>
            <a:r>
              <a:rPr lang="en-US" sz="1400" b="1" dirty="0" err="1" smtClean="0"/>
              <a:t>StandardOpenOption</a:t>
            </a:r>
            <a:r>
              <a:rPr lang="en-US" sz="1400" b="1" dirty="0" smtClean="0"/>
              <a:t>:</a:t>
            </a:r>
            <a:r>
              <a:rPr lang="en-US" sz="1400" dirty="0" smtClean="0"/>
              <a:t> CREATE, CREATE_NEW, DELETE_ON_CLOSE, APPEND, DSYNC, READ, SPARSE, TRUNCATE_EXISTING, WRITE.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IO Stream</a:t>
            </a:r>
          </a:p>
        </p:txBody>
      </p:sp>
      <p:sp>
        <p:nvSpPr>
          <p:cNvPr id="4099" name="Espace réservé du contenu 4"/>
          <p:cNvSpPr>
            <a:spLocks noGrp="1"/>
          </p:cNvSpPr>
          <p:nvPr>
            <p:ph idx="1"/>
          </p:nvPr>
        </p:nvSpPr>
        <p:spPr>
          <a:xfrm>
            <a:off x="76200" y="1828800"/>
            <a:ext cx="8686800" cy="2209800"/>
          </a:xfrm>
        </p:spPr>
        <p:txBody>
          <a:bodyPr/>
          <a:lstStyle/>
          <a:p>
            <a:r>
              <a:rPr lang="en-US" sz="1400" dirty="0" smtClean="0"/>
              <a:t>The </a:t>
            </a:r>
            <a:r>
              <a:rPr lang="en-US" sz="1400" b="1" dirty="0" err="1" smtClean="0"/>
              <a:t>java.nio.channels.NetworkChannel</a:t>
            </a:r>
            <a:r>
              <a:rPr lang="en-US" sz="1400" b="1" dirty="0" smtClean="0"/>
              <a:t> </a:t>
            </a:r>
            <a:r>
              <a:rPr lang="en-US" sz="1400" dirty="0" smtClean="0"/>
              <a:t>interface was introduced in Java 7, representing a channel to a network socket. Also </a:t>
            </a:r>
            <a:r>
              <a:rPr lang="en-US" sz="1400" b="1" dirty="0" err="1" smtClean="0"/>
              <a:t>java.nio.channels.MulticastChannel</a:t>
            </a:r>
            <a:r>
              <a:rPr lang="en-US" sz="1400" dirty="0" smtClean="0"/>
              <a:t> is used to support multicast operations for a group. </a:t>
            </a:r>
          </a:p>
          <a:p>
            <a:r>
              <a:rPr lang="en-US" sz="1400" dirty="0" smtClean="0"/>
              <a:t>The </a:t>
            </a:r>
            <a:r>
              <a:rPr lang="en-US" sz="1400" b="1" dirty="0" smtClean="0"/>
              <a:t>Sockets Direct Protocol (SDP)</a:t>
            </a:r>
            <a:r>
              <a:rPr lang="en-US" sz="1400" dirty="0" smtClean="0"/>
              <a:t> is a network protocol, which supports stream connections using </a:t>
            </a:r>
            <a:r>
              <a:rPr lang="en-US" sz="1400" b="1" dirty="0" err="1" smtClean="0"/>
              <a:t>InfiniBand</a:t>
            </a:r>
            <a:r>
              <a:rPr lang="en-US" sz="1400" b="1" dirty="0" smtClean="0"/>
              <a:t> (IB)</a:t>
            </a:r>
            <a:r>
              <a:rPr lang="en-US" sz="1400" dirty="0" smtClean="0"/>
              <a:t>. The IB technology supports point-to-point bi-directional serial links between high-speed peripherals, such as disks. A significant part of IB is its ability to move data from the memory of one computer directly to the memory of another computer. SDP is supported in Java 7 on Solaris and Linux operating systems. Several classes in the java.net and </a:t>
            </a:r>
            <a:r>
              <a:rPr lang="en-US" sz="1400" dirty="0" err="1" smtClean="0"/>
              <a:t>java.nio.channels</a:t>
            </a:r>
            <a:r>
              <a:rPr lang="en-US" sz="1400" dirty="0" smtClean="0"/>
              <a:t> packages support it transparently. SDP must be enabled before it can be used. .</a:t>
            </a:r>
          </a:p>
          <a:p>
            <a:r>
              <a:rPr lang="en-US" sz="1400" dirty="0" smtClean="0"/>
              <a:t>In many cases the files we are reading are text files. We can use </a:t>
            </a:r>
            <a:r>
              <a:rPr lang="en-US" sz="1400" b="1" dirty="0" err="1" smtClean="0"/>
              <a:t>readAllBytes</a:t>
            </a:r>
            <a:r>
              <a:rPr lang="en-US" sz="1400" b="1" dirty="0" smtClean="0"/>
              <a:t>()</a:t>
            </a:r>
            <a:r>
              <a:rPr lang="en-US" sz="1400" dirty="0" smtClean="0"/>
              <a:t> method from Files class. For writing the contents on an text file we can use the </a:t>
            </a:r>
            <a:r>
              <a:rPr lang="en-US" sz="1400" b="1" dirty="0" smtClean="0"/>
              <a:t>write() </a:t>
            </a:r>
            <a:r>
              <a:rPr lang="en-US" sz="1400" dirty="0" smtClean="0"/>
              <a:t>method from Files class.</a:t>
            </a:r>
          </a:p>
          <a:p>
            <a:endParaRPr lang="en-US" sz="1400" dirty="0" smtClean="0"/>
          </a:p>
        </p:txBody>
      </p:sp>
      <p:pic>
        <p:nvPicPr>
          <p:cNvPr id="1026" name="Picture 2"/>
          <p:cNvPicPr>
            <a:picLocks noChangeAspect="1" noChangeArrowheads="1"/>
          </p:cNvPicPr>
          <p:nvPr/>
        </p:nvPicPr>
        <p:blipFill>
          <a:blip r:embed="rId3" cstate="print"/>
          <a:srcRect/>
          <a:stretch>
            <a:fillRect/>
          </a:stretch>
        </p:blipFill>
        <p:spPr bwMode="auto">
          <a:xfrm>
            <a:off x="1295400" y="3962400"/>
            <a:ext cx="6252926" cy="2819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IO Stream</a:t>
            </a:r>
          </a:p>
        </p:txBody>
      </p:sp>
      <p:sp>
        <p:nvSpPr>
          <p:cNvPr id="4099" name="Espace réservé du contenu 4"/>
          <p:cNvSpPr>
            <a:spLocks noGrp="1"/>
          </p:cNvSpPr>
          <p:nvPr>
            <p:ph idx="1"/>
          </p:nvPr>
        </p:nvSpPr>
        <p:spPr>
          <a:xfrm>
            <a:off x="76200" y="1828800"/>
            <a:ext cx="8686800" cy="4038600"/>
          </a:xfrm>
        </p:spPr>
        <p:txBody>
          <a:bodyPr/>
          <a:lstStyle/>
          <a:p>
            <a:r>
              <a:rPr lang="en-US" sz="1400" dirty="0" smtClean="0"/>
              <a:t>Java 7 supports asynchronous communications between a server and a client.</a:t>
            </a:r>
          </a:p>
          <a:p>
            <a:r>
              <a:rPr lang="en-US" sz="1400" dirty="0" smtClean="0"/>
              <a:t>The </a:t>
            </a:r>
            <a:r>
              <a:rPr lang="en-US" sz="1400" dirty="0" err="1" smtClean="0"/>
              <a:t>java.nio.channels</a:t>
            </a:r>
            <a:r>
              <a:rPr lang="en-US" sz="1400" dirty="0" smtClean="0"/>
              <a:t> package's </a:t>
            </a:r>
            <a:r>
              <a:rPr lang="en-US" sz="1400" b="1" dirty="0" err="1" smtClean="0"/>
              <a:t>AsynchronousServerSocketChannel</a:t>
            </a:r>
            <a:r>
              <a:rPr lang="en-US" sz="1400" b="1" dirty="0" smtClean="0"/>
              <a:t> </a:t>
            </a:r>
            <a:r>
              <a:rPr lang="en-US" sz="1400" dirty="0" smtClean="0"/>
              <a:t>class supports server operations for streaming IO in a thread-safe manner.</a:t>
            </a:r>
          </a:p>
          <a:p>
            <a:r>
              <a:rPr lang="en-US" sz="1400" b="1" dirty="0" smtClean="0"/>
              <a:t>Server side:</a:t>
            </a:r>
            <a:r>
              <a:rPr lang="en-US" sz="1400" dirty="0" smtClean="0"/>
              <a:t> </a:t>
            </a:r>
          </a:p>
          <a:p>
            <a:r>
              <a:rPr lang="en-US" sz="1400" dirty="0" smtClean="0"/>
              <a:t>1. Use </a:t>
            </a:r>
            <a:r>
              <a:rPr lang="en-US" sz="1400" dirty="0" err="1" smtClean="0"/>
              <a:t>AsynchronousServerSocketChannel.open</a:t>
            </a:r>
            <a:r>
              <a:rPr lang="en-US" sz="1400" dirty="0" smtClean="0"/>
              <a:t> method to get an instance of a </a:t>
            </a:r>
            <a:r>
              <a:rPr lang="en-US" sz="1400" dirty="0" err="1" smtClean="0"/>
              <a:t>AsynchronousServerSocketChannel</a:t>
            </a:r>
            <a:endParaRPr lang="en-US" sz="1400" dirty="0" smtClean="0"/>
          </a:p>
          <a:p>
            <a:r>
              <a:rPr lang="en-US" sz="1400" dirty="0" smtClean="0"/>
              <a:t>2. Bind the channel to a local address and port number</a:t>
            </a:r>
          </a:p>
          <a:p>
            <a:r>
              <a:rPr lang="en-US" sz="1400" dirty="0" smtClean="0"/>
              <a:t>3. Use the accept method to accept a connection request from a client </a:t>
            </a:r>
          </a:p>
          <a:p>
            <a:r>
              <a:rPr lang="en-US" sz="1400" dirty="0" smtClean="0"/>
              <a:t>4. Process messages as they are received</a:t>
            </a:r>
          </a:p>
          <a:p>
            <a:r>
              <a:rPr lang="en-US" sz="1400" b="1" dirty="0" smtClean="0"/>
              <a:t>Client side: </a:t>
            </a:r>
          </a:p>
          <a:p>
            <a:r>
              <a:rPr lang="en-US" sz="1400" dirty="0" smtClean="0"/>
              <a:t>1. Create an </a:t>
            </a:r>
            <a:r>
              <a:rPr lang="en-US" sz="1400" dirty="0" err="1" smtClean="0"/>
              <a:t>AsynchronousSocketChannel</a:t>
            </a:r>
            <a:r>
              <a:rPr lang="en-US" sz="1400" dirty="0" smtClean="0"/>
              <a:t> object using the static open method</a:t>
            </a:r>
          </a:p>
          <a:p>
            <a:r>
              <a:rPr lang="en-US" sz="1400" dirty="0" smtClean="0"/>
              <a:t>2. Create an instance of an </a:t>
            </a:r>
            <a:r>
              <a:rPr lang="en-US" sz="1400" dirty="0" err="1" smtClean="0"/>
              <a:t>InetSocketAddress</a:t>
            </a:r>
            <a:r>
              <a:rPr lang="en-US" sz="1400" dirty="0" smtClean="0"/>
              <a:t> object for the server</a:t>
            </a:r>
          </a:p>
          <a:p>
            <a:r>
              <a:rPr lang="en-US" sz="1400" dirty="0" smtClean="0"/>
              <a:t>3. Connect to the server</a:t>
            </a:r>
          </a:p>
          <a:p>
            <a:r>
              <a:rPr lang="en-US" sz="1400" dirty="0" smtClean="0"/>
              <a:t>4. Send messages as needed</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GUI </a:t>
            </a:r>
            <a:r>
              <a:rPr lang="fr-CA" sz="3000" dirty="0" err="1" smtClean="0">
                <a:solidFill>
                  <a:schemeClr val="bg1"/>
                </a:solidFill>
              </a:rPr>
              <a:t>Improvements</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t>In Java 7 is possible to mix heavyweight and lightweight components in an application without adding special code. The ability to draw over a </a:t>
            </a:r>
            <a:r>
              <a:rPr lang="en-US" sz="1400" dirty="0" err="1" smtClean="0"/>
              <a:t>JComponent</a:t>
            </a:r>
            <a:r>
              <a:rPr lang="en-US" sz="1400" dirty="0" smtClean="0"/>
              <a:t> has been added.</a:t>
            </a:r>
          </a:p>
          <a:p>
            <a:r>
              <a:rPr lang="en-US" sz="1400" dirty="0" smtClean="0"/>
              <a:t>The </a:t>
            </a:r>
            <a:r>
              <a:rPr lang="en-US" sz="1400" dirty="0" err="1" smtClean="0"/>
              <a:t>JFrame</a:t>
            </a:r>
            <a:r>
              <a:rPr lang="en-US" sz="1400" dirty="0" smtClean="0"/>
              <a:t> supports the </a:t>
            </a:r>
            <a:r>
              <a:rPr lang="en-US" sz="1400" dirty="0" err="1" smtClean="0"/>
              <a:t>setType</a:t>
            </a:r>
            <a:r>
              <a:rPr lang="en-US" sz="1400" dirty="0" smtClean="0"/>
              <a:t> method. Possible values are: </a:t>
            </a:r>
          </a:p>
          <a:p>
            <a:r>
              <a:rPr lang="en-US" sz="1400" dirty="0" smtClean="0"/>
              <a:t>- </a:t>
            </a:r>
            <a:r>
              <a:rPr lang="en-US" sz="1400" b="1" dirty="0" err="1" smtClean="0"/>
              <a:t>Type.NORMAL</a:t>
            </a:r>
            <a:r>
              <a:rPr lang="en-US" sz="1400" dirty="0" smtClean="0"/>
              <a:t>: This represents a normal window and is the default value for windows.</a:t>
            </a:r>
          </a:p>
          <a:p>
            <a:r>
              <a:rPr lang="en-US" sz="1400" dirty="0" smtClean="0"/>
              <a:t>- </a:t>
            </a:r>
            <a:r>
              <a:rPr lang="en-US" sz="1400" b="1" dirty="0" err="1" smtClean="0"/>
              <a:t>Type.POPUP</a:t>
            </a:r>
            <a:r>
              <a:rPr lang="en-US" sz="1400" dirty="0" smtClean="0"/>
              <a:t>: This is a temporary window intended to be used for small areas.</a:t>
            </a:r>
          </a:p>
          <a:p>
            <a:r>
              <a:rPr lang="en-US" sz="1400" dirty="0" smtClean="0"/>
              <a:t>- </a:t>
            </a:r>
            <a:r>
              <a:rPr lang="en-US" sz="1400" b="1" dirty="0" err="1" smtClean="0"/>
              <a:t>Type.UTILITY</a:t>
            </a:r>
            <a:r>
              <a:rPr lang="en-US" sz="1400" dirty="0" smtClean="0"/>
              <a:t>: This is also a small window for objects, such as a palette.</a:t>
            </a:r>
          </a:p>
          <a:p>
            <a:r>
              <a:rPr lang="en-US" sz="1400" dirty="0" smtClean="0"/>
              <a:t>We can control the </a:t>
            </a:r>
            <a:r>
              <a:rPr lang="en-US" sz="1400" dirty="0" err="1" smtClean="0"/>
              <a:t>JFrame</a:t>
            </a:r>
            <a:r>
              <a:rPr lang="en-US" sz="1400" dirty="0" smtClean="0"/>
              <a:t> opacity using the </a:t>
            </a:r>
            <a:r>
              <a:rPr lang="en-US" sz="1400" b="1" dirty="0" err="1" smtClean="0"/>
              <a:t>setOpacity</a:t>
            </a:r>
            <a:r>
              <a:rPr lang="en-US" sz="1400" b="1" dirty="0" smtClean="0"/>
              <a:t>()</a:t>
            </a:r>
            <a:r>
              <a:rPr lang="en-US" sz="1400" dirty="0" smtClean="0"/>
              <a:t> method.</a:t>
            </a:r>
          </a:p>
          <a:p>
            <a:r>
              <a:rPr lang="en-US" sz="1400" dirty="0" smtClean="0"/>
              <a:t>To determine if the platform supports opacity, we need to use an instance of the </a:t>
            </a:r>
            <a:r>
              <a:rPr lang="en-US" sz="1400" b="1" dirty="0" err="1" smtClean="0"/>
              <a:t>java.awt.GraphicsDevice</a:t>
            </a:r>
            <a:r>
              <a:rPr lang="en-US" sz="1400" dirty="0" smtClean="0"/>
              <a:t> class.</a:t>
            </a:r>
          </a:p>
          <a:p>
            <a:r>
              <a:rPr lang="en-US" sz="1400" dirty="0" smtClean="0"/>
              <a:t>The </a:t>
            </a:r>
            <a:r>
              <a:rPr lang="en-US" sz="1400" dirty="0" err="1" smtClean="0"/>
              <a:t>java.awt.GraphicsEnvironment</a:t>
            </a:r>
            <a:r>
              <a:rPr lang="en-US" sz="1400" dirty="0" smtClean="0"/>
              <a:t> class contains a list of </a:t>
            </a:r>
            <a:r>
              <a:rPr lang="en-US" sz="1400" b="1" dirty="0" err="1" smtClean="0"/>
              <a:t>GraphicsDevice</a:t>
            </a:r>
            <a:r>
              <a:rPr lang="en-US" sz="1400" dirty="0" smtClean="0"/>
              <a:t> objects for the current platform. </a:t>
            </a:r>
          </a:p>
          <a:p>
            <a:r>
              <a:rPr lang="en-US" sz="1400" dirty="0" smtClean="0"/>
              <a:t>A </a:t>
            </a:r>
            <a:r>
              <a:rPr lang="en-US" sz="1400" dirty="0" err="1" smtClean="0"/>
              <a:t>GraphicsDevice</a:t>
            </a:r>
            <a:r>
              <a:rPr lang="en-US" sz="1400" dirty="0" smtClean="0"/>
              <a:t> normally refers to the screens available.</a:t>
            </a:r>
          </a:p>
          <a:p>
            <a:r>
              <a:rPr lang="en-US" sz="1400" dirty="0" smtClean="0"/>
              <a:t>Each </a:t>
            </a:r>
            <a:r>
              <a:rPr lang="en-US" sz="1400" dirty="0" err="1" smtClean="0"/>
              <a:t>GraphicsDevice</a:t>
            </a:r>
            <a:r>
              <a:rPr lang="en-US" sz="1400" dirty="0" smtClean="0"/>
              <a:t> may also contain a set of </a:t>
            </a:r>
            <a:r>
              <a:rPr lang="en-US" sz="1400" b="1" dirty="0" err="1" smtClean="0"/>
              <a:t>GraphicsConfiguration</a:t>
            </a:r>
            <a:r>
              <a:rPr lang="en-US" sz="1400" dirty="0" smtClean="0"/>
              <a:t> objects that specify the configurations possible for a device.</a:t>
            </a:r>
          </a:p>
          <a:p>
            <a:r>
              <a:rPr lang="en-US" sz="1400" dirty="0" smtClean="0"/>
              <a:t>The </a:t>
            </a:r>
            <a:r>
              <a:rPr lang="en-US" sz="1400" b="1" dirty="0" err="1" smtClean="0"/>
              <a:t>GraphicsDevice.WindowTranslucency</a:t>
            </a:r>
            <a:r>
              <a:rPr lang="en-US" sz="1400" dirty="0" smtClean="0"/>
              <a:t> enumeration represents the types of transparency that may be supported by the platform.  </a:t>
            </a:r>
            <a:r>
              <a:rPr lang="en-US" sz="1400" dirty="0" err="1" smtClean="0"/>
              <a:t>Posible</a:t>
            </a:r>
            <a:r>
              <a:rPr lang="en-US" sz="1400" dirty="0" smtClean="0"/>
              <a:t> values: PERPIXEL_TRANSLUCENT, PERPIXEL_TRANSPARENT, TRANSLUCENT.</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GUI </a:t>
            </a:r>
            <a:r>
              <a:rPr lang="fr-CA" sz="3000" dirty="0" err="1" smtClean="0">
                <a:solidFill>
                  <a:schemeClr val="bg1"/>
                </a:solidFill>
              </a:rPr>
              <a:t>Improvements</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t>Borders are used for the outline of swing components. In Java 7, several new border options are available.</a:t>
            </a:r>
          </a:p>
          <a:p>
            <a:r>
              <a:rPr lang="en-US" sz="1400" dirty="0" smtClean="0"/>
              <a:t>We can create new borders with new methods from </a:t>
            </a:r>
            <a:r>
              <a:rPr lang="en-US" sz="1400" dirty="0" err="1" smtClean="0"/>
              <a:t>BorderFactory</a:t>
            </a:r>
            <a:r>
              <a:rPr lang="en-US" sz="1400" dirty="0" smtClean="0"/>
              <a:t> class: </a:t>
            </a:r>
            <a:r>
              <a:rPr lang="en-US" sz="1400" dirty="0" err="1" smtClean="0"/>
              <a:t>createLineBorder</a:t>
            </a:r>
            <a:r>
              <a:rPr lang="en-US" sz="1400" dirty="0" smtClean="0"/>
              <a:t>, </a:t>
            </a:r>
            <a:r>
              <a:rPr lang="en-US" sz="1400" dirty="0" err="1" smtClean="0"/>
              <a:t>createRaisedSoftBevelBorder</a:t>
            </a:r>
            <a:r>
              <a:rPr lang="en-US" sz="1400" dirty="0" smtClean="0"/>
              <a:t>, </a:t>
            </a:r>
            <a:r>
              <a:rPr lang="en-US" sz="1400" dirty="0" err="1" smtClean="0"/>
              <a:t>createLoweredSoftBevelBorder</a:t>
            </a:r>
            <a:r>
              <a:rPr lang="en-US" sz="1400" dirty="0" smtClean="0"/>
              <a:t>, </a:t>
            </a:r>
            <a:r>
              <a:rPr lang="en-US" sz="1400" dirty="0" err="1" smtClean="0"/>
              <a:t>createSoftBevelBorder</a:t>
            </a:r>
            <a:r>
              <a:rPr lang="en-US" sz="1400" dirty="0" smtClean="0"/>
              <a:t>, </a:t>
            </a:r>
            <a:r>
              <a:rPr lang="en-US" sz="1400" dirty="0" err="1" smtClean="0"/>
              <a:t>createStrokeBorder,createDashedBorder</a:t>
            </a:r>
            <a:r>
              <a:rPr lang="en-US" sz="1400" dirty="0" smtClean="0"/>
              <a:t>, </a:t>
            </a:r>
            <a:r>
              <a:rPr lang="en-US" sz="1400" dirty="0" err="1" smtClean="0"/>
              <a:t>createLineBorder</a:t>
            </a:r>
            <a:r>
              <a:rPr lang="en-US" sz="1400" dirty="0" smtClean="0"/>
              <a:t>.</a:t>
            </a:r>
          </a:p>
          <a:p>
            <a:r>
              <a:rPr lang="en-US" sz="1400" dirty="0" smtClean="0"/>
              <a:t>Java 7 supports the decoration of GUI components, such as textboxes and panels. Decoration is the process of drawing on top of the component to give it a special appearance.</a:t>
            </a:r>
          </a:p>
          <a:p>
            <a:r>
              <a:rPr lang="en-US" sz="1400" dirty="0" smtClean="0"/>
              <a:t>The handling of the events and the display is delegated to a </a:t>
            </a:r>
            <a:r>
              <a:rPr lang="en-US" sz="1400" b="1" dirty="0" err="1" smtClean="0"/>
              <a:t>javax.swing.plaf.LayerUI</a:t>
            </a:r>
            <a:r>
              <a:rPr lang="en-US" sz="1400" b="1" dirty="0" smtClean="0"/>
              <a:t> </a:t>
            </a:r>
            <a:r>
              <a:rPr lang="en-US" sz="1400" dirty="0" smtClean="0"/>
              <a:t>derived object. When an event occurs, a method to handle the event will be executed.  When the component is drawn, the </a:t>
            </a:r>
            <a:r>
              <a:rPr lang="en-US" sz="1400" dirty="0" err="1" smtClean="0"/>
              <a:t>LayerUI</a:t>
            </a:r>
            <a:r>
              <a:rPr lang="en-US" sz="1400" dirty="0" smtClean="0"/>
              <a:t> derived object's paint method will be executed displaying graphics as needed.</a:t>
            </a:r>
          </a:p>
          <a:p>
            <a:endParaRPr lang="en-US" sz="1400" dirty="0" smtClean="0"/>
          </a:p>
          <a:p>
            <a:endParaRPr lang="en-US" sz="1400"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JDBC 4.1</a:t>
            </a:r>
          </a:p>
        </p:txBody>
      </p:sp>
      <p:sp>
        <p:nvSpPr>
          <p:cNvPr id="4099" name="Espace réservé du contenu 4"/>
          <p:cNvSpPr>
            <a:spLocks noGrp="1"/>
          </p:cNvSpPr>
          <p:nvPr>
            <p:ph idx="1"/>
          </p:nvPr>
        </p:nvSpPr>
        <p:spPr>
          <a:xfrm>
            <a:off x="76200" y="1981200"/>
            <a:ext cx="8686800" cy="4648200"/>
          </a:xfrm>
        </p:spPr>
        <p:txBody>
          <a:bodyPr/>
          <a:lstStyle/>
          <a:p>
            <a:r>
              <a:rPr lang="fr-FR" sz="1400" dirty="0" smtClean="0"/>
              <a:t>Java 7 supports JDBC 4.1.</a:t>
            </a:r>
          </a:p>
          <a:p>
            <a:r>
              <a:rPr lang="en-US" sz="1400" dirty="0" smtClean="0"/>
              <a:t>The </a:t>
            </a:r>
            <a:r>
              <a:rPr lang="en-US" sz="1400" b="1" dirty="0" err="1" smtClean="0"/>
              <a:t>javax.sql.rowset.RowSetFactory</a:t>
            </a:r>
            <a:r>
              <a:rPr lang="en-US" sz="1400" dirty="0" smtClean="0"/>
              <a:t> interface and the </a:t>
            </a:r>
            <a:r>
              <a:rPr lang="en-US" sz="1400" b="1" dirty="0" err="1" smtClean="0"/>
              <a:t>javax.sql.rowset.RowSetProvider</a:t>
            </a:r>
            <a:r>
              <a:rPr lang="en-US" sz="1400" dirty="0" smtClean="0"/>
              <a:t> class permits the creation of any row sets as supported by a given JDBC driver.</a:t>
            </a:r>
          </a:p>
          <a:p>
            <a:r>
              <a:rPr lang="en-US" sz="1400" dirty="0" smtClean="0"/>
              <a:t>The try-with-resource statement can be used with any object that implements the java.sql package's </a:t>
            </a:r>
            <a:r>
              <a:rPr lang="en-US" sz="1400" b="1" dirty="0" smtClean="0"/>
              <a:t>Connection</a:t>
            </a:r>
            <a:r>
              <a:rPr lang="en-US" sz="1400" dirty="0" smtClean="0"/>
              <a:t>, </a:t>
            </a:r>
            <a:r>
              <a:rPr lang="en-US" sz="1400" b="1" dirty="0" err="1" smtClean="0"/>
              <a:t>ResultSet</a:t>
            </a:r>
            <a:r>
              <a:rPr lang="en-US" sz="1400" dirty="0" smtClean="0"/>
              <a:t>, or </a:t>
            </a:r>
            <a:r>
              <a:rPr lang="en-US" sz="1400" b="1" dirty="0" smtClean="0"/>
              <a:t>Statement</a:t>
            </a:r>
            <a:r>
              <a:rPr lang="en-US" sz="1400" dirty="0" smtClean="0"/>
              <a:t> interfaces.</a:t>
            </a:r>
          </a:p>
          <a:p>
            <a:r>
              <a:rPr lang="en-US" sz="1400" dirty="0" smtClean="0"/>
              <a:t>The Statement interface has been enhanced with two new methods. The </a:t>
            </a:r>
            <a:r>
              <a:rPr lang="en-US" sz="1400" b="1" dirty="0" err="1" smtClean="0"/>
              <a:t>closeOnCompletion</a:t>
            </a:r>
            <a:r>
              <a:rPr lang="en-US" sz="1400" dirty="0" smtClean="0"/>
              <a:t> method is executed to specify that the Statement object will be closed when result sets that use the connection are closed. The </a:t>
            </a:r>
            <a:r>
              <a:rPr lang="en-US" sz="1400" b="1" dirty="0" err="1" smtClean="0"/>
              <a:t>isCloseOnCompletion</a:t>
            </a:r>
            <a:r>
              <a:rPr lang="en-US" sz="1400" dirty="0" smtClean="0"/>
              <a:t> method returns a Boolean value indicating whether the statement will be closed when this criteria is met.</a:t>
            </a:r>
          </a:p>
          <a:p>
            <a:r>
              <a:rPr lang="en-US" sz="1400" dirty="0" smtClean="0"/>
              <a:t>Methods are available in </a:t>
            </a:r>
            <a:r>
              <a:rPr lang="en-US" sz="1400" dirty="0" err="1" smtClean="0"/>
              <a:t>RowSetFactory</a:t>
            </a:r>
            <a:r>
              <a:rPr lang="en-US" sz="1400" dirty="0" smtClean="0"/>
              <a:t> to create different types of row sets:</a:t>
            </a:r>
          </a:p>
          <a:p>
            <a:r>
              <a:rPr lang="en-US" sz="1400" dirty="0" err="1" smtClean="0"/>
              <a:t>createCachedRowSet</a:t>
            </a:r>
            <a:r>
              <a:rPr lang="en-US" sz="1400" dirty="0" smtClean="0"/>
              <a:t> --&gt; </a:t>
            </a:r>
            <a:r>
              <a:rPr lang="en-US" sz="1400" b="1" dirty="0" err="1" smtClean="0"/>
              <a:t>CachedRowSet</a:t>
            </a:r>
            <a:endParaRPr lang="en-US" sz="1400" b="1" dirty="0" smtClean="0"/>
          </a:p>
          <a:p>
            <a:r>
              <a:rPr lang="en-US" sz="1400" dirty="0" err="1" smtClean="0"/>
              <a:t>createFilteredRowSet</a:t>
            </a:r>
            <a:r>
              <a:rPr lang="en-US" sz="1400" dirty="0" smtClean="0"/>
              <a:t> --&gt; </a:t>
            </a:r>
            <a:r>
              <a:rPr lang="en-US" sz="1400" b="1" dirty="0" err="1" smtClean="0"/>
              <a:t>FilteredRowSet</a:t>
            </a:r>
            <a:endParaRPr lang="en-US" sz="1400" b="1" dirty="0" smtClean="0"/>
          </a:p>
          <a:p>
            <a:r>
              <a:rPr lang="en-US" sz="1400" dirty="0" err="1" smtClean="0"/>
              <a:t>createJdbcRowSet</a:t>
            </a:r>
            <a:r>
              <a:rPr lang="en-US" sz="1400" dirty="0" smtClean="0"/>
              <a:t> --&gt; </a:t>
            </a:r>
            <a:r>
              <a:rPr lang="en-US" sz="1400" b="1" dirty="0" err="1" smtClean="0"/>
              <a:t>JdbcRowSet</a:t>
            </a:r>
            <a:endParaRPr lang="en-US" sz="1400" b="1" dirty="0" smtClean="0"/>
          </a:p>
          <a:p>
            <a:r>
              <a:rPr lang="en-US" sz="1400" dirty="0" err="1" smtClean="0"/>
              <a:t>createJoinRowSet</a:t>
            </a:r>
            <a:r>
              <a:rPr lang="en-US" sz="1400" dirty="0" smtClean="0"/>
              <a:t> --&gt; </a:t>
            </a:r>
            <a:r>
              <a:rPr lang="en-US" sz="1400" b="1" dirty="0" err="1" smtClean="0"/>
              <a:t>JoinRowSet</a:t>
            </a:r>
            <a:endParaRPr lang="en-US" sz="1400" b="1" dirty="0" smtClean="0"/>
          </a:p>
          <a:p>
            <a:r>
              <a:rPr lang="en-US" sz="1400" dirty="0" err="1" smtClean="0"/>
              <a:t>createWebRowSet</a:t>
            </a:r>
            <a:r>
              <a:rPr lang="en-US" sz="1400" dirty="0" smtClean="0"/>
              <a:t> --&gt; </a:t>
            </a:r>
            <a:r>
              <a:rPr lang="en-US" sz="1400" b="1" dirty="0" err="1" smtClean="0"/>
              <a:t>WebRowSet</a:t>
            </a:r>
            <a:endParaRPr lang="en-US" sz="1400" b="1" dirty="0" smtClean="0"/>
          </a:p>
          <a:p>
            <a:r>
              <a:rPr lang="en-US" sz="1400" dirty="0" smtClean="0"/>
              <a:t>The </a:t>
            </a:r>
            <a:r>
              <a:rPr lang="en-US" sz="1400" b="1" dirty="0" smtClean="0"/>
              <a:t>abort(Executor</a:t>
            </a:r>
            <a:r>
              <a:rPr lang="en-US" sz="1400" dirty="0" smtClean="0"/>
              <a:t>) method from Connection interface aborts a running connection. Outstanding transactional work is rolled back, and the physical connection to the database is destroyed. </a:t>
            </a:r>
          </a:p>
          <a:p>
            <a:endParaRPr lang="en-US" sz="1400" dirty="0" smtClean="0"/>
          </a:p>
          <a:p>
            <a:endParaRPr lang="en-US" sz="1400" dirty="0" smtClean="0"/>
          </a:p>
          <a:p>
            <a:endParaRPr lang="en-US" sz="1400" dirty="0" smtClean="0"/>
          </a:p>
          <a:p>
            <a:endParaRPr lang="en-US" sz="14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JDBC 4.1</a:t>
            </a:r>
          </a:p>
        </p:txBody>
      </p:sp>
      <p:sp>
        <p:nvSpPr>
          <p:cNvPr id="4099" name="Espace réservé du contenu 4"/>
          <p:cNvSpPr>
            <a:spLocks noGrp="1"/>
          </p:cNvSpPr>
          <p:nvPr>
            <p:ph idx="1"/>
          </p:nvPr>
        </p:nvSpPr>
        <p:spPr>
          <a:xfrm>
            <a:off x="76200" y="5943600"/>
            <a:ext cx="8686800" cy="685800"/>
          </a:xfrm>
        </p:spPr>
        <p:txBody>
          <a:bodyPr/>
          <a:lstStyle/>
          <a:p>
            <a:endParaRPr lang="en-US" sz="1400" dirty="0" smtClean="0"/>
          </a:p>
          <a:p>
            <a:endParaRPr lang="en-US" sz="1400" dirty="0" smtClean="0"/>
          </a:p>
          <a:p>
            <a:endParaRPr lang="en-US" sz="1400" dirty="0" smtClean="0"/>
          </a:p>
          <a:p>
            <a:endParaRPr lang="en-US" sz="1400" dirty="0" smtClean="0"/>
          </a:p>
          <a:p>
            <a:endParaRPr lang="en-US" sz="1400" dirty="0" smtClean="0"/>
          </a:p>
        </p:txBody>
      </p:sp>
      <p:pic>
        <p:nvPicPr>
          <p:cNvPr id="1026" name="Picture 2"/>
          <p:cNvPicPr>
            <a:picLocks noChangeAspect="1" noChangeArrowheads="1"/>
          </p:cNvPicPr>
          <p:nvPr/>
        </p:nvPicPr>
        <p:blipFill>
          <a:blip r:embed="rId3" cstate="print"/>
          <a:srcRect/>
          <a:stretch>
            <a:fillRect/>
          </a:stretch>
        </p:blipFill>
        <p:spPr bwMode="auto">
          <a:xfrm>
            <a:off x="209550" y="2009775"/>
            <a:ext cx="3981450" cy="10382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914400" y="3380154"/>
            <a:ext cx="6248400" cy="2563446"/>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1971675" y="5943600"/>
            <a:ext cx="4276725" cy="666750"/>
          </a:xfrm>
          <a:prstGeom prst="rect">
            <a:avLst/>
          </a:prstGeom>
          <a:noFill/>
          <a:ln w="9525">
            <a:noFill/>
            <a:miter lim="800000"/>
            <a:headEnd/>
            <a:tailEnd/>
          </a:ln>
          <a:effectLst/>
        </p:spPr>
      </p:pic>
      <p:pic>
        <p:nvPicPr>
          <p:cNvPr id="1029" name="Picture 5"/>
          <p:cNvPicPr>
            <a:picLocks noChangeAspect="1" noChangeArrowheads="1"/>
          </p:cNvPicPr>
          <p:nvPr/>
        </p:nvPicPr>
        <p:blipFill>
          <a:blip r:embed="rId6" cstate="print"/>
          <a:srcRect/>
          <a:stretch>
            <a:fillRect/>
          </a:stretch>
        </p:blipFill>
        <p:spPr bwMode="auto">
          <a:xfrm>
            <a:off x="4648200" y="2082155"/>
            <a:ext cx="4191000" cy="104204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fr-CA" sz="3000" dirty="0" smtClean="0">
                <a:solidFill>
                  <a:schemeClr val="bg1"/>
                </a:solidFill>
              </a:rPr>
              <a:t>JMX</a:t>
            </a:r>
          </a:p>
        </p:txBody>
      </p:sp>
      <p:sp>
        <p:nvSpPr>
          <p:cNvPr id="4099" name="Espace réservé du contenu 4"/>
          <p:cNvSpPr>
            <a:spLocks noGrp="1"/>
          </p:cNvSpPr>
          <p:nvPr>
            <p:ph idx="1"/>
          </p:nvPr>
        </p:nvSpPr>
        <p:spPr>
          <a:xfrm>
            <a:off x="76200" y="1828800"/>
            <a:ext cx="8686800" cy="1447800"/>
          </a:xfrm>
        </p:spPr>
        <p:txBody>
          <a:bodyPr/>
          <a:lstStyle/>
          <a:p>
            <a:r>
              <a:rPr lang="en-US" sz="1300" b="1" dirty="0" smtClean="0"/>
              <a:t>Java Management Extensions </a:t>
            </a:r>
            <a:r>
              <a:rPr lang="en-US" sz="1300" dirty="0" smtClean="0"/>
              <a:t>(JMX) is a standard way to manage resources. A managed bean (</a:t>
            </a:r>
            <a:r>
              <a:rPr lang="en-US" sz="1300" dirty="0" err="1" smtClean="0"/>
              <a:t>MBean</a:t>
            </a:r>
            <a:r>
              <a:rPr lang="en-US" sz="1300" dirty="0" smtClean="0"/>
              <a:t>) provides the management services for the application and is registered with a </a:t>
            </a:r>
            <a:r>
              <a:rPr lang="en-US" sz="1300" dirty="0" err="1" smtClean="0"/>
              <a:t>javax.management.MBeanServer</a:t>
            </a:r>
            <a:r>
              <a:rPr lang="en-US" sz="1300" dirty="0" smtClean="0"/>
              <a:t>.</a:t>
            </a:r>
          </a:p>
          <a:p>
            <a:r>
              <a:rPr lang="en-US" sz="1300" dirty="0" smtClean="0"/>
              <a:t>The </a:t>
            </a:r>
            <a:r>
              <a:rPr lang="en-US" sz="1300" dirty="0" err="1" smtClean="0"/>
              <a:t>ManagementFactory</a:t>
            </a:r>
            <a:r>
              <a:rPr lang="en-US" sz="1300" dirty="0" smtClean="0"/>
              <a:t> introduced several new methods in Java 7: </a:t>
            </a:r>
            <a:r>
              <a:rPr lang="en-US" sz="1300" b="1" dirty="0" err="1" smtClean="0"/>
              <a:t>getPlatformMXBean</a:t>
            </a:r>
            <a:r>
              <a:rPr lang="en-US" sz="1300" dirty="0" smtClean="0"/>
              <a:t>(overloaded parameter method), </a:t>
            </a:r>
            <a:r>
              <a:rPr lang="en-US" sz="1300" b="1" dirty="0" err="1" smtClean="0"/>
              <a:t>getPlatformManagementInterfaces</a:t>
            </a:r>
            <a:r>
              <a:rPr lang="en-US" sz="1300" dirty="0" smtClean="0"/>
              <a:t>.</a:t>
            </a:r>
          </a:p>
          <a:p>
            <a:r>
              <a:rPr lang="en-US" sz="1300" dirty="0" smtClean="0"/>
              <a:t>New classes added: </a:t>
            </a:r>
            <a:r>
              <a:rPr lang="en-US" sz="1300" dirty="0" err="1" smtClean="0"/>
              <a:t>PlatformManagedObject</a:t>
            </a:r>
            <a:r>
              <a:rPr lang="en-US" sz="1300" dirty="0" smtClean="0"/>
              <a:t>, </a:t>
            </a:r>
            <a:r>
              <a:rPr lang="en-US" sz="1300" dirty="0" err="1" smtClean="0"/>
              <a:t>BufferPoolMXBean</a:t>
            </a:r>
            <a:r>
              <a:rPr lang="en-US" sz="1300" dirty="0" smtClean="0"/>
              <a:t>, </a:t>
            </a:r>
            <a:r>
              <a:rPr lang="en-US" sz="1300" dirty="0" err="1" smtClean="0"/>
              <a:t>HotSpotDiagnosticMXBean</a:t>
            </a:r>
            <a:r>
              <a:rPr lang="en-US" sz="1300" dirty="0" smtClean="0"/>
              <a:t>, </a:t>
            </a:r>
            <a:r>
              <a:rPr lang="en-US" sz="1300" dirty="0" err="1" smtClean="0"/>
              <a:t>PlatformLoggingMXBean</a:t>
            </a:r>
            <a:r>
              <a:rPr lang="en-US" sz="1300" dirty="0" smtClean="0"/>
              <a:t>, </a:t>
            </a:r>
            <a:r>
              <a:rPr lang="en-US" sz="1300" dirty="0" err="1" smtClean="0"/>
              <a:t>OperatingSystemMXBean</a:t>
            </a:r>
            <a:r>
              <a:rPr lang="en-US" sz="1300" dirty="0" smtClean="0"/>
              <a:t>.</a:t>
            </a:r>
          </a:p>
          <a:p>
            <a:endParaRPr lang="en-US" sz="1400" dirty="0" smtClean="0"/>
          </a:p>
          <a:p>
            <a:endParaRPr lang="en-US" sz="1400" dirty="0" smtClean="0"/>
          </a:p>
          <a:p>
            <a:endParaRPr lang="en-US" sz="1400" dirty="0" smtClean="0"/>
          </a:p>
        </p:txBody>
      </p:sp>
      <p:pic>
        <p:nvPicPr>
          <p:cNvPr id="4" name="Picture 2"/>
          <p:cNvPicPr>
            <a:picLocks noChangeAspect="1" noChangeArrowheads="1"/>
          </p:cNvPicPr>
          <p:nvPr/>
        </p:nvPicPr>
        <p:blipFill>
          <a:blip r:embed="rId3" cstate="print"/>
          <a:srcRect/>
          <a:stretch>
            <a:fillRect/>
          </a:stretch>
        </p:blipFill>
        <p:spPr bwMode="auto">
          <a:xfrm>
            <a:off x="609601" y="3235708"/>
            <a:ext cx="6934200" cy="2098292"/>
          </a:xfrm>
          <a:prstGeom prst="rect">
            <a:avLst/>
          </a:prstGeom>
          <a:noFill/>
          <a:ln w="9525">
            <a:noFill/>
            <a:miter lim="800000"/>
            <a:headEnd/>
            <a:tailEnd/>
          </a:ln>
          <a:effectLst/>
        </p:spPr>
      </p:pic>
      <p:pic>
        <p:nvPicPr>
          <p:cNvPr id="5" name="Picture 3"/>
          <p:cNvPicPr>
            <a:picLocks noChangeAspect="1" noChangeArrowheads="1"/>
          </p:cNvPicPr>
          <p:nvPr/>
        </p:nvPicPr>
        <p:blipFill>
          <a:blip r:embed="rId4" cstate="print"/>
          <a:srcRect/>
          <a:stretch>
            <a:fillRect/>
          </a:stretch>
        </p:blipFill>
        <p:spPr bwMode="auto">
          <a:xfrm>
            <a:off x="2057399" y="5410200"/>
            <a:ext cx="3650671" cy="1295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smtClean="0">
                <a:solidFill>
                  <a:schemeClr val="bg1"/>
                </a:solidFill>
              </a:rPr>
              <a:t>Embedding a JNLP in HTML</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smtClean="0"/>
              <a:t>Java Web Start </a:t>
            </a:r>
            <a:r>
              <a:rPr lang="en-US" sz="1400" dirty="0" smtClean="0"/>
              <a:t>(</a:t>
            </a:r>
            <a:r>
              <a:rPr lang="en-US" sz="1400" b="1" dirty="0" err="1" smtClean="0"/>
              <a:t>JavaWS</a:t>
            </a:r>
            <a:r>
              <a:rPr lang="en-US" sz="1400" dirty="0" smtClean="0"/>
              <a:t> or </a:t>
            </a:r>
            <a:r>
              <a:rPr lang="en-US" sz="1400" b="1" dirty="0" smtClean="0"/>
              <a:t>JAWS</a:t>
            </a:r>
            <a:r>
              <a:rPr lang="en-US" sz="1400" dirty="0" smtClean="0"/>
              <a:t>) is a framework developed by Sun Microsystems (now Oracle) that allows users to  start application software for the Java Platform directly from the Internet using a web browser. </a:t>
            </a:r>
          </a:p>
          <a:p>
            <a:r>
              <a:rPr lang="en-US" sz="1400" dirty="0" smtClean="0"/>
              <a:t>Any computer user can use JNLP by simply installing a JNLP client (most commonly Java Web Start).</a:t>
            </a:r>
          </a:p>
          <a:p>
            <a:r>
              <a:rPr lang="en-US" sz="1400" dirty="0" smtClean="0"/>
              <a:t>The installation can occur automatically such that the end user sees the client launcher downloading  and installing the Java application when first executed.</a:t>
            </a:r>
          </a:p>
          <a:p>
            <a:r>
              <a:rPr lang="en-US" sz="1400" dirty="0" smtClean="0"/>
              <a:t>JNLP works in a similar fashion to how HTTP/HTML works for the web. </a:t>
            </a:r>
          </a:p>
          <a:p>
            <a:r>
              <a:rPr lang="en-US" sz="1400" dirty="0" smtClean="0"/>
              <a:t>Java 7 provides a new option to speed up the deployment of an applet in a web page.</a:t>
            </a:r>
          </a:p>
          <a:p>
            <a:r>
              <a:rPr lang="en-US" sz="1400" dirty="0" smtClean="0"/>
              <a:t>Before applets were launched using the </a:t>
            </a:r>
            <a:r>
              <a:rPr lang="en-US" sz="1400" b="1" dirty="0" smtClean="0"/>
              <a:t>Java Network Launch Protocol (JNLP)</a:t>
            </a:r>
            <a:r>
              <a:rPr lang="en-US" sz="1400" dirty="0" smtClean="0"/>
              <a:t>, the JNLP file must first be downloaded from the network before the applet can be launched.</a:t>
            </a:r>
          </a:p>
          <a:p>
            <a:r>
              <a:rPr lang="en-US" sz="1400" dirty="0" smtClean="0"/>
              <a:t>With Java 7 the JNLP file can be embedded directly into the HTML code, reducing the amount of time the applet needs to launch.</a:t>
            </a:r>
          </a:p>
          <a:p>
            <a:r>
              <a:rPr lang="en-US" sz="1400" dirty="0" smtClean="0"/>
              <a:t>Embedding the JNLP file in the HTML page allowed the applet to be loaded immediately, rather than having to be downloaded from the server first.</a:t>
            </a:r>
          </a:p>
          <a:p>
            <a:endParaRPr lang="en-US" sz="14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smtClean="0">
                <a:solidFill>
                  <a:schemeClr val="bg1"/>
                </a:solidFill>
              </a:rPr>
              <a:t>Concurrent</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t>New concurrent classes were added in Java 7.</a:t>
            </a:r>
          </a:p>
          <a:p>
            <a:r>
              <a:rPr lang="en-US" sz="1400" dirty="0" smtClean="0"/>
              <a:t>The </a:t>
            </a:r>
            <a:r>
              <a:rPr lang="en-US" sz="1400" b="1" dirty="0" err="1" smtClean="0"/>
              <a:t>ForkJoinPool</a:t>
            </a:r>
            <a:r>
              <a:rPr lang="en-US" sz="1400" dirty="0" smtClean="0"/>
              <a:t> class use the divide-and-conquer technique. Each </a:t>
            </a:r>
            <a:r>
              <a:rPr lang="en-US" sz="1400" dirty="0" err="1" smtClean="0"/>
              <a:t>subproblem</a:t>
            </a:r>
            <a:r>
              <a:rPr lang="en-US" sz="1400" dirty="0" smtClean="0"/>
              <a:t> is forked (split) as a separate thread and later joined. The threads used by this class are normally subclasses of the </a:t>
            </a:r>
            <a:r>
              <a:rPr lang="en-US" sz="1400" b="1" dirty="0" err="1" smtClean="0"/>
              <a:t>java.util.concurrent.ForkJoinTask</a:t>
            </a:r>
            <a:r>
              <a:rPr lang="en-US" sz="1400" dirty="0" smtClean="0"/>
              <a:t> class and are lightweight threads.</a:t>
            </a:r>
          </a:p>
          <a:p>
            <a:r>
              <a:rPr lang="en-US" sz="1400" dirty="0" smtClean="0"/>
              <a:t>The </a:t>
            </a:r>
            <a:r>
              <a:rPr lang="en-US" sz="1400" dirty="0" err="1" smtClean="0"/>
              <a:t>ForkJoinPool</a:t>
            </a:r>
            <a:r>
              <a:rPr lang="en-US" sz="1400" dirty="0" smtClean="0"/>
              <a:t> class is derived from the </a:t>
            </a:r>
            <a:r>
              <a:rPr lang="en-US" sz="1400" b="1" dirty="0" err="1" smtClean="0"/>
              <a:t>java.util.concurrent.AbstractExecutorService</a:t>
            </a:r>
            <a:r>
              <a:rPr lang="en-US" sz="1400" dirty="0" smtClean="0"/>
              <a:t> making it an </a:t>
            </a:r>
            <a:r>
              <a:rPr lang="en-US" sz="1400" dirty="0" err="1" smtClean="0"/>
              <a:t>ExecutorService</a:t>
            </a:r>
            <a:r>
              <a:rPr lang="en-US" sz="1400" dirty="0" smtClean="0"/>
              <a:t>. It is designed to work with </a:t>
            </a:r>
            <a:r>
              <a:rPr lang="en-US" sz="1400" dirty="0" err="1" smtClean="0"/>
              <a:t>ForkJoinTasks</a:t>
            </a:r>
            <a:r>
              <a:rPr lang="en-US" sz="1400" dirty="0" smtClean="0"/>
              <a:t>, though it can be used with normal threads. </a:t>
            </a:r>
          </a:p>
          <a:p>
            <a:r>
              <a:rPr lang="en-US" sz="1400" dirty="0" smtClean="0"/>
              <a:t>The </a:t>
            </a:r>
            <a:r>
              <a:rPr lang="en-US" sz="1400" dirty="0" err="1" smtClean="0"/>
              <a:t>ForkJoinPool</a:t>
            </a:r>
            <a:r>
              <a:rPr lang="en-US" sz="1400" dirty="0" smtClean="0"/>
              <a:t> class differs from other executors, in that its threads attempt to find and execute subtasks created by other currently running tasks. This is called </a:t>
            </a:r>
            <a:r>
              <a:rPr lang="en-US" sz="1400" b="1" i="1" dirty="0" smtClean="0"/>
              <a:t>work-stealing</a:t>
            </a:r>
            <a:r>
              <a:rPr lang="en-US" sz="1400" dirty="0" smtClean="0"/>
              <a:t>.</a:t>
            </a:r>
          </a:p>
          <a:p>
            <a:r>
              <a:rPr lang="en-US" sz="1400" b="1" dirty="0" err="1" smtClean="0"/>
              <a:t>RecursiveTask</a:t>
            </a:r>
            <a:r>
              <a:rPr lang="en-US" sz="1400" b="1" dirty="0" smtClean="0"/>
              <a:t>&lt;V&gt;</a:t>
            </a:r>
            <a:r>
              <a:rPr lang="en-US" sz="1400" dirty="0" smtClean="0"/>
              <a:t> is a subclass of </a:t>
            </a:r>
            <a:r>
              <a:rPr lang="en-US" sz="1400" dirty="0" err="1" smtClean="0"/>
              <a:t>ForkJoinPool</a:t>
            </a:r>
            <a:r>
              <a:rPr lang="en-US" sz="1400" dirty="0" smtClean="0"/>
              <a:t> and can return a value.</a:t>
            </a:r>
          </a:p>
          <a:p>
            <a:r>
              <a:rPr lang="en-US" sz="1400" b="1" dirty="0" err="1" smtClean="0"/>
              <a:t>RecusiveAction</a:t>
            </a:r>
            <a:r>
              <a:rPr lang="en-US" sz="1400" dirty="0" smtClean="0"/>
              <a:t> is like </a:t>
            </a:r>
            <a:r>
              <a:rPr lang="en-US" sz="1400" dirty="0" err="1" smtClean="0"/>
              <a:t>RecursiveTask</a:t>
            </a:r>
            <a:r>
              <a:rPr lang="en-US" sz="1400" dirty="0" smtClean="0"/>
              <a:t>, but doesn’t return any values.</a:t>
            </a:r>
          </a:p>
          <a:p>
            <a:r>
              <a:rPr lang="en-US" sz="1400" dirty="0" smtClean="0"/>
              <a:t>The </a:t>
            </a:r>
            <a:r>
              <a:rPr lang="en-US" sz="1400" b="1" dirty="0" err="1" smtClean="0"/>
              <a:t>java.util.concurrent.Phaser</a:t>
            </a:r>
            <a:r>
              <a:rPr lang="en-US" sz="1400" dirty="0" smtClean="0"/>
              <a:t> class has been introduced to support the execution of a collection of threads </a:t>
            </a:r>
          </a:p>
          <a:p>
            <a:pPr>
              <a:buNone/>
            </a:pPr>
            <a:r>
              <a:rPr lang="en-US" sz="1400" dirty="0" smtClean="0"/>
              <a:t>	in a series of phases. A group of threads are </a:t>
            </a:r>
            <a:r>
              <a:rPr lang="en-US" sz="1400" dirty="0" err="1" smtClean="0"/>
              <a:t>synchronized,so</a:t>
            </a:r>
            <a:r>
              <a:rPr lang="en-US" sz="1400" dirty="0" smtClean="0"/>
              <a:t> that they all execute and then wait for the  completion of the others. Once they have all completed, they can be re-executed for a second phase or subsequent phase.</a:t>
            </a:r>
          </a:p>
          <a:p>
            <a:r>
              <a:rPr lang="en-US" sz="1400" dirty="0" smtClean="0"/>
              <a:t>The </a:t>
            </a:r>
            <a:r>
              <a:rPr lang="en-US" sz="1400" b="1" dirty="0" err="1" smtClean="0"/>
              <a:t>ConcurrentLinkedDeque</a:t>
            </a:r>
            <a:r>
              <a:rPr lang="en-US" sz="1400" dirty="0" smtClean="0"/>
              <a:t>, </a:t>
            </a:r>
            <a:r>
              <a:rPr lang="en-US" sz="1400" b="1" dirty="0" err="1" smtClean="0"/>
              <a:t>LinkedTransferQueue</a:t>
            </a:r>
            <a:r>
              <a:rPr lang="en-US" sz="1400" dirty="0" smtClean="0"/>
              <a:t> classes work on producer/consumer strategies.</a:t>
            </a:r>
          </a:p>
          <a:p>
            <a:r>
              <a:rPr lang="en-US" sz="1400" dirty="0" smtClean="0"/>
              <a:t>The </a:t>
            </a:r>
            <a:r>
              <a:rPr lang="en-US" sz="1400" b="1" dirty="0" err="1" smtClean="0"/>
              <a:t>java.util.concurrent.ThreadLocalRandom</a:t>
            </a:r>
            <a:r>
              <a:rPr lang="en-US" sz="1400" dirty="0" smtClean="0"/>
              <a:t> class is new and provides better support for random number generation used between multiple threads.</a:t>
            </a:r>
          </a:p>
          <a:p>
            <a:r>
              <a:rPr lang="en-US" sz="1400" dirty="0" smtClean="0"/>
              <a:t>Java 7 has improved the use of class loaders by modifying the locking mechanism to avoid deadlocks.</a:t>
            </a:r>
          </a:p>
          <a:p>
            <a:endParaRPr lang="en-US" sz="14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Version </a:t>
            </a:r>
            <a:r>
              <a:rPr lang="fr-CA" dirty="0" err="1" smtClean="0">
                <a:solidFill>
                  <a:schemeClr val="bg1"/>
                </a:solidFill>
              </a:rPr>
              <a:t>History</a:t>
            </a:r>
            <a:endParaRPr lang="fr-CA" dirty="0" smtClean="0">
              <a:solidFill>
                <a:schemeClr val="bg1"/>
              </a:solidFill>
            </a:endParaRPr>
          </a:p>
        </p:txBody>
      </p:sp>
      <p:sp>
        <p:nvSpPr>
          <p:cNvPr id="4099" name="Espace réservé du contenu 4"/>
          <p:cNvSpPr>
            <a:spLocks noGrp="1"/>
          </p:cNvSpPr>
          <p:nvPr>
            <p:ph idx="1"/>
          </p:nvPr>
        </p:nvSpPr>
        <p:spPr>
          <a:xfrm>
            <a:off x="76200" y="2057400"/>
            <a:ext cx="8991600" cy="4572000"/>
          </a:xfrm>
        </p:spPr>
        <p:txBody>
          <a:bodyPr/>
          <a:lstStyle/>
          <a:p>
            <a:r>
              <a:rPr lang="en-US" sz="1400" dirty="0" smtClean="0">
                <a:solidFill>
                  <a:srgbClr val="3C5790"/>
                </a:solidFill>
              </a:rPr>
              <a:t>The initial Java release was named </a:t>
            </a:r>
            <a:r>
              <a:rPr lang="en-US" sz="1400" b="1" dirty="0" smtClean="0">
                <a:solidFill>
                  <a:srgbClr val="3C5790"/>
                </a:solidFill>
              </a:rPr>
              <a:t>Oak</a:t>
            </a:r>
            <a:r>
              <a:rPr lang="en-US" sz="1400" dirty="0" smtClean="0">
                <a:solidFill>
                  <a:srgbClr val="3C5790"/>
                </a:solidFill>
              </a:rPr>
              <a:t>, and the first stable version was JDK 1.0.2, called Java 1.</a:t>
            </a:r>
          </a:p>
          <a:p>
            <a:r>
              <a:rPr lang="en-US" sz="1400" dirty="0" smtClean="0">
                <a:solidFill>
                  <a:srgbClr val="3C5790"/>
                </a:solidFill>
              </a:rPr>
              <a:t>JDK 1.0 - 23 January  1996</a:t>
            </a:r>
          </a:p>
          <a:p>
            <a:r>
              <a:rPr lang="en-US" sz="1400" dirty="0" smtClean="0">
                <a:solidFill>
                  <a:srgbClr val="3C5790"/>
                </a:solidFill>
              </a:rPr>
              <a:t>JDK 1.1 – 19 February 1997</a:t>
            </a:r>
          </a:p>
          <a:p>
            <a:r>
              <a:rPr lang="en-US" sz="1400" dirty="0" smtClean="0">
                <a:solidFill>
                  <a:srgbClr val="3C5790"/>
                </a:solidFill>
              </a:rPr>
              <a:t>J2SE 1.2 – 8 December 1998 (codename Playground)</a:t>
            </a:r>
          </a:p>
          <a:p>
            <a:r>
              <a:rPr lang="en-US" sz="1400" dirty="0" smtClean="0">
                <a:solidFill>
                  <a:srgbClr val="3C5790"/>
                </a:solidFill>
              </a:rPr>
              <a:t>J2SE 1.3 – 8 May 2000 (codename Kestrel)</a:t>
            </a:r>
          </a:p>
          <a:p>
            <a:r>
              <a:rPr lang="en-US" sz="1400" dirty="0" smtClean="0">
                <a:solidFill>
                  <a:srgbClr val="3C5790"/>
                </a:solidFill>
              </a:rPr>
              <a:t>J2SE 1.4 – 6 February 2002 (codename Merlin)</a:t>
            </a:r>
          </a:p>
          <a:p>
            <a:r>
              <a:rPr lang="en-US" sz="1400" dirty="0" smtClean="0">
                <a:solidFill>
                  <a:srgbClr val="3C5790"/>
                </a:solidFill>
              </a:rPr>
              <a:t>J2SE 5.0 – 30 September 2004 (codename Tiger)</a:t>
            </a:r>
          </a:p>
          <a:p>
            <a:r>
              <a:rPr lang="en-US" sz="1400" dirty="0" smtClean="0">
                <a:solidFill>
                  <a:srgbClr val="3C5790"/>
                </a:solidFill>
              </a:rPr>
              <a:t>Java SE 6 – 11 December 2006 (codename Mustang)</a:t>
            </a:r>
          </a:p>
          <a:p>
            <a:r>
              <a:rPr lang="en-US" sz="1400" dirty="0" smtClean="0">
                <a:solidFill>
                  <a:srgbClr val="3C5790"/>
                </a:solidFill>
              </a:rPr>
              <a:t>Java SE 7 – 7 July 2011(codename Dolphin)</a:t>
            </a:r>
          </a:p>
          <a:p>
            <a:r>
              <a:rPr lang="en-US" sz="1400" dirty="0" smtClean="0">
                <a:solidFill>
                  <a:srgbClr val="3C5790"/>
                </a:solidFill>
              </a:rPr>
              <a:t>Java SE 8 is expected in summer 2013</a:t>
            </a:r>
          </a:p>
          <a:p>
            <a:r>
              <a:rPr lang="en-US" sz="1400" dirty="0" smtClean="0">
                <a:solidFill>
                  <a:srgbClr val="3C5790"/>
                </a:solidFill>
              </a:rPr>
              <a:t>The Java distribution comes in different flavors: </a:t>
            </a:r>
          </a:p>
          <a:p>
            <a:r>
              <a:rPr lang="en-US" sz="1400" b="1" dirty="0" smtClean="0">
                <a:solidFill>
                  <a:srgbClr val="3C5790"/>
                </a:solidFill>
              </a:rPr>
              <a:t>Java Card </a:t>
            </a:r>
            <a:r>
              <a:rPr lang="en-US" sz="1400" dirty="0" smtClean="0">
                <a:solidFill>
                  <a:srgbClr val="3C5790"/>
                </a:solidFill>
                <a:sym typeface="Wingdings" pitchFamily="2" charset="2"/>
              </a:rPr>
              <a:t></a:t>
            </a:r>
            <a:r>
              <a:rPr lang="en-US" sz="1400" dirty="0" smtClean="0">
                <a:solidFill>
                  <a:srgbClr val="3C5790"/>
                </a:solidFill>
              </a:rPr>
              <a:t>run securely on smart cards and similar small-memory devices.</a:t>
            </a:r>
          </a:p>
          <a:p>
            <a:r>
              <a:rPr lang="en-US" sz="1400" b="1" dirty="0" smtClean="0">
                <a:solidFill>
                  <a:srgbClr val="3C5790"/>
                </a:solidFill>
              </a:rPr>
              <a:t>Java ME</a:t>
            </a:r>
            <a:r>
              <a:rPr lang="en-US" sz="1400" dirty="0" smtClean="0">
                <a:solidFill>
                  <a:srgbClr val="3C5790"/>
                </a:solidFill>
              </a:rPr>
              <a:t>(Micro Edition) </a:t>
            </a:r>
            <a:r>
              <a:rPr lang="en-US" sz="1400" dirty="0" smtClean="0">
                <a:solidFill>
                  <a:srgbClr val="3C5790"/>
                </a:solidFill>
                <a:sym typeface="Wingdings" pitchFamily="2" charset="2"/>
              </a:rPr>
              <a:t> Specifies several different sets of libraries (known as profiles) for devices with limited storage, display, and power capacities.</a:t>
            </a:r>
          </a:p>
          <a:p>
            <a:r>
              <a:rPr lang="en-US" sz="1400" b="1" dirty="0" smtClean="0">
                <a:solidFill>
                  <a:srgbClr val="3C5790"/>
                </a:solidFill>
                <a:sym typeface="Wingdings" pitchFamily="2" charset="2"/>
              </a:rPr>
              <a:t>Java SE</a:t>
            </a:r>
            <a:r>
              <a:rPr lang="en-US" sz="1400" dirty="0" smtClean="0">
                <a:solidFill>
                  <a:srgbClr val="3C5790"/>
                </a:solidFill>
                <a:sym typeface="Wingdings" pitchFamily="2" charset="2"/>
              </a:rPr>
              <a:t>(Standard Edition)  for general-purpose use on desktop PCs, servers and similar devices.</a:t>
            </a:r>
          </a:p>
          <a:p>
            <a:r>
              <a:rPr lang="en-US" sz="1400" b="1" dirty="0" smtClean="0">
                <a:solidFill>
                  <a:srgbClr val="3C5790"/>
                </a:solidFill>
                <a:sym typeface="Wingdings" pitchFamily="2" charset="2"/>
              </a:rPr>
              <a:t>Java EE</a:t>
            </a:r>
            <a:r>
              <a:rPr lang="en-US" sz="1400" dirty="0" smtClean="0">
                <a:solidFill>
                  <a:srgbClr val="3C5790"/>
                </a:solidFill>
                <a:sym typeface="Wingdings" pitchFamily="2" charset="2"/>
              </a:rPr>
              <a:t>(Enterprise Edition)  </a:t>
            </a:r>
            <a:r>
              <a:rPr lang="fr-FR" sz="1400" dirty="0" smtClean="0">
                <a:solidFill>
                  <a:srgbClr val="3C5790"/>
                </a:solidFill>
                <a:sym typeface="Wingdings" pitchFamily="2" charset="2"/>
              </a:rPr>
              <a:t>Java SE plus </a:t>
            </a:r>
            <a:r>
              <a:rPr lang="fr-FR" sz="1400" dirty="0" err="1" smtClean="0">
                <a:solidFill>
                  <a:srgbClr val="3C5790"/>
                </a:solidFill>
                <a:sym typeface="Wingdings" pitchFamily="2" charset="2"/>
              </a:rPr>
              <a:t>various</a:t>
            </a:r>
            <a:r>
              <a:rPr lang="fr-FR" sz="1400" dirty="0" smtClean="0">
                <a:solidFill>
                  <a:srgbClr val="3C5790"/>
                </a:solidFill>
                <a:sym typeface="Wingdings" pitchFamily="2" charset="2"/>
              </a:rPr>
              <a:t> APIs </a:t>
            </a:r>
            <a:r>
              <a:rPr lang="fr-FR" sz="1400" dirty="0" err="1" smtClean="0">
                <a:solidFill>
                  <a:srgbClr val="3C5790"/>
                </a:solidFill>
                <a:sym typeface="Wingdings" pitchFamily="2" charset="2"/>
              </a:rPr>
              <a:t>useful</a:t>
            </a:r>
            <a:r>
              <a:rPr lang="fr-FR" sz="1400" dirty="0" smtClean="0">
                <a:solidFill>
                  <a:srgbClr val="3C5790"/>
                </a:solidFill>
                <a:sym typeface="Wingdings" pitchFamily="2" charset="2"/>
              </a:rPr>
              <a:t> for multi-</a:t>
            </a:r>
            <a:r>
              <a:rPr lang="fr-FR" sz="1400" dirty="0" err="1" smtClean="0">
                <a:solidFill>
                  <a:srgbClr val="3C5790"/>
                </a:solidFill>
                <a:sym typeface="Wingdings" pitchFamily="2" charset="2"/>
              </a:rPr>
              <a:t>tier</a:t>
            </a:r>
            <a:r>
              <a:rPr lang="fr-FR" sz="1400" dirty="0" smtClean="0">
                <a:solidFill>
                  <a:srgbClr val="3C5790"/>
                </a:solidFill>
                <a:sym typeface="Wingdings" pitchFamily="2" charset="2"/>
              </a:rPr>
              <a:t> </a:t>
            </a:r>
            <a:r>
              <a:rPr lang="fr-FR" sz="1400" dirty="0" err="1" smtClean="0">
                <a:solidFill>
                  <a:srgbClr val="3C5790"/>
                </a:solidFill>
                <a:sym typeface="Wingdings" pitchFamily="2" charset="2"/>
              </a:rPr>
              <a:t>client–server</a:t>
            </a:r>
            <a:r>
              <a:rPr lang="fr-FR" sz="1400" dirty="0" smtClean="0">
                <a:solidFill>
                  <a:srgbClr val="3C5790"/>
                </a:solidFill>
                <a:sym typeface="Wingdings" pitchFamily="2" charset="2"/>
              </a:rPr>
              <a:t> </a:t>
            </a:r>
            <a:r>
              <a:rPr lang="fr-FR" sz="1400" dirty="0" err="1" smtClean="0">
                <a:solidFill>
                  <a:srgbClr val="3C5790"/>
                </a:solidFill>
                <a:sym typeface="Wingdings" pitchFamily="2" charset="2"/>
              </a:rPr>
              <a:t>enterprise</a:t>
            </a:r>
            <a:r>
              <a:rPr lang="fr-FR" sz="1400" dirty="0" smtClean="0">
                <a:solidFill>
                  <a:srgbClr val="3C5790"/>
                </a:solidFill>
                <a:sym typeface="Wingdings" pitchFamily="2" charset="2"/>
              </a:rPr>
              <a:t> applications.</a:t>
            </a:r>
            <a:endParaRPr lang="en-US" sz="1400" dirty="0" smtClean="0">
              <a:solidFill>
                <a:srgbClr val="3C5790"/>
              </a:solidFill>
              <a:sym typeface="Wingdings" pitchFamily="2" charset="2"/>
            </a:endParaRPr>
          </a:p>
          <a:p>
            <a:endParaRPr lang="en-US" sz="1400" dirty="0" smtClean="0">
              <a:solidFill>
                <a:srgbClr val="3C5790"/>
              </a:solidFill>
            </a:endParaRPr>
          </a:p>
          <a:p>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smtClean="0">
                <a:solidFill>
                  <a:schemeClr val="bg1"/>
                </a:solidFill>
              </a:rPr>
              <a:t>Concurrent</a:t>
            </a:r>
            <a:endParaRPr lang="fr-CA" sz="3000" dirty="0" smtClean="0">
              <a:solidFill>
                <a:schemeClr val="bg1"/>
              </a:solidFill>
            </a:endParaRPr>
          </a:p>
        </p:txBody>
      </p:sp>
      <p:pic>
        <p:nvPicPr>
          <p:cNvPr id="1026" name="Picture 2"/>
          <p:cNvPicPr>
            <a:picLocks noChangeAspect="1" noChangeArrowheads="1"/>
          </p:cNvPicPr>
          <p:nvPr/>
        </p:nvPicPr>
        <p:blipFill>
          <a:blip r:embed="rId3" cstate="print"/>
          <a:srcRect/>
          <a:stretch>
            <a:fillRect/>
          </a:stretch>
        </p:blipFill>
        <p:spPr bwMode="auto">
          <a:xfrm>
            <a:off x="76200" y="2090454"/>
            <a:ext cx="4114800" cy="4691346"/>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4405313" y="2057400"/>
            <a:ext cx="4662487" cy="1338513"/>
          </a:xfrm>
          <a:prstGeom prst="rect">
            <a:avLst/>
          </a:prstGeom>
          <a:noFill/>
          <a:ln w="9525">
            <a:noFill/>
            <a:miter lim="800000"/>
            <a:headEnd/>
            <a:tailEnd/>
          </a:ln>
          <a:effectLst/>
        </p:spPr>
      </p:pic>
      <p:pic>
        <p:nvPicPr>
          <p:cNvPr id="1028" name="Picture 4"/>
          <p:cNvPicPr>
            <a:picLocks noChangeAspect="1" noChangeArrowheads="1"/>
          </p:cNvPicPr>
          <p:nvPr/>
        </p:nvPicPr>
        <p:blipFill>
          <a:blip r:embed="rId5" cstate="print"/>
          <a:srcRect/>
          <a:stretch>
            <a:fillRect/>
          </a:stretch>
        </p:blipFill>
        <p:spPr bwMode="auto">
          <a:xfrm>
            <a:off x="4419600" y="3544047"/>
            <a:ext cx="4572000" cy="1561353"/>
          </a:xfrm>
          <a:prstGeom prst="rect">
            <a:avLst/>
          </a:prstGeom>
          <a:noFill/>
          <a:ln w="9525">
            <a:noFill/>
            <a:miter lim="800000"/>
            <a:headEnd/>
            <a:tailEnd/>
          </a:ln>
          <a:effectLst/>
        </p:spPr>
      </p:pic>
      <p:sp>
        <p:nvSpPr>
          <p:cNvPr id="8" name="Espace réservé du contenu 4"/>
          <p:cNvSpPr>
            <a:spLocks noGrp="1"/>
          </p:cNvSpPr>
          <p:nvPr>
            <p:ph idx="1"/>
          </p:nvPr>
        </p:nvSpPr>
        <p:spPr>
          <a:xfrm>
            <a:off x="4343400" y="5181600"/>
            <a:ext cx="4648200" cy="1524000"/>
          </a:xfrm>
        </p:spPr>
        <p:txBody>
          <a:bodyPr/>
          <a:lstStyle/>
          <a:p>
            <a:r>
              <a:rPr lang="en-US" sz="1400" dirty="0" smtClean="0"/>
              <a:t>The </a:t>
            </a:r>
            <a:r>
              <a:rPr lang="en-US" sz="1400" b="1" dirty="0" smtClean="0"/>
              <a:t>fork</a:t>
            </a:r>
            <a:r>
              <a:rPr lang="en-US" sz="1400" dirty="0" smtClean="0"/>
              <a:t> method was used to split up the subtasks. </a:t>
            </a:r>
          </a:p>
          <a:p>
            <a:r>
              <a:rPr lang="en-US" sz="1400" dirty="0" smtClean="0"/>
              <a:t>They entered the thread pool and will eventually be executed.  The </a:t>
            </a:r>
            <a:r>
              <a:rPr lang="en-US" sz="1400" b="1" dirty="0" smtClean="0"/>
              <a:t>join</a:t>
            </a:r>
            <a:r>
              <a:rPr lang="en-US" sz="1400" dirty="0" smtClean="0"/>
              <a:t> method returned the results when the subtask completed.</a:t>
            </a:r>
          </a:p>
          <a:p>
            <a:r>
              <a:rPr lang="en-US" sz="1400" dirty="0" smtClean="0"/>
              <a:t>The sum of the subtasks was added together and then returned.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smtClean="0">
                <a:solidFill>
                  <a:schemeClr val="bg1"/>
                </a:solidFill>
              </a:rPr>
              <a:t>Concurrent</a:t>
            </a:r>
            <a:endParaRPr lang="fr-CA" sz="3000" dirty="0" smtClean="0">
              <a:solidFill>
                <a:schemeClr val="bg1"/>
              </a:solidFill>
            </a:endParaRPr>
          </a:p>
        </p:txBody>
      </p:sp>
      <p:sp>
        <p:nvSpPr>
          <p:cNvPr id="4099" name="Espace réservé du contenu 4"/>
          <p:cNvSpPr>
            <a:spLocks noGrp="1"/>
          </p:cNvSpPr>
          <p:nvPr>
            <p:ph idx="1"/>
          </p:nvPr>
        </p:nvSpPr>
        <p:spPr>
          <a:xfrm>
            <a:off x="76200" y="1905000"/>
            <a:ext cx="8686800" cy="1676400"/>
          </a:xfrm>
        </p:spPr>
        <p:txBody>
          <a:bodyPr/>
          <a:lstStyle/>
          <a:p>
            <a:r>
              <a:rPr lang="en-US" sz="1300" dirty="0" smtClean="0"/>
              <a:t>The </a:t>
            </a:r>
            <a:r>
              <a:rPr lang="en-US" sz="1300" dirty="0" err="1" smtClean="0"/>
              <a:t>ForkJoinPool</a:t>
            </a:r>
            <a:r>
              <a:rPr lang="en-US" sz="1300" dirty="0" smtClean="0"/>
              <a:t> class has several methods that report on the state of the pool: </a:t>
            </a:r>
            <a:r>
              <a:rPr lang="en-US" sz="1300" b="1" dirty="0" err="1" smtClean="0"/>
              <a:t>getPoolSize</a:t>
            </a:r>
            <a:r>
              <a:rPr lang="en-US" sz="1300" dirty="0" smtClean="0"/>
              <a:t>, </a:t>
            </a:r>
            <a:r>
              <a:rPr lang="en-US" sz="1300" b="1" dirty="0" err="1" smtClean="0"/>
              <a:t>getRunningThreadCount</a:t>
            </a:r>
            <a:r>
              <a:rPr lang="en-US" sz="1300" dirty="0" smtClean="0"/>
              <a:t>, </a:t>
            </a:r>
            <a:r>
              <a:rPr lang="en-US" sz="1300" b="1" dirty="0" err="1" smtClean="0"/>
              <a:t>getActiveThreadCount</a:t>
            </a:r>
            <a:r>
              <a:rPr lang="en-US" sz="1300" dirty="0" smtClean="0"/>
              <a:t>.</a:t>
            </a:r>
          </a:p>
          <a:p>
            <a:r>
              <a:rPr lang="en-US" sz="1300" dirty="0" smtClean="0"/>
              <a:t>The </a:t>
            </a:r>
            <a:r>
              <a:rPr lang="en-US" sz="1300" b="1" dirty="0" err="1" smtClean="0"/>
              <a:t>java.util.concurrent.Phaser</a:t>
            </a:r>
            <a:r>
              <a:rPr lang="en-US" sz="1300" dirty="0" smtClean="0"/>
              <a:t> class is used in the context of the synchronization of threads that work together in cyclic type phases. The threads will execute and then wait for the completion of the other threads in the group. When all of the threads are completed, one phase is done. The </a:t>
            </a:r>
            <a:r>
              <a:rPr lang="en-US" sz="1300" dirty="0" err="1" smtClean="0"/>
              <a:t>Phaser</a:t>
            </a:r>
            <a:r>
              <a:rPr lang="en-US" sz="1300" dirty="0" smtClean="0"/>
              <a:t> can then be used to coordinate the execution of the same set of threads again.</a:t>
            </a:r>
          </a:p>
          <a:p>
            <a:r>
              <a:rPr lang="en-US" sz="1300" dirty="0" smtClean="0"/>
              <a:t>The </a:t>
            </a:r>
            <a:r>
              <a:rPr lang="en-US" sz="1300" b="1" dirty="0" err="1" smtClean="0"/>
              <a:t>java.util.concurrent.CountdownLatch</a:t>
            </a:r>
            <a:r>
              <a:rPr lang="en-US" sz="1300" dirty="0" smtClean="0"/>
              <a:t> class provided a way of doing this, and requires a fixed number of threads. The term, </a:t>
            </a:r>
            <a:r>
              <a:rPr lang="en-US" sz="1300" b="1" dirty="0" smtClean="0"/>
              <a:t>phase</a:t>
            </a:r>
            <a:r>
              <a:rPr lang="en-US" sz="1300" dirty="0" smtClean="0"/>
              <a:t>, refers to the idea that the threads can be coordinated to execute in distinct phases, or steps.</a:t>
            </a:r>
          </a:p>
        </p:txBody>
      </p:sp>
      <p:pic>
        <p:nvPicPr>
          <p:cNvPr id="4" name="Picture 2"/>
          <p:cNvPicPr>
            <a:picLocks noChangeAspect="1" noChangeArrowheads="1"/>
          </p:cNvPicPr>
          <p:nvPr/>
        </p:nvPicPr>
        <p:blipFill>
          <a:blip r:embed="rId3" cstate="print"/>
          <a:srcRect/>
          <a:stretch>
            <a:fillRect/>
          </a:stretch>
        </p:blipFill>
        <p:spPr bwMode="auto">
          <a:xfrm>
            <a:off x="2667000" y="3696657"/>
            <a:ext cx="3200400" cy="418143"/>
          </a:xfrm>
          <a:prstGeom prst="rect">
            <a:avLst/>
          </a:prstGeom>
          <a:noFill/>
          <a:ln w="9525">
            <a:noFill/>
            <a:miter lim="800000"/>
            <a:headEnd/>
            <a:tailEnd/>
          </a:ln>
          <a:effectLst/>
        </p:spPr>
      </p:pic>
      <p:pic>
        <p:nvPicPr>
          <p:cNvPr id="3074" name="Picture 2"/>
          <p:cNvPicPr>
            <a:picLocks noChangeAspect="1" noChangeArrowheads="1"/>
          </p:cNvPicPr>
          <p:nvPr/>
        </p:nvPicPr>
        <p:blipFill>
          <a:blip r:embed="rId4" cstate="print"/>
          <a:srcRect/>
          <a:stretch>
            <a:fillRect/>
          </a:stretch>
        </p:blipFill>
        <p:spPr bwMode="auto">
          <a:xfrm>
            <a:off x="2362200" y="4191000"/>
            <a:ext cx="4498444" cy="244598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smtClean="0">
                <a:solidFill>
                  <a:schemeClr val="bg1"/>
                </a:solidFill>
              </a:rPr>
              <a:t>Concurrent</a:t>
            </a:r>
            <a:endParaRPr lang="fr-CA" sz="3000" dirty="0" smtClean="0">
              <a:solidFill>
                <a:schemeClr val="bg1"/>
              </a:solidFill>
            </a:endParaRPr>
          </a:p>
        </p:txBody>
      </p:sp>
      <p:pic>
        <p:nvPicPr>
          <p:cNvPr id="2051" name="Picture 3"/>
          <p:cNvPicPr>
            <a:picLocks noChangeAspect="1" noChangeArrowheads="1"/>
          </p:cNvPicPr>
          <p:nvPr/>
        </p:nvPicPr>
        <p:blipFill>
          <a:blip r:embed="rId3" cstate="print"/>
          <a:srcRect/>
          <a:stretch>
            <a:fillRect/>
          </a:stretch>
        </p:blipFill>
        <p:spPr bwMode="auto">
          <a:xfrm>
            <a:off x="152400" y="2133600"/>
            <a:ext cx="5334000" cy="4548909"/>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5944819" y="3733800"/>
            <a:ext cx="3199181" cy="3124200"/>
          </a:xfrm>
          <a:prstGeom prst="rect">
            <a:avLst/>
          </a:prstGeom>
          <a:noFill/>
          <a:ln w="9525">
            <a:noFill/>
            <a:miter lim="800000"/>
            <a:headEnd/>
            <a:tailEnd/>
          </a:ln>
          <a:effectLst/>
        </p:spPr>
      </p:pic>
      <p:sp>
        <p:nvSpPr>
          <p:cNvPr id="8" name="Espace réservé du contenu 4"/>
          <p:cNvSpPr>
            <a:spLocks noGrp="1"/>
          </p:cNvSpPr>
          <p:nvPr>
            <p:ph idx="1"/>
          </p:nvPr>
        </p:nvSpPr>
        <p:spPr>
          <a:xfrm>
            <a:off x="3657600" y="2057400"/>
            <a:ext cx="5410200" cy="1524000"/>
          </a:xfrm>
        </p:spPr>
        <p:txBody>
          <a:bodyPr/>
          <a:lstStyle/>
          <a:p>
            <a:r>
              <a:rPr lang="en-US" sz="1300" dirty="0" smtClean="0"/>
              <a:t>In the for each loop, the number of parties in the </a:t>
            </a:r>
            <a:r>
              <a:rPr lang="en-US" sz="1300" dirty="0" err="1" smtClean="0"/>
              <a:t>phaser</a:t>
            </a:r>
            <a:r>
              <a:rPr lang="en-US" sz="1300" dirty="0" smtClean="0"/>
              <a:t> was incremented by one using the </a:t>
            </a:r>
            <a:r>
              <a:rPr lang="en-US" sz="1300" b="1" dirty="0" smtClean="0"/>
              <a:t>register</a:t>
            </a:r>
            <a:r>
              <a:rPr lang="en-US" sz="1300" dirty="0" smtClean="0"/>
              <a:t> method. The </a:t>
            </a:r>
            <a:r>
              <a:rPr lang="en-US" sz="1300" b="1" dirty="0" err="1" smtClean="0"/>
              <a:t>arriveAndAwaitAdvance</a:t>
            </a:r>
            <a:r>
              <a:rPr lang="en-US" sz="1300" dirty="0" smtClean="0"/>
              <a:t> method resulted in the notification that a participant has arrived.</a:t>
            </a:r>
          </a:p>
          <a:p>
            <a:r>
              <a:rPr lang="en-US" sz="1300" dirty="0" smtClean="0"/>
              <a:t>When the </a:t>
            </a:r>
            <a:r>
              <a:rPr lang="en-US" sz="1300" b="1" dirty="0" err="1" smtClean="0"/>
              <a:t>arriveAndDeregister</a:t>
            </a:r>
            <a:r>
              <a:rPr lang="en-US" sz="1300" dirty="0" smtClean="0"/>
              <a:t> method executed, the internal count of the number of participants who had arrived matched the number of participants, and the threads started.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err="1" smtClean="0">
                <a:solidFill>
                  <a:schemeClr val="bg1"/>
                </a:solidFill>
              </a:rPr>
              <a:t>Utils</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smtClean="0"/>
              <a:t>The </a:t>
            </a:r>
            <a:r>
              <a:rPr lang="en-US" sz="1400" dirty="0" err="1" smtClean="0"/>
              <a:t>java.awt.font.NumericShape</a:t>
            </a:r>
            <a:r>
              <a:rPr lang="en-US" sz="1400" dirty="0" smtClean="0"/>
              <a:t> is used to convert European digits to other Unicode decimal digits.</a:t>
            </a:r>
          </a:p>
          <a:p>
            <a:r>
              <a:rPr lang="en-US" sz="1400" dirty="0" smtClean="0"/>
              <a:t>The </a:t>
            </a:r>
            <a:r>
              <a:rPr lang="en-US" sz="1400" dirty="0" err="1" smtClean="0"/>
              <a:t>java.awt.font.NumericShape.Range</a:t>
            </a:r>
            <a:r>
              <a:rPr lang="en-US" sz="1400" dirty="0" smtClean="0"/>
              <a:t> enumeration represents a Unicode range of a script having its own decimal digits.</a:t>
            </a:r>
          </a:p>
          <a:p>
            <a:r>
              <a:rPr lang="en-US" sz="1400" dirty="0" smtClean="0"/>
              <a:t>Java 7 supports the </a:t>
            </a:r>
            <a:r>
              <a:rPr lang="en-US" sz="1400" dirty="0" err="1" smtClean="0"/>
              <a:t>Unice</a:t>
            </a:r>
            <a:r>
              <a:rPr lang="en-US" sz="1400" dirty="0" smtClean="0"/>
              <a:t> 6.0 release with the addition of thousands of more characters and numerous new methods.</a:t>
            </a:r>
          </a:p>
          <a:p>
            <a:r>
              <a:rPr lang="en-US" sz="1400" dirty="0" smtClean="0"/>
              <a:t>Java </a:t>
            </a:r>
            <a:r>
              <a:rPr lang="en-US" sz="1400" dirty="0" smtClean="0"/>
              <a:t>7 introduced new static methods for comparing primitive data types Boolean, </a:t>
            </a:r>
            <a:r>
              <a:rPr lang="en-US" sz="1400" dirty="0" err="1" smtClean="0"/>
              <a:t>byte,long</a:t>
            </a:r>
            <a:r>
              <a:rPr lang="en-US" sz="1400" dirty="0" smtClean="0"/>
              <a:t>, short, and </a:t>
            </a:r>
            <a:r>
              <a:rPr lang="en-US" sz="1400" dirty="0" smtClean="0"/>
              <a:t>int. Each </a:t>
            </a:r>
            <a:r>
              <a:rPr lang="en-US" sz="1400" dirty="0" smtClean="0"/>
              <a:t>wrapper class now has a compare method, which takes two instances of the data type as arguments and returns an integer representing the result of the comparison. </a:t>
            </a:r>
          </a:p>
          <a:p>
            <a:r>
              <a:rPr lang="en-US" sz="1400" dirty="0" smtClean="0"/>
              <a:t>The </a:t>
            </a:r>
            <a:r>
              <a:rPr lang="en-US" sz="1400" b="1" dirty="0" err="1" smtClean="0"/>
              <a:t>java.util.Currency</a:t>
            </a:r>
            <a:r>
              <a:rPr lang="en-US" sz="1400" dirty="0" smtClean="0"/>
              <a:t> class introduced four new methods for retrieving information about available currencies and their </a:t>
            </a:r>
            <a:r>
              <a:rPr lang="en-US" sz="1400" dirty="0" smtClean="0"/>
              <a:t>properties</a:t>
            </a:r>
            <a:r>
              <a:rPr lang="en-US" sz="1400" dirty="0" smtClean="0"/>
              <a:t>: </a:t>
            </a:r>
            <a:r>
              <a:rPr lang="en-US" sz="1400" dirty="0" err="1" smtClean="0"/>
              <a:t>getAvailableCurrencies,getNumericCode,getDisplayName</a:t>
            </a:r>
            <a:r>
              <a:rPr lang="en-US" sz="1400" dirty="0" smtClean="0"/>
              <a:t>.\</a:t>
            </a:r>
          </a:p>
          <a:p>
            <a:r>
              <a:rPr lang="en-US" sz="1400" dirty="0" err="1" smtClean="0"/>
              <a:t>JavaBean</a:t>
            </a:r>
            <a:r>
              <a:rPr lang="en-US" sz="1400" dirty="0" smtClean="0"/>
              <a:t> is a way of building reusable components for Java </a:t>
            </a:r>
            <a:r>
              <a:rPr lang="en-US" sz="1400" dirty="0" smtClean="0"/>
              <a:t>applications. Java </a:t>
            </a:r>
            <a:r>
              <a:rPr lang="en-US" sz="1400" dirty="0" smtClean="0"/>
              <a:t>7 added several enhancements to JavaBeans</a:t>
            </a:r>
            <a:r>
              <a:rPr lang="en-US" sz="1400" dirty="0" smtClean="0"/>
              <a:t>.</a:t>
            </a:r>
          </a:p>
          <a:p>
            <a:r>
              <a:rPr lang="en-US" sz="1400" dirty="0" smtClean="0"/>
              <a:t>A common exception is the </a:t>
            </a:r>
            <a:r>
              <a:rPr lang="en-US" sz="1400" dirty="0" err="1" smtClean="0"/>
              <a:t>java.lang.NullPointerException</a:t>
            </a:r>
            <a:r>
              <a:rPr lang="en-US" sz="1400" dirty="0" smtClean="0"/>
              <a:t>. This occurs </a:t>
            </a:r>
            <a:r>
              <a:rPr lang="en-US" sz="1400" dirty="0" smtClean="0"/>
              <a:t>when an </a:t>
            </a:r>
            <a:r>
              <a:rPr lang="en-US" sz="1400" dirty="0" smtClean="0"/>
              <a:t>attempt is made to execute a method against a reference variable, which contains a </a:t>
            </a:r>
            <a:r>
              <a:rPr lang="en-US" sz="1400" dirty="0" smtClean="0"/>
              <a:t>value of </a:t>
            </a:r>
            <a:r>
              <a:rPr lang="en-US" sz="1400" dirty="0" smtClean="0"/>
              <a:t>null.</a:t>
            </a:r>
          </a:p>
          <a:p>
            <a:r>
              <a:rPr lang="en-US" sz="1400" dirty="0" smtClean="0"/>
              <a:t>The </a:t>
            </a:r>
            <a:r>
              <a:rPr lang="en-US" sz="1400" b="1" dirty="0" err="1" smtClean="0"/>
              <a:t>java.util.Objects</a:t>
            </a:r>
            <a:r>
              <a:rPr lang="en-US" sz="1400" dirty="0" smtClean="0"/>
              <a:t> class has been introduced and provides a number of </a:t>
            </a:r>
            <a:r>
              <a:rPr lang="en-US" sz="1400" dirty="0" smtClean="0"/>
              <a:t>static methods </a:t>
            </a:r>
            <a:r>
              <a:rPr lang="en-US" sz="1400" dirty="0" smtClean="0"/>
              <a:t>that address situations where null values need to be </a:t>
            </a:r>
            <a:r>
              <a:rPr lang="en-US" sz="1400" dirty="0" smtClean="0"/>
              <a:t>handled. The </a:t>
            </a:r>
            <a:r>
              <a:rPr lang="en-US" sz="1400" dirty="0" smtClean="0"/>
              <a:t>use of this class simplifies the testing for null values</a:t>
            </a:r>
            <a:r>
              <a:rPr lang="en-US" sz="1400" dirty="0" smtClean="0"/>
              <a:t>.</a:t>
            </a:r>
          </a:p>
          <a:p>
            <a:r>
              <a:rPr lang="en-US" sz="1400" dirty="0" smtClean="0"/>
              <a:t>The </a:t>
            </a:r>
            <a:r>
              <a:rPr lang="en-US" sz="1400" dirty="0" err="1" smtClean="0"/>
              <a:t>java.util.Collections</a:t>
            </a:r>
            <a:r>
              <a:rPr lang="en-US" sz="1400" dirty="0" smtClean="0"/>
              <a:t> class has three methods that return empty lists</a:t>
            </a:r>
            <a:r>
              <a:rPr lang="en-US" sz="1400" dirty="0" smtClean="0"/>
              <a:t>.</a:t>
            </a:r>
          </a:p>
          <a:p>
            <a:r>
              <a:rPr lang="en-US" sz="1400" dirty="0" smtClean="0"/>
              <a:t>New methods are available in the </a:t>
            </a:r>
            <a:r>
              <a:rPr lang="en-US" sz="1400" dirty="0" err="1" smtClean="0"/>
              <a:t>java.util.BitSet</a:t>
            </a:r>
            <a:r>
              <a:rPr lang="en-US" sz="1400" dirty="0" smtClean="0"/>
              <a:t> </a:t>
            </a:r>
            <a:r>
              <a:rPr lang="en-US" sz="1400" dirty="0" smtClean="0"/>
              <a:t>class. These </a:t>
            </a:r>
            <a:r>
              <a:rPr lang="en-US" sz="1400" dirty="0" smtClean="0"/>
              <a:t>are designed to simplify the manipulation of large sets of bits and provide </a:t>
            </a:r>
            <a:r>
              <a:rPr lang="en-US" sz="1400" dirty="0" smtClean="0"/>
              <a:t>easier access </a:t>
            </a:r>
            <a:r>
              <a:rPr lang="en-US" sz="1400" dirty="0" smtClean="0"/>
              <a:t>to information about bit location</a:t>
            </a:r>
            <a:r>
              <a:rPr lang="en-US" sz="1400" dirty="0" smtClean="0"/>
              <a:t>.</a:t>
            </a:r>
          </a:p>
          <a:p>
            <a:endParaRPr lang="en-US" sz="1400" dirty="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smtClean="0">
                <a:solidFill>
                  <a:schemeClr val="bg1">
                    <a:lumMod val="95000"/>
                  </a:schemeClr>
                </a:solidFill>
              </a:rPr>
              <a:t>Bibliography</a:t>
            </a:r>
            <a:endParaRPr lang="fr-CA" sz="4000" dirty="0" smtClean="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fr-CA" sz="1600" dirty="0" err="1" smtClean="0">
                <a:solidFill>
                  <a:schemeClr val="bg1"/>
                </a:solidFill>
              </a:rPr>
              <a:t>Packtpub</a:t>
            </a:r>
            <a:r>
              <a:rPr lang="fr-CA" sz="1600" dirty="0" smtClean="0">
                <a:solidFill>
                  <a:schemeClr val="bg1"/>
                </a:solidFill>
              </a:rPr>
              <a:t> Java 7 </a:t>
            </a:r>
            <a:r>
              <a:rPr lang="fr-CA" sz="1600" dirty="0" err="1" smtClean="0">
                <a:solidFill>
                  <a:schemeClr val="bg1"/>
                </a:solidFill>
              </a:rPr>
              <a:t>New.Features</a:t>
            </a:r>
            <a:r>
              <a:rPr lang="fr-CA" sz="1600" dirty="0" smtClean="0">
                <a:solidFill>
                  <a:schemeClr val="bg1"/>
                </a:solidFill>
              </a:rPr>
              <a:t> </a:t>
            </a:r>
            <a:r>
              <a:rPr lang="fr-CA" sz="1600" dirty="0" err="1" smtClean="0">
                <a:solidFill>
                  <a:schemeClr val="bg1"/>
                </a:solidFill>
              </a:rPr>
              <a:t>Cookbook</a:t>
            </a:r>
            <a:endParaRPr lang="fr-CA" sz="1600" dirty="0" smtClean="0">
              <a:solidFill>
                <a:schemeClr val="bg1"/>
              </a:solidFill>
            </a:endParaRPr>
          </a:p>
          <a:p>
            <a:r>
              <a:rPr lang="en-US" sz="1600" dirty="0" smtClean="0">
                <a:solidFill>
                  <a:schemeClr val="bg1">
                    <a:lumMod val="95000"/>
                  </a:schemeClr>
                </a:solidFill>
              </a:rPr>
              <a:t>http://docs.oracle.com/javase/7/docs/</a:t>
            </a:r>
            <a:endParaRPr lang="fr-CA" sz="1600" dirty="0" smtClean="0">
              <a:solidFill>
                <a:schemeClr val="bg1">
                  <a:lumMod val="9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a:t>
            </a:r>
            <a:r>
              <a:rPr lang="fr-CA" dirty="0" err="1" smtClean="0">
                <a:solidFill>
                  <a:schemeClr val="bg1"/>
                </a:solidFill>
              </a:rPr>
              <a:t>Advantages</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4724400"/>
          </a:xfrm>
        </p:spPr>
        <p:txBody>
          <a:bodyPr/>
          <a:lstStyle/>
          <a:p>
            <a:r>
              <a:rPr lang="fr-CA" sz="1400" dirty="0" smtClean="0">
                <a:solidFill>
                  <a:srgbClr val="3C5790"/>
                </a:solidFill>
              </a:rPr>
              <a:t>Java </a:t>
            </a:r>
            <a:r>
              <a:rPr lang="fr-CA" sz="1400" dirty="0" err="1" smtClean="0">
                <a:solidFill>
                  <a:srgbClr val="3C5790"/>
                </a:solidFill>
              </a:rPr>
              <a:t>is</a:t>
            </a:r>
            <a:r>
              <a:rPr lang="fr-CA" sz="1400" dirty="0" smtClean="0">
                <a:solidFill>
                  <a:srgbClr val="3C5790"/>
                </a:solidFill>
              </a:rPr>
              <a:t> a simple </a:t>
            </a:r>
            <a:r>
              <a:rPr lang="fr-CA" sz="1400" dirty="0" err="1" smtClean="0">
                <a:solidFill>
                  <a:srgbClr val="3C5790"/>
                </a:solidFill>
              </a:rPr>
              <a:t>language</a:t>
            </a:r>
            <a:r>
              <a:rPr lang="fr-CA" sz="1400" dirty="0" smtClean="0">
                <a:solidFill>
                  <a:srgbClr val="3C5790"/>
                </a:solidFill>
              </a:rPr>
              <a:t>, </a:t>
            </a:r>
            <a:r>
              <a:rPr lang="fr-CA" sz="1400" dirty="0" err="1" smtClean="0">
                <a:solidFill>
                  <a:srgbClr val="3C5790"/>
                </a:solidFill>
              </a:rPr>
              <a:t>object</a:t>
            </a:r>
            <a:r>
              <a:rPr lang="fr-CA" sz="1400" dirty="0" smtClean="0">
                <a:solidFill>
                  <a:srgbClr val="3C5790"/>
                </a:solidFill>
              </a:rPr>
              <a:t>-</a:t>
            </a:r>
            <a:r>
              <a:rPr lang="fr-CA" sz="1400" dirty="0" err="1" smtClean="0">
                <a:solidFill>
                  <a:srgbClr val="3C5790"/>
                </a:solidFill>
              </a:rPr>
              <a:t>oriented</a:t>
            </a:r>
            <a:r>
              <a:rPr lang="fr-CA" sz="1400" dirty="0" smtClean="0">
                <a:solidFill>
                  <a:srgbClr val="3C5790"/>
                </a:solidFill>
              </a:rPr>
              <a:t>.</a:t>
            </a:r>
          </a:p>
          <a:p>
            <a:r>
              <a:rPr lang="fr-CA" sz="1400" dirty="0" smtClean="0">
                <a:solidFill>
                  <a:srgbClr val="3C5790"/>
                </a:solidFill>
              </a:rPr>
              <a:t>Java </a:t>
            </a:r>
            <a:r>
              <a:rPr lang="fr-CA" sz="1400" dirty="0" err="1" smtClean="0">
                <a:solidFill>
                  <a:srgbClr val="3C5790"/>
                </a:solidFill>
              </a:rPr>
              <a:t>is</a:t>
            </a:r>
            <a:r>
              <a:rPr lang="fr-CA" sz="1400" dirty="0" smtClean="0">
                <a:solidFill>
                  <a:srgbClr val="3C5790"/>
                </a:solidFill>
              </a:rPr>
              <a:t> </a:t>
            </a:r>
            <a:r>
              <a:rPr lang="fr-CA" sz="1400" dirty="0" err="1" smtClean="0">
                <a:solidFill>
                  <a:srgbClr val="3C5790"/>
                </a:solidFill>
              </a:rPr>
              <a:t>compiled</a:t>
            </a:r>
            <a:r>
              <a:rPr lang="fr-CA" sz="1400" dirty="0" smtClean="0">
                <a:solidFill>
                  <a:srgbClr val="3C5790"/>
                </a:solidFill>
              </a:rPr>
              <a:t> and </a:t>
            </a:r>
            <a:r>
              <a:rPr lang="fr-CA" sz="1400" dirty="0" err="1" smtClean="0">
                <a:solidFill>
                  <a:srgbClr val="3C5790"/>
                </a:solidFill>
              </a:rPr>
              <a:t>interpreted</a:t>
            </a:r>
            <a:r>
              <a:rPr lang="fr-CA" sz="1400" dirty="0" smtClean="0">
                <a:solidFill>
                  <a:srgbClr val="3C5790"/>
                </a:solidFill>
              </a:rPr>
              <a:t>.</a:t>
            </a:r>
          </a:p>
          <a:p>
            <a:r>
              <a:rPr lang="fr-CA" sz="1400" dirty="0" smtClean="0">
                <a:solidFill>
                  <a:srgbClr val="3C5790"/>
                </a:solidFill>
              </a:rPr>
              <a:t>Java </a:t>
            </a:r>
            <a:r>
              <a:rPr lang="fr-CA" sz="1400" dirty="0" err="1" smtClean="0">
                <a:solidFill>
                  <a:srgbClr val="3C5790"/>
                </a:solidFill>
              </a:rPr>
              <a:t>is</a:t>
            </a:r>
            <a:r>
              <a:rPr lang="fr-CA" sz="1400" dirty="0" smtClean="0">
                <a:solidFill>
                  <a:srgbClr val="3C5790"/>
                </a:solidFill>
              </a:rPr>
              <a:t> </a:t>
            </a:r>
            <a:r>
              <a:rPr lang="fr-CA" sz="1400" dirty="0" err="1" smtClean="0">
                <a:solidFill>
                  <a:srgbClr val="3C5790"/>
                </a:solidFill>
              </a:rPr>
              <a:t>platform</a:t>
            </a:r>
            <a:r>
              <a:rPr lang="fr-CA" sz="1400" dirty="0" smtClean="0">
                <a:solidFill>
                  <a:srgbClr val="3C5790"/>
                </a:solidFill>
              </a:rPr>
              <a:t>-</a:t>
            </a:r>
            <a:r>
              <a:rPr lang="fr-CA" sz="1400" dirty="0" err="1" smtClean="0">
                <a:solidFill>
                  <a:srgbClr val="3C5790"/>
                </a:solidFill>
              </a:rPr>
              <a:t>independent</a:t>
            </a:r>
            <a:r>
              <a:rPr lang="fr-CA" sz="1400" dirty="0" smtClean="0">
                <a:solidFill>
                  <a:srgbClr val="3C5790"/>
                </a:solidFill>
              </a:rPr>
              <a:t> and portable.</a:t>
            </a:r>
          </a:p>
          <a:p>
            <a:r>
              <a:rPr lang="fr-CA" sz="1400" dirty="0" smtClean="0">
                <a:solidFill>
                  <a:srgbClr val="3C5790"/>
                </a:solidFill>
              </a:rPr>
              <a:t>Java </a:t>
            </a:r>
            <a:r>
              <a:rPr lang="fr-CA" sz="1400" dirty="0" err="1" smtClean="0">
                <a:solidFill>
                  <a:srgbClr val="3C5790"/>
                </a:solidFill>
              </a:rPr>
              <a:t>is</a:t>
            </a:r>
            <a:r>
              <a:rPr lang="fr-CA" sz="1400" dirty="0" smtClean="0">
                <a:solidFill>
                  <a:srgbClr val="3C5790"/>
                </a:solidFill>
              </a:rPr>
              <a:t> </a:t>
            </a:r>
            <a:r>
              <a:rPr lang="fr-CA" sz="1400" dirty="0" err="1" smtClean="0">
                <a:solidFill>
                  <a:srgbClr val="3C5790"/>
                </a:solidFill>
              </a:rPr>
              <a:t>robust</a:t>
            </a:r>
            <a:r>
              <a:rPr lang="fr-CA" sz="1400" dirty="0" smtClean="0">
                <a:solidFill>
                  <a:srgbClr val="3C5790"/>
                </a:solidFill>
              </a:rPr>
              <a:t> and </a:t>
            </a:r>
            <a:r>
              <a:rPr lang="fr-CA" sz="1400" dirty="0" err="1" smtClean="0">
                <a:solidFill>
                  <a:srgbClr val="3C5790"/>
                </a:solidFill>
              </a:rPr>
              <a:t>secure</a:t>
            </a:r>
            <a:r>
              <a:rPr lang="fr-CA" sz="1400" dirty="0" smtClean="0">
                <a:solidFill>
                  <a:srgbClr val="3C5790"/>
                </a:solidFill>
              </a:rPr>
              <a:t>.</a:t>
            </a:r>
          </a:p>
          <a:p>
            <a:r>
              <a:rPr lang="fr-CA" sz="1400" dirty="0" smtClean="0">
                <a:solidFill>
                  <a:srgbClr val="3C5790"/>
                </a:solidFill>
              </a:rPr>
              <a:t>Java </a:t>
            </a:r>
            <a:r>
              <a:rPr lang="fr-CA" sz="1400" dirty="0" err="1" smtClean="0">
                <a:solidFill>
                  <a:srgbClr val="3C5790"/>
                </a:solidFill>
              </a:rPr>
              <a:t>is</a:t>
            </a:r>
            <a:r>
              <a:rPr lang="fr-CA" sz="1400" dirty="0" smtClean="0">
                <a:solidFill>
                  <a:srgbClr val="3C5790"/>
                </a:solidFill>
              </a:rPr>
              <a:t> </a:t>
            </a:r>
            <a:r>
              <a:rPr lang="fr-CA" sz="1400" dirty="0" err="1" smtClean="0">
                <a:solidFill>
                  <a:srgbClr val="3C5790"/>
                </a:solidFill>
              </a:rPr>
              <a:t>dynamic</a:t>
            </a:r>
            <a:r>
              <a:rPr lang="fr-CA" sz="1400" dirty="0" smtClean="0">
                <a:solidFill>
                  <a:srgbClr val="3C5790"/>
                </a:solidFill>
              </a:rPr>
              <a:t> and extensible.</a:t>
            </a:r>
          </a:p>
          <a:p>
            <a:r>
              <a:rPr lang="fr-CA" sz="1400" dirty="0" smtClean="0">
                <a:solidFill>
                  <a:srgbClr val="3C5790"/>
                </a:solidFill>
              </a:rPr>
              <a:t>Java </a:t>
            </a:r>
            <a:r>
              <a:rPr lang="fr-CA" sz="1400" dirty="0" err="1" smtClean="0">
                <a:solidFill>
                  <a:srgbClr val="3C5790"/>
                </a:solidFill>
              </a:rPr>
              <a:t>is</a:t>
            </a:r>
            <a:r>
              <a:rPr lang="fr-CA" sz="1400" dirty="0" smtClean="0">
                <a:solidFill>
                  <a:srgbClr val="3C5790"/>
                </a:solidFill>
              </a:rPr>
              <a:t> </a:t>
            </a:r>
            <a:r>
              <a:rPr lang="fr-CA" sz="1400" dirty="0" err="1" smtClean="0">
                <a:solidFill>
                  <a:srgbClr val="3C5790"/>
                </a:solidFill>
              </a:rPr>
              <a:t>multithreaded</a:t>
            </a:r>
            <a:r>
              <a:rPr lang="fr-CA" sz="1400" dirty="0" smtClean="0">
                <a:solidFill>
                  <a:srgbClr val="3C5790"/>
                </a:solidFill>
              </a:rPr>
              <a:t>, </a:t>
            </a:r>
            <a:r>
              <a:rPr lang="fr-CA" sz="1400" dirty="0" err="1" smtClean="0">
                <a:solidFill>
                  <a:srgbClr val="3C5790"/>
                </a:solidFill>
              </a:rPr>
              <a:t>distributed</a:t>
            </a:r>
            <a:r>
              <a:rPr lang="fr-CA" sz="1400" dirty="0" smtClean="0">
                <a:solidFill>
                  <a:srgbClr val="3C5790"/>
                </a:solidFill>
              </a:rPr>
              <a:t> and has </a:t>
            </a:r>
            <a:r>
              <a:rPr lang="fr-CA" sz="1400" dirty="0" err="1" smtClean="0">
                <a:solidFill>
                  <a:srgbClr val="3C5790"/>
                </a:solidFill>
              </a:rPr>
              <a:t>high</a:t>
            </a:r>
            <a:r>
              <a:rPr lang="fr-CA" sz="1400" dirty="0" smtClean="0">
                <a:solidFill>
                  <a:srgbClr val="3C5790"/>
                </a:solidFill>
              </a:rPr>
              <a:t> performance.</a:t>
            </a:r>
          </a:p>
          <a:p>
            <a:r>
              <a:rPr lang="fr-CA" sz="1400" dirty="0" smtClean="0">
                <a:solidFill>
                  <a:srgbClr val="3C5790"/>
                </a:solidFill>
              </a:rPr>
              <a:t>Java has a </a:t>
            </a:r>
            <a:r>
              <a:rPr lang="fr-CA" sz="1400" dirty="0" err="1" smtClean="0">
                <a:solidFill>
                  <a:srgbClr val="3C5790"/>
                </a:solidFill>
              </a:rPr>
              <a:t>documented</a:t>
            </a:r>
            <a:r>
              <a:rPr lang="fr-CA" sz="1400" dirty="0" smtClean="0">
                <a:solidFill>
                  <a:srgbClr val="3C5790"/>
                </a:solidFill>
              </a:rPr>
              <a:t> API and </a:t>
            </a:r>
            <a:r>
              <a:rPr lang="fr-CA" sz="1400" dirty="0" err="1" smtClean="0">
                <a:solidFill>
                  <a:srgbClr val="3C5790"/>
                </a:solidFill>
              </a:rPr>
              <a:t>it’s</a:t>
            </a:r>
            <a:r>
              <a:rPr lang="fr-CA" sz="1400" dirty="0" smtClean="0">
                <a:solidFill>
                  <a:srgbClr val="3C5790"/>
                </a:solidFill>
              </a:rPr>
              <a:t> </a:t>
            </a:r>
            <a:r>
              <a:rPr lang="fr-CA" sz="1400" dirty="0" err="1" smtClean="0">
                <a:solidFill>
                  <a:srgbClr val="3C5790"/>
                </a:solidFill>
              </a:rPr>
              <a:t>easy</a:t>
            </a:r>
            <a:r>
              <a:rPr lang="fr-CA" sz="1400" dirty="0" smtClean="0">
                <a:solidFill>
                  <a:srgbClr val="3C5790"/>
                </a:solidFill>
              </a:rPr>
              <a:t> </a:t>
            </a:r>
            <a:r>
              <a:rPr lang="fr-CA" sz="1400" dirty="0" err="1" smtClean="0">
                <a:solidFill>
                  <a:srgbClr val="3C5790"/>
                </a:solidFill>
              </a:rPr>
              <a:t>accessed</a:t>
            </a:r>
            <a:r>
              <a:rPr lang="fr-CA" sz="1400" dirty="0" smtClean="0">
                <a:solidFill>
                  <a:srgbClr val="3C5790"/>
                </a:solidFill>
              </a:rPr>
              <a:t> by </a:t>
            </a:r>
            <a:r>
              <a:rPr lang="fr-CA" sz="1400" dirty="0" err="1" smtClean="0">
                <a:solidFill>
                  <a:srgbClr val="3C5790"/>
                </a:solidFill>
              </a:rPr>
              <a:t>developers</a:t>
            </a:r>
            <a:r>
              <a:rPr lang="fr-CA" sz="1400" dirty="0" smtClean="0">
                <a:solidFill>
                  <a:srgbClr val="3C5790"/>
                </a:solidFill>
              </a:rPr>
              <a:t>.</a:t>
            </a:r>
          </a:p>
          <a:p>
            <a:r>
              <a:rPr lang="fr-CA" sz="1400" dirty="0" smtClean="0">
                <a:solidFill>
                  <a:srgbClr val="3C5790"/>
                </a:solidFill>
              </a:rPr>
              <a:t>Java has </a:t>
            </a:r>
            <a:r>
              <a:rPr lang="fr-CA" sz="1400" dirty="0" err="1" smtClean="0">
                <a:solidFill>
                  <a:srgbClr val="3C5790"/>
                </a:solidFill>
              </a:rPr>
              <a:t>automatic</a:t>
            </a:r>
            <a:r>
              <a:rPr lang="fr-CA" sz="1400" dirty="0" smtClean="0">
                <a:solidFill>
                  <a:srgbClr val="3C5790"/>
                </a:solidFill>
              </a:rPr>
              <a:t> </a:t>
            </a:r>
            <a:r>
              <a:rPr lang="fr-CA" sz="1400" dirty="0" err="1" smtClean="0">
                <a:solidFill>
                  <a:srgbClr val="3C5790"/>
                </a:solidFill>
              </a:rPr>
              <a:t>memory</a:t>
            </a:r>
            <a:r>
              <a:rPr lang="fr-CA" sz="1400" dirty="0" smtClean="0">
                <a:solidFill>
                  <a:srgbClr val="3C5790"/>
                </a:solidFill>
              </a:rPr>
              <a:t> management.</a:t>
            </a:r>
          </a:p>
          <a:p>
            <a:r>
              <a:rPr lang="fr-CA" sz="1400" dirty="0" smtClean="0">
                <a:solidFill>
                  <a:srgbClr val="3C5790"/>
                </a:solidFill>
              </a:rPr>
              <a:t>Java </a:t>
            </a:r>
            <a:r>
              <a:rPr lang="fr-CA" sz="1400" dirty="0" err="1" smtClean="0">
                <a:solidFill>
                  <a:srgbClr val="3C5790"/>
                </a:solidFill>
              </a:rPr>
              <a:t>is</a:t>
            </a:r>
            <a:r>
              <a:rPr lang="fr-CA" sz="1400" dirty="0" smtClean="0">
                <a:solidFill>
                  <a:srgbClr val="3C5790"/>
                </a:solidFill>
              </a:rPr>
              <a:t> </a:t>
            </a:r>
            <a:r>
              <a:rPr lang="fr-CA" sz="1400" dirty="0" err="1" smtClean="0">
                <a:solidFill>
                  <a:srgbClr val="3C5790"/>
                </a:solidFill>
              </a:rPr>
              <a:t>easy</a:t>
            </a:r>
            <a:r>
              <a:rPr lang="fr-CA" sz="1400" dirty="0" smtClean="0">
                <a:solidFill>
                  <a:srgbClr val="3C5790"/>
                </a:solidFill>
              </a:rPr>
              <a:t> to </a:t>
            </a:r>
            <a:r>
              <a:rPr lang="fr-CA" sz="1400" dirty="0" err="1" smtClean="0">
                <a:solidFill>
                  <a:srgbClr val="3C5790"/>
                </a:solidFill>
              </a:rPr>
              <a:t>learn</a:t>
            </a:r>
            <a:r>
              <a:rPr lang="fr-CA" sz="1400" dirty="0" smtClean="0">
                <a:solidFill>
                  <a:srgbClr val="3C5790"/>
                </a:solidFill>
              </a:rPr>
              <a:t> </a:t>
            </a:r>
            <a:r>
              <a:rPr lang="fr-CA" sz="1400" dirty="0" smtClean="0">
                <a:solidFill>
                  <a:srgbClr val="3C5790"/>
                </a:solidFill>
                <a:sym typeface="Wingdings" pitchFamily="2" charset="2"/>
              </a:rPr>
              <a:t></a:t>
            </a:r>
            <a:r>
              <a:rPr lang="fr-CA" sz="1400" dirty="0" smtClean="0">
                <a:solidFill>
                  <a:srgbClr val="3C5790"/>
                </a:solidFill>
              </a:rPr>
              <a:t>.</a:t>
            </a:r>
          </a:p>
          <a:p>
            <a:endParaRPr lang="fr-CA" sz="1400" dirty="0" smtClean="0">
              <a:solidFill>
                <a:srgbClr val="3C579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a:t>
            </a:r>
            <a:r>
              <a:rPr lang="fr-CA" dirty="0" err="1" smtClean="0">
                <a:solidFill>
                  <a:schemeClr val="bg1"/>
                </a:solidFill>
              </a:rPr>
              <a:t>language</a:t>
            </a:r>
            <a:r>
              <a:rPr lang="fr-CA" dirty="0" smtClean="0">
                <a:solidFill>
                  <a:schemeClr val="bg1"/>
                </a:solidFill>
              </a:rPr>
              <a:t> </a:t>
            </a:r>
            <a:r>
              <a:rPr lang="fr-CA" dirty="0" err="1" smtClean="0">
                <a:solidFill>
                  <a:schemeClr val="bg1"/>
                </a:solidFill>
              </a:rPr>
              <a:t>evolution</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4724400"/>
          </a:xfrm>
        </p:spPr>
        <p:txBody>
          <a:bodyPr/>
          <a:lstStyle/>
          <a:p>
            <a:r>
              <a:rPr lang="fr-CA" sz="1400" dirty="0" smtClean="0">
                <a:solidFill>
                  <a:srgbClr val="3C5790"/>
                </a:solidFill>
              </a:rPr>
              <a:t>JDK 1.1 additions:</a:t>
            </a:r>
          </a:p>
          <a:p>
            <a:pPr lvl="1"/>
            <a:r>
              <a:rPr lang="fr-CA" sz="1400" dirty="0" smtClean="0">
                <a:solidFill>
                  <a:srgbClr val="3C5790"/>
                </a:solidFill>
              </a:rPr>
              <a:t>Extensive </a:t>
            </a:r>
            <a:r>
              <a:rPr lang="fr-CA" sz="1400" dirty="0" err="1" smtClean="0">
                <a:solidFill>
                  <a:srgbClr val="3C5790"/>
                </a:solidFill>
              </a:rPr>
              <a:t>retooling</a:t>
            </a:r>
            <a:r>
              <a:rPr lang="fr-CA" sz="1400" dirty="0" smtClean="0">
                <a:solidFill>
                  <a:srgbClr val="3C5790"/>
                </a:solidFill>
              </a:rPr>
              <a:t> of the AWT </a:t>
            </a:r>
            <a:r>
              <a:rPr lang="fr-CA" sz="1400" dirty="0" err="1" smtClean="0">
                <a:solidFill>
                  <a:srgbClr val="3C5790"/>
                </a:solidFill>
              </a:rPr>
              <a:t>event</a:t>
            </a:r>
            <a:r>
              <a:rPr lang="fr-CA" sz="1400" dirty="0" smtClean="0">
                <a:solidFill>
                  <a:srgbClr val="3C5790"/>
                </a:solidFill>
              </a:rPr>
              <a:t> model, </a:t>
            </a:r>
            <a:r>
              <a:rPr lang="fr-CA" sz="1400" dirty="0" err="1" smtClean="0">
                <a:solidFill>
                  <a:srgbClr val="3C5790"/>
                </a:solidFill>
              </a:rPr>
              <a:t>inner</a:t>
            </a:r>
            <a:r>
              <a:rPr lang="fr-CA" sz="1400" dirty="0" smtClean="0">
                <a:solidFill>
                  <a:srgbClr val="3C5790"/>
                </a:solidFill>
              </a:rPr>
              <a:t> classes, JavaBean, JDBC, RMI</a:t>
            </a:r>
          </a:p>
          <a:p>
            <a:r>
              <a:rPr lang="fr-CA" sz="1400" dirty="0" smtClean="0">
                <a:solidFill>
                  <a:srgbClr val="3C5790"/>
                </a:solidFill>
              </a:rPr>
              <a:t>J2SE 1.2 additions:</a:t>
            </a:r>
          </a:p>
          <a:p>
            <a:pPr lvl="1"/>
            <a:r>
              <a:rPr lang="fr-CA" sz="1400" dirty="0" smtClean="0">
                <a:solidFill>
                  <a:srgbClr val="3C5790"/>
                </a:solidFill>
              </a:rPr>
              <a:t>Java IDL, Collections, JIT compiler, </a:t>
            </a:r>
            <a:r>
              <a:rPr lang="fr-CA" sz="1400" dirty="0" err="1" smtClean="0">
                <a:solidFill>
                  <a:srgbClr val="3C5790"/>
                </a:solidFill>
              </a:rPr>
              <a:t>strictfp</a:t>
            </a:r>
            <a:r>
              <a:rPr lang="fr-CA" sz="1400" dirty="0" smtClean="0">
                <a:solidFill>
                  <a:srgbClr val="3C5790"/>
                </a:solidFill>
              </a:rPr>
              <a:t> keyword, Java Plug-in, Swing API</a:t>
            </a:r>
          </a:p>
          <a:p>
            <a:r>
              <a:rPr lang="fr-CA" sz="1400" dirty="0" smtClean="0">
                <a:solidFill>
                  <a:srgbClr val="3C5790"/>
                </a:solidFill>
              </a:rPr>
              <a:t>J2SE 1.3 additions:</a:t>
            </a:r>
          </a:p>
          <a:p>
            <a:pPr lvl="1"/>
            <a:r>
              <a:rPr lang="fr-CA" sz="1400" dirty="0" err="1" smtClean="0">
                <a:solidFill>
                  <a:srgbClr val="3C5790"/>
                </a:solidFill>
              </a:rPr>
              <a:t>JavaSound</a:t>
            </a:r>
            <a:r>
              <a:rPr lang="fr-CA" sz="1400" dirty="0" smtClean="0">
                <a:solidFill>
                  <a:srgbClr val="3C5790"/>
                </a:solidFill>
              </a:rPr>
              <a:t>, JNDI, JPDA, </a:t>
            </a:r>
            <a:r>
              <a:rPr lang="fr-CA" sz="1400" dirty="0" err="1" smtClean="0">
                <a:solidFill>
                  <a:srgbClr val="3C5790"/>
                </a:solidFill>
              </a:rPr>
              <a:t>HotSpot</a:t>
            </a:r>
            <a:r>
              <a:rPr lang="fr-CA" sz="1400" dirty="0" smtClean="0">
                <a:solidFill>
                  <a:srgbClr val="3C5790"/>
                </a:solidFill>
              </a:rPr>
              <a:t> JVM</a:t>
            </a:r>
          </a:p>
          <a:p>
            <a:r>
              <a:rPr lang="fr-CA" sz="1400" dirty="0" smtClean="0">
                <a:solidFill>
                  <a:srgbClr val="3C5790"/>
                </a:solidFill>
              </a:rPr>
              <a:t>J2SE 1.4 additions:</a:t>
            </a:r>
          </a:p>
          <a:p>
            <a:pPr lvl="1"/>
            <a:r>
              <a:rPr lang="fr-CA" sz="1400" dirty="0" err="1" smtClean="0">
                <a:solidFill>
                  <a:srgbClr val="3C5790"/>
                </a:solidFill>
              </a:rPr>
              <a:t>Preferences</a:t>
            </a:r>
            <a:r>
              <a:rPr lang="fr-CA" sz="1400" dirty="0" smtClean="0">
                <a:solidFill>
                  <a:srgbClr val="3C5790"/>
                </a:solidFill>
              </a:rPr>
              <a:t> Api, Java Web Start, </a:t>
            </a:r>
            <a:r>
              <a:rPr lang="fr-CA" sz="1400" dirty="0" err="1" smtClean="0">
                <a:solidFill>
                  <a:srgbClr val="3C5790"/>
                </a:solidFill>
              </a:rPr>
              <a:t>logging</a:t>
            </a:r>
            <a:r>
              <a:rPr lang="fr-CA" sz="1400" dirty="0" smtClean="0">
                <a:solidFill>
                  <a:srgbClr val="3C5790"/>
                </a:solidFill>
              </a:rPr>
              <a:t> API(JSR 47), NIO(JSR 51), IPv6 support, exception </a:t>
            </a:r>
            <a:r>
              <a:rPr lang="fr-CA" sz="1400" dirty="0" err="1" smtClean="0">
                <a:solidFill>
                  <a:srgbClr val="3C5790"/>
                </a:solidFill>
              </a:rPr>
              <a:t>chaining</a:t>
            </a:r>
            <a:r>
              <a:rPr lang="fr-CA" sz="1400" dirty="0" smtClean="0">
                <a:solidFill>
                  <a:srgbClr val="3C5790"/>
                </a:solidFill>
              </a:rPr>
              <a:t>, </a:t>
            </a:r>
            <a:r>
              <a:rPr lang="fr-CA" sz="1400" dirty="0" err="1" smtClean="0">
                <a:solidFill>
                  <a:srgbClr val="3C5790"/>
                </a:solidFill>
              </a:rPr>
              <a:t>regular</a:t>
            </a:r>
            <a:r>
              <a:rPr lang="fr-CA" sz="1400" dirty="0" smtClean="0">
                <a:solidFill>
                  <a:srgbClr val="3C5790"/>
                </a:solidFill>
              </a:rPr>
              <a:t> expressions, image I/O API, XML </a:t>
            </a:r>
            <a:r>
              <a:rPr lang="fr-CA" sz="1400" dirty="0" err="1" smtClean="0">
                <a:solidFill>
                  <a:srgbClr val="3C5790"/>
                </a:solidFill>
              </a:rPr>
              <a:t>parser</a:t>
            </a:r>
            <a:r>
              <a:rPr lang="fr-CA" sz="1400" dirty="0" smtClean="0">
                <a:solidFill>
                  <a:srgbClr val="3C5790"/>
                </a:solidFill>
              </a:rPr>
              <a:t> and  JAXP(JSR 5/63), JCE, JSSE, JAAS, </a:t>
            </a:r>
            <a:r>
              <a:rPr lang="fr-CA" sz="1400" dirty="0" err="1" smtClean="0">
                <a:solidFill>
                  <a:srgbClr val="3C5790"/>
                </a:solidFill>
              </a:rPr>
              <a:t>assert</a:t>
            </a:r>
            <a:r>
              <a:rPr lang="fr-CA" sz="1400" dirty="0" smtClean="0">
                <a:solidFill>
                  <a:srgbClr val="3C5790"/>
                </a:solidFill>
              </a:rPr>
              <a:t> keyword.</a:t>
            </a:r>
            <a:endParaRPr lang="fr-CA" sz="1000" dirty="0" smtClean="0">
              <a:solidFill>
                <a:srgbClr val="3C5790"/>
              </a:solidFill>
            </a:endParaRPr>
          </a:p>
          <a:p>
            <a:r>
              <a:rPr lang="fr-CA" sz="1400" dirty="0" smtClean="0">
                <a:solidFill>
                  <a:srgbClr val="3C5790"/>
                </a:solidFill>
              </a:rPr>
              <a:t>J2SE 5.0 additions:</a:t>
            </a:r>
          </a:p>
          <a:p>
            <a:pPr lvl="1"/>
            <a:r>
              <a:rPr lang="fr-CA" sz="1400" dirty="0" err="1" smtClean="0">
                <a:solidFill>
                  <a:srgbClr val="3C5790"/>
                </a:solidFill>
              </a:rPr>
              <a:t>Generics</a:t>
            </a:r>
            <a:r>
              <a:rPr lang="fr-CA" sz="1400" dirty="0" smtClean="0">
                <a:solidFill>
                  <a:srgbClr val="3C5790"/>
                </a:solidFill>
              </a:rPr>
              <a:t>, </a:t>
            </a:r>
            <a:r>
              <a:rPr lang="fr-CA" sz="1400" dirty="0" err="1" smtClean="0">
                <a:solidFill>
                  <a:srgbClr val="3C5790"/>
                </a:solidFill>
              </a:rPr>
              <a:t>Metadata</a:t>
            </a:r>
            <a:r>
              <a:rPr lang="fr-CA" sz="1400" dirty="0" smtClean="0">
                <a:solidFill>
                  <a:srgbClr val="3C5790"/>
                </a:solidFill>
              </a:rPr>
              <a:t>(annotations), </a:t>
            </a:r>
            <a:r>
              <a:rPr lang="fr-CA" sz="1400" dirty="0" err="1" smtClean="0">
                <a:solidFill>
                  <a:srgbClr val="3C5790"/>
                </a:solidFill>
              </a:rPr>
              <a:t>Autoboxing</a:t>
            </a:r>
            <a:r>
              <a:rPr lang="fr-CA" sz="1400" dirty="0" smtClean="0">
                <a:solidFill>
                  <a:srgbClr val="3C5790"/>
                </a:solidFill>
              </a:rPr>
              <a:t>/</a:t>
            </a:r>
            <a:r>
              <a:rPr lang="fr-CA" sz="1400" dirty="0" err="1" smtClean="0">
                <a:solidFill>
                  <a:srgbClr val="3C5790"/>
                </a:solidFill>
              </a:rPr>
              <a:t>unboxing</a:t>
            </a:r>
            <a:r>
              <a:rPr lang="fr-CA" sz="1400" dirty="0" smtClean="0">
                <a:solidFill>
                  <a:srgbClr val="3C5790"/>
                </a:solidFill>
              </a:rPr>
              <a:t>, </a:t>
            </a:r>
            <a:r>
              <a:rPr lang="fr-CA" sz="1400" dirty="0" err="1" smtClean="0">
                <a:solidFill>
                  <a:srgbClr val="3C5790"/>
                </a:solidFill>
              </a:rPr>
              <a:t>Enumerations</a:t>
            </a:r>
            <a:r>
              <a:rPr lang="fr-CA" sz="1400" dirty="0" smtClean="0">
                <a:solidFill>
                  <a:srgbClr val="3C5790"/>
                </a:solidFill>
              </a:rPr>
              <a:t>, </a:t>
            </a:r>
            <a:r>
              <a:rPr lang="fr-CA" sz="1400" dirty="0" err="1" smtClean="0">
                <a:solidFill>
                  <a:srgbClr val="3C5790"/>
                </a:solidFill>
              </a:rPr>
              <a:t>Varargs</a:t>
            </a:r>
            <a:r>
              <a:rPr lang="fr-CA" sz="1400" dirty="0" smtClean="0">
                <a:solidFill>
                  <a:srgbClr val="3C5790"/>
                </a:solidFill>
              </a:rPr>
              <a:t>, for </a:t>
            </a:r>
            <a:r>
              <a:rPr lang="fr-CA" sz="1400" dirty="0" err="1" smtClean="0">
                <a:solidFill>
                  <a:srgbClr val="3C5790"/>
                </a:solidFill>
              </a:rPr>
              <a:t>each</a:t>
            </a:r>
            <a:r>
              <a:rPr lang="fr-CA" sz="1400" dirty="0" smtClean="0">
                <a:solidFill>
                  <a:srgbClr val="3C5790"/>
                </a:solidFill>
              </a:rPr>
              <a:t> </a:t>
            </a:r>
            <a:r>
              <a:rPr lang="fr-CA" sz="1400" dirty="0" err="1" smtClean="0">
                <a:solidFill>
                  <a:srgbClr val="3C5790"/>
                </a:solidFill>
              </a:rPr>
              <a:t>loop</a:t>
            </a:r>
            <a:r>
              <a:rPr lang="fr-CA" sz="1400" dirty="0" smtClean="0">
                <a:solidFill>
                  <a:srgbClr val="3C5790"/>
                </a:solidFill>
              </a:rPr>
              <a:t>, </a:t>
            </a:r>
            <a:r>
              <a:rPr lang="fr-CA" sz="1400" dirty="0" err="1" smtClean="0">
                <a:solidFill>
                  <a:srgbClr val="3C5790"/>
                </a:solidFill>
              </a:rPr>
              <a:t>static</a:t>
            </a:r>
            <a:r>
              <a:rPr lang="fr-CA" sz="1400" dirty="0" smtClean="0">
                <a:solidFill>
                  <a:srgbClr val="3C5790"/>
                </a:solidFill>
              </a:rPr>
              <a:t> imports, Swing </a:t>
            </a:r>
            <a:r>
              <a:rPr lang="fr-CA" sz="1400" dirty="0" err="1" smtClean="0">
                <a:solidFill>
                  <a:srgbClr val="3C5790"/>
                </a:solidFill>
              </a:rPr>
              <a:t>improvements</a:t>
            </a:r>
            <a:r>
              <a:rPr lang="fr-CA" sz="1400" dirty="0" smtClean="0">
                <a:solidFill>
                  <a:srgbClr val="3C5790"/>
                </a:solidFill>
              </a:rPr>
              <a:t>, </a:t>
            </a:r>
            <a:r>
              <a:rPr lang="fr-CA" sz="1400" dirty="0" err="1" smtClean="0">
                <a:solidFill>
                  <a:srgbClr val="3C5790"/>
                </a:solidFill>
              </a:rPr>
              <a:t>Concurrency</a:t>
            </a:r>
            <a:r>
              <a:rPr lang="fr-CA" sz="1400" dirty="0" smtClean="0">
                <a:solidFill>
                  <a:srgbClr val="3C5790"/>
                </a:solidFill>
              </a:rPr>
              <a:t> </a:t>
            </a:r>
            <a:r>
              <a:rPr lang="fr-CA" sz="1400" dirty="0" err="1" smtClean="0">
                <a:solidFill>
                  <a:srgbClr val="3C5790"/>
                </a:solidFill>
              </a:rPr>
              <a:t>utilities,etc</a:t>
            </a:r>
            <a:r>
              <a:rPr lang="fr-CA" sz="1400" dirty="0" smtClean="0">
                <a:solidFill>
                  <a:srgbClr val="3C5790"/>
                </a:solidFill>
              </a:rPr>
              <a:t>/</a:t>
            </a:r>
          </a:p>
          <a:p>
            <a:r>
              <a:rPr lang="fr-CA" sz="1400" dirty="0" smtClean="0">
                <a:solidFill>
                  <a:srgbClr val="3C5790"/>
                </a:solidFill>
              </a:rPr>
              <a:t>Java SE 6 additions:</a:t>
            </a:r>
          </a:p>
          <a:p>
            <a:pPr lvl="1"/>
            <a:r>
              <a:rPr lang="fr-CA" sz="1400" dirty="0" smtClean="0">
                <a:solidFill>
                  <a:srgbClr val="3C5790"/>
                </a:solidFill>
              </a:rPr>
              <a:t>Scripting </a:t>
            </a:r>
            <a:r>
              <a:rPr lang="fr-CA" sz="1400" dirty="0" err="1" smtClean="0">
                <a:solidFill>
                  <a:srgbClr val="3C5790"/>
                </a:solidFill>
              </a:rPr>
              <a:t>language</a:t>
            </a:r>
            <a:r>
              <a:rPr lang="fr-CA" sz="1400" dirty="0" smtClean="0">
                <a:solidFill>
                  <a:srgbClr val="3C5790"/>
                </a:solidFill>
              </a:rPr>
              <a:t> support(JSR 223), </a:t>
            </a:r>
            <a:r>
              <a:rPr lang="fr-CA" sz="1400" dirty="0" err="1" smtClean="0">
                <a:solidFill>
                  <a:srgbClr val="3C5790"/>
                </a:solidFill>
              </a:rPr>
              <a:t>improved</a:t>
            </a:r>
            <a:r>
              <a:rPr lang="fr-CA" sz="1400" dirty="0" smtClean="0">
                <a:solidFill>
                  <a:srgbClr val="3C5790"/>
                </a:solidFill>
              </a:rPr>
              <a:t> JAX-WS(JSR 224), JDBC 4.0 support(JSR 221), Java Compiler API(JSR 199), JAXB 2.0, </a:t>
            </a:r>
            <a:r>
              <a:rPr lang="fr-CA" sz="1400" dirty="0" err="1" smtClean="0">
                <a:solidFill>
                  <a:srgbClr val="3C5790"/>
                </a:solidFill>
              </a:rPr>
              <a:t>StAX</a:t>
            </a:r>
            <a:r>
              <a:rPr lang="fr-CA" sz="1400" dirty="0" smtClean="0">
                <a:solidFill>
                  <a:srgbClr val="3C5790"/>
                </a:solidFill>
              </a:rPr>
              <a:t> </a:t>
            </a:r>
            <a:r>
              <a:rPr lang="fr-CA" sz="1400" dirty="0" err="1" smtClean="0">
                <a:solidFill>
                  <a:srgbClr val="3C5790"/>
                </a:solidFill>
              </a:rPr>
              <a:t>parser</a:t>
            </a:r>
            <a:r>
              <a:rPr lang="fr-CA" sz="1400" dirty="0" smtClean="0">
                <a:solidFill>
                  <a:srgbClr val="3C5790"/>
                </a:solidFill>
              </a:rPr>
              <a:t>, support for </a:t>
            </a:r>
            <a:r>
              <a:rPr lang="fr-CA" sz="1400" dirty="0" err="1" smtClean="0">
                <a:solidFill>
                  <a:srgbClr val="3C5790"/>
                </a:solidFill>
              </a:rPr>
              <a:t>pluggable</a:t>
            </a:r>
            <a:r>
              <a:rPr lang="fr-CA" sz="1400" dirty="0" smtClean="0">
                <a:solidFill>
                  <a:srgbClr val="3C5790"/>
                </a:solidFill>
              </a:rPr>
              <a:t> annotations(JSR 269), Swing </a:t>
            </a:r>
            <a:r>
              <a:rPr lang="fr-CA" sz="1400" dirty="0" err="1" smtClean="0">
                <a:solidFill>
                  <a:srgbClr val="3C5790"/>
                </a:solidFill>
              </a:rPr>
              <a:t>improvements</a:t>
            </a:r>
            <a:r>
              <a:rPr lang="fr-CA" sz="1400" dirty="0" smtClean="0">
                <a:solidFill>
                  <a:srgbClr val="3C5790"/>
                </a:solidFill>
              </a:rPr>
              <a:t>, JVM </a:t>
            </a:r>
            <a:r>
              <a:rPr lang="fr-CA" sz="1400" dirty="0" err="1" smtClean="0">
                <a:solidFill>
                  <a:srgbClr val="3C5790"/>
                </a:solidFill>
              </a:rPr>
              <a:t>improvements</a:t>
            </a:r>
            <a:endParaRPr lang="fr-CA" sz="1400" dirty="0" smtClean="0">
              <a:solidFill>
                <a:srgbClr val="3C579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Java 7 new </a:t>
            </a:r>
            <a:r>
              <a:rPr lang="fr-CA" dirty="0" err="1" smtClean="0">
                <a:solidFill>
                  <a:schemeClr val="bg1"/>
                </a:solidFill>
              </a:rPr>
              <a:t>features</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4724400"/>
          </a:xfrm>
        </p:spPr>
        <p:txBody>
          <a:bodyPr/>
          <a:lstStyle/>
          <a:p>
            <a:r>
              <a:rPr lang="fr-CA" sz="1400" dirty="0" smtClean="0">
                <a:solidFill>
                  <a:srgbClr val="3C5790"/>
                </a:solidFill>
              </a:rPr>
              <a:t>Java 7 new </a:t>
            </a:r>
            <a:r>
              <a:rPr lang="fr-CA" sz="1400" dirty="0" err="1" smtClean="0">
                <a:solidFill>
                  <a:srgbClr val="3C5790"/>
                </a:solidFill>
              </a:rPr>
              <a:t>features</a:t>
            </a:r>
            <a:r>
              <a:rPr lang="fr-CA" sz="1400" dirty="0" smtClean="0">
                <a:solidFill>
                  <a:srgbClr val="3C5790"/>
                </a:solidFill>
              </a:rPr>
              <a:t> </a:t>
            </a:r>
            <a:r>
              <a:rPr lang="fr-CA" sz="1400" dirty="0" err="1" smtClean="0">
                <a:solidFill>
                  <a:srgbClr val="3C5790"/>
                </a:solidFill>
              </a:rPr>
              <a:t>list</a:t>
            </a:r>
            <a:r>
              <a:rPr lang="fr-CA" sz="1400" dirty="0" smtClean="0">
                <a:solidFill>
                  <a:srgbClr val="3C5790"/>
                </a:solidFill>
              </a:rPr>
              <a:t>:</a:t>
            </a:r>
          </a:p>
          <a:p>
            <a:pPr lvl="1"/>
            <a:r>
              <a:rPr lang="fr-CA" sz="1400" dirty="0" err="1" smtClean="0">
                <a:solidFill>
                  <a:srgbClr val="3C5790"/>
                </a:solidFill>
              </a:rPr>
              <a:t>Using</a:t>
            </a:r>
            <a:r>
              <a:rPr lang="fr-CA" sz="1400" dirty="0" smtClean="0">
                <a:solidFill>
                  <a:srgbClr val="3C5790"/>
                </a:solidFill>
              </a:rPr>
              <a:t> string </a:t>
            </a:r>
            <a:r>
              <a:rPr lang="fr-CA" sz="1400" dirty="0" err="1" smtClean="0">
                <a:solidFill>
                  <a:srgbClr val="3C5790"/>
                </a:solidFill>
              </a:rPr>
              <a:t>literals</a:t>
            </a:r>
            <a:r>
              <a:rPr lang="fr-CA" sz="1400" dirty="0" smtClean="0">
                <a:solidFill>
                  <a:srgbClr val="3C5790"/>
                </a:solidFill>
              </a:rPr>
              <a:t> in </a:t>
            </a:r>
            <a:r>
              <a:rPr lang="fr-CA" sz="1400" dirty="0" err="1" smtClean="0">
                <a:solidFill>
                  <a:srgbClr val="3C5790"/>
                </a:solidFill>
              </a:rPr>
              <a:t>switch</a:t>
            </a:r>
            <a:r>
              <a:rPr lang="fr-CA" sz="1400" dirty="0" smtClean="0">
                <a:solidFill>
                  <a:srgbClr val="3C5790"/>
                </a:solidFill>
              </a:rPr>
              <a:t> </a:t>
            </a:r>
            <a:r>
              <a:rPr lang="fr-CA" sz="1400" dirty="0" err="1" smtClean="0">
                <a:solidFill>
                  <a:srgbClr val="3C5790"/>
                </a:solidFill>
              </a:rPr>
              <a:t>statements</a:t>
            </a:r>
            <a:r>
              <a:rPr lang="fr-CA" sz="1400" dirty="0" smtClean="0">
                <a:solidFill>
                  <a:srgbClr val="3C5790"/>
                </a:solidFill>
              </a:rPr>
              <a:t>.</a:t>
            </a:r>
          </a:p>
          <a:p>
            <a:pPr lvl="1"/>
            <a:r>
              <a:rPr lang="en-US" sz="1400" dirty="0" smtClean="0">
                <a:solidFill>
                  <a:srgbClr val="3C5790"/>
                </a:solidFill>
              </a:rPr>
              <a:t>Using underscores in literals to improve code readability.</a:t>
            </a:r>
          </a:p>
          <a:p>
            <a:pPr lvl="1"/>
            <a:r>
              <a:rPr lang="fr-CA" sz="1400" dirty="0" err="1" smtClean="0">
                <a:solidFill>
                  <a:srgbClr val="3C5790"/>
                </a:solidFill>
              </a:rPr>
              <a:t>Using</a:t>
            </a:r>
            <a:r>
              <a:rPr lang="fr-CA" sz="1400" dirty="0" smtClean="0">
                <a:solidFill>
                  <a:srgbClr val="3C5790"/>
                </a:solidFill>
              </a:rPr>
              <a:t> the @</a:t>
            </a:r>
            <a:r>
              <a:rPr lang="fr-CA" sz="1400" dirty="0" err="1" smtClean="0">
                <a:solidFill>
                  <a:srgbClr val="3C5790"/>
                </a:solidFill>
              </a:rPr>
              <a:t>SafeVarargs</a:t>
            </a:r>
            <a:r>
              <a:rPr lang="fr-CA" sz="1400" dirty="0" smtClean="0">
                <a:solidFill>
                  <a:srgbClr val="3C5790"/>
                </a:solidFill>
              </a:rPr>
              <a:t> annotation.</a:t>
            </a:r>
          </a:p>
          <a:p>
            <a:pPr lvl="1"/>
            <a:r>
              <a:rPr lang="en-US" sz="1400" dirty="0" smtClean="0">
                <a:solidFill>
                  <a:srgbClr val="3C5790"/>
                </a:solidFill>
              </a:rPr>
              <a:t>Using the diamond operator for constructor type inference.</a:t>
            </a:r>
          </a:p>
          <a:p>
            <a:pPr lvl="1"/>
            <a:r>
              <a:rPr lang="en-US" sz="1400" dirty="0" smtClean="0">
                <a:solidFill>
                  <a:srgbClr val="3C5790"/>
                </a:solidFill>
              </a:rPr>
              <a:t>Catching multiple exception types to improve type checking.</a:t>
            </a:r>
          </a:p>
          <a:p>
            <a:pPr lvl="1"/>
            <a:r>
              <a:rPr lang="en-US" sz="1400" dirty="0" smtClean="0">
                <a:solidFill>
                  <a:srgbClr val="3C5790"/>
                </a:solidFill>
              </a:rPr>
              <a:t>Using the try-with-resources block to improve exception handling code.</a:t>
            </a:r>
          </a:p>
          <a:p>
            <a:pPr lvl="1"/>
            <a:r>
              <a:rPr lang="en-US" sz="1400" dirty="0" smtClean="0">
                <a:solidFill>
                  <a:srgbClr val="3C5790"/>
                </a:solidFill>
              </a:rPr>
              <a:t>Re-throwing exceptions.</a:t>
            </a:r>
          </a:p>
          <a:p>
            <a:pPr lvl="1"/>
            <a:r>
              <a:rPr lang="en-US" sz="1400" dirty="0" smtClean="0">
                <a:solidFill>
                  <a:srgbClr val="3C5790"/>
                </a:solidFill>
              </a:rPr>
              <a:t>Creating a resource that can be used with the try-with-resources mechanism.</a:t>
            </a:r>
          </a:p>
          <a:p>
            <a:pPr lvl="1"/>
            <a:r>
              <a:rPr lang="en-US" sz="1400" dirty="0" smtClean="0">
                <a:solidFill>
                  <a:srgbClr val="3C5790"/>
                </a:solidFill>
              </a:rPr>
              <a:t>NIO 2.0 (JSR 203)</a:t>
            </a:r>
          </a:p>
          <a:p>
            <a:pPr lvl="1"/>
            <a:r>
              <a:rPr lang="en-US" sz="1400" dirty="0" smtClean="0">
                <a:solidFill>
                  <a:srgbClr val="3C5790"/>
                </a:solidFill>
              </a:rPr>
              <a:t>Binary </a:t>
            </a:r>
            <a:r>
              <a:rPr lang="en-US" sz="1400" dirty="0" err="1" smtClean="0">
                <a:solidFill>
                  <a:srgbClr val="3C5790"/>
                </a:solidFill>
              </a:rPr>
              <a:t>interger</a:t>
            </a:r>
            <a:r>
              <a:rPr lang="en-US" sz="1400" dirty="0" smtClean="0">
                <a:solidFill>
                  <a:srgbClr val="3C5790"/>
                </a:solidFill>
              </a:rPr>
              <a:t> literals</a:t>
            </a:r>
          </a:p>
          <a:p>
            <a:pPr lvl="1"/>
            <a:r>
              <a:rPr lang="en-US" sz="1400" dirty="0" smtClean="0">
                <a:solidFill>
                  <a:srgbClr val="3C5790"/>
                </a:solidFill>
              </a:rPr>
              <a:t>New network protocols: SCTP, Sockets Direct Protocol</a:t>
            </a:r>
          </a:p>
          <a:p>
            <a:pPr lvl="1"/>
            <a:r>
              <a:rPr lang="en-US" sz="1400" dirty="0" smtClean="0">
                <a:solidFill>
                  <a:srgbClr val="3C5790"/>
                </a:solidFill>
              </a:rPr>
              <a:t>JDBC 4.1</a:t>
            </a:r>
          </a:p>
          <a:p>
            <a:pPr lvl="1"/>
            <a:r>
              <a:rPr lang="en-US" sz="1400" dirty="0" smtClean="0">
                <a:solidFill>
                  <a:srgbClr val="3C5790"/>
                </a:solidFill>
              </a:rPr>
              <a:t>Updates to XML stack</a:t>
            </a:r>
          </a:p>
          <a:p>
            <a:pPr lvl="1"/>
            <a:r>
              <a:rPr lang="en-US" sz="1400" dirty="0" smtClean="0">
                <a:solidFill>
                  <a:srgbClr val="3C5790"/>
                </a:solidFill>
              </a:rPr>
              <a:t>Elliptic-curve cryptography  algorithms (ECC)</a:t>
            </a:r>
          </a:p>
          <a:p>
            <a:pPr lvl="1"/>
            <a:r>
              <a:rPr lang="en-US" sz="1400" dirty="0" smtClean="0">
                <a:solidFill>
                  <a:srgbClr val="3C5790"/>
                </a:solidFill>
              </a:rPr>
              <a:t>Enhanced </a:t>
            </a:r>
            <a:r>
              <a:rPr lang="en-US" sz="1400" dirty="0" err="1" smtClean="0">
                <a:solidFill>
                  <a:srgbClr val="3C5790"/>
                </a:solidFill>
              </a:rPr>
              <a:t>MBeans</a:t>
            </a:r>
            <a:endParaRPr lang="fr-CA" sz="1400" dirty="0" smtClean="0">
              <a:solidFill>
                <a:srgbClr val="3C5790"/>
              </a:solidFill>
            </a:endParaRPr>
          </a:p>
          <a:p>
            <a:r>
              <a:rPr lang="fr-CA" sz="1400" dirty="0" smtClean="0">
                <a:solidFill>
                  <a:srgbClr val="3C5790"/>
                </a:solidFill>
              </a:rPr>
              <a:t>Observations:</a:t>
            </a:r>
          </a:p>
          <a:p>
            <a:pPr lvl="1"/>
            <a:r>
              <a:rPr lang="fr-CA" sz="1400" dirty="0" smtClean="0">
                <a:solidFill>
                  <a:srgbClr val="3C5790"/>
                </a:solidFill>
              </a:rPr>
              <a:t>The </a:t>
            </a:r>
            <a:r>
              <a:rPr lang="fr-CA" sz="1400" dirty="0" err="1" smtClean="0">
                <a:solidFill>
                  <a:srgbClr val="3C5790"/>
                </a:solidFill>
              </a:rPr>
              <a:t>following</a:t>
            </a:r>
            <a:r>
              <a:rPr lang="fr-CA" sz="1400" dirty="0" smtClean="0">
                <a:solidFill>
                  <a:srgbClr val="3C5790"/>
                </a:solidFill>
              </a:rPr>
              <a:t> </a:t>
            </a:r>
            <a:r>
              <a:rPr lang="fr-CA" sz="1400" dirty="0" err="1" smtClean="0">
                <a:solidFill>
                  <a:srgbClr val="3C5790"/>
                </a:solidFill>
              </a:rPr>
              <a:t>projects</a:t>
            </a:r>
            <a:r>
              <a:rPr lang="fr-CA" sz="1400" dirty="0" smtClean="0">
                <a:solidFill>
                  <a:srgbClr val="3C5790"/>
                </a:solidFill>
              </a:rPr>
              <a:t> </a:t>
            </a:r>
            <a:r>
              <a:rPr lang="fr-CA" sz="1400" dirty="0" err="1" smtClean="0">
                <a:solidFill>
                  <a:srgbClr val="3C5790"/>
                </a:solidFill>
              </a:rPr>
              <a:t>were</a:t>
            </a:r>
            <a:r>
              <a:rPr lang="fr-CA" sz="1400" dirty="0" smtClean="0">
                <a:solidFill>
                  <a:srgbClr val="3C5790"/>
                </a:solidFill>
              </a:rPr>
              <a:t> </a:t>
            </a:r>
            <a:r>
              <a:rPr lang="fr-CA" sz="1400" dirty="0" err="1" smtClean="0">
                <a:solidFill>
                  <a:srgbClr val="3C5790"/>
                </a:solidFill>
              </a:rPr>
              <a:t>dropped</a:t>
            </a:r>
            <a:r>
              <a:rPr lang="fr-CA" sz="1400" dirty="0" smtClean="0">
                <a:solidFill>
                  <a:srgbClr val="3C5790"/>
                </a:solidFill>
              </a:rPr>
              <a:t> </a:t>
            </a:r>
            <a:r>
              <a:rPr lang="fr-CA" sz="1400" dirty="0" err="1" smtClean="0">
                <a:solidFill>
                  <a:srgbClr val="3C5790"/>
                </a:solidFill>
              </a:rPr>
              <a:t>from</a:t>
            </a:r>
            <a:r>
              <a:rPr lang="fr-CA" sz="1400" dirty="0" smtClean="0">
                <a:solidFill>
                  <a:srgbClr val="3C5790"/>
                </a:solidFill>
              </a:rPr>
              <a:t> Java 7: </a:t>
            </a:r>
            <a:r>
              <a:rPr lang="fr-CA" sz="1400" b="1" dirty="0" smtClean="0">
                <a:solidFill>
                  <a:srgbClr val="3C5790"/>
                </a:solidFill>
              </a:rPr>
              <a:t>Lambda</a:t>
            </a:r>
            <a:r>
              <a:rPr lang="fr-CA" sz="1400" dirty="0" smtClean="0">
                <a:solidFill>
                  <a:srgbClr val="3C5790"/>
                </a:solidFill>
              </a:rPr>
              <a:t> , </a:t>
            </a:r>
            <a:r>
              <a:rPr lang="fr-CA" sz="1400" b="1" dirty="0" err="1" smtClean="0">
                <a:solidFill>
                  <a:srgbClr val="3C5790"/>
                </a:solidFill>
              </a:rPr>
              <a:t>Jigsaw</a:t>
            </a:r>
            <a:r>
              <a:rPr lang="fr-CA" sz="1400" dirty="0" smtClean="0">
                <a:solidFill>
                  <a:srgbClr val="3C5790"/>
                </a:solidFill>
              </a:rPr>
              <a:t> and </a:t>
            </a:r>
            <a:r>
              <a:rPr lang="fr-CA" sz="1400" b="1" dirty="0" smtClean="0">
                <a:solidFill>
                  <a:srgbClr val="3C5790"/>
                </a:solidFill>
              </a:rPr>
              <a:t>Coin</a:t>
            </a:r>
            <a:r>
              <a:rPr lang="fr-CA" sz="1400" dirty="0" smtClean="0">
                <a:solidFill>
                  <a:srgbClr val="3C5790"/>
                </a:solidFill>
              </a:rPr>
              <a:t>(JSR 334).</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pPr lvl="1"/>
            <a:r>
              <a:rPr lang="fr-CA" sz="3000" dirty="0" err="1" smtClean="0">
                <a:solidFill>
                  <a:schemeClr val="bg1"/>
                </a:solidFill>
              </a:rPr>
              <a:t>Using</a:t>
            </a:r>
            <a:r>
              <a:rPr lang="fr-CA" sz="3000" dirty="0" smtClean="0">
                <a:solidFill>
                  <a:schemeClr val="bg1"/>
                </a:solidFill>
              </a:rPr>
              <a:t> string </a:t>
            </a:r>
            <a:r>
              <a:rPr lang="fr-CA" sz="3000" dirty="0" err="1" smtClean="0">
                <a:solidFill>
                  <a:schemeClr val="bg1"/>
                </a:solidFill>
              </a:rPr>
              <a:t>literals</a:t>
            </a:r>
            <a:r>
              <a:rPr lang="fr-CA" sz="3000" dirty="0" smtClean="0">
                <a:solidFill>
                  <a:schemeClr val="bg1"/>
                </a:solidFill>
              </a:rPr>
              <a:t> in </a:t>
            </a:r>
            <a:r>
              <a:rPr lang="fr-CA" sz="3000" dirty="0" err="1" smtClean="0">
                <a:solidFill>
                  <a:schemeClr val="bg1"/>
                </a:solidFill>
              </a:rPr>
              <a:t>switch</a:t>
            </a:r>
            <a:r>
              <a:rPr lang="fr-CA" sz="3000" dirty="0" smtClean="0">
                <a:solidFill>
                  <a:schemeClr val="bg1"/>
                </a:solidFill>
              </a:rPr>
              <a:t> </a:t>
            </a:r>
            <a:r>
              <a:rPr lang="fr-CA" sz="3000" dirty="0" err="1" smtClean="0">
                <a:solidFill>
                  <a:schemeClr val="bg1"/>
                </a:solidFill>
              </a:rPr>
              <a:t>statements</a:t>
            </a:r>
            <a:r>
              <a:rPr lang="fr-CA" sz="3000" dirty="0" smtClean="0">
                <a:solidFill>
                  <a:schemeClr val="bg1"/>
                </a:solidFill>
              </a:rPr>
              <a:t/>
            </a:r>
            <a:br>
              <a:rPr lang="fr-CA" sz="3000" dirty="0" smtClean="0">
                <a:solidFill>
                  <a:schemeClr val="bg1"/>
                </a:solidFill>
              </a:rPr>
            </a:br>
            <a:r>
              <a:rPr lang="fr-CA" sz="3000" dirty="0" smtClean="0">
                <a:solidFill>
                  <a:schemeClr val="bg1"/>
                </a:solidFill>
              </a:rPr>
              <a:t> </a:t>
            </a:r>
            <a:r>
              <a:rPr lang="fr-CA" sz="3000" dirty="0" err="1" smtClean="0">
                <a:solidFill>
                  <a:schemeClr val="bg1"/>
                </a:solidFill>
              </a:rPr>
              <a:t>Using</a:t>
            </a:r>
            <a:r>
              <a:rPr lang="fr-CA" sz="3000" dirty="0" smtClean="0">
                <a:solidFill>
                  <a:schemeClr val="bg1"/>
                </a:solidFill>
              </a:rPr>
              <a:t> </a:t>
            </a:r>
            <a:r>
              <a:rPr lang="fr-CA" sz="3000" dirty="0" err="1" smtClean="0">
                <a:solidFill>
                  <a:schemeClr val="bg1"/>
                </a:solidFill>
              </a:rPr>
              <a:t>undescores</a:t>
            </a:r>
            <a:r>
              <a:rPr lang="fr-CA" sz="3000" dirty="0" smtClean="0">
                <a:solidFill>
                  <a:schemeClr val="bg1"/>
                </a:solidFill>
              </a:rPr>
              <a:t> in </a:t>
            </a:r>
            <a:r>
              <a:rPr lang="fr-CA" sz="3000" dirty="0" err="1" smtClean="0">
                <a:solidFill>
                  <a:schemeClr val="bg1"/>
                </a:solidFill>
              </a:rPr>
              <a:t>literals</a:t>
            </a:r>
            <a:endParaRPr lang="fr-CA" sz="3000" dirty="0" smtClean="0">
              <a:solidFill>
                <a:schemeClr val="bg1"/>
              </a:solidFill>
            </a:endParaRPr>
          </a:p>
        </p:txBody>
      </p:sp>
      <p:sp>
        <p:nvSpPr>
          <p:cNvPr id="4099" name="Espace réservé du contenu 4"/>
          <p:cNvSpPr>
            <a:spLocks noGrp="1"/>
          </p:cNvSpPr>
          <p:nvPr>
            <p:ph idx="1"/>
          </p:nvPr>
        </p:nvSpPr>
        <p:spPr>
          <a:xfrm>
            <a:off x="304800" y="1905000"/>
            <a:ext cx="8534400" cy="1143000"/>
          </a:xfrm>
        </p:spPr>
        <p:txBody>
          <a:bodyPr/>
          <a:lstStyle/>
          <a:p>
            <a:r>
              <a:rPr lang="fr-CA" sz="1400" dirty="0" smtClean="0">
                <a:solidFill>
                  <a:srgbClr val="3C5790"/>
                </a:solidFill>
              </a:rPr>
              <a:t>In Java 7 </a:t>
            </a:r>
            <a:r>
              <a:rPr lang="fr-CA" sz="1400" dirty="0" err="1" smtClean="0">
                <a:solidFill>
                  <a:srgbClr val="3C5790"/>
                </a:solidFill>
              </a:rPr>
              <a:t>we</a:t>
            </a:r>
            <a:r>
              <a:rPr lang="fr-CA" sz="1400" dirty="0" smtClean="0">
                <a:solidFill>
                  <a:srgbClr val="3C5790"/>
                </a:solidFill>
              </a:rPr>
              <a:t> </a:t>
            </a:r>
            <a:r>
              <a:rPr lang="fr-CA" sz="1400" dirty="0" err="1" smtClean="0">
                <a:solidFill>
                  <a:srgbClr val="3C5790"/>
                </a:solidFill>
              </a:rPr>
              <a:t>can</a:t>
            </a:r>
            <a:r>
              <a:rPr lang="fr-CA" sz="1400" dirty="0" smtClean="0">
                <a:solidFill>
                  <a:srgbClr val="3C5790"/>
                </a:solidFill>
              </a:rPr>
              <a:t> use string </a:t>
            </a:r>
            <a:r>
              <a:rPr lang="fr-CA" sz="1400" dirty="0" err="1" smtClean="0">
                <a:solidFill>
                  <a:srgbClr val="3C5790"/>
                </a:solidFill>
              </a:rPr>
              <a:t>literals</a:t>
            </a:r>
            <a:r>
              <a:rPr lang="fr-CA" sz="1400" dirty="0" smtClean="0">
                <a:solidFill>
                  <a:srgbClr val="3C5790"/>
                </a:solidFill>
              </a:rPr>
              <a:t> in </a:t>
            </a:r>
            <a:r>
              <a:rPr lang="fr-CA" sz="1400" dirty="0" err="1" smtClean="0">
                <a:solidFill>
                  <a:srgbClr val="3C5790"/>
                </a:solidFill>
              </a:rPr>
              <a:t>swith</a:t>
            </a:r>
            <a:r>
              <a:rPr lang="fr-CA" sz="1400" dirty="0" smtClean="0">
                <a:solidFill>
                  <a:srgbClr val="3C5790"/>
                </a:solidFill>
              </a:rPr>
              <a:t> </a:t>
            </a:r>
            <a:r>
              <a:rPr lang="fr-CA" sz="1400" dirty="0" err="1" smtClean="0">
                <a:solidFill>
                  <a:srgbClr val="3C5790"/>
                </a:solidFill>
              </a:rPr>
              <a:t>statements</a:t>
            </a:r>
            <a:r>
              <a:rPr lang="fr-CA" sz="1400" dirty="0" smtClean="0">
                <a:solidFill>
                  <a:srgbClr val="3C5790"/>
                </a:solidFill>
              </a:rPr>
              <a:t>.</a:t>
            </a:r>
          </a:p>
          <a:p>
            <a:r>
              <a:rPr lang="fr-CA" sz="1400" dirty="0" err="1" smtClean="0">
                <a:solidFill>
                  <a:srgbClr val="3C5790"/>
                </a:solidFill>
              </a:rPr>
              <a:t>We</a:t>
            </a:r>
            <a:r>
              <a:rPr lang="fr-CA" sz="1400" dirty="0" smtClean="0">
                <a:solidFill>
                  <a:srgbClr val="3C5790"/>
                </a:solidFill>
              </a:rPr>
              <a:t> </a:t>
            </a:r>
            <a:r>
              <a:rPr lang="fr-CA" sz="1400" dirty="0" err="1" smtClean="0">
                <a:solidFill>
                  <a:srgbClr val="3C5790"/>
                </a:solidFill>
              </a:rPr>
              <a:t>can</a:t>
            </a:r>
            <a:r>
              <a:rPr lang="fr-CA" sz="1400" dirty="0" smtClean="0">
                <a:solidFill>
                  <a:srgbClr val="3C5790"/>
                </a:solidFill>
              </a:rPr>
              <a:t> use </a:t>
            </a:r>
            <a:r>
              <a:rPr lang="fr-CA" sz="1400" dirty="0" err="1" smtClean="0">
                <a:solidFill>
                  <a:srgbClr val="3C5790"/>
                </a:solidFill>
              </a:rPr>
              <a:t>underscors</a:t>
            </a:r>
            <a:r>
              <a:rPr lang="fr-CA" sz="1400" dirty="0" smtClean="0">
                <a:solidFill>
                  <a:srgbClr val="3C5790"/>
                </a:solidFill>
              </a:rPr>
              <a:t> in </a:t>
            </a:r>
            <a:r>
              <a:rPr lang="fr-CA" sz="1400" dirty="0" err="1" smtClean="0">
                <a:solidFill>
                  <a:srgbClr val="3C5790"/>
                </a:solidFill>
              </a:rPr>
              <a:t>literals</a:t>
            </a:r>
            <a:r>
              <a:rPr lang="fr-CA" sz="1400" dirty="0" smtClean="0">
                <a:solidFill>
                  <a:srgbClr val="3C5790"/>
                </a:solidFill>
              </a:rPr>
              <a:t> in Java 7. This </a:t>
            </a:r>
            <a:r>
              <a:rPr lang="fr-CA" sz="1400" dirty="0" err="1" smtClean="0">
                <a:solidFill>
                  <a:srgbClr val="3C5790"/>
                </a:solidFill>
              </a:rPr>
              <a:t>is</a:t>
            </a:r>
            <a:r>
              <a:rPr lang="fr-CA" sz="1400" dirty="0" smtClean="0">
                <a:solidFill>
                  <a:srgbClr val="3C5790"/>
                </a:solidFill>
              </a:rPr>
              <a:t> </a:t>
            </a:r>
            <a:r>
              <a:rPr lang="fr-CA" sz="1400" dirty="0" err="1" smtClean="0">
                <a:solidFill>
                  <a:srgbClr val="3C5790"/>
                </a:solidFill>
              </a:rPr>
              <a:t>intended</a:t>
            </a:r>
            <a:r>
              <a:rPr lang="fr-CA" sz="1400" dirty="0" smtClean="0">
                <a:solidFill>
                  <a:srgbClr val="3C5790"/>
                </a:solidFill>
              </a:rPr>
              <a:t> to </a:t>
            </a:r>
            <a:r>
              <a:rPr lang="fr-CA" sz="1400" dirty="0" err="1" smtClean="0">
                <a:solidFill>
                  <a:srgbClr val="3C5790"/>
                </a:solidFill>
              </a:rPr>
              <a:t>improve</a:t>
            </a:r>
            <a:r>
              <a:rPr lang="fr-CA" sz="1400" dirty="0" smtClean="0">
                <a:solidFill>
                  <a:srgbClr val="3C5790"/>
                </a:solidFill>
              </a:rPr>
              <a:t> the </a:t>
            </a:r>
            <a:r>
              <a:rPr lang="fr-CA" sz="1400" dirty="0" err="1" smtClean="0">
                <a:solidFill>
                  <a:srgbClr val="3C5790"/>
                </a:solidFill>
              </a:rPr>
              <a:t>readability</a:t>
            </a:r>
            <a:r>
              <a:rPr lang="fr-CA" sz="1400" dirty="0" smtClean="0">
                <a:solidFill>
                  <a:srgbClr val="3C5790"/>
                </a:solidFill>
              </a:rPr>
              <a:t> of code by </a:t>
            </a:r>
            <a:r>
              <a:rPr lang="fr-CA" sz="1400" dirty="0" err="1" smtClean="0">
                <a:solidFill>
                  <a:srgbClr val="3C5790"/>
                </a:solidFill>
              </a:rPr>
              <a:t>separating</a:t>
            </a:r>
            <a:r>
              <a:rPr lang="fr-CA" sz="1400" dirty="0" smtClean="0">
                <a:solidFill>
                  <a:srgbClr val="3C5790"/>
                </a:solidFill>
              </a:rPr>
              <a:t> digits of a </a:t>
            </a:r>
            <a:r>
              <a:rPr lang="fr-CA" sz="1400" dirty="0" err="1" smtClean="0">
                <a:solidFill>
                  <a:srgbClr val="3C5790"/>
                </a:solidFill>
              </a:rPr>
              <a:t>literal</a:t>
            </a:r>
            <a:r>
              <a:rPr lang="fr-CA" sz="1400" dirty="0" smtClean="0">
                <a:solidFill>
                  <a:srgbClr val="3C5790"/>
                </a:solidFill>
              </a:rPr>
              <a:t> </a:t>
            </a:r>
            <a:r>
              <a:rPr lang="fr-CA" sz="1400" dirty="0" err="1" smtClean="0">
                <a:solidFill>
                  <a:srgbClr val="3C5790"/>
                </a:solidFill>
              </a:rPr>
              <a:t>into</a:t>
            </a:r>
            <a:r>
              <a:rPr lang="fr-CA" sz="1400" dirty="0" smtClean="0">
                <a:solidFill>
                  <a:srgbClr val="3C5790"/>
                </a:solidFill>
              </a:rPr>
              <a:t> </a:t>
            </a:r>
            <a:r>
              <a:rPr lang="fr-CA" sz="1400" dirty="0" err="1" smtClean="0">
                <a:solidFill>
                  <a:srgbClr val="3C5790"/>
                </a:solidFill>
              </a:rPr>
              <a:t>significants</a:t>
            </a:r>
            <a:r>
              <a:rPr lang="fr-CA" sz="1400" dirty="0" smtClean="0">
                <a:solidFill>
                  <a:srgbClr val="3C5790"/>
                </a:solidFill>
              </a:rPr>
              <a:t> groups.</a:t>
            </a:r>
          </a:p>
          <a:p>
            <a:endParaRPr lang="fr-CA" sz="1400" dirty="0" smtClean="0">
              <a:solidFill>
                <a:srgbClr val="3C5790"/>
              </a:solidFill>
            </a:endParaRPr>
          </a:p>
        </p:txBody>
      </p:sp>
      <p:pic>
        <p:nvPicPr>
          <p:cNvPr id="1026" name="Picture 2"/>
          <p:cNvPicPr>
            <a:picLocks noChangeAspect="1" noChangeArrowheads="1"/>
          </p:cNvPicPr>
          <p:nvPr/>
        </p:nvPicPr>
        <p:blipFill>
          <a:blip r:embed="rId3" cstate="print"/>
          <a:srcRect/>
          <a:stretch>
            <a:fillRect/>
          </a:stretch>
        </p:blipFill>
        <p:spPr bwMode="auto">
          <a:xfrm>
            <a:off x="748553" y="3200400"/>
            <a:ext cx="4204447" cy="243840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1047750" y="5943600"/>
            <a:ext cx="2990850" cy="685800"/>
          </a:xfrm>
          <a:prstGeom prst="rect">
            <a:avLst/>
          </a:prstGeom>
          <a:noFill/>
          <a:ln w="9525">
            <a:noFill/>
            <a:miter lim="800000"/>
            <a:headEnd/>
            <a:tailEnd/>
          </a:ln>
          <a:effectLst/>
        </p:spPr>
      </p:pic>
      <p:pic>
        <p:nvPicPr>
          <p:cNvPr id="1029" name="Picture 5"/>
          <p:cNvPicPr>
            <a:picLocks noChangeAspect="1" noChangeArrowheads="1"/>
          </p:cNvPicPr>
          <p:nvPr/>
        </p:nvPicPr>
        <p:blipFill>
          <a:blip r:embed="rId5" cstate="print"/>
          <a:srcRect/>
          <a:stretch>
            <a:fillRect/>
          </a:stretch>
        </p:blipFill>
        <p:spPr bwMode="auto">
          <a:xfrm>
            <a:off x="4495800" y="3810000"/>
            <a:ext cx="4572000" cy="12858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pPr lvl="1"/>
            <a:r>
              <a:rPr lang="fr-CA" sz="3000" dirty="0" err="1" smtClean="0">
                <a:solidFill>
                  <a:schemeClr val="bg1"/>
                </a:solidFill>
              </a:rPr>
              <a:t>Using</a:t>
            </a:r>
            <a:r>
              <a:rPr lang="fr-CA" sz="3000" dirty="0" smtClean="0">
                <a:solidFill>
                  <a:schemeClr val="bg1"/>
                </a:solidFill>
              </a:rPr>
              <a:t> </a:t>
            </a:r>
            <a:r>
              <a:rPr lang="fr-CA" sz="3000" dirty="0" err="1" smtClean="0">
                <a:solidFill>
                  <a:schemeClr val="bg1"/>
                </a:solidFill>
              </a:rPr>
              <a:t>try</a:t>
            </a:r>
            <a:r>
              <a:rPr lang="fr-CA" sz="3000" dirty="0" smtClean="0">
                <a:solidFill>
                  <a:schemeClr val="bg1"/>
                </a:solidFill>
              </a:rPr>
              <a:t>-</a:t>
            </a:r>
            <a:r>
              <a:rPr lang="fr-CA" sz="3000" dirty="0" err="1" smtClean="0">
                <a:solidFill>
                  <a:schemeClr val="bg1"/>
                </a:solidFill>
              </a:rPr>
              <a:t>with</a:t>
            </a:r>
            <a:r>
              <a:rPr lang="fr-CA" sz="3000" dirty="0" smtClean="0">
                <a:solidFill>
                  <a:schemeClr val="bg1"/>
                </a:solidFill>
              </a:rPr>
              <a:t>-</a:t>
            </a:r>
            <a:r>
              <a:rPr lang="fr-CA" sz="3000" dirty="0" err="1" smtClean="0">
                <a:solidFill>
                  <a:schemeClr val="bg1"/>
                </a:solidFill>
              </a:rPr>
              <a:t>resource</a:t>
            </a:r>
            <a:r>
              <a:rPr lang="fr-CA" sz="3000" dirty="0" smtClean="0">
                <a:solidFill>
                  <a:schemeClr val="bg1"/>
                </a:solidFill>
              </a:rPr>
              <a:t> block</a:t>
            </a:r>
          </a:p>
        </p:txBody>
      </p:sp>
      <p:sp>
        <p:nvSpPr>
          <p:cNvPr id="4099" name="Espace réservé du contenu 4"/>
          <p:cNvSpPr>
            <a:spLocks noGrp="1"/>
          </p:cNvSpPr>
          <p:nvPr>
            <p:ph idx="1"/>
          </p:nvPr>
        </p:nvSpPr>
        <p:spPr>
          <a:xfrm>
            <a:off x="304800" y="1828800"/>
            <a:ext cx="8534400" cy="2590800"/>
          </a:xfrm>
        </p:spPr>
        <p:txBody>
          <a:bodyPr/>
          <a:lstStyle/>
          <a:p>
            <a:r>
              <a:rPr lang="en-US" sz="1400" dirty="0" smtClean="0">
                <a:solidFill>
                  <a:srgbClr val="3C5790"/>
                </a:solidFill>
              </a:rPr>
              <a:t>Prior to Java 7, the code required for properly opening and closing resources,</a:t>
            </a:r>
          </a:p>
          <a:p>
            <a:r>
              <a:rPr lang="en-US" sz="1400" dirty="0" smtClean="0">
                <a:solidFill>
                  <a:srgbClr val="3C5790"/>
                </a:solidFill>
              </a:rPr>
              <a:t>The try-with-resources block has been added in an effort to simplify error-handling and make the code more concise.</a:t>
            </a:r>
          </a:p>
          <a:p>
            <a:r>
              <a:rPr lang="en-US" sz="1400" dirty="0" smtClean="0">
                <a:solidFill>
                  <a:srgbClr val="3C5790"/>
                </a:solidFill>
              </a:rPr>
              <a:t>The use of the try-with-resources statement results in all of its resources being automatically closed when the try block exits. </a:t>
            </a:r>
          </a:p>
          <a:p>
            <a:r>
              <a:rPr lang="en-US" sz="1400" dirty="0" smtClean="0">
                <a:solidFill>
                  <a:srgbClr val="3C5790"/>
                </a:solidFill>
              </a:rPr>
              <a:t>Resources declared with the try-with-resources block must implement the interface </a:t>
            </a:r>
            <a:r>
              <a:rPr lang="en-US" sz="1400" b="1" dirty="0" err="1" smtClean="0">
                <a:solidFill>
                  <a:srgbClr val="3C5790"/>
                </a:solidFill>
              </a:rPr>
              <a:t>java.lang.AutoCloseable</a:t>
            </a:r>
            <a:r>
              <a:rPr lang="en-US" sz="1400" dirty="0" smtClean="0">
                <a:solidFill>
                  <a:srgbClr val="3C5790"/>
                </a:solidFill>
              </a:rPr>
              <a:t>.</a:t>
            </a:r>
          </a:p>
          <a:p>
            <a:r>
              <a:rPr lang="en-US" sz="1400" dirty="0" smtClean="0">
                <a:solidFill>
                  <a:srgbClr val="3C5790"/>
                </a:solidFill>
              </a:rPr>
              <a:t>This feature has also the name </a:t>
            </a:r>
            <a:r>
              <a:rPr lang="en-US" sz="1400" b="1" dirty="0" smtClean="0">
                <a:solidFill>
                  <a:srgbClr val="3C5790"/>
                </a:solidFill>
              </a:rPr>
              <a:t>ARM(Automated Resource Management) </a:t>
            </a:r>
            <a:r>
              <a:rPr lang="en-US" sz="1400" dirty="0" smtClean="0">
                <a:solidFill>
                  <a:srgbClr val="3C5790"/>
                </a:solidFill>
              </a:rPr>
              <a:t>.</a:t>
            </a:r>
          </a:p>
          <a:p>
            <a:endParaRPr lang="en-US" sz="1400" dirty="0" smtClean="0">
              <a:solidFill>
                <a:srgbClr val="3C5790"/>
              </a:solidFill>
            </a:endParaRPr>
          </a:p>
          <a:p>
            <a:endParaRPr lang="en-US" sz="1400" dirty="0" smtClean="0">
              <a:solidFill>
                <a:srgbClr val="3C5790"/>
              </a:solidFill>
            </a:endParaRPr>
          </a:p>
          <a:p>
            <a:endParaRPr lang="fr-CA" sz="1400" dirty="0" smtClean="0">
              <a:solidFill>
                <a:srgbClr val="3C5790"/>
              </a:solidFill>
            </a:endParaRPr>
          </a:p>
        </p:txBody>
      </p:sp>
      <p:pic>
        <p:nvPicPr>
          <p:cNvPr id="2052" name="Picture 4"/>
          <p:cNvPicPr>
            <a:picLocks noChangeAspect="1" noChangeArrowheads="1"/>
          </p:cNvPicPr>
          <p:nvPr/>
        </p:nvPicPr>
        <p:blipFill>
          <a:blip r:embed="rId3" cstate="print"/>
          <a:srcRect/>
          <a:stretch>
            <a:fillRect/>
          </a:stretch>
        </p:blipFill>
        <p:spPr bwMode="auto">
          <a:xfrm>
            <a:off x="228600" y="3581400"/>
            <a:ext cx="4908843" cy="3200400"/>
          </a:xfrm>
          <a:prstGeom prst="rect">
            <a:avLst/>
          </a:prstGeom>
          <a:noFill/>
          <a:ln w="9525">
            <a:noFill/>
            <a:miter lim="800000"/>
            <a:headEnd/>
            <a:tailEnd/>
          </a:ln>
          <a:effectLst/>
        </p:spPr>
      </p:pic>
      <p:pic>
        <p:nvPicPr>
          <p:cNvPr id="2054" name="Picture 6"/>
          <p:cNvPicPr>
            <a:picLocks noChangeAspect="1" noChangeArrowheads="1"/>
          </p:cNvPicPr>
          <p:nvPr/>
        </p:nvPicPr>
        <p:blipFill>
          <a:blip r:embed="rId4" cstate="print"/>
          <a:srcRect/>
          <a:stretch>
            <a:fillRect/>
          </a:stretch>
        </p:blipFill>
        <p:spPr bwMode="auto">
          <a:xfrm>
            <a:off x="5715000" y="4724400"/>
            <a:ext cx="3028950" cy="8096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2530</TotalTime>
  <Words>5030</Words>
  <Application>Microsoft Office PowerPoint</Application>
  <PresentationFormat>On-screen Show (4:3)</PresentationFormat>
  <Paragraphs>355</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143</vt:lpstr>
      <vt:lpstr>Java 7   New Features</vt:lpstr>
      <vt:lpstr>Contents</vt:lpstr>
      <vt:lpstr>What is Java?</vt:lpstr>
      <vt:lpstr>Version History</vt:lpstr>
      <vt:lpstr>Java Advantages</vt:lpstr>
      <vt:lpstr>Java language evolution</vt:lpstr>
      <vt:lpstr>Java 7 new features</vt:lpstr>
      <vt:lpstr>Using string literals in switch statements  Using undescores in literals</vt:lpstr>
      <vt:lpstr>Using try-with-resource block</vt:lpstr>
      <vt:lpstr>Using suppressed exceptions</vt:lpstr>
      <vt:lpstr>Using suppressed exceptions</vt:lpstr>
      <vt:lpstr>Creating custom try-with-resource technique</vt:lpstr>
      <vt:lpstr>Using multiple exception types</vt:lpstr>
      <vt:lpstr>Using multiple exception types  Using diamond operator constructor type inference </vt:lpstr>
      <vt:lpstr>Using @SafeVarargs annotation</vt:lpstr>
      <vt:lpstr>Using @SafeVarargs annotation</vt:lpstr>
      <vt:lpstr>Locating Files/Directories with Paths</vt:lpstr>
      <vt:lpstr>Locating Files/Directories with Paths</vt:lpstr>
      <vt:lpstr>Locating Files/Directories with Paths</vt:lpstr>
      <vt:lpstr>Obtaining File/Directory information</vt:lpstr>
      <vt:lpstr>Obtaining File/Directory information</vt:lpstr>
      <vt:lpstr>Obtaining File/Directory information</vt:lpstr>
      <vt:lpstr>Managing filesystems</vt:lpstr>
      <vt:lpstr>Managing filesystems</vt:lpstr>
      <vt:lpstr>Managing filesystems</vt:lpstr>
      <vt:lpstr>Managing filesystems</vt:lpstr>
      <vt:lpstr>Managing filesystems</vt:lpstr>
      <vt:lpstr>Managing filesystems</vt:lpstr>
      <vt:lpstr>Using ZIP filesystem provider</vt:lpstr>
      <vt:lpstr>IO Stream</vt:lpstr>
      <vt:lpstr>IO Stream</vt:lpstr>
      <vt:lpstr>IO Stream</vt:lpstr>
      <vt:lpstr>GUI Improvements</vt:lpstr>
      <vt:lpstr>GUI Improvements</vt:lpstr>
      <vt:lpstr>JDBC 4.1</vt:lpstr>
      <vt:lpstr>JDBC 4.1</vt:lpstr>
      <vt:lpstr>JMX</vt:lpstr>
      <vt:lpstr>Embedding a JNLP in HTML</vt:lpstr>
      <vt:lpstr>Concurrent</vt:lpstr>
      <vt:lpstr>Concurrent</vt:lpstr>
      <vt:lpstr>Concurrent</vt:lpstr>
      <vt:lpstr>Concurrent</vt:lpstr>
      <vt:lpstr>Utils</vt:lpstr>
      <vt:lpstr>Bibliography</vt:lpstr>
    </vt:vector>
  </TitlesOfParts>
  <Company>Computaris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234</cp:revision>
  <dcterms:created xsi:type="dcterms:W3CDTF">2012-04-12T06:19:17Z</dcterms:created>
  <dcterms:modified xsi:type="dcterms:W3CDTF">2012-06-11T12:29:53Z</dcterms:modified>
</cp:coreProperties>
</file>