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2" r:id="rId5"/>
    <p:sldId id="372" r:id="rId6"/>
    <p:sldId id="383" r:id="rId7"/>
    <p:sldId id="381" r:id="rId8"/>
    <p:sldId id="422" r:id="rId9"/>
    <p:sldId id="300" r:id="rId10"/>
    <p:sldId id="385" r:id="rId11"/>
    <p:sldId id="423" r:id="rId12"/>
    <p:sldId id="384" r:id="rId13"/>
    <p:sldId id="424" r:id="rId14"/>
    <p:sldId id="389" r:id="rId15"/>
    <p:sldId id="425" r:id="rId16"/>
    <p:sldId id="419" r:id="rId17"/>
    <p:sldId id="426" r:id="rId18"/>
    <p:sldId id="418" r:id="rId19"/>
    <p:sldId id="427" r:id="rId20"/>
    <p:sldId id="417" r:id="rId21"/>
    <p:sldId id="420" r:id="rId22"/>
    <p:sldId id="421" r:id="rId23"/>
    <p:sldId id="428" r:id="rId24"/>
    <p:sldId id="416" r:id="rId25"/>
    <p:sldId id="390" r:id="rId26"/>
    <p:sldId id="391" r:id="rId27"/>
    <p:sldId id="392" r:id="rId28"/>
    <p:sldId id="429" r:id="rId29"/>
    <p:sldId id="394" r:id="rId30"/>
    <p:sldId id="395" r:id="rId31"/>
    <p:sldId id="396" r:id="rId32"/>
    <p:sldId id="430" r:id="rId33"/>
    <p:sldId id="397" r:id="rId34"/>
    <p:sldId id="398" r:id="rId35"/>
    <p:sldId id="431" r:id="rId36"/>
    <p:sldId id="399" r:id="rId37"/>
    <p:sldId id="400" r:id="rId38"/>
    <p:sldId id="401" r:id="rId39"/>
    <p:sldId id="403" r:id="rId40"/>
    <p:sldId id="402" r:id="rId41"/>
    <p:sldId id="432" r:id="rId42"/>
    <p:sldId id="386" r:id="rId43"/>
    <p:sldId id="405" r:id="rId44"/>
    <p:sldId id="433" r:id="rId45"/>
    <p:sldId id="406" r:id="rId46"/>
    <p:sldId id="407" r:id="rId47"/>
    <p:sldId id="437" r:id="rId48"/>
    <p:sldId id="438" r:id="rId49"/>
    <p:sldId id="436" r:id="rId50"/>
    <p:sldId id="410" r:id="rId51"/>
    <p:sldId id="411" r:id="rId52"/>
    <p:sldId id="435" r:id="rId53"/>
    <p:sldId id="412" r:id="rId54"/>
    <p:sldId id="415" r:id="rId55"/>
    <p:sldId id="413" r:id="rId56"/>
    <p:sldId id="414" r:id="rId57"/>
    <p:sldId id="404" r:id="rId58"/>
    <p:sldId id="259" r:id="rId5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28/12/2014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Java Enterprise Edition 7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Servlet 3.1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3.0 API included a new </a:t>
            </a:r>
            <a:r>
              <a:rPr lang="en-US" sz="1400" dirty="0" err="1" smtClean="0">
                <a:solidFill>
                  <a:srgbClr val="3C5790"/>
                </a:solidFill>
              </a:rPr>
              <a:t>FileUpload</a:t>
            </a:r>
            <a:r>
              <a:rPr lang="en-US" sz="1400" dirty="0" smtClean="0">
                <a:solidFill>
                  <a:srgbClr val="3C5790"/>
                </a:solidFill>
              </a:rPr>
              <a:t> mechanism.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marked with the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MultipartConfig</a:t>
            </a:r>
            <a:r>
              <a:rPr lang="en-US" sz="1400" dirty="0" smtClean="0">
                <a:solidFill>
                  <a:srgbClr val="3C5790"/>
                </a:solidFill>
              </a:rPr>
              <a:t> annotation can handle file upload requests.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the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3.1 there is support for containers that do not provide multipart/form-data processing.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the container does not provide the processing, then the data will be available via </a:t>
            </a:r>
            <a:r>
              <a:rPr lang="en-US" sz="1400" dirty="0" err="1" smtClean="0">
                <a:solidFill>
                  <a:srgbClr val="3C5790"/>
                </a:solidFill>
              </a:rPr>
              <a:t>HttpServletRequest.getInputStream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Security roles that are defined for a particular application can be mapped to a servlet by annotating the servlet class with @</a:t>
            </a:r>
            <a:r>
              <a:rPr lang="en-US" sz="1400" b="1" dirty="0" err="1" smtClean="0">
                <a:solidFill>
                  <a:srgbClr val="3C5790"/>
                </a:solidFill>
              </a:rPr>
              <a:t>RunAs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Java Server Faces 2.2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1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JSF 2.2 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JSF 2.2 added 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Faces </a:t>
            </a:r>
            <a:r>
              <a:rPr lang="en-US" sz="1200" dirty="0">
                <a:solidFill>
                  <a:srgbClr val="3C5790"/>
                </a:solidFill>
              </a:rPr>
              <a:t>Flows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Multi-</a:t>
            </a:r>
            <a:r>
              <a:rPr lang="en-US" sz="1200" dirty="0" err="1" smtClean="0">
                <a:solidFill>
                  <a:srgbClr val="3C5790"/>
                </a:solidFill>
              </a:rPr>
              <a:t>Templating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Deferred 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Sensible </a:t>
            </a:r>
            <a:r>
              <a:rPr lang="en-US" sz="1200" dirty="0">
                <a:solidFill>
                  <a:srgbClr val="3C5790"/>
                </a:solidFill>
              </a:rPr>
              <a:t>HTML5 support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Stateless views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Enterprise Java </a:t>
            </a:r>
            <a:r>
              <a:rPr lang="fr-CA" sz="4000" dirty="0" err="1" smtClean="0">
                <a:solidFill>
                  <a:schemeClr val="bg1"/>
                </a:solidFill>
              </a:rPr>
              <a:t>Beans</a:t>
            </a:r>
            <a:r>
              <a:rPr lang="fr-CA" sz="4000" dirty="0" smtClean="0">
                <a:solidFill>
                  <a:schemeClr val="bg1"/>
                </a:solidFill>
              </a:rPr>
              <a:t> 3.2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EJB 3.2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EJB 3.2 added: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more </a:t>
            </a:r>
            <a:r>
              <a:rPr lang="en-US" sz="1200" dirty="0">
                <a:solidFill>
                  <a:srgbClr val="3C5790"/>
                </a:solidFill>
              </a:rPr>
              <a:t>features </a:t>
            </a:r>
            <a:r>
              <a:rPr lang="en-US" sz="1200" dirty="0" err="1">
                <a:solidFill>
                  <a:srgbClr val="3C5790"/>
                </a:solidFill>
              </a:rPr>
              <a:t>EJBLite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asynchronous </a:t>
            </a:r>
            <a:r>
              <a:rPr lang="en-US" sz="1200" dirty="0">
                <a:solidFill>
                  <a:srgbClr val="3C5790"/>
                </a:solidFill>
              </a:rPr>
              <a:t>session bean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non-persistent </a:t>
            </a:r>
            <a:r>
              <a:rPr lang="en-US" sz="1200" dirty="0">
                <a:solidFill>
                  <a:srgbClr val="3C5790"/>
                </a:solidFill>
              </a:rPr>
              <a:t>EJB Timer service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Some features from Java EE6 are now </a:t>
            </a:r>
            <a:r>
              <a:rPr lang="en-US" sz="1400" dirty="0" smtClean="0">
                <a:solidFill>
                  <a:srgbClr val="3C5790"/>
                </a:solidFill>
              </a:rPr>
              <a:t>optional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ThreadContext</a:t>
            </a:r>
            <a:r>
              <a:rPr lang="en-US" sz="1400" dirty="0">
                <a:solidFill>
                  <a:srgbClr val="3C5790"/>
                </a:solidFill>
              </a:rPr>
              <a:t> in Singleton is guaranteed to be thread-safe.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Embeddable container implements </a:t>
            </a:r>
            <a:r>
              <a:rPr lang="en-US" sz="1400" dirty="0" err="1">
                <a:solidFill>
                  <a:srgbClr val="3C5790"/>
                </a:solidFill>
              </a:rPr>
              <a:t>Autocloseable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Java </a:t>
            </a:r>
            <a:r>
              <a:rPr lang="fr-CA" sz="4000" dirty="0" err="1" smtClean="0">
                <a:solidFill>
                  <a:schemeClr val="bg1"/>
                </a:solidFill>
              </a:rPr>
              <a:t>Persistence</a:t>
            </a:r>
            <a:r>
              <a:rPr lang="fr-CA" sz="4000" dirty="0" smtClean="0">
                <a:solidFill>
                  <a:schemeClr val="bg1"/>
                </a:solidFill>
              </a:rPr>
              <a:t> API 2.1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JPA 2.1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JPA 2.1 specification adds several enhancements to the JPA 2.0 specification including: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Converters </a:t>
            </a:r>
            <a:r>
              <a:rPr lang="en-US" sz="1200" dirty="0">
                <a:solidFill>
                  <a:srgbClr val="3C5790"/>
                </a:solidFill>
              </a:rPr>
              <a:t>- allowing custom code conversions between database and object types.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Criteria </a:t>
            </a:r>
            <a:r>
              <a:rPr lang="en-US" sz="1200" dirty="0">
                <a:solidFill>
                  <a:srgbClr val="3C5790"/>
                </a:solidFill>
              </a:rPr>
              <a:t>Update/Delete - allows bulk updates and deletes through the Criteria API.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Stored </a:t>
            </a:r>
            <a:r>
              <a:rPr lang="en-US" sz="1200" dirty="0">
                <a:solidFill>
                  <a:srgbClr val="3C5790"/>
                </a:solidFill>
              </a:rPr>
              <a:t>Procedures - allows queries to be defined for database stored procedures.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ConstructorResult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support for </a:t>
            </a:r>
            <a:r>
              <a:rPr lang="en-US" sz="1200" dirty="0" err="1">
                <a:solidFill>
                  <a:srgbClr val="3C5790"/>
                </a:solidFill>
              </a:rPr>
              <a:t>SQLResultSetMapping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Runtime </a:t>
            </a:r>
            <a:r>
              <a:rPr lang="en-US" sz="1200" dirty="0">
                <a:solidFill>
                  <a:srgbClr val="3C5790"/>
                </a:solidFill>
              </a:rPr>
              <a:t>creation of named queries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Injectable </a:t>
            </a:r>
            <a:r>
              <a:rPr lang="en-US" sz="1200" dirty="0" err="1">
                <a:solidFill>
                  <a:srgbClr val="3C5790"/>
                </a:solidFill>
              </a:rPr>
              <a:t>EntityListeners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Unsynchronized </a:t>
            </a:r>
            <a:r>
              <a:rPr lang="en-US" sz="1200" dirty="0">
                <a:solidFill>
                  <a:srgbClr val="3C5790"/>
                </a:solidFill>
              </a:rPr>
              <a:t>persistence contexts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DDL </a:t>
            </a:r>
            <a:r>
              <a:rPr lang="en-US" sz="1200" dirty="0">
                <a:solidFill>
                  <a:srgbClr val="3C5790"/>
                </a:solidFill>
              </a:rPr>
              <a:t>generation - automatic table, index and schema generation.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Entity </a:t>
            </a:r>
            <a:r>
              <a:rPr lang="en-US" sz="1200" dirty="0">
                <a:solidFill>
                  <a:srgbClr val="3C5790"/>
                </a:solidFill>
              </a:rPr>
              <a:t>Graphs - allow partial or specified fetching or merging of objects.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JPQL/Criteria </a:t>
            </a:r>
            <a:r>
              <a:rPr lang="en-US" sz="1200" dirty="0">
                <a:solidFill>
                  <a:srgbClr val="3C5790"/>
                </a:solidFill>
              </a:rPr>
              <a:t>enhancements - arithmetic sub-queries, generic database functions, join ON clause, TREAT option.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1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Context</a:t>
            </a:r>
            <a:r>
              <a:rPr lang="fr-CA" sz="4000" dirty="0" smtClean="0">
                <a:solidFill>
                  <a:schemeClr val="bg1"/>
                </a:solidFill>
              </a:rPr>
              <a:t> </a:t>
            </a:r>
            <a:r>
              <a:rPr lang="fr-CA" sz="4000" dirty="0" err="1" smtClean="0">
                <a:solidFill>
                  <a:schemeClr val="bg1"/>
                </a:solidFill>
              </a:rPr>
              <a:t>Dependency</a:t>
            </a:r>
            <a:r>
              <a:rPr lang="fr-CA" sz="4000" dirty="0" smtClean="0">
                <a:solidFill>
                  <a:schemeClr val="bg1"/>
                </a:solidFill>
              </a:rPr>
              <a:t> Injection 1.1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1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CDI 1.1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CDI 1.1 new features: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"</a:t>
            </a:r>
            <a:r>
              <a:rPr lang="en-US" sz="1200" dirty="0">
                <a:solidFill>
                  <a:srgbClr val="3C5790"/>
                </a:solidFill>
              </a:rPr>
              <a:t>Global ordering of interceptors and decorators, as well as global enablement of alternatives [CDI-48]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 </a:t>
            </a:r>
            <a:r>
              <a:rPr lang="en-US" sz="1200" dirty="0">
                <a:solidFill>
                  <a:srgbClr val="3C5790"/>
                </a:solidFill>
              </a:rPr>
              <a:t>API for managing built in contexts, allowing the built in implementation of the conversation context to be used outside of JSF [CDI-30]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 </a:t>
            </a:r>
            <a:r>
              <a:rPr lang="en-US" sz="1200" dirty="0">
                <a:solidFill>
                  <a:srgbClr val="3C5790"/>
                </a:solidFill>
              </a:rPr>
              <a:t>embedded mode allowing startup outside of a Java EE container [CDI-26]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Declarative </a:t>
            </a:r>
            <a:r>
              <a:rPr lang="en-US" sz="1200" dirty="0">
                <a:solidFill>
                  <a:srgbClr val="3C5790"/>
                </a:solidFill>
              </a:rPr>
              <a:t>control over which packages/classes are scanned in a bean archive [CDI-87]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Bean </a:t>
            </a:r>
            <a:r>
              <a:rPr lang="en-US" sz="1200" dirty="0">
                <a:solidFill>
                  <a:srgbClr val="3C5790"/>
                </a:solidFill>
              </a:rPr>
              <a:t>declaration at constructor level [CDI-55]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Static </a:t>
            </a:r>
            <a:r>
              <a:rPr lang="en-US" sz="1200" dirty="0">
                <a:solidFill>
                  <a:srgbClr val="3C5790"/>
                </a:solidFill>
              </a:rPr>
              <a:t>injection [CDI-51]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Inclusion </a:t>
            </a:r>
            <a:r>
              <a:rPr lang="en-US" sz="1200" dirty="0">
                <a:solidFill>
                  <a:srgbClr val="3C5790"/>
                </a:solidFill>
              </a:rPr>
              <a:t>of @Unwraps from Seam Solder [CDI-89]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Align </a:t>
            </a:r>
            <a:r>
              <a:rPr lang="en-US" sz="1200" dirty="0">
                <a:solidFill>
                  <a:srgbClr val="3C5790"/>
                </a:solidFill>
              </a:rPr>
              <a:t>with current version of @Inject [CDI-51]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Numerous </a:t>
            </a:r>
            <a:r>
              <a:rPr lang="en-US" sz="1200" dirty="0">
                <a:solidFill>
                  <a:srgbClr val="3C5790"/>
                </a:solidFill>
              </a:rPr>
              <a:t>minor enhancements to the Portable Extensions SPI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Client </a:t>
            </a:r>
            <a:r>
              <a:rPr lang="en-US" sz="1200" dirty="0">
                <a:solidFill>
                  <a:srgbClr val="3C5790"/>
                </a:solidFill>
              </a:rPr>
              <a:t>controlled contexts allowing for </a:t>
            </a:r>
            <a:r>
              <a:rPr lang="en-US" sz="1200" dirty="0" err="1">
                <a:solidFill>
                  <a:srgbClr val="3C5790"/>
                </a:solidFill>
              </a:rPr>
              <a:t>SaaS</a:t>
            </a:r>
            <a:r>
              <a:rPr lang="en-US" sz="1200" dirty="0">
                <a:solidFill>
                  <a:srgbClr val="3C5790"/>
                </a:solidFill>
              </a:rPr>
              <a:t> style multi-</a:t>
            </a:r>
            <a:r>
              <a:rPr lang="en-US" sz="1200" dirty="0" err="1">
                <a:solidFill>
                  <a:srgbClr val="3C5790"/>
                </a:solidFill>
              </a:rPr>
              <a:t>tennancy</a:t>
            </a:r>
            <a:r>
              <a:rPr lang="en-US" sz="1200" dirty="0">
                <a:solidFill>
                  <a:srgbClr val="3C5790"/>
                </a:solidFill>
              </a:rPr>
              <a:t> [CDI-103]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Better </a:t>
            </a:r>
            <a:r>
              <a:rPr lang="en-US" sz="1200" dirty="0">
                <a:solidFill>
                  <a:srgbClr val="3C5790"/>
                </a:solidFill>
              </a:rPr>
              <a:t>support for CDI in libraries when used in the Java EE platform [CDI-84]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Send </a:t>
            </a:r>
            <a:r>
              <a:rPr lang="en-US" sz="1200" dirty="0">
                <a:solidFill>
                  <a:srgbClr val="3C5790"/>
                </a:solidFill>
              </a:rPr>
              <a:t>CDI events for Servlet events [CDI-38]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Application </a:t>
            </a:r>
            <a:r>
              <a:rPr lang="en-US" sz="1200" dirty="0">
                <a:solidFill>
                  <a:srgbClr val="3C5790"/>
                </a:solidFill>
              </a:rPr>
              <a:t>lifecycle events [CDI-86]"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5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Java Message Service 2.0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1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133600" y="1600200"/>
            <a:ext cx="2957512" cy="44196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Java EE?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JAVA EE7 </a:t>
            </a:r>
            <a:r>
              <a:rPr lang="fr-CA" sz="1600" dirty="0" err="1" smtClean="0">
                <a:solidFill>
                  <a:srgbClr val="3C5790"/>
                </a:solidFill>
              </a:rPr>
              <a:t>Specifications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Java EE7 new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Java EE7 </a:t>
            </a:r>
            <a:r>
              <a:rPr lang="fr-CA" sz="1600" dirty="0" err="1" smtClean="0">
                <a:solidFill>
                  <a:srgbClr val="3C5790"/>
                </a:solidFill>
              </a:rPr>
              <a:t>Implementations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Servlet</a:t>
            </a:r>
            <a:r>
              <a:rPr lang="fr-CA" sz="1600" dirty="0" smtClean="0">
                <a:solidFill>
                  <a:srgbClr val="3C5790"/>
                </a:solidFill>
              </a:rPr>
              <a:t> 3.1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JSF 2.2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EJB 3.2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JPA 2.1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CDI 1.1</a:t>
            </a:r>
          </a:p>
          <a:p>
            <a:r>
              <a:rPr lang="fr-CA" sz="1600" dirty="0">
                <a:solidFill>
                  <a:srgbClr val="3C5790"/>
                </a:solidFill>
              </a:rPr>
              <a:t>JMS 2.0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JSON-P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WebSockets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5715000" y="1600200"/>
            <a:ext cx="265271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sz="1600" dirty="0" err="1" smtClean="0">
                <a:solidFill>
                  <a:srgbClr val="3C5790"/>
                </a:solidFill>
              </a:rPr>
              <a:t>Interceptors</a:t>
            </a:r>
            <a:r>
              <a:rPr lang="fr-CA" sz="1600" dirty="0" smtClean="0">
                <a:solidFill>
                  <a:srgbClr val="3C5790"/>
                </a:solidFill>
              </a:rPr>
              <a:t> 1.2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Bean Validation 1.1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JTA 1.2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JCA 1.7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JAX-RS 2.0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Batch Applications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Font typeface="Arial" charset="0"/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JMS 2.0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JMS 2.0 was released in April </a:t>
            </a:r>
            <a:r>
              <a:rPr lang="en-US" sz="1400" dirty="0" smtClean="0">
                <a:solidFill>
                  <a:srgbClr val="3C5790"/>
                </a:solidFill>
              </a:rPr>
              <a:t>2013 and added </a:t>
            </a:r>
            <a:r>
              <a:rPr lang="en-US" sz="1400" dirty="0">
                <a:solidFill>
                  <a:srgbClr val="3C5790"/>
                </a:solidFill>
              </a:rPr>
              <a:t>a new API for sending/receiving messages that reduces the amount of code a developer must write. </a:t>
            </a:r>
            <a:r>
              <a:rPr lang="en-US" sz="1400" dirty="0" smtClean="0">
                <a:solidFill>
                  <a:srgbClr val="3C5790"/>
                </a:solidFill>
              </a:rPr>
              <a:t> The </a:t>
            </a:r>
            <a:r>
              <a:rPr lang="en-US" sz="1400" dirty="0">
                <a:solidFill>
                  <a:srgbClr val="3C5790"/>
                </a:solidFill>
              </a:rPr>
              <a:t>new API also supports resource injection.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simplified API consists of 3 new interfaces: </a:t>
            </a:r>
            <a:r>
              <a:rPr lang="en-US" sz="1400" dirty="0" err="1">
                <a:solidFill>
                  <a:srgbClr val="3C5790"/>
                </a:solidFill>
              </a:rPr>
              <a:t>JMSContext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JMSProducer</a:t>
            </a:r>
            <a:r>
              <a:rPr lang="en-US" sz="1400" dirty="0">
                <a:solidFill>
                  <a:srgbClr val="3C5790"/>
                </a:solidFill>
              </a:rPr>
              <a:t>, and </a:t>
            </a:r>
            <a:r>
              <a:rPr lang="en-US" sz="1400" dirty="0" err="1">
                <a:solidFill>
                  <a:srgbClr val="3C5790"/>
                </a:solidFill>
              </a:rPr>
              <a:t>JMSConsumer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JMSContext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replaces the separate Connection and Session objects in the classic API with a single object.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JMSProducer</a:t>
            </a:r>
            <a:r>
              <a:rPr lang="en-US" sz="1400" dirty="0">
                <a:solidFill>
                  <a:srgbClr val="3C5790"/>
                </a:solidFill>
              </a:rPr>
              <a:t> is a lightweight replacement for the </a:t>
            </a:r>
            <a:r>
              <a:rPr lang="en-US" sz="1400" dirty="0" err="1">
                <a:solidFill>
                  <a:srgbClr val="3C5790"/>
                </a:solidFill>
              </a:rPr>
              <a:t>MessageProducer</a:t>
            </a:r>
            <a:r>
              <a:rPr lang="en-US" sz="1400" dirty="0">
                <a:solidFill>
                  <a:srgbClr val="3C5790"/>
                </a:solidFill>
              </a:rPr>
              <a:t> object in the classic API. It allows message delivery options, headers, and properties to be configured using method chaining (sometimes known as a builder pattern).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JMSConsumer</a:t>
            </a:r>
            <a:r>
              <a:rPr lang="en-US" sz="1400" dirty="0">
                <a:solidFill>
                  <a:srgbClr val="3C5790"/>
                </a:solidFill>
              </a:rPr>
              <a:t> replaces the </a:t>
            </a:r>
            <a:r>
              <a:rPr lang="en-US" sz="1400" dirty="0" err="1">
                <a:solidFill>
                  <a:srgbClr val="3C5790"/>
                </a:solidFill>
              </a:rPr>
              <a:t>MessageConsumer</a:t>
            </a:r>
            <a:r>
              <a:rPr lang="en-US" sz="1400" dirty="0">
                <a:solidFill>
                  <a:srgbClr val="3C5790"/>
                </a:solidFill>
              </a:rPr>
              <a:t> object in the classic API and is used in a similar way.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JMS 2.0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4102016" cy="517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5867400" y="1981200"/>
            <a:ext cx="2895600" cy="487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Using JMS 1.1 we need to create multiple objects in order to send/receive JMS messages.</a:t>
            </a:r>
          </a:p>
        </p:txBody>
      </p:sp>
    </p:spTree>
    <p:extLst>
      <p:ext uri="{BB962C8B-B14F-4D97-AF65-F5344CB8AC3E}">
        <p14:creationId xmlns:p14="http://schemas.microsoft.com/office/powerpoint/2010/main" val="109935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JMS 2.0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81000" y="1981200"/>
            <a:ext cx="83820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Using the </a:t>
            </a:r>
            <a:r>
              <a:rPr lang="en-US" sz="1400" dirty="0" err="1" smtClean="0">
                <a:solidFill>
                  <a:srgbClr val="3C5790"/>
                </a:solidFill>
              </a:rPr>
              <a:t>JMSContext</a:t>
            </a:r>
            <a:r>
              <a:rPr lang="en-US" sz="1400" dirty="0" smtClean="0">
                <a:solidFill>
                  <a:srgbClr val="3C5790"/>
                </a:solidFill>
              </a:rPr>
              <a:t> interface we can very easy send/receive JMS messages.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60198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6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JSON </a:t>
            </a:r>
            <a:r>
              <a:rPr lang="fr-CA" sz="4000" dirty="0" err="1" smtClean="0">
                <a:solidFill>
                  <a:schemeClr val="bg1"/>
                </a:solidFill>
              </a:rPr>
              <a:t>Processing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JSON-P 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Provides methods for parsing and generating data in JSON </a:t>
            </a:r>
            <a:r>
              <a:rPr lang="en-US" sz="1400" dirty="0" smtClean="0">
                <a:solidFill>
                  <a:srgbClr val="3C5790"/>
                </a:solidFill>
              </a:rPr>
              <a:t>format.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API is similar to the JAXP API and has support for Streaming API and DOM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Streaming API is a low level API which works on the ‘events‘ obtained from the JSON data </a:t>
            </a:r>
            <a:r>
              <a:rPr lang="en-US" sz="1400" dirty="0" smtClean="0">
                <a:solidFill>
                  <a:srgbClr val="3C5790"/>
                </a:solidFill>
              </a:rPr>
              <a:t>stream.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DOM API, creates an in-memory Java object model for the JSON data (similar to the XML DOM </a:t>
            </a:r>
            <a:r>
              <a:rPr lang="en-US" sz="1400" dirty="0" smtClean="0">
                <a:solidFill>
                  <a:srgbClr val="3C5790"/>
                </a:solidFill>
              </a:rPr>
              <a:t>API).</a:t>
            </a:r>
          </a:p>
        </p:txBody>
      </p:sp>
    </p:spTree>
    <p:extLst>
      <p:ext uri="{BB962C8B-B14F-4D97-AF65-F5344CB8AC3E}">
        <p14:creationId xmlns:p14="http://schemas.microsoft.com/office/powerpoint/2010/main" val="196516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JSON-P (cont.) 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javax.json.stream.JsonGenerator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creates JSON objects very easy.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javax.json.stream.JsonParser</a:t>
            </a:r>
            <a:r>
              <a:rPr lang="en-US" sz="1400" dirty="0">
                <a:solidFill>
                  <a:srgbClr val="3C5790"/>
                </a:solidFill>
              </a:rPr>
              <a:t> provides a depth first traversal of events corresponding to the JSON structure.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JsonProvider</a:t>
            </a:r>
            <a:r>
              <a:rPr lang="en-US" sz="1400" dirty="0">
                <a:solidFill>
                  <a:srgbClr val="3C5790"/>
                </a:solidFill>
              </a:rPr>
              <a:t> is searching for JSON providers using </a:t>
            </a:r>
            <a:r>
              <a:rPr lang="en-US" sz="1400" dirty="0" err="1">
                <a:solidFill>
                  <a:srgbClr val="3C5790"/>
                </a:solidFill>
              </a:rPr>
              <a:t>ServiceLoader</a:t>
            </a:r>
            <a:r>
              <a:rPr lang="en-US" sz="1400" dirty="0">
                <a:solidFill>
                  <a:srgbClr val="3C5790"/>
                </a:solidFill>
              </a:rPr>
              <a:t> mechanism.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Object Model API core classes include </a:t>
            </a:r>
            <a:r>
              <a:rPr lang="en-US" sz="1400" dirty="0" err="1">
                <a:solidFill>
                  <a:srgbClr val="3C5790"/>
                </a:solidFill>
              </a:rPr>
              <a:t>JasonObject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JsonArray</a:t>
            </a:r>
            <a:r>
              <a:rPr lang="en-US" sz="1400" dirty="0">
                <a:solidFill>
                  <a:srgbClr val="3C5790"/>
                </a:solidFill>
              </a:rPr>
              <a:t> as well as </a:t>
            </a:r>
            <a:r>
              <a:rPr lang="en-US" sz="1400" dirty="0" err="1">
                <a:solidFill>
                  <a:srgbClr val="3C5790"/>
                </a:solidFill>
              </a:rPr>
              <a:t>JsonBuilder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JsonReader</a:t>
            </a:r>
            <a:r>
              <a:rPr lang="en-US" sz="1400" dirty="0">
                <a:solidFill>
                  <a:srgbClr val="3C5790"/>
                </a:solidFill>
              </a:rPr>
              <a:t>, and </a:t>
            </a:r>
            <a:r>
              <a:rPr lang="en-US" sz="1400" dirty="0" err="1">
                <a:solidFill>
                  <a:srgbClr val="3C5790"/>
                </a:solidFill>
              </a:rPr>
              <a:t>JsonWriter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01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JSON-P (cont.) 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example shows how to create a JSON complex object using JSON Stream API.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743200"/>
            <a:ext cx="47815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06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JSON-P (cont.) 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example shows how to create a JSON complex object using JSON Object API.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javax.json.Json</a:t>
            </a:r>
            <a:r>
              <a:rPr lang="en-US" sz="1400" dirty="0">
                <a:solidFill>
                  <a:srgbClr val="3C5790"/>
                </a:solidFill>
              </a:rPr>
              <a:t> is a core class because using we can create different builder starting from it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76600"/>
            <a:ext cx="83820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9821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WebSockets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3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WebSockets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implementation is a combination of IETF RFC 6455 protocol and W3C JavaScript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API enables web pages to use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protocol for two-way communication with the remote host.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Tyrus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represents an open source Web Socket RI for JSR 356.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Tyrus</a:t>
            </a:r>
            <a:r>
              <a:rPr lang="en-US" sz="1400" dirty="0">
                <a:solidFill>
                  <a:srgbClr val="3C5790"/>
                </a:solidFill>
              </a:rPr>
              <a:t> is already integrated into </a:t>
            </a:r>
            <a:r>
              <a:rPr lang="en-US" sz="1400" b="1" dirty="0" err="1">
                <a:solidFill>
                  <a:srgbClr val="3C5790"/>
                </a:solidFill>
              </a:rPr>
              <a:t>GlassFish</a:t>
            </a:r>
            <a:r>
              <a:rPr lang="en-US" sz="1400" b="1" dirty="0">
                <a:solidFill>
                  <a:srgbClr val="3C5790"/>
                </a:solidFill>
              </a:rPr>
              <a:t> 4.0</a:t>
            </a:r>
            <a:r>
              <a:rPr lang="en-US" sz="1400" dirty="0">
                <a:solidFill>
                  <a:srgbClr val="3C5790"/>
                </a:solidFill>
              </a:rPr>
              <a:t> Promoted builds.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connection is the networking connecting between the two endpoints which are interacting using the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protocol.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session is used to represent a sequence of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interactions between an endpoint and a single peer.</a:t>
            </a:r>
          </a:p>
        </p:txBody>
      </p:sp>
    </p:spTree>
    <p:extLst>
      <p:ext uri="{BB962C8B-B14F-4D97-AF65-F5344CB8AC3E}">
        <p14:creationId xmlns:p14="http://schemas.microsoft.com/office/powerpoint/2010/main" val="38525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Java EE?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Java Platform, Enterprise Edition or Java EE is Oracle's enterprise Java computing platform.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EE extends the Java Platform, Standard Edition providing an API for object-relational mapping, distributed and multi-tier architectures, and web services.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EE is defined by its specification.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WebSockets</a:t>
            </a:r>
            <a:r>
              <a:rPr lang="en-US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abstract class </a:t>
            </a:r>
            <a:r>
              <a:rPr lang="en-US" sz="1400" b="1" dirty="0" err="1">
                <a:solidFill>
                  <a:srgbClr val="3C5790"/>
                </a:solidFill>
              </a:rPr>
              <a:t>javax.websocket.Endpoint</a:t>
            </a:r>
            <a:r>
              <a:rPr lang="en-US" sz="1400" dirty="0">
                <a:solidFill>
                  <a:srgbClr val="3C5790"/>
                </a:solidFill>
              </a:rPr>
              <a:t> represents one side of a sequence of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interactions between two connected peers and contains methods like </a:t>
            </a:r>
            <a:r>
              <a:rPr lang="en-US" sz="1400" b="1" dirty="0" err="1">
                <a:solidFill>
                  <a:srgbClr val="3C5790"/>
                </a:solidFill>
              </a:rPr>
              <a:t>onOpen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 err="1">
                <a:solidFill>
                  <a:srgbClr val="3C5790"/>
                </a:solidFill>
              </a:rPr>
              <a:t>onClose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 err="1">
                <a:solidFill>
                  <a:srgbClr val="3C5790"/>
                </a:solidFill>
              </a:rPr>
              <a:t>onError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As alternative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WebSocketEndpoint</a:t>
            </a:r>
            <a:r>
              <a:rPr lang="en-US" sz="1400" dirty="0">
                <a:solidFill>
                  <a:srgbClr val="3C5790"/>
                </a:solidFill>
              </a:rPr>
              <a:t> annotation indicates that a Java class is to become a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endpoint at runtime.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WebSocketOpen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and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WebSocketClose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annotations allow the developers to decorate methods on their @</a:t>
            </a:r>
            <a:r>
              <a:rPr lang="en-US" sz="1400" dirty="0" err="1">
                <a:solidFill>
                  <a:srgbClr val="3C5790"/>
                </a:solidFill>
              </a:rPr>
              <a:t>WebSocketEndpoint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WebSocketMessage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is used to process </a:t>
            </a:r>
            <a:r>
              <a:rPr lang="en-US" sz="1400" dirty="0" err="1">
                <a:solidFill>
                  <a:srgbClr val="3C5790"/>
                </a:solidFill>
              </a:rPr>
              <a:t>incomming</a:t>
            </a:r>
            <a:r>
              <a:rPr lang="en-US" sz="1400" dirty="0">
                <a:solidFill>
                  <a:srgbClr val="3C5790"/>
                </a:solidFill>
              </a:rPr>
              <a:t>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WebSocketPathParam</a:t>
            </a:r>
            <a:r>
              <a:rPr lang="en-US" sz="1400" dirty="0">
                <a:solidFill>
                  <a:srgbClr val="3C5790"/>
                </a:solidFill>
              </a:rPr>
              <a:t> is used for retrieving path information.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267200"/>
            <a:ext cx="4800600" cy="139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332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WebSockets</a:t>
            </a:r>
            <a:r>
              <a:rPr lang="en-US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04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implementation and JavaScript setup for communication.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714625"/>
            <a:ext cx="3915221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71963" y="2863263"/>
            <a:ext cx="4795837" cy="262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180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Interceptors</a:t>
            </a:r>
            <a:r>
              <a:rPr lang="fr-CA" sz="4000" dirty="0" smtClean="0">
                <a:solidFill>
                  <a:schemeClr val="bg1"/>
                </a:solidFill>
              </a:rPr>
              <a:t> 1.2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6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Interceptors 1.2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Better, more organized, cleaner specification with better separation from other specs.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Interceptor binding is now part of this specification (moved from CDI spec).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No ejb-jar.xml elements in the specification (moved to EJB spec).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New @</a:t>
            </a:r>
            <a:r>
              <a:rPr lang="en-US" sz="1400" dirty="0" err="1">
                <a:solidFill>
                  <a:srgbClr val="3C5790"/>
                </a:solidFill>
              </a:rPr>
              <a:t>AroundConstruct</a:t>
            </a:r>
            <a:r>
              <a:rPr lang="en-US" sz="1400" dirty="0">
                <a:solidFill>
                  <a:srgbClr val="3C5790"/>
                </a:solidFill>
              </a:rPr>
              <a:t> annotation to apply around object constructors. Note that this completes before injection happens!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New @Priority annotation in EE 7 for ordering interceptors.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5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Interceptors 1.2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514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Interceptor Metadata Annotations: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javax.interceptor.AroundInvoke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Designates </a:t>
            </a:r>
            <a:r>
              <a:rPr lang="en-US" sz="1400" dirty="0">
                <a:solidFill>
                  <a:srgbClr val="3C5790"/>
                </a:solidFill>
              </a:rPr>
              <a:t>the method as an interceptor method. 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javax.interceptor.AroundTimeout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Designates the method as a timeout interceptor, for interposing on timeout methods for enterprise bean timers.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javax.annotation.PostConstruct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Designates the method as an interceptor method for post-construct lifecycle events.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javax.annotation.PreDestroy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Designates the method as an interceptor method for pre-destroy lifecycle events.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Bean Validation 1.1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0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Bean Validation 1.1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Bean Validation defines a metadata model and API for JavaBean validation.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metadata source is annotations, with the ability to override and extend the meta-data through the use of XML validation descriptors.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Hibernate team provides with Hibernate Validator the reference implementation of Bean Validation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8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Bean Validation 1.1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Process</a:t>
            </a:r>
            <a:r>
              <a:rPr lang="en-US" sz="1400" dirty="0">
                <a:solidFill>
                  <a:srgbClr val="3C5790"/>
                </a:solidFill>
              </a:rPr>
              <a:t>, store, retrieve data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Constraint our model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Ensure data is valid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service will behave correctly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Give feedback to the users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Bean Validation 1.1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Constraints: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@</a:t>
            </a:r>
            <a:r>
              <a:rPr lang="en-US" sz="1400" dirty="0" err="1">
                <a:solidFill>
                  <a:srgbClr val="3C5790"/>
                </a:solidFill>
              </a:rPr>
              <a:t>NotNull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 value must be not null.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@Null  value must be null.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@Digits  the value must be number  within a specific range.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@Max  value must be an integer value lower or equal to number in the value.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@Min  value must be an integer value greater or equal to number in the value.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@Past  the value of the field must be a date in the past.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@Future  the value of the field must be a date in the future .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@Size  the size of the field is evaluated and must match the specified boundaries.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@Pattern  the value of the field must match the regular expression. 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@</a:t>
            </a:r>
            <a:r>
              <a:rPr lang="en-US" sz="1400" dirty="0" err="1">
                <a:solidFill>
                  <a:srgbClr val="3C5790"/>
                </a:solidFill>
                <a:sym typeface="Wingdings" pitchFamily="2" charset="2"/>
              </a:rPr>
              <a:t>DecimalMax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 the value must be a decimal value lower or equal to the number in the value element.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@</a:t>
            </a:r>
            <a:r>
              <a:rPr lang="en-US" sz="1400" dirty="0" err="1">
                <a:solidFill>
                  <a:srgbClr val="3C5790"/>
                </a:solidFill>
                <a:sym typeface="Wingdings" pitchFamily="2" charset="2"/>
              </a:rPr>
              <a:t>DecimalMin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  the value must be a decimal value greater or equal to the number in the value element.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80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Bean Validation 1.1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30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Instead of using annotations we can use the META-INF/validation.xml 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209800"/>
            <a:ext cx="5595937" cy="124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152400" y="3352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3C5790"/>
                </a:solidFill>
              </a:rPr>
              <a:t>The constraint-mapping.xml file contains beans validation declarations.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3695700"/>
            <a:ext cx="58578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2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7170" name="Picture 2" descr="Java EE Past and Presen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436368"/>
            <a:ext cx="6553200" cy="38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Bean Validation 1.1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495550"/>
            <a:ext cx="23812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000250"/>
            <a:ext cx="5855134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9644"/>
            <a:ext cx="5562600" cy="144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Java Transaction API 1.2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6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JTA 1.2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JTA enables distributed transactions to be done across multiple X/Open XA resources in a Java environment.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X/Open XA architecture, a transaction manager coordinates the transactions across multiple resources such as databases and message queues.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JTA API consists of classes in two Java packages: </a:t>
            </a:r>
            <a:r>
              <a:rPr lang="en-US" sz="1400" b="1" dirty="0" err="1">
                <a:solidFill>
                  <a:srgbClr val="3C5790"/>
                </a:solidFill>
              </a:rPr>
              <a:t>javax.transaction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 err="1">
                <a:solidFill>
                  <a:srgbClr val="3C5790"/>
                </a:solidFill>
              </a:rPr>
              <a:t>javax.transaction.xa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javax.transaction.Transactional</a:t>
            </a:r>
            <a:r>
              <a:rPr lang="en-US" sz="1400" dirty="0">
                <a:solidFill>
                  <a:srgbClr val="3C5790"/>
                </a:solidFill>
              </a:rPr>
              <a:t> annotation provides the application the ability to control transaction boundaries declaratively.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javax.transaction.TransactionScoped</a:t>
            </a:r>
            <a:r>
              <a:rPr lang="en-US" sz="1400" dirty="0">
                <a:solidFill>
                  <a:srgbClr val="3C5790"/>
                </a:solidFill>
              </a:rPr>
              <a:t> annotation provides the application the ability to declare that the scope during which a bean lives is tied to the time a given transaction is active.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JTA 1.2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javax.transaction.UserTransaction</a:t>
            </a:r>
            <a:r>
              <a:rPr lang="en-US" sz="1400" dirty="0">
                <a:solidFill>
                  <a:srgbClr val="3C5790"/>
                </a:solidFill>
              </a:rPr>
              <a:t> interface provides the application the ability to control transaction boundaries programmatically. This interface may be used by Java client programs or EJB beans.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UserTransaction.begin</a:t>
            </a:r>
            <a:r>
              <a:rPr lang="en-US" sz="1400" dirty="0">
                <a:solidFill>
                  <a:srgbClr val="3C5790"/>
                </a:solidFill>
              </a:rPr>
              <a:t>() method starts a global transaction and associates the transaction with the calling thread. The </a:t>
            </a:r>
            <a:r>
              <a:rPr lang="en-US" sz="1400" dirty="0" smtClean="0">
                <a:solidFill>
                  <a:srgbClr val="3C5790"/>
                </a:solidFill>
              </a:rPr>
              <a:t>transaction-to-thread </a:t>
            </a:r>
            <a:r>
              <a:rPr lang="en-US" sz="1400" dirty="0">
                <a:solidFill>
                  <a:srgbClr val="3C5790"/>
                </a:solidFill>
              </a:rPr>
              <a:t>association is managed transparently by the Transaction Manager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EJB servers are required to support the </a:t>
            </a:r>
            <a:r>
              <a:rPr lang="en-US" sz="1400" dirty="0" err="1">
                <a:solidFill>
                  <a:srgbClr val="3C5790"/>
                </a:solidFill>
              </a:rPr>
              <a:t>UserTransaction</a:t>
            </a:r>
            <a:r>
              <a:rPr lang="en-US" sz="1400" dirty="0">
                <a:solidFill>
                  <a:srgbClr val="3C5790"/>
                </a:solidFill>
              </a:rPr>
              <a:t> interface for use by EJB beans with the BEAN value in the </a:t>
            </a:r>
            <a:r>
              <a:rPr lang="en-US" sz="1400" b="1" dirty="0" err="1">
                <a:solidFill>
                  <a:srgbClr val="3C5790"/>
                </a:solidFill>
              </a:rPr>
              <a:t>javax.ejb.TransactionManagement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annotation.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UserTransaction</a:t>
            </a:r>
            <a:r>
              <a:rPr lang="en-US" sz="1400" dirty="0">
                <a:solidFill>
                  <a:srgbClr val="3C5790"/>
                </a:solidFill>
              </a:rPr>
              <a:t> should be available under </a:t>
            </a:r>
            <a:r>
              <a:rPr lang="en-US" sz="1400" b="1" dirty="0" err="1" smtClean="0">
                <a:solidFill>
                  <a:srgbClr val="3C5790"/>
                </a:solidFill>
              </a:rPr>
              <a:t>java:comp</a:t>
            </a:r>
            <a:r>
              <a:rPr lang="en-US" sz="1400" b="1" dirty="0" smtClean="0">
                <a:solidFill>
                  <a:srgbClr val="3C5790"/>
                </a:solidFill>
              </a:rPr>
              <a:t>/</a:t>
            </a:r>
            <a:r>
              <a:rPr lang="en-US" sz="1400" b="1" dirty="0" err="1" smtClean="0">
                <a:solidFill>
                  <a:srgbClr val="3C5790"/>
                </a:solidFill>
              </a:rPr>
              <a:t>UserTransaction</a:t>
            </a:r>
            <a:r>
              <a:rPr lang="en-US" sz="1400" b="1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905250"/>
            <a:ext cx="24860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821752"/>
            <a:ext cx="3971925" cy="288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86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Java </a:t>
            </a:r>
            <a:r>
              <a:rPr lang="fr-CA" sz="4000" dirty="0" err="1" smtClean="0">
                <a:solidFill>
                  <a:schemeClr val="bg1"/>
                </a:solidFill>
              </a:rPr>
              <a:t>Connector</a:t>
            </a:r>
            <a:r>
              <a:rPr lang="fr-CA" sz="4000" smtClean="0">
                <a:solidFill>
                  <a:schemeClr val="bg1"/>
                </a:solidFill>
              </a:rPr>
              <a:t> Architecture 1.7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04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JCA 1.7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JCA 1.7 new features: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Richer inbound message delivery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Resource Definition annotations: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@</a:t>
            </a:r>
            <a:r>
              <a:rPr lang="en-US" sz="1200" b="1" dirty="0" err="1">
                <a:solidFill>
                  <a:srgbClr val="3C5790"/>
                </a:solidFill>
              </a:rPr>
              <a:t>ConnectionFactoryDefinition</a:t>
            </a:r>
            <a:r>
              <a:rPr lang="en-US" sz="1200" dirty="0">
                <a:solidFill>
                  <a:srgbClr val="3C5790"/>
                </a:solidFill>
              </a:rPr>
              <a:t>, 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@</a:t>
            </a:r>
            <a:r>
              <a:rPr lang="en-US" sz="1200" b="1" dirty="0" err="1">
                <a:solidFill>
                  <a:srgbClr val="3C5790"/>
                </a:solidFill>
              </a:rPr>
              <a:t>AdministeredObjectDefinition</a:t>
            </a:r>
            <a:endParaRPr lang="en-US" sz="1200" b="1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2" y="3505200"/>
            <a:ext cx="509587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JCA 1.7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Java EE Connector Architecture features three different types of resource adapters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Outbound</a:t>
            </a:r>
            <a:r>
              <a:rPr lang="en-US" sz="1200" dirty="0">
                <a:solidFill>
                  <a:srgbClr val="3C5790"/>
                </a:solidFill>
              </a:rPr>
              <a:t>: The resource adapter allows the application to communicate to the Enterprise Information System (EIS).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Inbound</a:t>
            </a:r>
            <a:r>
              <a:rPr lang="en-US" sz="1200" dirty="0">
                <a:solidFill>
                  <a:srgbClr val="3C5790"/>
                </a:solidFill>
              </a:rPr>
              <a:t>: The resource adapter allows messages to flow from the Enterprise Information System (EIS) to the application.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Bi-directional</a:t>
            </a:r>
            <a:r>
              <a:rPr lang="en-US" sz="1200" dirty="0">
                <a:solidFill>
                  <a:srgbClr val="3C5790"/>
                </a:solidFill>
              </a:rPr>
              <a:t>: The resource adapter features both an outbound and an inbound part.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1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JCA 1.7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192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ConnectionFactory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is looked up in the JNDI and used for creating connections.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outbound </a:t>
            </a:r>
            <a:r>
              <a:rPr lang="en-US" sz="1400" dirty="0">
                <a:solidFill>
                  <a:srgbClr val="3C5790"/>
                </a:solidFill>
              </a:rPr>
              <a:t>resource adapter contains: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ManagedConnectionFactory</a:t>
            </a:r>
            <a:r>
              <a:rPr lang="en-US" sz="1200" dirty="0">
                <a:solidFill>
                  <a:srgbClr val="3C5790"/>
                </a:solidFill>
              </a:rPr>
              <a:t>: for creating managed connections.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ManagedConnection</a:t>
            </a:r>
            <a:r>
              <a:rPr lang="en-US" sz="1200" dirty="0">
                <a:solidFill>
                  <a:srgbClr val="3C5790"/>
                </a:solidFill>
              </a:rPr>
              <a:t>: represents a physical connection to the target Enterprise Information System (EIS).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48863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8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JCA 1.7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ActivationSpec</a:t>
            </a:r>
            <a:r>
              <a:rPr lang="en-US" sz="1400" dirty="0">
                <a:solidFill>
                  <a:srgbClr val="3C5790"/>
                </a:solidFill>
              </a:rPr>
              <a:t>: specifies the different properties that the application is looking for the RA.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inbound resource adapter contains: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ResourceAdapter</a:t>
            </a:r>
            <a:r>
              <a:rPr lang="en-US" sz="1200" dirty="0">
                <a:solidFill>
                  <a:srgbClr val="3C5790"/>
                </a:solidFill>
              </a:rPr>
              <a:t>: provides the activation point for inbound communication.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Resource </a:t>
            </a:r>
            <a:r>
              <a:rPr lang="en-US" sz="1200" b="1" dirty="0">
                <a:solidFill>
                  <a:srgbClr val="3C5790"/>
                </a:solidFill>
              </a:rPr>
              <a:t>adapter specific</a:t>
            </a:r>
            <a:r>
              <a:rPr lang="en-US" sz="1200" dirty="0">
                <a:solidFill>
                  <a:srgbClr val="3C5790"/>
                </a:solidFill>
              </a:rPr>
              <a:t>: handles communication with the Enterprise Information System (EIS) and deliver messages through the </a:t>
            </a:r>
            <a:r>
              <a:rPr lang="en-US" sz="1200" dirty="0" err="1" smtClean="0">
                <a:solidFill>
                  <a:srgbClr val="3C5790"/>
                </a:solidFill>
              </a:rPr>
              <a:t>MessageEndpoint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52800"/>
            <a:ext cx="49244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4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457200" y="3373438"/>
            <a:ext cx="80010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Java API for </a:t>
            </a:r>
            <a:r>
              <a:rPr lang="fr-CA" sz="4000" dirty="0" err="1" smtClean="0">
                <a:solidFill>
                  <a:schemeClr val="bg1"/>
                </a:solidFill>
              </a:rPr>
              <a:t>RESTFul</a:t>
            </a:r>
            <a:r>
              <a:rPr lang="fr-CA" sz="4000" dirty="0" smtClean="0">
                <a:solidFill>
                  <a:schemeClr val="bg1"/>
                </a:solidFill>
              </a:rPr>
              <a:t> </a:t>
            </a:r>
            <a:r>
              <a:rPr lang="fr-CA" sz="4000" dirty="0" err="1" smtClean="0">
                <a:solidFill>
                  <a:schemeClr val="bg1"/>
                </a:solidFill>
              </a:rPr>
              <a:t>WebServices</a:t>
            </a:r>
            <a:r>
              <a:rPr lang="fr-CA" sz="4000" dirty="0" smtClean="0">
                <a:solidFill>
                  <a:schemeClr val="bg1"/>
                </a:solidFill>
              </a:rPr>
              <a:t> 2.0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3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Java EE7 </a:t>
            </a:r>
            <a:r>
              <a:rPr lang="fr-CA" dirty="0" err="1" smtClean="0">
                <a:solidFill>
                  <a:schemeClr val="bg1"/>
                </a:solidFill>
              </a:rPr>
              <a:t>Specifications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3180080"/>
          <a:ext cx="7772400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3581400"/>
              </a:tblGrid>
              <a:tr h="452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JSR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API for </a:t>
                      </a:r>
                      <a:r>
                        <a:rPr lang="en-US" dirty="0" err="1" smtClean="0"/>
                        <a:t>WebSocket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JSR</a:t>
                      </a:r>
                      <a:r>
                        <a:rPr lang="en-US" baseline="0" dirty="0" smtClean="0"/>
                        <a:t> 356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Java API</a:t>
                      </a:r>
                      <a:r>
                        <a:rPr lang="en-US" baseline="0" dirty="0" smtClean="0"/>
                        <a:t> for JSON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JSR 353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Batch applications</a:t>
                      </a:r>
                      <a:r>
                        <a:rPr lang="en-US" baseline="0" dirty="0" smtClean="0"/>
                        <a:t> for Java 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JSR 352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Concurrency Utilities for Java 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JSR 236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 support for other 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JSR 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600" dirty="0" smtClean="0">
                <a:solidFill>
                  <a:srgbClr val="3C5790"/>
                </a:solidFill>
              </a:rPr>
              <a:t>Java EE 7 is defined in the JSR342.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New  specifications were added into Java EE7.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JAX-RS 2.0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RESTful</a:t>
            </a:r>
            <a:r>
              <a:rPr lang="en-US" sz="1400" dirty="0">
                <a:solidFill>
                  <a:srgbClr val="3C5790"/>
                </a:solidFill>
              </a:rPr>
              <a:t> web service (</a:t>
            </a:r>
            <a:r>
              <a:rPr lang="en-US" sz="1400" dirty="0" err="1">
                <a:solidFill>
                  <a:srgbClr val="3C5790"/>
                </a:solidFill>
              </a:rPr>
              <a:t>RESTful</a:t>
            </a:r>
            <a:r>
              <a:rPr lang="en-US" sz="1400" dirty="0">
                <a:solidFill>
                  <a:srgbClr val="3C5790"/>
                </a:solidFill>
              </a:rPr>
              <a:t> web API) is a web service implemented using HTTP and the principles of REST.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Set of operations supported by the web service using HTTP methods: GET, PUT, POST, or DELETE.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REST has increasingly replaced other design models such as SOAP and WSDL due to its simpler style.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REST is client/server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650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JAX-RS 2.0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Client API was added to access Web resources.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Filters and Interceptors are a benefit to separate business logic from certain common features: log, </a:t>
            </a:r>
            <a:r>
              <a:rPr lang="en-US" sz="1400" dirty="0" err="1">
                <a:solidFill>
                  <a:srgbClr val="3C5790"/>
                </a:solidFill>
              </a:rPr>
              <a:t>security,etc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Bean Validation specification is added to support the input request parameters validation.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JAX-RS 2.0, asynchronous processing is supported both in the Client API and in the Server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JAX-RS 2.0 has improved the connection negotiation.</a:t>
            </a:r>
          </a:p>
        </p:txBody>
      </p:sp>
    </p:spTree>
    <p:extLst>
      <p:ext uri="{BB962C8B-B14F-4D97-AF65-F5344CB8AC3E}">
        <p14:creationId xmlns:p14="http://schemas.microsoft.com/office/powerpoint/2010/main" val="34554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Batch Applications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Batch Applications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Suitable for execution of </a:t>
            </a:r>
            <a:r>
              <a:rPr lang="en-US" sz="1400" dirty="0" smtClean="0">
                <a:solidFill>
                  <a:srgbClr val="3C5790"/>
                </a:solidFill>
              </a:rPr>
              <a:t> bulk </a:t>
            </a:r>
            <a:r>
              <a:rPr lang="en-US" sz="1400" dirty="0">
                <a:solidFill>
                  <a:srgbClr val="3C5790"/>
                </a:solidFill>
              </a:rPr>
              <a:t>jobs which do not require human intervention and can be scheduled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Provides a complete programming model for ‘batch’ oriented </a:t>
            </a:r>
            <a:r>
              <a:rPr lang="en-US" sz="1400" dirty="0" smtClean="0">
                <a:solidFill>
                  <a:srgbClr val="3C5790"/>
                </a:solidFill>
              </a:rPr>
              <a:t>applications.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Defines a Job Specification Language which is the basis for defining ‘jobs’ within an XML. </a:t>
            </a:r>
            <a:r>
              <a:rPr lang="en-US" sz="1400" dirty="0" smtClean="0">
                <a:solidFill>
                  <a:srgbClr val="3C5790"/>
                </a:solidFill>
              </a:rPr>
              <a:t>The Job </a:t>
            </a:r>
            <a:r>
              <a:rPr lang="en-US" sz="1400" dirty="0">
                <a:solidFill>
                  <a:srgbClr val="3C5790"/>
                </a:solidFill>
              </a:rPr>
              <a:t>XML captures the entire batch process.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Supports two contrasting ‘processing’ </a:t>
            </a:r>
            <a:r>
              <a:rPr lang="en-US" sz="1400" dirty="0" smtClean="0">
                <a:solidFill>
                  <a:srgbClr val="3C5790"/>
                </a:solidFill>
              </a:rPr>
              <a:t>mechanisms: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Chunk Style Processing</a:t>
            </a:r>
            <a:r>
              <a:rPr lang="en-US" sz="1200" dirty="0">
                <a:solidFill>
                  <a:srgbClr val="3C5790"/>
                </a:solidFill>
              </a:rPr>
              <a:t> involves, ‘reading’ the input ‘bulk’ data, ‘processing’ it and finally ‘writing’ it as the final step in the process. All these operations are abstracted through specific interfaces, namely, </a:t>
            </a:r>
            <a:r>
              <a:rPr lang="en-US" sz="1200" dirty="0" err="1">
                <a:solidFill>
                  <a:srgbClr val="3C5790"/>
                </a:solidFill>
              </a:rPr>
              <a:t>ItemReader</a:t>
            </a:r>
            <a:r>
              <a:rPr lang="en-US" sz="1200" dirty="0">
                <a:solidFill>
                  <a:srgbClr val="3C5790"/>
                </a:solidFill>
              </a:rPr>
              <a:t>, </a:t>
            </a:r>
            <a:r>
              <a:rPr lang="en-US" sz="1200" dirty="0" err="1">
                <a:solidFill>
                  <a:srgbClr val="3C5790"/>
                </a:solidFill>
              </a:rPr>
              <a:t>ItemProcessor</a:t>
            </a:r>
            <a:r>
              <a:rPr lang="en-US" sz="1200" dirty="0">
                <a:solidFill>
                  <a:srgbClr val="3C5790"/>
                </a:solidFill>
              </a:rPr>
              <a:t> and </a:t>
            </a:r>
            <a:r>
              <a:rPr lang="en-US" sz="1200" dirty="0" err="1">
                <a:solidFill>
                  <a:srgbClr val="3C5790"/>
                </a:solidFill>
              </a:rPr>
              <a:t>ItemWriter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A </a:t>
            </a:r>
            <a:r>
              <a:rPr lang="en-US" sz="1200" b="1" dirty="0" err="1" smtClean="0">
                <a:solidFill>
                  <a:srgbClr val="3C5790"/>
                </a:solidFill>
              </a:rPr>
              <a:t>batchlet</a:t>
            </a:r>
            <a:r>
              <a:rPr lang="en-US" sz="1200" b="1" dirty="0" smtClean="0">
                <a:solidFill>
                  <a:srgbClr val="3C5790"/>
                </a:solidFill>
              </a:rPr>
              <a:t> </a:t>
            </a:r>
            <a:r>
              <a:rPr lang="en-US" sz="1200" b="1" dirty="0">
                <a:solidFill>
                  <a:srgbClr val="3C5790"/>
                </a:solidFill>
              </a:rPr>
              <a:t>style processing model</a:t>
            </a:r>
            <a:r>
              <a:rPr lang="en-US" sz="1200" dirty="0">
                <a:solidFill>
                  <a:srgbClr val="3C5790"/>
                </a:solidFill>
              </a:rPr>
              <a:t> is also supported by this API which defines’ tasks’ which once completed, mark </a:t>
            </a:r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end of the job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3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Batch Applications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76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Job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encapsulates an entire batch process and consists of multiple steps. The Job Specification Language for JSR 352 is implemented with XML and is referred as "Job XML".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Step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encapsulates </a:t>
            </a:r>
            <a:r>
              <a:rPr lang="en-US" sz="1400" dirty="0">
                <a:solidFill>
                  <a:srgbClr val="3C5790"/>
                </a:solidFill>
              </a:rPr>
              <a:t>an independent, sequential phase of a job and control the actual batch processing.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JobOperator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can manage all aspects of job </a:t>
            </a:r>
            <a:r>
              <a:rPr lang="en-US" sz="1400" dirty="0" smtClean="0">
                <a:solidFill>
                  <a:srgbClr val="3C5790"/>
                </a:solidFill>
              </a:rPr>
              <a:t>processing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JobRepository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holds information about jobs current running and jobs that run in the past.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Reader-Processor-Writer pattern </a:t>
            </a:r>
            <a:r>
              <a:rPr lang="en-US" sz="1400" dirty="0">
                <a:solidFill>
                  <a:srgbClr val="3C5790"/>
                </a:solidFill>
              </a:rPr>
              <a:t>is the primary pattern and is called as Chunk-oriented processing. </a:t>
            </a:r>
            <a:r>
              <a:rPr lang="en-US" sz="1400" dirty="0" smtClean="0">
                <a:solidFill>
                  <a:srgbClr val="3C5790"/>
                </a:solidFill>
              </a:rPr>
              <a:t> Once </a:t>
            </a:r>
            <a:r>
              <a:rPr lang="en-US" sz="1400" dirty="0">
                <a:solidFill>
                  <a:srgbClr val="3C5790"/>
                </a:solidFill>
              </a:rPr>
              <a:t>the 'chunk' number of items are aggregated, they are written out, and the transaction is committed.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3810000"/>
            <a:ext cx="574357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3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Batch Applications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create in the META-INF/batch-jobs folder the SampleJob.job.xml file.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2959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24400"/>
            <a:ext cx="4188511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78811"/>
            <a:ext cx="4419600" cy="163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2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Batch Applications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create a Servlet that invokes the Batch Application.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7056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95800"/>
            <a:ext cx="54197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8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Java EE 7 brings lots of power to web/enterprise applications.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EE 7 is documented.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focus in this release has been on stabilizing </a:t>
            </a:r>
            <a:r>
              <a:rPr lang="en-US" sz="1400" smtClean="0">
                <a:solidFill>
                  <a:srgbClr val="3C5790"/>
                </a:solidFill>
              </a:rPr>
              <a:t>and modernization.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http://javathreads.de/2010/01/java-ee-6-web-profile-technologien/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http://en.wikipedia.org/wiki/Java_Platform,_Enterprise_Edition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http://docs.oracle.com/javaee/7/tutorial/doc/home.htm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http://www.h-online.com/open/news/item/Java-EE-7-reference-implementation-GlassFish-4-0-released-1886390.html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https://blogs.oracle.com/arungupta/entry/batch_applications_in_java_ee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http://www.javacodegeeks.com/2014/03/java-ee-7-whats-new.html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fr-CA" sz="1600" dirty="0" err="1" smtClean="0">
                <a:solidFill>
                  <a:schemeClr val="bg1"/>
                </a:solidFill>
              </a:rPr>
              <a:t>Packt</a:t>
            </a:r>
            <a:r>
              <a:rPr lang="fr-CA" sz="1600" dirty="0" smtClean="0">
                <a:solidFill>
                  <a:schemeClr val="bg1"/>
                </a:solidFill>
              </a:rPr>
              <a:t> Publisher Java EE 7 </a:t>
            </a:r>
            <a:r>
              <a:rPr lang="fr-CA" sz="1600" dirty="0" err="1" smtClean="0">
                <a:solidFill>
                  <a:schemeClr val="bg1"/>
                </a:solidFill>
              </a:rPr>
              <a:t>with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GlassFish</a:t>
            </a:r>
            <a:r>
              <a:rPr lang="fr-CA" sz="1600" dirty="0" smtClean="0">
                <a:solidFill>
                  <a:schemeClr val="bg1"/>
                </a:solidFill>
              </a:rPr>
              <a:t> 4 Application Server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Java EE7 new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Servlets</a:t>
            </a:r>
            <a:r>
              <a:rPr lang="en-US" sz="1400" dirty="0" smtClean="0">
                <a:solidFill>
                  <a:srgbClr val="3C5790"/>
                </a:solidFill>
              </a:rPr>
              <a:t> 3.1: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Asynchronous IO based on NIO 2.0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Simplified asynchronous </a:t>
            </a:r>
            <a:r>
              <a:rPr lang="en-US" sz="1200" dirty="0" err="1" smtClean="0">
                <a:solidFill>
                  <a:srgbClr val="3C5790"/>
                </a:solidFill>
              </a:rPr>
              <a:t>servlets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Utilized java EE concurrency utilities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Enable support for </a:t>
            </a:r>
            <a:r>
              <a:rPr lang="en-US" sz="1200" dirty="0" err="1" smtClean="0">
                <a:solidFill>
                  <a:srgbClr val="3C5790"/>
                </a:solidFill>
              </a:rPr>
              <a:t>WebSockets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Java Message Server 2.0: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Integration with CDI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Server Faces 2.2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Support implementation for </a:t>
            </a:r>
            <a:r>
              <a:rPr lang="en-US" sz="1200" dirty="0" err="1" smtClean="0">
                <a:solidFill>
                  <a:srgbClr val="3C5790"/>
                </a:solidFill>
              </a:rPr>
              <a:t>Portlet</a:t>
            </a:r>
            <a:r>
              <a:rPr lang="en-US" sz="1200" dirty="0" smtClean="0">
                <a:solidFill>
                  <a:srgbClr val="3C5790"/>
                </a:solidFill>
              </a:rPr>
              <a:t> Bridge 2.0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Integration with CDI, OSGI, JSF </a:t>
            </a:r>
            <a:r>
              <a:rPr lang="en-US" sz="1200" dirty="0" err="1" smtClean="0">
                <a:solidFill>
                  <a:srgbClr val="3C5790"/>
                </a:solidFill>
              </a:rPr>
              <a:t>artefacts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EJB 3.2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New annotations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Bean Validation 1.1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Integration with </a:t>
            </a:r>
            <a:r>
              <a:rPr lang="en-US" sz="1200" dirty="0" err="1" smtClean="0">
                <a:solidFill>
                  <a:srgbClr val="3C5790"/>
                </a:solidFill>
              </a:rPr>
              <a:t>javaEE</a:t>
            </a:r>
            <a:r>
              <a:rPr lang="en-US" sz="1200" dirty="0" smtClean="0">
                <a:solidFill>
                  <a:srgbClr val="3C5790"/>
                </a:solidFill>
              </a:rPr>
              <a:t> specs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Jcache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New API for temporary, in-memory cache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API for JSON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Produces and consumes JSON using </a:t>
            </a:r>
            <a:r>
              <a:rPr lang="en-US" sz="1200" dirty="0" err="1" smtClean="0">
                <a:solidFill>
                  <a:srgbClr val="3C5790"/>
                </a:solidFill>
              </a:rPr>
              <a:t>api</a:t>
            </a:r>
            <a:r>
              <a:rPr lang="en-US" sz="1200" dirty="0" smtClean="0">
                <a:solidFill>
                  <a:srgbClr val="3C5790"/>
                </a:solidFill>
              </a:rPr>
              <a:t> similar to DOM and </a:t>
            </a:r>
            <a:r>
              <a:rPr lang="en-US" sz="1200" dirty="0" err="1" smtClean="0">
                <a:solidFill>
                  <a:srgbClr val="3C5790"/>
                </a:solidFill>
              </a:rPr>
              <a:t>StaX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Batch application for Java platform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Programming model for batch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Java EE7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Glassfish 4 implements the Java EE 7 specifications.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Glassfish is the first server compatible with the enterprise Java standard.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14600"/>
            <a:ext cx="7086600" cy="413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Servlets 3.1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Servlet</a:t>
            </a:r>
            <a:r>
              <a:rPr lang="en-US" sz="3200" dirty="0" smtClean="0">
                <a:solidFill>
                  <a:schemeClr val="bg1"/>
                </a:solidFill>
              </a:rPr>
              <a:t> 3.1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Servlets</a:t>
            </a:r>
            <a:r>
              <a:rPr lang="en-US" sz="1400" dirty="0" smtClean="0">
                <a:solidFill>
                  <a:srgbClr val="3C5790"/>
                </a:solidFill>
              </a:rPr>
              <a:t> 3.1 includes features like: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Non-Blocking I/O API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WebSocket</a:t>
            </a:r>
            <a:r>
              <a:rPr lang="en-US" sz="1200" dirty="0" smtClean="0">
                <a:solidFill>
                  <a:srgbClr val="3C5790"/>
                </a:solidFill>
              </a:rPr>
              <a:t> API for working with </a:t>
            </a:r>
            <a:r>
              <a:rPr lang="en-US" sz="1200" dirty="0" err="1" smtClean="0">
                <a:solidFill>
                  <a:srgbClr val="3C5790"/>
                </a:solidFill>
              </a:rPr>
              <a:t>WebSocket</a:t>
            </a:r>
            <a:r>
              <a:rPr lang="en-US" sz="1200" dirty="0" smtClean="0">
                <a:solidFill>
                  <a:srgbClr val="3C5790"/>
                </a:solidFill>
              </a:rPr>
              <a:t> protocol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Security enhancements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Miscellaneous updates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ReaderListener</a:t>
            </a:r>
            <a:r>
              <a:rPr lang="en-US" sz="1400" dirty="0" smtClean="0">
                <a:solidFill>
                  <a:srgbClr val="3C5790"/>
                </a:solidFill>
              </a:rPr>
              <a:t>/</a:t>
            </a:r>
            <a:r>
              <a:rPr lang="en-US" sz="1400" b="1" dirty="0" err="1" smtClean="0">
                <a:solidFill>
                  <a:srgbClr val="3C5790"/>
                </a:solidFill>
              </a:rPr>
              <a:t>WriteListener</a:t>
            </a:r>
            <a:r>
              <a:rPr lang="en-US" sz="1400" dirty="0" smtClean="0">
                <a:solidFill>
                  <a:srgbClr val="3C5790"/>
                </a:solidFill>
              </a:rPr>
              <a:t> were added for </a:t>
            </a:r>
            <a:r>
              <a:rPr lang="en-US" sz="1400" dirty="0" err="1" smtClean="0">
                <a:solidFill>
                  <a:srgbClr val="3C5790"/>
                </a:solidFill>
              </a:rPr>
              <a:t>nonblocking</a:t>
            </a:r>
            <a:r>
              <a:rPr lang="en-US" sz="1400" dirty="0" smtClean="0">
                <a:solidFill>
                  <a:srgbClr val="3C5790"/>
                </a:solidFill>
              </a:rPr>
              <a:t> API and have callback methods.</a:t>
            </a:r>
          </a:p>
          <a:p>
            <a:pPr>
              <a:buNone/>
            </a:pPr>
            <a:r>
              <a:rPr lang="en-US" sz="1400" dirty="0" smtClean="0">
                <a:solidFill>
                  <a:srgbClr val="3C5790"/>
                </a:solidFill>
              </a:rPr>
              <a:t>	</a:t>
            </a:r>
            <a:r>
              <a:rPr lang="en-US" sz="1400" dirty="0" err="1" smtClean="0">
                <a:solidFill>
                  <a:srgbClr val="3C5790"/>
                </a:solidFill>
              </a:rPr>
              <a:t>AsyncContext</a:t>
            </a:r>
            <a:r>
              <a:rPr lang="en-US" sz="1400" dirty="0" smtClean="0">
                <a:solidFill>
                  <a:srgbClr val="3C5790"/>
                </a:solidFill>
              </a:rPr>
              <a:t> context = </a:t>
            </a:r>
            <a:r>
              <a:rPr lang="en-US" sz="1400" dirty="0" err="1" smtClean="0">
                <a:solidFill>
                  <a:srgbClr val="3C5790"/>
                </a:solidFill>
              </a:rPr>
              <a:t>request.startAsync</a:t>
            </a:r>
            <a:r>
              <a:rPr lang="en-US" sz="1400" dirty="0" smtClean="0">
                <a:solidFill>
                  <a:srgbClr val="3C5790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3C5790"/>
                </a:solidFill>
              </a:rPr>
              <a:t>	</a:t>
            </a:r>
            <a:r>
              <a:rPr lang="en-US" sz="1400" dirty="0" err="1" smtClean="0">
                <a:solidFill>
                  <a:srgbClr val="3C5790"/>
                </a:solidFill>
              </a:rPr>
              <a:t>ServletInputStream</a:t>
            </a:r>
            <a:r>
              <a:rPr lang="en-US" sz="1400" dirty="0" smtClean="0">
                <a:solidFill>
                  <a:srgbClr val="3C5790"/>
                </a:solidFill>
              </a:rPr>
              <a:t> input = </a:t>
            </a:r>
            <a:r>
              <a:rPr lang="en-US" sz="1400" dirty="0" err="1" smtClean="0">
                <a:solidFill>
                  <a:srgbClr val="3C5790"/>
                </a:solidFill>
              </a:rPr>
              <a:t>request.getInputStream</a:t>
            </a:r>
            <a:r>
              <a:rPr lang="en-US" sz="1400" dirty="0" smtClean="0">
                <a:solidFill>
                  <a:srgbClr val="3C5790"/>
                </a:solidFill>
              </a:rPr>
              <a:t>();</a:t>
            </a:r>
          </a:p>
          <a:p>
            <a:pPr>
              <a:buNone/>
            </a:pPr>
            <a:r>
              <a:rPr lang="en-US" sz="1400" dirty="0" smtClean="0">
                <a:solidFill>
                  <a:srgbClr val="3C5790"/>
                </a:solidFill>
              </a:rPr>
              <a:t>	</a:t>
            </a:r>
            <a:r>
              <a:rPr lang="en-US" sz="1400" dirty="0" err="1" smtClean="0">
                <a:solidFill>
                  <a:srgbClr val="3C5790"/>
                </a:solidFill>
              </a:rPr>
              <a:t>input.setReadListener</a:t>
            </a:r>
            <a:r>
              <a:rPr lang="en-US" sz="1400" dirty="0" smtClean="0">
                <a:solidFill>
                  <a:srgbClr val="3C5790"/>
                </a:solidFill>
              </a:rPr>
              <a:t>(new </a:t>
            </a:r>
            <a:r>
              <a:rPr lang="en-US" sz="1400" dirty="0" err="1" smtClean="0">
                <a:solidFill>
                  <a:srgbClr val="3C5790"/>
                </a:solidFill>
              </a:rPr>
              <a:t>ReadListenerImpl</a:t>
            </a:r>
            <a:r>
              <a:rPr lang="en-US" sz="1400" dirty="0" smtClean="0">
                <a:solidFill>
                  <a:srgbClr val="3C5790"/>
                </a:solidFill>
              </a:rPr>
              <a:t>(input, context));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AsyncContext</a:t>
            </a:r>
            <a:r>
              <a:rPr lang="en-US" sz="1400" dirty="0" smtClean="0">
                <a:solidFill>
                  <a:srgbClr val="3C5790"/>
                </a:solidFill>
              </a:rPr>
              <a:t> was added in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3.0 for asynchronous operation and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should be annotated as @</a:t>
            </a:r>
            <a:r>
              <a:rPr lang="en-US" sz="1400" dirty="0" err="1" smtClean="0">
                <a:solidFill>
                  <a:srgbClr val="3C5790"/>
                </a:solidFill>
              </a:rPr>
              <a:t>WebServlet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asyncSupported</a:t>
            </a:r>
            <a:r>
              <a:rPr lang="en-US" sz="1400" dirty="0" smtClean="0">
                <a:solidFill>
                  <a:srgbClr val="3C5790"/>
                </a:solidFill>
              </a:rPr>
              <a:t> attribute set to true.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7506</TotalTime>
  <Words>2604</Words>
  <Application>Microsoft Office PowerPoint</Application>
  <PresentationFormat>On-screen Show (4:3)</PresentationFormat>
  <Paragraphs>294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143</vt:lpstr>
      <vt:lpstr>Java Enterprise Edition 7</vt:lpstr>
      <vt:lpstr>Contents</vt:lpstr>
      <vt:lpstr>What is Java EE?</vt:lpstr>
      <vt:lpstr>History</vt:lpstr>
      <vt:lpstr>Java EE7 Specifications</vt:lpstr>
      <vt:lpstr>Java EE7 new features</vt:lpstr>
      <vt:lpstr>Java EE7 Implementations</vt:lpstr>
      <vt:lpstr>Servlets 3.1</vt:lpstr>
      <vt:lpstr>Servlet 3.1</vt:lpstr>
      <vt:lpstr>Servlet 3.1 (cont.)</vt:lpstr>
      <vt:lpstr>Java Server Faces 2.2</vt:lpstr>
      <vt:lpstr>JSF 2.2 </vt:lpstr>
      <vt:lpstr>Enterprise Java Beans 3.2</vt:lpstr>
      <vt:lpstr>EJB 3.2</vt:lpstr>
      <vt:lpstr>Java Persistence API 2.1</vt:lpstr>
      <vt:lpstr>JPA 2.1</vt:lpstr>
      <vt:lpstr>Context Dependency Injection 1.1</vt:lpstr>
      <vt:lpstr>CDI 1.1</vt:lpstr>
      <vt:lpstr>Java Message Service 2.0</vt:lpstr>
      <vt:lpstr>JMS 2.0</vt:lpstr>
      <vt:lpstr>JMS 2.0 (cont.)</vt:lpstr>
      <vt:lpstr>JMS 2.0 (cont.)</vt:lpstr>
      <vt:lpstr>JSON Processing</vt:lpstr>
      <vt:lpstr>JSON-P </vt:lpstr>
      <vt:lpstr>JSON-P (cont.) </vt:lpstr>
      <vt:lpstr>JSON-P (cont.) </vt:lpstr>
      <vt:lpstr>JSON-P (cont.) </vt:lpstr>
      <vt:lpstr>WebSockets</vt:lpstr>
      <vt:lpstr>WebSockets</vt:lpstr>
      <vt:lpstr>WebSockets (cont.)</vt:lpstr>
      <vt:lpstr>WebSockets (cont.)</vt:lpstr>
      <vt:lpstr>Interceptors 1.2</vt:lpstr>
      <vt:lpstr>Interceptors 1.2</vt:lpstr>
      <vt:lpstr>Interceptors 1.2 (cont.)</vt:lpstr>
      <vt:lpstr>Bean Validation 1.1</vt:lpstr>
      <vt:lpstr>Bean Validation 1.1</vt:lpstr>
      <vt:lpstr>Bean Validation 1.1 (cont.)</vt:lpstr>
      <vt:lpstr>Bean Validation 1.1 (cont.)</vt:lpstr>
      <vt:lpstr>Bean Validation 1.1 (cont.)</vt:lpstr>
      <vt:lpstr>Bean Validation 1.1 (cont.)</vt:lpstr>
      <vt:lpstr>Java Transaction API 1.2</vt:lpstr>
      <vt:lpstr>JTA 1.2</vt:lpstr>
      <vt:lpstr>JTA 1.2 (cont.)</vt:lpstr>
      <vt:lpstr>Java Connector Architecture 1.7</vt:lpstr>
      <vt:lpstr>JCA 1.7</vt:lpstr>
      <vt:lpstr>JCA 1.7 (cont.)</vt:lpstr>
      <vt:lpstr>JCA 1.7 (cont.)</vt:lpstr>
      <vt:lpstr>JCA 1.7 (cont.)</vt:lpstr>
      <vt:lpstr>Java API for RESTFul WebServices 2.0</vt:lpstr>
      <vt:lpstr>JAX-RS 2.0</vt:lpstr>
      <vt:lpstr>JAX-RS 2.0 (cont.)</vt:lpstr>
      <vt:lpstr>Batch Applications</vt:lpstr>
      <vt:lpstr>Batch Applications</vt:lpstr>
      <vt:lpstr>Batch Applications (cont.)</vt:lpstr>
      <vt:lpstr>Batch Applications (cont.)</vt:lpstr>
      <vt:lpstr>Batch Applications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757</cp:revision>
  <dcterms:created xsi:type="dcterms:W3CDTF">2012-04-12T06:19:17Z</dcterms:created>
  <dcterms:modified xsi:type="dcterms:W3CDTF">2014-12-28T11:54:18Z</dcterms:modified>
</cp:coreProperties>
</file>