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74" r:id="rId5"/>
    <p:sldId id="372" r:id="rId6"/>
    <p:sldId id="375" r:id="rId7"/>
    <p:sldId id="376" r:id="rId8"/>
    <p:sldId id="377" r:id="rId9"/>
    <p:sldId id="373" r:id="rId10"/>
    <p:sldId id="381" r:id="rId11"/>
    <p:sldId id="378" r:id="rId12"/>
    <p:sldId id="300" r:id="rId13"/>
    <p:sldId id="380" r:id="rId14"/>
    <p:sldId id="382" r:id="rId15"/>
    <p:sldId id="384" r:id="rId16"/>
    <p:sldId id="411" r:id="rId17"/>
    <p:sldId id="412" r:id="rId18"/>
    <p:sldId id="383" r:id="rId19"/>
    <p:sldId id="387" r:id="rId20"/>
    <p:sldId id="388" r:id="rId21"/>
    <p:sldId id="379" r:id="rId22"/>
    <p:sldId id="390" r:id="rId23"/>
    <p:sldId id="391" r:id="rId24"/>
    <p:sldId id="392" r:id="rId25"/>
    <p:sldId id="393" r:id="rId26"/>
    <p:sldId id="394" r:id="rId27"/>
    <p:sldId id="396" r:id="rId28"/>
    <p:sldId id="395" r:id="rId29"/>
    <p:sldId id="397" r:id="rId30"/>
    <p:sldId id="400" r:id="rId31"/>
    <p:sldId id="401" r:id="rId32"/>
    <p:sldId id="399" r:id="rId33"/>
    <p:sldId id="402" r:id="rId34"/>
    <p:sldId id="398" r:id="rId35"/>
    <p:sldId id="403" r:id="rId36"/>
    <p:sldId id="404" r:id="rId37"/>
    <p:sldId id="389" r:id="rId38"/>
    <p:sldId id="406" r:id="rId39"/>
    <p:sldId id="407" r:id="rId40"/>
    <p:sldId id="408" r:id="rId41"/>
    <p:sldId id="410" r:id="rId42"/>
    <p:sldId id="409" r:id="rId43"/>
    <p:sldId id="259" r:id="rId44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4" autoAdjust="0"/>
    <p:restoredTop sz="94660"/>
  </p:normalViewPr>
  <p:slideViewPr>
    <p:cSldViewPr>
      <p:cViewPr>
        <p:scale>
          <a:sx n="100" d="100"/>
          <a:sy n="100" d="100"/>
        </p:scale>
        <p:origin x="-1092" y="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16/02/2015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16/02/2015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16/02/2015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16/02/2015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16/02/2015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16/02/2015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16/02/2015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16/02/2015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16/02/2015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16/02/2015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16/02/2015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16/02/2015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ro-RO" sz="4000" dirty="0" smtClean="0">
                <a:solidFill>
                  <a:schemeClr val="bg1"/>
                </a:solidFill>
              </a:rPr>
              <a:t>Java FX</a:t>
            </a:r>
            <a:endParaRPr lang="fr-CA" sz="38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 smtClean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Features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Canvas API</a:t>
            </a:r>
            <a:endParaRPr lang="ro-RO" sz="14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enable drawing directly within an area of the </a:t>
            </a:r>
            <a:r>
              <a:rPr lang="en-US" sz="1200" dirty="0" err="1" smtClean="0">
                <a:solidFill>
                  <a:srgbClr val="3C5790"/>
                </a:solidFill>
              </a:rPr>
              <a:t>JavaFX</a:t>
            </a:r>
            <a:r>
              <a:rPr lang="en-US" sz="1200" dirty="0" smtClean="0">
                <a:solidFill>
                  <a:srgbClr val="3C5790"/>
                </a:solidFill>
              </a:rPr>
              <a:t> scene.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Printing API</a:t>
            </a:r>
            <a:endParaRPr lang="ro-RO" sz="14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The </a:t>
            </a:r>
            <a:r>
              <a:rPr lang="en-US" sz="1200" dirty="0" err="1" smtClean="0">
                <a:solidFill>
                  <a:srgbClr val="3C5790"/>
                </a:solidFill>
              </a:rPr>
              <a:t>javafx.print</a:t>
            </a:r>
            <a:r>
              <a:rPr lang="en-US" sz="1200" dirty="0" smtClean="0">
                <a:solidFill>
                  <a:srgbClr val="3C5790"/>
                </a:solidFill>
              </a:rPr>
              <a:t> package was added in Java SE 8 release.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Rich Text Support</a:t>
            </a:r>
            <a:endParaRPr lang="ro-RO" sz="14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JavaFX</a:t>
            </a:r>
            <a:r>
              <a:rPr lang="en-US" sz="1200" dirty="0" smtClean="0">
                <a:solidFill>
                  <a:srgbClr val="3C5790"/>
                </a:solidFill>
              </a:rPr>
              <a:t> 8 enhanced text support, including bi-directional text and complex text scripts.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Multitouch</a:t>
            </a:r>
            <a:r>
              <a:rPr lang="en-US" sz="1400" dirty="0" smtClean="0">
                <a:solidFill>
                  <a:srgbClr val="3C5790"/>
                </a:solidFill>
              </a:rPr>
              <a:t> Support</a:t>
            </a:r>
            <a:endParaRPr lang="ro-RO" sz="14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JavaFX</a:t>
            </a:r>
            <a:r>
              <a:rPr lang="en-US" sz="1200" dirty="0" smtClean="0">
                <a:solidFill>
                  <a:srgbClr val="3C5790"/>
                </a:solidFill>
              </a:rPr>
              <a:t> provides support for </a:t>
            </a:r>
            <a:r>
              <a:rPr lang="en-US" sz="1200" dirty="0" err="1" smtClean="0">
                <a:solidFill>
                  <a:srgbClr val="3C5790"/>
                </a:solidFill>
              </a:rPr>
              <a:t>multitouch</a:t>
            </a:r>
            <a:r>
              <a:rPr lang="en-US" sz="1200" dirty="0" smtClean="0">
                <a:solidFill>
                  <a:srgbClr val="3C5790"/>
                </a:solidFill>
              </a:rPr>
              <a:t> operations, based on the capabilities of the OS.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High performance media engine</a:t>
            </a:r>
            <a:endParaRPr lang="ro-RO" sz="14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The media pipeline supports the playback of web multimedia content, based on </a:t>
            </a:r>
            <a:r>
              <a:rPr lang="en-US" sz="1200" dirty="0" err="1" smtClean="0">
                <a:solidFill>
                  <a:srgbClr val="3C5790"/>
                </a:solidFill>
              </a:rPr>
              <a:t>GStreamer</a:t>
            </a:r>
            <a:r>
              <a:rPr lang="en-US" sz="1200" dirty="0" smtClean="0">
                <a:solidFill>
                  <a:srgbClr val="3C5790"/>
                </a:solidFill>
              </a:rPr>
              <a:t> media framework.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Hardware-accelerated graphics pipeline</a:t>
            </a:r>
            <a:endParaRPr lang="ro-RO" sz="14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JavaFx</a:t>
            </a:r>
            <a:r>
              <a:rPr lang="en-US" sz="1200" dirty="0" smtClean="0">
                <a:solidFill>
                  <a:srgbClr val="3C5790"/>
                </a:solidFill>
              </a:rPr>
              <a:t> graphics are based on Prism rendering pipeline.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Runtime Libraries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All </a:t>
            </a:r>
            <a:r>
              <a:rPr lang="en-US" sz="1400" dirty="0" err="1" smtClean="0">
                <a:solidFill>
                  <a:srgbClr val="3C5790"/>
                </a:solidFill>
              </a:rPr>
              <a:t>JavaFX</a:t>
            </a:r>
            <a:r>
              <a:rPr lang="en-US" sz="1400" dirty="0" smtClean="0">
                <a:solidFill>
                  <a:srgbClr val="3C5790"/>
                </a:solidFill>
              </a:rPr>
              <a:t> classes are packaged in a jar called jfxrt.jar that is located in the JRE_HOME\lib\ext directory.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Java 8 compiler(</a:t>
            </a:r>
            <a:r>
              <a:rPr lang="en-US" sz="1400" dirty="0" err="1" smtClean="0">
                <a:solidFill>
                  <a:srgbClr val="3C5790"/>
                </a:solidFill>
              </a:rPr>
              <a:t>javax</a:t>
            </a:r>
            <a:r>
              <a:rPr lang="en-US" sz="1400" dirty="0" smtClean="0">
                <a:solidFill>
                  <a:srgbClr val="3C5790"/>
                </a:solidFill>
              </a:rPr>
              <a:t> command) and launcher(java command) automatically include the </a:t>
            </a:r>
            <a:r>
              <a:rPr lang="en-US" sz="1400" dirty="0" err="1" smtClean="0">
                <a:solidFill>
                  <a:srgbClr val="3C5790"/>
                </a:solidFill>
              </a:rPr>
              <a:t>JavaFX</a:t>
            </a:r>
            <a:r>
              <a:rPr lang="en-US" sz="1400" dirty="0" smtClean="0">
                <a:solidFill>
                  <a:srgbClr val="3C5790"/>
                </a:solidFill>
              </a:rPr>
              <a:t> runtime JAR file in the CLASSPATH.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 err="1" smtClean="0">
                <a:solidFill>
                  <a:srgbClr val="3C5790"/>
                </a:solidFill>
              </a:rPr>
              <a:t>Netbeans</a:t>
            </a:r>
            <a:r>
              <a:rPr lang="en-US" sz="1400" dirty="0" smtClean="0">
                <a:solidFill>
                  <a:srgbClr val="3C5790"/>
                </a:solidFill>
              </a:rPr>
              <a:t> IDE automatically includes the </a:t>
            </a:r>
            <a:r>
              <a:rPr lang="en-US" sz="1400" dirty="0" err="1" smtClean="0">
                <a:solidFill>
                  <a:srgbClr val="3C5790"/>
                </a:solidFill>
              </a:rPr>
              <a:t>JavaFX</a:t>
            </a:r>
            <a:r>
              <a:rPr lang="en-US" sz="1400" dirty="0" smtClean="0">
                <a:solidFill>
                  <a:srgbClr val="3C5790"/>
                </a:solidFill>
              </a:rPr>
              <a:t> runtime JAR file in the CLASSPATH when creating Java/</a:t>
            </a:r>
            <a:r>
              <a:rPr lang="en-US" sz="1400" dirty="0" err="1" smtClean="0">
                <a:solidFill>
                  <a:srgbClr val="3C5790"/>
                </a:solidFill>
              </a:rPr>
              <a:t>JavaFX</a:t>
            </a:r>
            <a:r>
              <a:rPr lang="en-US" sz="1400" dirty="0" smtClean="0">
                <a:solidFill>
                  <a:srgbClr val="3C5790"/>
                </a:solidFill>
              </a:rPr>
              <a:t> projects.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Core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9144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JavaFX</a:t>
            </a:r>
            <a:r>
              <a:rPr lang="en-US" sz="1400" dirty="0" smtClean="0">
                <a:solidFill>
                  <a:srgbClr val="3C5790"/>
                </a:solidFill>
              </a:rPr>
              <a:t> application needs to extends </a:t>
            </a:r>
            <a:r>
              <a:rPr lang="en-US" sz="1400" b="1" dirty="0" err="1" smtClean="0">
                <a:solidFill>
                  <a:srgbClr val="3C5790"/>
                </a:solidFill>
              </a:rPr>
              <a:t>javafx.application.Application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It contains the abstract method </a:t>
            </a:r>
            <a:r>
              <a:rPr lang="en-US" sz="1400" b="1" dirty="0" smtClean="0">
                <a:solidFill>
                  <a:srgbClr val="3C5790"/>
                </a:solidFill>
              </a:rPr>
              <a:t>start</a:t>
            </a:r>
            <a:r>
              <a:rPr lang="en-US" sz="1400" dirty="0" smtClean="0">
                <a:solidFill>
                  <a:srgbClr val="3C5790"/>
                </a:solidFill>
              </a:rPr>
              <a:t>(Stage) that needs to be implemented.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In order to launch the </a:t>
            </a:r>
            <a:r>
              <a:rPr lang="ro-RO" sz="1400" dirty="0" smtClean="0">
                <a:solidFill>
                  <a:srgbClr val="3C5790"/>
                </a:solidFill>
              </a:rPr>
              <a:t>J</a:t>
            </a:r>
            <a:r>
              <a:rPr lang="en-US" sz="1400" dirty="0" err="1" smtClean="0">
                <a:solidFill>
                  <a:srgbClr val="3C5790"/>
                </a:solidFill>
              </a:rPr>
              <a:t>ava</a:t>
            </a:r>
            <a:r>
              <a:rPr lang="ro-RO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FX application the static method </a:t>
            </a:r>
            <a:r>
              <a:rPr lang="en-US" sz="1400" b="1" dirty="0" smtClean="0">
                <a:solidFill>
                  <a:srgbClr val="3C5790"/>
                </a:solidFill>
              </a:rPr>
              <a:t>launch()</a:t>
            </a:r>
            <a:r>
              <a:rPr lang="en-US" sz="1400" dirty="0" smtClean="0">
                <a:solidFill>
                  <a:srgbClr val="3C5790"/>
                </a:solidFill>
              </a:rPr>
              <a:t> needs to be called in main().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971800"/>
            <a:ext cx="6581775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Core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Java FX runtime creates 2 threads: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JavaFX</a:t>
            </a:r>
            <a:r>
              <a:rPr lang="en-US" sz="1200" dirty="0" smtClean="0">
                <a:solidFill>
                  <a:srgbClr val="3C5790"/>
                </a:solidFill>
              </a:rPr>
              <a:t> launcher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JavaFX</a:t>
            </a:r>
            <a:r>
              <a:rPr lang="en-US" sz="1200" dirty="0" smtClean="0">
                <a:solidFill>
                  <a:srgbClr val="3C5790"/>
                </a:solidFill>
              </a:rPr>
              <a:t> application thread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b="1" dirty="0" smtClean="0">
                <a:solidFill>
                  <a:srgbClr val="3C5790"/>
                </a:solidFill>
              </a:rPr>
              <a:t>launch()</a:t>
            </a:r>
            <a:r>
              <a:rPr lang="en-US" sz="1400" dirty="0" smtClean="0">
                <a:solidFill>
                  <a:srgbClr val="3C5790"/>
                </a:solidFill>
              </a:rPr>
              <a:t> method of the Application class creates these threads and calls: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no-</a:t>
            </a:r>
            <a:r>
              <a:rPr lang="en-US" sz="1200" dirty="0" err="1" smtClean="0">
                <a:solidFill>
                  <a:srgbClr val="3C5790"/>
                </a:solidFill>
              </a:rPr>
              <a:t>args</a:t>
            </a:r>
            <a:r>
              <a:rPr lang="en-US" sz="1200" dirty="0" smtClean="0">
                <a:solidFill>
                  <a:srgbClr val="3C5790"/>
                </a:solidFill>
              </a:rPr>
              <a:t> constructor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init() method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start() method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stop() method</a:t>
            </a:r>
            <a:endParaRPr lang="ro-RO" sz="12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Core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It is not allowed to create a Stage or a </a:t>
            </a:r>
            <a:r>
              <a:rPr lang="en-US" sz="1400" dirty="0" err="1" smtClean="0">
                <a:solidFill>
                  <a:srgbClr val="3C5790"/>
                </a:solidFill>
              </a:rPr>
              <a:t>Scen</a:t>
            </a:r>
            <a:r>
              <a:rPr lang="en-US" sz="1400" dirty="0" smtClean="0">
                <a:solidFill>
                  <a:srgbClr val="3C5790"/>
                </a:solidFill>
              </a:rPr>
              <a:t> on the </a:t>
            </a:r>
            <a:r>
              <a:rPr lang="en-US" sz="1400" dirty="0" err="1" smtClean="0">
                <a:solidFill>
                  <a:srgbClr val="3C5790"/>
                </a:solidFill>
              </a:rPr>
              <a:t>JavaFX</a:t>
            </a:r>
            <a:r>
              <a:rPr lang="en-US" sz="1400" dirty="0" smtClean="0">
                <a:solidFill>
                  <a:srgbClr val="3C5790"/>
                </a:solidFill>
              </a:rPr>
              <a:t> Launcher Thread.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They must be created on the </a:t>
            </a:r>
            <a:r>
              <a:rPr lang="en-US" sz="1400" dirty="0" err="1" smtClean="0">
                <a:solidFill>
                  <a:srgbClr val="3C5790"/>
                </a:solidFill>
              </a:rPr>
              <a:t>JavaFX</a:t>
            </a:r>
            <a:r>
              <a:rPr lang="en-US" sz="1400" dirty="0" smtClean="0">
                <a:solidFill>
                  <a:srgbClr val="3C5790"/>
                </a:solidFill>
              </a:rPr>
              <a:t> Application Thread.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It is fine to create UI controls(</a:t>
            </a:r>
            <a:r>
              <a:rPr lang="en-US" sz="1400" dirty="0" err="1" smtClean="0">
                <a:solidFill>
                  <a:srgbClr val="3C5790"/>
                </a:solidFill>
              </a:rPr>
              <a:t>buttons,shapes</a:t>
            </a:r>
            <a:r>
              <a:rPr lang="en-US" sz="1400" dirty="0" smtClean="0">
                <a:solidFill>
                  <a:srgbClr val="3C5790"/>
                </a:solidFill>
              </a:rPr>
              <a:t>) in the init(0 method.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 </a:t>
            </a:r>
            <a:r>
              <a:rPr lang="en-US" sz="1400" dirty="0" err="1" smtClean="0">
                <a:solidFill>
                  <a:srgbClr val="3C5790"/>
                </a:solidFill>
              </a:rPr>
              <a:t>JavaFX</a:t>
            </a:r>
            <a:r>
              <a:rPr lang="en-US" sz="1400" dirty="0" smtClean="0">
                <a:solidFill>
                  <a:srgbClr val="3C5790"/>
                </a:solidFill>
              </a:rPr>
              <a:t> application can be terminated by calling </a:t>
            </a:r>
            <a:r>
              <a:rPr lang="en-US" sz="1400" b="1" dirty="0" err="1" smtClean="0">
                <a:solidFill>
                  <a:srgbClr val="3C5790"/>
                </a:solidFill>
              </a:rPr>
              <a:t>Platform.exit</a:t>
            </a:r>
            <a:r>
              <a:rPr lang="en-US" sz="1400" b="1" dirty="0" smtClean="0">
                <a:solidFill>
                  <a:srgbClr val="3C5790"/>
                </a:solidFill>
              </a:rPr>
              <a:t>()</a:t>
            </a:r>
            <a:r>
              <a:rPr lang="en-US" sz="1400" dirty="0" smtClean="0">
                <a:solidFill>
                  <a:srgbClr val="3C5790"/>
                </a:solidFill>
              </a:rPr>
              <a:t> method.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 </a:t>
            </a:r>
            <a:r>
              <a:rPr lang="en-US" sz="1400" dirty="0" err="1" smtClean="0">
                <a:solidFill>
                  <a:srgbClr val="3C5790"/>
                </a:solidFill>
              </a:rPr>
              <a:t>JavaFX</a:t>
            </a:r>
            <a:r>
              <a:rPr lang="en-US" sz="1400" dirty="0" smtClean="0">
                <a:solidFill>
                  <a:srgbClr val="3C5790"/>
                </a:solidFill>
              </a:rPr>
              <a:t> application can be terminated implicitly when the last window is closed. 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This </a:t>
            </a:r>
            <a:r>
              <a:rPr lang="en-US" sz="1400" dirty="0" err="1" smtClean="0">
                <a:solidFill>
                  <a:srgbClr val="3C5790"/>
                </a:solidFill>
              </a:rPr>
              <a:t>behaviour</a:t>
            </a:r>
            <a:r>
              <a:rPr lang="en-US" sz="1400" dirty="0" smtClean="0">
                <a:solidFill>
                  <a:srgbClr val="3C5790"/>
                </a:solidFill>
              </a:rPr>
              <a:t> can be turned on/off using the static </a:t>
            </a:r>
            <a:r>
              <a:rPr lang="en-US" sz="1400" b="1" dirty="0" err="1" smtClean="0">
                <a:solidFill>
                  <a:srgbClr val="3C5790"/>
                </a:solidFill>
              </a:rPr>
              <a:t>setImplicitExit</a:t>
            </a:r>
            <a:r>
              <a:rPr lang="en-US" sz="1400" b="1" dirty="0" smtClean="0">
                <a:solidFill>
                  <a:srgbClr val="3C5790"/>
                </a:solidFill>
              </a:rPr>
              <a:t>(</a:t>
            </a:r>
            <a:r>
              <a:rPr lang="en-US" sz="1400" b="1" dirty="0" err="1" smtClean="0">
                <a:solidFill>
                  <a:srgbClr val="3C5790"/>
                </a:solidFill>
              </a:rPr>
              <a:t>boolean</a:t>
            </a:r>
            <a:r>
              <a:rPr lang="en-US" sz="1400" b="1" dirty="0" smtClean="0">
                <a:solidFill>
                  <a:srgbClr val="3C5790"/>
                </a:solidFill>
              </a:rPr>
              <a:t>)</a:t>
            </a:r>
            <a:r>
              <a:rPr lang="en-US" sz="1400" dirty="0" smtClean="0">
                <a:solidFill>
                  <a:srgbClr val="3C5790"/>
                </a:solidFill>
              </a:rPr>
              <a:t> on the Platform class.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When this behavior is turned on, the stop() method of the Application class is called before terminating the </a:t>
            </a:r>
            <a:r>
              <a:rPr lang="en-US" sz="1400" dirty="0" err="1" smtClean="0">
                <a:solidFill>
                  <a:srgbClr val="3C5790"/>
                </a:solidFill>
              </a:rPr>
              <a:t>JavaFX</a:t>
            </a:r>
            <a:r>
              <a:rPr lang="en-US" sz="1400" dirty="0" smtClean="0">
                <a:solidFill>
                  <a:srgbClr val="3C5790"/>
                </a:solidFill>
              </a:rPr>
              <a:t> Application Thread.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Core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JavaFX</a:t>
            </a:r>
            <a:r>
              <a:rPr lang="en-US" sz="1400" dirty="0" smtClean="0">
                <a:solidFill>
                  <a:srgbClr val="3C5790"/>
                </a:solidFill>
              </a:rPr>
              <a:t> supports properties, events, and binding through Properties and Binding APIs.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All properties in </a:t>
            </a:r>
            <a:r>
              <a:rPr lang="en-US" sz="1400" dirty="0" err="1" smtClean="0">
                <a:solidFill>
                  <a:srgbClr val="3C5790"/>
                </a:solidFill>
              </a:rPr>
              <a:t>JavaFX</a:t>
            </a:r>
            <a:r>
              <a:rPr lang="en-US" sz="1400" dirty="0" smtClean="0">
                <a:solidFill>
                  <a:srgbClr val="3C5790"/>
                </a:solidFill>
              </a:rPr>
              <a:t> are observable.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All read-write properties support binding. 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 property in </a:t>
            </a:r>
            <a:r>
              <a:rPr lang="en-US" sz="1400" dirty="0" err="1" smtClean="0">
                <a:solidFill>
                  <a:srgbClr val="3C5790"/>
                </a:solidFill>
              </a:rPr>
              <a:t>JavaFX</a:t>
            </a:r>
            <a:r>
              <a:rPr lang="en-US" sz="1400" dirty="0" smtClean="0">
                <a:solidFill>
                  <a:srgbClr val="3C5790"/>
                </a:solidFill>
              </a:rPr>
              <a:t> can represent a value or a collection of values.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Property classes provide two pairs of getter and setter methods: get(), set(), </a:t>
            </a:r>
            <a:r>
              <a:rPr lang="en-US" sz="1400" dirty="0" err="1" smtClean="0">
                <a:solidFill>
                  <a:srgbClr val="3C5790"/>
                </a:solidFill>
              </a:rPr>
              <a:t>getValue</a:t>
            </a:r>
            <a:r>
              <a:rPr lang="en-US" sz="1400" dirty="0" smtClean="0">
                <a:solidFill>
                  <a:srgbClr val="3C5790"/>
                </a:solidFill>
              </a:rPr>
              <a:t>(), </a:t>
            </a:r>
            <a:r>
              <a:rPr lang="en-US" sz="1400" dirty="0" err="1" smtClean="0">
                <a:solidFill>
                  <a:srgbClr val="3C5790"/>
                </a:solidFill>
              </a:rPr>
              <a:t>setValue</a:t>
            </a:r>
            <a:r>
              <a:rPr lang="en-US" sz="1400" dirty="0" smtClean="0">
                <a:solidFill>
                  <a:srgbClr val="3C5790"/>
                </a:solidFill>
              </a:rPr>
              <a:t>() methods.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FXML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3716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FXML is an XML-based language for building a user interface for </a:t>
            </a:r>
            <a:r>
              <a:rPr lang="en-US" sz="1400" dirty="0" err="1" smtClean="0">
                <a:solidFill>
                  <a:srgbClr val="3C5790"/>
                </a:solidFill>
              </a:rPr>
              <a:t>JavaFX</a:t>
            </a:r>
            <a:r>
              <a:rPr lang="en-US" sz="1400" dirty="0" smtClean="0">
                <a:solidFill>
                  <a:srgbClr val="3C5790"/>
                </a:solidFill>
              </a:rPr>
              <a:t> applications.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We can use FXML to build an entire scene or part of a scene.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FXML allows application developers to separate the logic for building the UI from the business logic.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If the UI part of the application changes, we don't need to recompile the </a:t>
            </a:r>
            <a:r>
              <a:rPr lang="en-US" sz="1400" dirty="0" err="1" smtClean="0">
                <a:solidFill>
                  <a:srgbClr val="3C5790"/>
                </a:solidFill>
              </a:rPr>
              <a:t>JavaFX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code</a:t>
            </a:r>
            <a:r>
              <a:rPr lang="ro-RO" sz="1400" dirty="0" smtClean="0">
                <a:solidFill>
                  <a:srgbClr val="3C5790"/>
                </a:solidFill>
              </a:rPr>
              <a:t>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ro-RO" sz="1400" dirty="0" smtClean="0">
                <a:solidFill>
                  <a:srgbClr val="3C5790"/>
                </a:solidFill>
              </a:rPr>
              <a:t>W</a:t>
            </a:r>
            <a:r>
              <a:rPr lang="en-US" sz="1400" dirty="0" smtClean="0">
                <a:solidFill>
                  <a:srgbClr val="3C5790"/>
                </a:solidFill>
              </a:rPr>
              <a:t>e </a:t>
            </a:r>
            <a:r>
              <a:rPr lang="en-US" sz="1400" dirty="0" smtClean="0">
                <a:solidFill>
                  <a:srgbClr val="3C5790"/>
                </a:solidFill>
              </a:rPr>
              <a:t>can change the FXML using a text editor and rerun the application.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886200"/>
            <a:ext cx="4267200" cy="1489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3657600"/>
            <a:ext cx="3655051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FXML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2743200"/>
            <a:ext cx="4724400" cy="314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72075" y="2790825"/>
            <a:ext cx="3743325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00750" y="4914900"/>
            <a:ext cx="1924050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Event Handling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event is an </a:t>
            </a:r>
            <a:r>
              <a:rPr lang="en-US" sz="1400" dirty="0" err="1" smtClean="0">
                <a:solidFill>
                  <a:srgbClr val="3C5790"/>
                </a:solidFill>
              </a:rPr>
              <a:t>occurence</a:t>
            </a:r>
            <a:r>
              <a:rPr lang="en-US" sz="1400" dirty="0" smtClean="0">
                <a:solidFill>
                  <a:srgbClr val="3C5790"/>
                </a:solidFill>
              </a:rPr>
              <a:t> of a user interaction with the application.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An event in </a:t>
            </a:r>
            <a:r>
              <a:rPr lang="en-US" sz="1400" dirty="0" err="1" smtClean="0">
                <a:solidFill>
                  <a:srgbClr val="3C5790"/>
                </a:solidFill>
              </a:rPr>
              <a:t>JavaFX</a:t>
            </a:r>
            <a:r>
              <a:rPr lang="en-US" sz="1400" dirty="0" smtClean="0">
                <a:solidFill>
                  <a:srgbClr val="3C5790"/>
                </a:solidFill>
              </a:rPr>
              <a:t> is represented by an </a:t>
            </a:r>
            <a:r>
              <a:rPr lang="en-US" sz="1400" b="1" dirty="0" err="1" smtClean="0">
                <a:solidFill>
                  <a:srgbClr val="3C5790"/>
                </a:solidFill>
              </a:rPr>
              <a:t>javafx.event.Event</a:t>
            </a:r>
            <a:r>
              <a:rPr lang="en-US" sz="1400" dirty="0" smtClean="0">
                <a:solidFill>
                  <a:srgbClr val="3C5790"/>
                </a:solidFill>
              </a:rPr>
              <a:t> class or any of its subclasses.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Every event in </a:t>
            </a:r>
            <a:r>
              <a:rPr lang="en-US" sz="1400" dirty="0" err="1" smtClean="0">
                <a:solidFill>
                  <a:srgbClr val="3C5790"/>
                </a:solidFill>
              </a:rPr>
              <a:t>JavaFX</a:t>
            </a:r>
            <a:r>
              <a:rPr lang="en-US" sz="1400" dirty="0" smtClean="0">
                <a:solidFill>
                  <a:srgbClr val="3C5790"/>
                </a:solidFill>
              </a:rPr>
              <a:t> has 3 properties: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event source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event target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event type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code that is executed in response to an event is known as an event handler or event filter.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When an event occurs it passes through a chain of event dispatchers.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Event Handling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524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An event route travel consists of 2 phases: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Capture phase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Bubbling phase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During the capture phase, an event travels from the head to tail of its event dispatch chain.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During the bubbling phase, an event travels from the tail to head of its event dispatch chain.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We can register multiple event filters for a node.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3581400"/>
            <a:ext cx="299883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3657600"/>
            <a:ext cx="2824353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 smtClean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6000" y="1295400"/>
            <a:ext cx="6400800" cy="5334000"/>
          </a:xfrm>
        </p:spPr>
        <p:txBody>
          <a:bodyPr/>
          <a:lstStyle/>
          <a:p>
            <a:r>
              <a:rPr lang="fr-CA" sz="1600" dirty="0" err="1" smtClean="0">
                <a:solidFill>
                  <a:srgbClr val="3C5790"/>
                </a:solidFill>
              </a:rPr>
              <a:t>What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is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ro-RO" sz="1600" dirty="0" smtClean="0">
                <a:solidFill>
                  <a:srgbClr val="3C5790"/>
                </a:solidFill>
              </a:rPr>
              <a:t>Java FX </a:t>
            </a:r>
            <a:r>
              <a:rPr lang="fr-CA" sz="1600" dirty="0" smtClean="0">
                <a:solidFill>
                  <a:srgbClr val="3C5790"/>
                </a:solidFill>
              </a:rPr>
              <a:t>?</a:t>
            </a:r>
            <a:endParaRPr lang="ro-RO" sz="1600" dirty="0" smtClean="0">
              <a:solidFill>
                <a:srgbClr val="3C5790"/>
              </a:solidFill>
            </a:endParaRPr>
          </a:p>
          <a:p>
            <a:r>
              <a:rPr lang="ro-RO" sz="1600" dirty="0" smtClean="0">
                <a:solidFill>
                  <a:srgbClr val="3C5790"/>
                </a:solidFill>
              </a:rPr>
              <a:t>History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Architecture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ro-RO" sz="1600" dirty="0" smtClean="0">
                <a:solidFill>
                  <a:srgbClr val="3C5790"/>
                </a:solidFill>
              </a:rPr>
              <a:t>Features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Runtime Libraries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Core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FXML</a:t>
            </a:r>
            <a:endParaRPr lang="ro-RO" sz="1600" dirty="0" smtClean="0">
              <a:solidFill>
                <a:srgbClr val="3C5790"/>
              </a:solidFill>
            </a:endParaRPr>
          </a:p>
          <a:p>
            <a:r>
              <a:rPr lang="ro-RO" sz="1600" dirty="0" smtClean="0">
                <a:solidFill>
                  <a:srgbClr val="3C5790"/>
                </a:solidFill>
              </a:rPr>
              <a:t>Event Handling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Layout </a:t>
            </a:r>
            <a:r>
              <a:rPr lang="ro-RO" sz="1600" dirty="0" smtClean="0">
                <a:solidFill>
                  <a:srgbClr val="3C5790"/>
                </a:solidFill>
              </a:rPr>
              <a:t>Panes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CSS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Controls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2D Shapes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Canvas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ro-RO" sz="1600" dirty="0" smtClean="0">
                <a:solidFill>
                  <a:srgbClr val="3C5790"/>
                </a:solidFill>
              </a:rPr>
              <a:t>Effects/Transformations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Animation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Bibliography</a:t>
            </a:r>
            <a:endParaRPr lang="fr-CA" sz="1600" dirty="0" smtClean="0">
              <a:solidFill>
                <a:srgbClr val="3C5790"/>
              </a:solidFill>
            </a:endParaRPr>
          </a:p>
          <a:p>
            <a:pPr>
              <a:buNone/>
            </a:pPr>
            <a:r>
              <a:rPr lang="fr-CA" sz="1600" dirty="0" smtClean="0">
                <a:solidFill>
                  <a:srgbClr val="3C5790"/>
                </a:solidFill>
              </a:rPr>
              <a:t/>
            </a:r>
            <a:br>
              <a:rPr lang="fr-CA" sz="1600" dirty="0" smtClean="0">
                <a:solidFill>
                  <a:srgbClr val="3C5790"/>
                </a:solidFill>
              </a:rPr>
            </a:br>
            <a:endParaRPr lang="fr-CA" sz="16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Event Handling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295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When the event occurs, the handle() method of the registered event filters and handlers for the node are called.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The Node, Scene, and Window classes contain event properties to store event handlers of some selected event types.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b="1" dirty="0" err="1" smtClean="0">
                <a:solidFill>
                  <a:srgbClr val="3C5790"/>
                </a:solidFill>
              </a:rPr>
              <a:t>onMouseClicked</a:t>
            </a:r>
            <a:r>
              <a:rPr lang="en-US" sz="1400" dirty="0" smtClean="0">
                <a:solidFill>
                  <a:srgbClr val="3C5790"/>
                </a:solidFill>
              </a:rPr>
              <a:t> property stores the event handler for the mouse-clicked event type, the </a:t>
            </a:r>
            <a:r>
              <a:rPr lang="en-US" sz="1400" b="1" dirty="0" err="1" smtClean="0">
                <a:solidFill>
                  <a:srgbClr val="3C5790"/>
                </a:solidFill>
              </a:rPr>
              <a:t>onKeyTyped</a:t>
            </a:r>
            <a:r>
              <a:rPr lang="en-US" sz="1400" dirty="0" smtClean="0">
                <a:solidFill>
                  <a:srgbClr val="3C5790"/>
                </a:solidFill>
              </a:rPr>
              <a:t> property stores the event handler for the key-typed event, etc.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5376333"/>
            <a:ext cx="5638800" cy="1253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0" y="3430756"/>
            <a:ext cx="5105400" cy="167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Layout Panes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We can use 2 types of layouts to arrange nodes in a scene graph: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 </a:t>
            </a:r>
            <a:r>
              <a:rPr lang="en-US" sz="1200" dirty="0" smtClean="0">
                <a:solidFill>
                  <a:srgbClr val="3C5790"/>
                </a:solidFill>
              </a:rPr>
              <a:t>static </a:t>
            </a:r>
            <a:r>
              <a:rPr lang="en-US" sz="1200" dirty="0" smtClean="0">
                <a:solidFill>
                  <a:srgbClr val="3C5790"/>
                </a:solidFill>
              </a:rPr>
              <a:t>layout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 </a:t>
            </a:r>
            <a:r>
              <a:rPr lang="en-US" sz="1200" dirty="0" smtClean="0">
                <a:solidFill>
                  <a:srgbClr val="3C5790"/>
                </a:solidFill>
              </a:rPr>
              <a:t>dynamic </a:t>
            </a:r>
            <a:r>
              <a:rPr lang="en-US" sz="1200" dirty="0" smtClean="0">
                <a:solidFill>
                  <a:srgbClr val="3C5790"/>
                </a:solidFill>
              </a:rPr>
              <a:t>layout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In static layout, the position and size of nodes are calculated once they stay the same as the window is resized.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In dynamic layout, nodes are laid out every time a user action necessitates a change in their position, size or both.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Both static and dynamic layouts have advantages and disadvantages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en-US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A static layout gives developers full control over the design of the user interface.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 dynamic layout requires more programming work and the logic is much more involved.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Layout Panes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905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A layout pane is a node that contains other nodes known as its children.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 layout pane is also known as a container or layout container.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 layout pane has a layout policy that controls how the layout </a:t>
            </a:r>
            <a:r>
              <a:rPr lang="en-US" sz="1400" dirty="0" smtClean="0">
                <a:solidFill>
                  <a:srgbClr val="3C5790"/>
                </a:solidFill>
              </a:rPr>
              <a:t>pane </a:t>
            </a:r>
            <a:r>
              <a:rPr lang="en-US" sz="1400" dirty="0" smtClean="0">
                <a:solidFill>
                  <a:srgbClr val="3C5790"/>
                </a:solidFill>
              </a:rPr>
              <a:t>lays out its children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Most of the containers attempt to give its children their preferred size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JavaFX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contains </a:t>
            </a:r>
            <a:r>
              <a:rPr lang="en-US" sz="1400" dirty="0" smtClean="0">
                <a:solidFill>
                  <a:srgbClr val="3C5790"/>
                </a:solidFill>
              </a:rPr>
              <a:t>several container classes.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 container class is a subclass, direct or indirect, of the </a:t>
            </a:r>
            <a:r>
              <a:rPr lang="en-US" sz="1400" b="1" dirty="0" smtClean="0">
                <a:solidFill>
                  <a:srgbClr val="3C5790"/>
                </a:solidFill>
              </a:rPr>
              <a:t>Parent</a:t>
            </a:r>
            <a:r>
              <a:rPr lang="en-US" sz="1400" dirty="0" smtClean="0">
                <a:solidFill>
                  <a:srgbClr val="3C5790"/>
                </a:solidFill>
              </a:rPr>
              <a:t> class.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3962400"/>
            <a:ext cx="3124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Layout Panes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996260"/>
            <a:ext cx="6858000" cy="4861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Layout Panes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524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A Group lets apply effects and transformations to all it </a:t>
            </a:r>
            <a:r>
              <a:rPr lang="en-US" sz="1400" dirty="0" smtClean="0">
                <a:solidFill>
                  <a:srgbClr val="3C5790"/>
                </a:solidFill>
              </a:rPr>
              <a:t>children </a:t>
            </a:r>
            <a:r>
              <a:rPr lang="en-US" sz="1400" dirty="0" smtClean="0">
                <a:solidFill>
                  <a:srgbClr val="3C5790"/>
                </a:solidFill>
              </a:rPr>
              <a:t>collectively.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Group class is in the </a:t>
            </a:r>
            <a:r>
              <a:rPr lang="en-US" sz="1400" b="1" dirty="0" err="1" smtClean="0">
                <a:solidFill>
                  <a:srgbClr val="3C5790"/>
                </a:solidFill>
              </a:rPr>
              <a:t>javafx.scene</a:t>
            </a:r>
            <a:r>
              <a:rPr lang="en-US" sz="1400" dirty="0" smtClean="0">
                <a:solidFill>
                  <a:srgbClr val="3C5790"/>
                </a:solidFill>
              </a:rPr>
              <a:t> package.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 container needs to be a subclass of the Parent class.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 node must be added to a container to be part of a scene graph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If a node is added to a container while it is already the child node of another container, the node is removed from the first container before being added to the second one.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3581400"/>
            <a:ext cx="6710857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Layout Panes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9" y="2209800"/>
            <a:ext cx="8669867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CSS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8288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JavaFX</a:t>
            </a:r>
            <a:r>
              <a:rPr lang="en-US" sz="1400" dirty="0" smtClean="0">
                <a:solidFill>
                  <a:srgbClr val="3C5790"/>
                </a:solidFill>
              </a:rPr>
              <a:t> CSS is based on W3C CSS v2.1 with some additions from current work on version 3.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JavaFx</a:t>
            </a:r>
            <a:r>
              <a:rPr lang="en-US" sz="1400" dirty="0" smtClean="0">
                <a:solidFill>
                  <a:srgbClr val="3C5790"/>
                </a:solidFill>
              </a:rPr>
              <a:t> CSS also has some extensions to CSS in support of specific </a:t>
            </a:r>
            <a:r>
              <a:rPr lang="en-US" sz="1400" dirty="0" err="1" smtClean="0">
                <a:solidFill>
                  <a:srgbClr val="3C5790"/>
                </a:solidFill>
              </a:rPr>
              <a:t>JavaFX</a:t>
            </a:r>
            <a:r>
              <a:rPr lang="en-US" sz="1400" dirty="0" smtClean="0">
                <a:solidFill>
                  <a:srgbClr val="3C5790"/>
                </a:solidFill>
              </a:rPr>
              <a:t> features.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CSS styles are applied to nodes in the </a:t>
            </a:r>
            <a:r>
              <a:rPr lang="en-US" sz="1400" dirty="0" err="1" smtClean="0">
                <a:solidFill>
                  <a:srgbClr val="3C5790"/>
                </a:solidFill>
              </a:rPr>
              <a:t>JavaFX</a:t>
            </a:r>
            <a:r>
              <a:rPr lang="en-US" sz="1400" dirty="0" smtClean="0">
                <a:solidFill>
                  <a:srgbClr val="3C5790"/>
                </a:solidFill>
              </a:rPr>
              <a:t> scene-graph in a way similar to the way CSS styles are applied to elements in the HTML DOM.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Styles are first applied to the parent then to its children.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In order to apply CSS styles the </a:t>
            </a:r>
            <a:r>
              <a:rPr lang="en-US" sz="1400" b="1" dirty="0" err="1" smtClean="0">
                <a:solidFill>
                  <a:srgbClr val="3C5790"/>
                </a:solidFill>
              </a:rPr>
              <a:t>setStyle</a:t>
            </a:r>
            <a:r>
              <a:rPr lang="en-US" sz="1400" b="1" dirty="0" smtClean="0">
                <a:solidFill>
                  <a:srgbClr val="3C5790"/>
                </a:solidFill>
              </a:rPr>
              <a:t>()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method from Node is called.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Also styles can be applied to Parent class that has the </a:t>
            </a:r>
            <a:r>
              <a:rPr lang="en-US" sz="1400" b="1" dirty="0" err="1" smtClean="0">
                <a:solidFill>
                  <a:srgbClr val="3C5790"/>
                </a:solidFill>
              </a:rPr>
              <a:t>getStylesheets</a:t>
            </a:r>
            <a:r>
              <a:rPr lang="ro-RO" sz="1400" b="1" dirty="0" smtClean="0">
                <a:solidFill>
                  <a:srgbClr val="3C5790"/>
                </a:solidFill>
              </a:rPr>
              <a:t>()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method.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038600"/>
            <a:ext cx="4838700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05525" y="4572000"/>
            <a:ext cx="25050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Controls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JavaFX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allow the creation of applications using GUI components.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 GUI application usually is doing the following: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 </a:t>
            </a:r>
            <a:r>
              <a:rPr lang="en-US" sz="1200" dirty="0" smtClean="0">
                <a:solidFill>
                  <a:srgbClr val="3C5790"/>
                </a:solidFill>
              </a:rPr>
              <a:t>accepts </a:t>
            </a:r>
            <a:r>
              <a:rPr lang="en-US" sz="1200" dirty="0" smtClean="0">
                <a:solidFill>
                  <a:srgbClr val="3C5790"/>
                </a:solidFill>
              </a:rPr>
              <a:t>input from input devices(keyboard, mouse</a:t>
            </a:r>
            <a:r>
              <a:rPr lang="en-US" sz="1200" dirty="0" smtClean="0">
                <a:solidFill>
                  <a:srgbClr val="3C5790"/>
                </a:solidFill>
              </a:rPr>
              <a:t>,</a:t>
            </a:r>
            <a:r>
              <a:rPr lang="ro-RO" sz="1200" dirty="0" smtClean="0">
                <a:solidFill>
                  <a:srgbClr val="3C5790"/>
                </a:solidFill>
              </a:rPr>
              <a:t> </a:t>
            </a:r>
            <a:r>
              <a:rPr lang="en-US" sz="1200" dirty="0" smtClean="0">
                <a:solidFill>
                  <a:srgbClr val="3C5790"/>
                </a:solidFill>
              </a:rPr>
              <a:t>etc</a:t>
            </a:r>
            <a:r>
              <a:rPr lang="en-US" sz="1200" dirty="0" smtClean="0">
                <a:solidFill>
                  <a:srgbClr val="3C5790"/>
                </a:solidFill>
              </a:rPr>
              <a:t>)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 </a:t>
            </a:r>
            <a:r>
              <a:rPr lang="en-US" sz="1200" dirty="0" smtClean="0">
                <a:solidFill>
                  <a:srgbClr val="3C5790"/>
                </a:solidFill>
              </a:rPr>
              <a:t>processes </a:t>
            </a:r>
            <a:r>
              <a:rPr lang="en-US" sz="1200" dirty="0" smtClean="0">
                <a:solidFill>
                  <a:srgbClr val="3C5790"/>
                </a:solidFill>
              </a:rPr>
              <a:t>the input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 </a:t>
            </a:r>
            <a:r>
              <a:rPr lang="en-US" sz="1200" dirty="0" smtClean="0">
                <a:solidFill>
                  <a:srgbClr val="3C5790"/>
                </a:solidFill>
              </a:rPr>
              <a:t>displays </a:t>
            </a:r>
            <a:r>
              <a:rPr lang="en-US" sz="1200" dirty="0" smtClean="0">
                <a:solidFill>
                  <a:srgbClr val="3C5790"/>
                </a:solidFill>
              </a:rPr>
              <a:t>output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Users interact with a GUI </a:t>
            </a:r>
            <a:r>
              <a:rPr lang="en-US" sz="1400" dirty="0" smtClean="0">
                <a:solidFill>
                  <a:srgbClr val="3C5790"/>
                </a:solidFill>
              </a:rPr>
              <a:t>application </a:t>
            </a:r>
            <a:r>
              <a:rPr lang="en-US" sz="1400" dirty="0" smtClean="0">
                <a:solidFill>
                  <a:srgbClr val="3C5790"/>
                </a:solidFill>
              </a:rPr>
              <a:t>using graphical elements called </a:t>
            </a:r>
            <a:r>
              <a:rPr lang="en-US" sz="1400" b="1" dirty="0" smtClean="0">
                <a:solidFill>
                  <a:srgbClr val="3C5790"/>
                </a:solidFill>
              </a:rPr>
              <a:t>controls</a:t>
            </a:r>
            <a:r>
              <a:rPr lang="en-US" sz="1400" dirty="0" smtClean="0">
                <a:solidFill>
                  <a:srgbClr val="3C5790"/>
                </a:solidFill>
              </a:rPr>
              <a:t> or </a:t>
            </a:r>
            <a:r>
              <a:rPr lang="en-US" sz="1400" b="1" dirty="0" smtClean="0">
                <a:solidFill>
                  <a:srgbClr val="3C5790"/>
                </a:solidFill>
              </a:rPr>
              <a:t>widgets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Controls generate events that indicate </a:t>
            </a:r>
            <a:r>
              <a:rPr lang="en-US" sz="1400" dirty="0" err="1" smtClean="0">
                <a:solidFill>
                  <a:srgbClr val="3C5790"/>
                </a:solidFill>
              </a:rPr>
              <a:t>occurences</a:t>
            </a:r>
            <a:r>
              <a:rPr lang="en-US" sz="1400" dirty="0" smtClean="0">
                <a:solidFill>
                  <a:srgbClr val="3C5790"/>
                </a:solidFill>
              </a:rPr>
              <a:t> of user interaction.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Control classes are in the </a:t>
            </a:r>
            <a:r>
              <a:rPr lang="en-US" sz="1400" b="1" dirty="0" err="1" smtClean="0">
                <a:solidFill>
                  <a:srgbClr val="3C5790"/>
                </a:solidFill>
              </a:rPr>
              <a:t>javafx.scene.control</a:t>
            </a:r>
            <a:r>
              <a:rPr lang="en-US" sz="1400" dirty="0" smtClean="0">
                <a:solidFill>
                  <a:srgbClr val="3C5790"/>
                </a:solidFill>
              </a:rPr>
              <a:t> package. 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 control class is a subclass of the </a:t>
            </a:r>
            <a:r>
              <a:rPr lang="en-US" sz="1400" b="1" dirty="0" err="1" smtClean="0">
                <a:solidFill>
                  <a:srgbClr val="3C5790"/>
                </a:solidFill>
              </a:rPr>
              <a:t>Contr</a:t>
            </a:r>
            <a:r>
              <a:rPr lang="ro-RO" sz="1400" b="1" dirty="0" smtClean="0">
                <a:solidFill>
                  <a:srgbClr val="3C5790"/>
                </a:solidFill>
              </a:rPr>
              <a:t>o</a:t>
            </a:r>
            <a:r>
              <a:rPr lang="en-US" sz="1400" b="1" dirty="0" smtClean="0">
                <a:solidFill>
                  <a:srgbClr val="3C5790"/>
                </a:solidFill>
              </a:rPr>
              <a:t>l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Controls </a:t>
            </a:r>
            <a:r>
              <a:rPr lang="ro-RO" dirty="0" smtClean="0">
                <a:solidFill>
                  <a:schemeClr val="bg1"/>
                </a:solidFill>
              </a:rPr>
              <a:t>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2152650"/>
            <a:ext cx="891540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Controls </a:t>
            </a:r>
            <a:r>
              <a:rPr lang="ro-RO" dirty="0" smtClean="0">
                <a:solidFill>
                  <a:schemeClr val="bg1"/>
                </a:solidFill>
              </a:rPr>
              <a:t>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994100"/>
            <a:ext cx="7543800" cy="478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ro-RO" dirty="0" smtClean="0">
                <a:solidFill>
                  <a:schemeClr val="bg1"/>
                </a:solidFill>
              </a:rPr>
              <a:t>Java FX </a:t>
            </a:r>
            <a:r>
              <a:rPr lang="fr-CA" dirty="0" smtClean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447800"/>
          </a:xfrm>
        </p:spPr>
        <p:txBody>
          <a:bodyPr/>
          <a:lstStyle/>
          <a:p>
            <a:r>
              <a:rPr lang="en-US" sz="1500" dirty="0" smtClean="0">
                <a:solidFill>
                  <a:srgbClr val="3C5790"/>
                </a:solidFill>
              </a:rPr>
              <a:t>Java FX is a software platform for creating and delivering rich internet applications (RIAs) that can run across a wide variety of devices.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Java FX is intended to replace Swing as the standard GUI library for Java SE.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The current release has support for desktop computers and web browsers on Windows, Linux and Max OS X.</a:t>
            </a:r>
            <a:endParaRPr lang="fr-CA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Controls </a:t>
            </a:r>
            <a:r>
              <a:rPr lang="ro-RO" dirty="0" smtClean="0">
                <a:solidFill>
                  <a:schemeClr val="bg1"/>
                </a:solidFill>
              </a:rPr>
              <a:t>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010610"/>
            <a:ext cx="7772400" cy="4772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Controls </a:t>
            </a:r>
            <a:r>
              <a:rPr lang="ro-RO" dirty="0" smtClean="0">
                <a:solidFill>
                  <a:schemeClr val="bg1"/>
                </a:solidFill>
              </a:rPr>
              <a:t>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1927" y="1828800"/>
            <a:ext cx="6120873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2D Shapes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3716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JavaFX</a:t>
            </a:r>
            <a:r>
              <a:rPr lang="en-US" sz="1400" dirty="0" smtClean="0">
                <a:solidFill>
                  <a:srgbClr val="3C5790"/>
                </a:solidFill>
              </a:rPr>
              <a:t> offers variety nodes to draw different types of shapes, lines, circles, etc.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We can draw 2D and 3D shapes.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Shape has a size and a position that are defined by its properties.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Shapes </a:t>
            </a:r>
            <a:r>
              <a:rPr lang="en-US" sz="1400" dirty="0" smtClean="0">
                <a:solidFill>
                  <a:srgbClr val="3C5790"/>
                </a:solidFill>
              </a:rPr>
              <a:t>aren't </a:t>
            </a:r>
            <a:r>
              <a:rPr lang="en-US" sz="1400" dirty="0" smtClean="0">
                <a:solidFill>
                  <a:srgbClr val="3C5790"/>
                </a:solidFill>
              </a:rPr>
              <a:t>resized by their parents during layout.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Shapes have an interior and a stroke.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505200"/>
            <a:ext cx="8258175" cy="2386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2D Shapes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752600"/>
            <a:ext cx="4724400" cy="3452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1" y="5562600"/>
            <a:ext cx="4495799" cy="11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Canvas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1430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JavaFX</a:t>
            </a:r>
            <a:r>
              <a:rPr lang="en-US" sz="1400" dirty="0" smtClean="0">
                <a:solidFill>
                  <a:srgbClr val="3C5790"/>
                </a:solidFill>
              </a:rPr>
              <a:t> contains the </a:t>
            </a:r>
            <a:r>
              <a:rPr lang="en-US" sz="1400" b="1" dirty="0" err="1" smtClean="0">
                <a:solidFill>
                  <a:srgbClr val="3C5790"/>
                </a:solidFill>
              </a:rPr>
              <a:t>javafx.scene.canvas</a:t>
            </a:r>
            <a:r>
              <a:rPr lang="en-US" sz="1400" dirty="0" smtClean="0">
                <a:solidFill>
                  <a:srgbClr val="3C5790"/>
                </a:solidFill>
              </a:rPr>
              <a:t> package that contains the Canvas API that offers a drawing surface to </a:t>
            </a:r>
            <a:r>
              <a:rPr lang="en-US" sz="1400" dirty="0" err="1" smtClean="0">
                <a:solidFill>
                  <a:srgbClr val="3C5790"/>
                </a:solidFill>
              </a:rPr>
              <a:t>dra</a:t>
            </a:r>
            <a:r>
              <a:rPr lang="ro-RO" sz="1400" dirty="0" smtClean="0">
                <a:solidFill>
                  <a:srgbClr val="3C5790"/>
                </a:solidFill>
              </a:rPr>
              <a:t>w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shapes, images, text, etc.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API gives pixel-level access to the drawing surface where we can write pixels on the surface.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API has 2 classes: </a:t>
            </a:r>
            <a:r>
              <a:rPr lang="en-US" sz="1400" b="1" dirty="0" smtClean="0">
                <a:solidFill>
                  <a:srgbClr val="3C5790"/>
                </a:solidFill>
              </a:rPr>
              <a:t>Canvas</a:t>
            </a:r>
            <a:r>
              <a:rPr lang="en-US" sz="1400" dirty="0" smtClean="0">
                <a:solidFill>
                  <a:srgbClr val="3C5790"/>
                </a:solidFill>
              </a:rPr>
              <a:t> and </a:t>
            </a:r>
            <a:r>
              <a:rPr lang="en-US" sz="1400" b="1" dirty="0" err="1" smtClean="0">
                <a:solidFill>
                  <a:srgbClr val="3C5790"/>
                </a:solidFill>
              </a:rPr>
              <a:t>GraphicsContext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5825" y="3590925"/>
            <a:ext cx="3762375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4191000"/>
            <a:ext cx="29622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Effects/Transformations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An effect is a filter that accepts one or more graphical inputs and produces an output.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Example of effects: shadow, blur, warp, glow, reflection, blending, </a:t>
            </a:r>
            <a:r>
              <a:rPr lang="en-US" sz="1400" dirty="0" err="1" smtClean="0">
                <a:solidFill>
                  <a:srgbClr val="3C5790"/>
                </a:solidFill>
              </a:rPr>
              <a:t>ligthing</a:t>
            </a:r>
            <a:r>
              <a:rPr lang="en-US" sz="1400" dirty="0" smtClean="0">
                <a:solidFill>
                  <a:srgbClr val="3C5790"/>
                </a:solidFill>
              </a:rPr>
              <a:t>,</a:t>
            </a:r>
            <a:r>
              <a:rPr lang="ro-RO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etc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 err="1" smtClean="0">
                <a:solidFill>
                  <a:srgbClr val="3C5790"/>
                </a:solidFill>
              </a:rPr>
              <a:t>JavaFX</a:t>
            </a:r>
            <a:r>
              <a:rPr lang="en-US" sz="1400" dirty="0" smtClean="0">
                <a:solidFill>
                  <a:srgbClr val="3C5790"/>
                </a:solidFill>
              </a:rPr>
              <a:t> library provides several effect-related classes.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An effect applied to a Group is applied to all its children.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Effects/Transformations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143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A transformation is a mapping of points in a coordinate space.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JavaFX</a:t>
            </a:r>
            <a:r>
              <a:rPr lang="en-US" sz="1400" dirty="0" smtClean="0">
                <a:solidFill>
                  <a:srgbClr val="3C5790"/>
                </a:solidFill>
              </a:rPr>
              <a:t> support the following types of transformation: Translation, Rotation, Shear, Scale, </a:t>
            </a:r>
            <a:r>
              <a:rPr lang="en-US" sz="1400" dirty="0" smtClean="0">
                <a:solidFill>
                  <a:srgbClr val="3C5790"/>
                </a:solidFill>
              </a:rPr>
              <a:t>Affine</a:t>
            </a:r>
            <a:r>
              <a:rPr lang="ro-RO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Transform class contains common methods and properties used by all types of transformations on nodes.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Transformati</a:t>
            </a:r>
            <a:r>
              <a:rPr lang="ro-RO" sz="1400" dirty="0" smtClean="0">
                <a:solidFill>
                  <a:srgbClr val="3C5790"/>
                </a:solidFill>
              </a:rPr>
              <a:t>o</a:t>
            </a:r>
            <a:r>
              <a:rPr lang="en-US" sz="1400" dirty="0" smtClean="0">
                <a:solidFill>
                  <a:srgbClr val="3C5790"/>
                </a:solidFill>
              </a:rPr>
              <a:t>n </a:t>
            </a:r>
            <a:r>
              <a:rPr lang="en-US" sz="1400" dirty="0" smtClean="0">
                <a:solidFill>
                  <a:srgbClr val="3C5790"/>
                </a:solidFill>
              </a:rPr>
              <a:t>classes can be found in </a:t>
            </a:r>
            <a:r>
              <a:rPr lang="en-US" sz="1400" b="1" dirty="0" err="1" smtClean="0">
                <a:solidFill>
                  <a:srgbClr val="3C5790"/>
                </a:solidFill>
              </a:rPr>
              <a:t>javafx.scene.transform</a:t>
            </a:r>
            <a:r>
              <a:rPr lang="ro-RO" sz="1400" dirty="0" smtClean="0">
                <a:solidFill>
                  <a:srgbClr val="3C5790"/>
                </a:solidFill>
              </a:rPr>
              <a:t> package.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350" y="3352800"/>
            <a:ext cx="786765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Animation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524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In </a:t>
            </a:r>
            <a:r>
              <a:rPr lang="en-US" sz="1400" dirty="0" err="1" smtClean="0">
                <a:solidFill>
                  <a:srgbClr val="3C5790"/>
                </a:solidFill>
              </a:rPr>
              <a:t>JavaFX</a:t>
            </a:r>
            <a:r>
              <a:rPr lang="en-US" sz="1400" dirty="0" smtClean="0">
                <a:solidFill>
                  <a:srgbClr val="3C5790"/>
                </a:solidFill>
              </a:rPr>
              <a:t> animation is defined as changing the property of a node over time.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it the property that changes determines the location of the node, the animation in </a:t>
            </a:r>
            <a:r>
              <a:rPr lang="en-US" sz="1400" dirty="0" err="1" smtClean="0">
                <a:solidFill>
                  <a:srgbClr val="3C5790"/>
                </a:solidFill>
              </a:rPr>
              <a:t>JavaFX</a:t>
            </a:r>
            <a:r>
              <a:rPr lang="en-US" sz="1400" dirty="0" smtClean="0">
                <a:solidFill>
                  <a:srgbClr val="3C5790"/>
                </a:solidFill>
              </a:rPr>
              <a:t> will produce an illusion of motion.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Animation terms: Timeline, Key frame, Key value, Interpolator.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Animation is performed over a period of time.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3543300"/>
            <a:ext cx="664845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Animation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A timeline denotes the progression of time during animation with an associated key frame at a given instant.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 key frame represents the state of the node being animated at a specific instant on the timeline. 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 key frame has associated key values. 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 key value represents the value of a property of the node along with an interpolator to be used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Classes providing animation in </a:t>
            </a:r>
            <a:r>
              <a:rPr lang="en-US" sz="1400" dirty="0" err="1" smtClean="0">
                <a:solidFill>
                  <a:srgbClr val="3C5790"/>
                </a:solidFill>
              </a:rPr>
              <a:t>JavaFX</a:t>
            </a:r>
            <a:r>
              <a:rPr lang="en-US" sz="1400" dirty="0" smtClean="0">
                <a:solidFill>
                  <a:srgbClr val="3C5790"/>
                </a:solidFill>
              </a:rPr>
              <a:t> are in the </a:t>
            </a:r>
            <a:r>
              <a:rPr lang="en-US" sz="1400" b="1" dirty="0" err="1" smtClean="0">
                <a:solidFill>
                  <a:srgbClr val="3C5790"/>
                </a:solidFill>
              </a:rPr>
              <a:t>javafx.animation</a:t>
            </a:r>
            <a:r>
              <a:rPr lang="en-US" sz="1400" dirty="0" smtClean="0">
                <a:solidFill>
                  <a:srgbClr val="3C5790"/>
                </a:solidFill>
              </a:rPr>
              <a:t> package, except the Duration class, which is in the </a:t>
            </a:r>
            <a:r>
              <a:rPr lang="en-US" sz="1400" b="1" dirty="0" err="1" smtClean="0">
                <a:solidFill>
                  <a:srgbClr val="3C5790"/>
                </a:solidFill>
              </a:rPr>
              <a:t>javafx.util</a:t>
            </a:r>
            <a:r>
              <a:rPr lang="en-US" sz="1400" dirty="0" smtClean="0">
                <a:solidFill>
                  <a:srgbClr val="3C5790"/>
                </a:solidFill>
              </a:rPr>
              <a:t> package.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Animation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75" y="2438400"/>
            <a:ext cx="8848725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ro-RO" dirty="0" smtClean="0">
                <a:solidFill>
                  <a:schemeClr val="bg1"/>
                </a:solidFill>
              </a:rPr>
              <a:t>Java FX </a:t>
            </a:r>
            <a:r>
              <a:rPr lang="fr-CA" dirty="0" smtClean="0">
                <a:solidFill>
                  <a:schemeClr val="bg1"/>
                </a:solidFill>
              </a:rPr>
              <a:t>?</a:t>
            </a:r>
            <a:r>
              <a:rPr lang="ro-RO" dirty="0" smtClean="0">
                <a:solidFill>
                  <a:schemeClr val="bg1"/>
                </a:solidFill>
              </a:rPr>
              <a:t>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447800"/>
          </a:xfrm>
        </p:spPr>
        <p:txBody>
          <a:bodyPr/>
          <a:lstStyle/>
          <a:p>
            <a:r>
              <a:rPr lang="en-US" sz="1500" dirty="0" smtClean="0">
                <a:solidFill>
                  <a:srgbClr val="3C5790"/>
                </a:solidFill>
              </a:rPr>
              <a:t>Java FX 2.0 is implemented as a native Java library.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Java FX doesn't </a:t>
            </a:r>
            <a:r>
              <a:rPr lang="en-US" sz="1500" dirty="0" err="1" smtClean="0">
                <a:solidFill>
                  <a:srgbClr val="3C5790"/>
                </a:solidFill>
              </a:rPr>
              <a:t>suport</a:t>
            </a:r>
            <a:r>
              <a:rPr lang="en-US" sz="1500" dirty="0" smtClean="0">
                <a:solidFill>
                  <a:srgbClr val="3C5790"/>
                </a:solidFill>
              </a:rPr>
              <a:t> the Solaris OS and mobile phones.</a:t>
            </a:r>
            <a:endParaRPr lang="ro-RO" sz="15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It's comparable to other frameworks on the market as Adobe Flex and Microsoft Silverlight.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Java FX library is available as a public Java API.</a:t>
            </a:r>
            <a:endParaRPr lang="fr-CA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Animation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abstract </a:t>
            </a:r>
            <a:r>
              <a:rPr lang="en-US" sz="1400" b="1" dirty="0" smtClean="0">
                <a:solidFill>
                  <a:srgbClr val="3C5790"/>
                </a:solidFill>
              </a:rPr>
              <a:t>Animation</a:t>
            </a:r>
            <a:r>
              <a:rPr lang="en-US" sz="1400" dirty="0" smtClean="0">
                <a:solidFill>
                  <a:srgbClr val="3C5790"/>
                </a:solidFill>
              </a:rPr>
              <a:t> class represents an animation. It contains common properties and methods used by all types of animations. 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JavaFX</a:t>
            </a:r>
            <a:r>
              <a:rPr lang="en-US" sz="1400" dirty="0" smtClean="0">
                <a:solidFill>
                  <a:srgbClr val="3C5790"/>
                </a:solidFill>
              </a:rPr>
              <a:t> supports two types of animations: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Timeline </a:t>
            </a:r>
            <a:r>
              <a:rPr lang="en-US" sz="1200" dirty="0" smtClean="0">
                <a:solidFill>
                  <a:srgbClr val="3C5790"/>
                </a:solidFill>
              </a:rPr>
              <a:t>Animations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Transitions</a:t>
            </a:r>
            <a:endParaRPr lang="en-US" sz="12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In a timeline animation, you create a timeline and add key frames to it. </a:t>
            </a:r>
            <a:r>
              <a:rPr lang="en-US" sz="1400" dirty="0" err="1" smtClean="0">
                <a:solidFill>
                  <a:srgbClr val="3C5790"/>
                </a:solidFill>
              </a:rPr>
              <a:t>JavaFX</a:t>
            </a:r>
            <a:r>
              <a:rPr lang="en-US" sz="1400" dirty="0" smtClean="0">
                <a:solidFill>
                  <a:srgbClr val="3C5790"/>
                </a:solidFill>
              </a:rPr>
              <a:t> creates the intermediate key frames using an interpolator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Animation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An </a:t>
            </a:r>
            <a:r>
              <a:rPr lang="en-US" sz="1400" dirty="0" smtClean="0">
                <a:solidFill>
                  <a:srgbClr val="3C5790"/>
                </a:solidFill>
              </a:rPr>
              <a:t>instance of the Timeline class is represented by a timeline animation. 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This type of animation requires more coding on your part, but it gives you more control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Transitions are animations that can change it's internal properties like opacity over </a:t>
            </a:r>
            <a:r>
              <a:rPr lang="en-US" sz="1400" dirty="0" err="1" smtClean="0">
                <a:solidFill>
                  <a:srgbClr val="3C5790"/>
                </a:solidFill>
              </a:rPr>
              <a:t>time,etc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b="1" dirty="0" err="1" smtClean="0">
                <a:solidFill>
                  <a:srgbClr val="3C5790"/>
                </a:solidFill>
              </a:rPr>
              <a:t>SequentialTransition</a:t>
            </a:r>
            <a:r>
              <a:rPr lang="en-US" sz="1400" dirty="0" smtClean="0">
                <a:solidFill>
                  <a:srgbClr val="3C5790"/>
                </a:solidFill>
              </a:rPr>
              <a:t> and </a:t>
            </a:r>
            <a:r>
              <a:rPr lang="en-US" sz="1400" b="1" dirty="0" err="1" smtClean="0">
                <a:solidFill>
                  <a:srgbClr val="3C5790"/>
                </a:solidFill>
              </a:rPr>
              <a:t>ParallelTransition</a:t>
            </a:r>
            <a:r>
              <a:rPr lang="en-US" sz="1400" dirty="0" smtClean="0">
                <a:solidFill>
                  <a:srgbClr val="3C5790"/>
                </a:solidFill>
              </a:rPr>
              <a:t> classes let you perform a set of transitions sequentially and simultaneously.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Animation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524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A timeline animations is used in order to animate any properties of a node.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In order to create a timeline animation we need to: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construct </a:t>
            </a:r>
            <a:r>
              <a:rPr lang="en-US" sz="1200" dirty="0" smtClean="0">
                <a:solidFill>
                  <a:srgbClr val="3C5790"/>
                </a:solidFill>
              </a:rPr>
              <a:t>key frames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c</a:t>
            </a:r>
            <a:r>
              <a:rPr lang="en-US" sz="1200" dirty="0" err="1" smtClean="0">
                <a:solidFill>
                  <a:srgbClr val="3C5790"/>
                </a:solidFill>
              </a:rPr>
              <a:t>reate</a:t>
            </a:r>
            <a:r>
              <a:rPr lang="en-US" sz="1200" dirty="0" smtClean="0">
                <a:solidFill>
                  <a:srgbClr val="3C5790"/>
                </a:solidFill>
              </a:rPr>
              <a:t> </a:t>
            </a:r>
            <a:r>
              <a:rPr lang="en-US" sz="1200" dirty="0" smtClean="0">
                <a:solidFill>
                  <a:srgbClr val="3C5790"/>
                </a:solidFill>
              </a:rPr>
              <a:t>Timeline object with key frames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set </a:t>
            </a:r>
            <a:r>
              <a:rPr lang="en-US" sz="1200" dirty="0" smtClean="0">
                <a:solidFill>
                  <a:srgbClr val="3C5790"/>
                </a:solidFill>
              </a:rPr>
              <a:t>animation properties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use </a:t>
            </a:r>
            <a:r>
              <a:rPr lang="en-US" sz="1200" dirty="0" smtClean="0">
                <a:solidFill>
                  <a:srgbClr val="3C5790"/>
                </a:solidFill>
              </a:rPr>
              <a:t>the play() method to run the animation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3810000"/>
            <a:ext cx="530542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 smtClean="0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fr-CA" sz="1600" dirty="0" smtClean="0">
                <a:solidFill>
                  <a:schemeClr val="bg1"/>
                </a:solidFill>
              </a:rPr>
              <a:t>http://en.wikipedia.org/wiki/JavaFX</a:t>
            </a:r>
            <a:endParaRPr lang="ro-RO" sz="1600" dirty="0" smtClean="0">
              <a:solidFill>
                <a:schemeClr val="bg1"/>
              </a:solidFill>
            </a:endParaRPr>
          </a:p>
          <a:p>
            <a:r>
              <a:rPr lang="ro-RO" sz="1600" dirty="0" smtClean="0">
                <a:solidFill>
                  <a:schemeClr val="bg1"/>
                </a:solidFill>
              </a:rPr>
              <a:t>http://</a:t>
            </a:r>
            <a:r>
              <a:rPr lang="ro-RO" sz="1600" dirty="0" smtClean="0">
                <a:solidFill>
                  <a:schemeClr val="bg1"/>
                </a:solidFill>
              </a:rPr>
              <a:t>docs.oracle.com/javase/8/javafx/get-started-tutorial/jfx-overview.htm</a:t>
            </a:r>
          </a:p>
          <a:p>
            <a:r>
              <a:rPr lang="ro-RO" sz="1600" dirty="0" smtClean="0">
                <a:solidFill>
                  <a:schemeClr val="bg1"/>
                </a:solidFill>
              </a:rPr>
              <a:t>http://docs.oracle.com/javase/8/javafx/api/javafx/scene/doc-files/cssref.html</a:t>
            </a:r>
            <a:endParaRPr lang="ro-RO" sz="1600" dirty="0" smtClean="0">
              <a:solidFill>
                <a:schemeClr val="bg1"/>
              </a:solidFill>
            </a:endParaRPr>
          </a:p>
          <a:p>
            <a:r>
              <a:rPr lang="ro-RO" sz="1600" dirty="0" smtClean="0">
                <a:solidFill>
                  <a:schemeClr val="bg1"/>
                </a:solidFill>
              </a:rPr>
              <a:t>Beginning Java 8 APIs Extensions and Libraries</a:t>
            </a:r>
            <a:endParaRPr lang="fr-CA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History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Java FX script began as a project by Chris Oliver called F3.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Sun Microsystems first announced </a:t>
            </a:r>
            <a:r>
              <a:rPr lang="en-US" sz="1400" dirty="0" err="1" smtClean="0">
                <a:solidFill>
                  <a:srgbClr val="3C5790"/>
                </a:solidFill>
              </a:rPr>
              <a:t>JavaFX</a:t>
            </a:r>
            <a:r>
              <a:rPr lang="en-US" sz="1400" dirty="0" smtClean="0">
                <a:solidFill>
                  <a:srgbClr val="3C5790"/>
                </a:solidFill>
              </a:rPr>
              <a:t> at the </a:t>
            </a:r>
            <a:r>
              <a:rPr lang="ro-RO" sz="1400" dirty="0" smtClean="0">
                <a:solidFill>
                  <a:srgbClr val="3C5790"/>
                </a:solidFill>
              </a:rPr>
              <a:t>J</a:t>
            </a:r>
            <a:r>
              <a:rPr lang="en-US" sz="1400" dirty="0" err="1" smtClean="0">
                <a:solidFill>
                  <a:srgbClr val="3C5790"/>
                </a:solidFill>
              </a:rPr>
              <a:t>avaOne</a:t>
            </a:r>
            <a:r>
              <a:rPr lang="en-US" sz="1400" dirty="0" smtClean="0">
                <a:solidFill>
                  <a:srgbClr val="3C5790"/>
                </a:solidFill>
              </a:rPr>
              <a:t> conference on May 2007.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Java FX 1.0 was released on 4 </a:t>
            </a:r>
            <a:r>
              <a:rPr lang="ro-RO" sz="1400" dirty="0" smtClean="0">
                <a:solidFill>
                  <a:srgbClr val="3C5790"/>
                </a:solidFill>
              </a:rPr>
              <a:t>D</a:t>
            </a:r>
            <a:r>
              <a:rPr lang="en-US" sz="1400" dirty="0" err="1" smtClean="0">
                <a:solidFill>
                  <a:srgbClr val="3C5790"/>
                </a:solidFill>
              </a:rPr>
              <a:t>ecember</a:t>
            </a:r>
            <a:r>
              <a:rPr lang="en-US" sz="1400" dirty="0" smtClean="0">
                <a:solidFill>
                  <a:srgbClr val="3C5790"/>
                </a:solidFill>
              </a:rPr>
              <a:t> 2008.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Java FX 1.1(Franca) for mobile development was released on 12 February 2009.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Java F</a:t>
            </a:r>
            <a:r>
              <a:rPr lang="ro-RO" sz="1400" dirty="0" smtClean="0">
                <a:solidFill>
                  <a:srgbClr val="3C5790"/>
                </a:solidFill>
              </a:rPr>
              <a:t>X</a:t>
            </a:r>
            <a:r>
              <a:rPr lang="en-US" sz="1400" dirty="0" smtClean="0">
                <a:solidFill>
                  <a:srgbClr val="3C5790"/>
                </a:solidFill>
              </a:rPr>
              <a:t> 1.2(Marina) was released on 2 June 2009.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Java F</a:t>
            </a:r>
            <a:r>
              <a:rPr lang="ro-RO" sz="1400" dirty="0" smtClean="0">
                <a:solidFill>
                  <a:srgbClr val="3C5790"/>
                </a:solidFill>
              </a:rPr>
              <a:t>X</a:t>
            </a:r>
            <a:r>
              <a:rPr lang="en-US" sz="1400" dirty="0" smtClean="0">
                <a:solidFill>
                  <a:srgbClr val="3C5790"/>
                </a:solidFill>
              </a:rPr>
              <a:t> 1.3(Soma) was released on 22 April 2010.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Java F</a:t>
            </a:r>
            <a:r>
              <a:rPr lang="ro-RO" sz="1400" dirty="0" smtClean="0">
                <a:solidFill>
                  <a:srgbClr val="3C5790"/>
                </a:solidFill>
              </a:rPr>
              <a:t>X</a:t>
            </a:r>
            <a:r>
              <a:rPr lang="en-US" sz="1400" dirty="0" smtClean="0">
                <a:solidFill>
                  <a:srgbClr val="3C5790"/>
                </a:solidFill>
              </a:rPr>
              <a:t> 2.0(Presidio) was r</a:t>
            </a:r>
            <a:r>
              <a:rPr lang="ro-RO" sz="1400" dirty="0" smtClean="0">
                <a:solidFill>
                  <a:srgbClr val="3C5790"/>
                </a:solidFill>
              </a:rPr>
              <a:t>e</a:t>
            </a:r>
            <a:r>
              <a:rPr lang="en-US" sz="1400" dirty="0" smtClean="0">
                <a:solidFill>
                  <a:srgbClr val="3C5790"/>
                </a:solidFill>
              </a:rPr>
              <a:t>leased on 10 October 2011.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Java FX 2.1 was released on 27 April 2012.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Java FX 2.2 was released on 14 August 2012.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Java FX 8 was included in JRE/DJK 8. 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>
                <a:solidFill>
                  <a:schemeClr val="bg1"/>
                </a:solidFill>
              </a:rPr>
              <a:t>Architecture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676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 err="1" smtClean="0">
                <a:solidFill>
                  <a:srgbClr val="3C5790"/>
                </a:solidFill>
              </a:rPr>
              <a:t>JavaFX</a:t>
            </a:r>
            <a:r>
              <a:rPr lang="en-US" sz="1400" dirty="0" smtClean="0">
                <a:solidFill>
                  <a:srgbClr val="3C5790"/>
                </a:solidFill>
              </a:rPr>
              <a:t> platform consists of the following components to take advantage of the Java native libraries: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JavaFX</a:t>
            </a:r>
            <a:r>
              <a:rPr lang="en-US" sz="1200" dirty="0" smtClean="0">
                <a:solidFill>
                  <a:srgbClr val="3C5790"/>
                </a:solidFill>
              </a:rPr>
              <a:t> Public API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Quantum Toolkit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Prism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Glass Windowing Toolkit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Media Engine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Web Engine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3810000"/>
            <a:ext cx="5991225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Architecture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667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GUI in </a:t>
            </a:r>
            <a:r>
              <a:rPr lang="en-US" sz="1400" dirty="0" err="1" smtClean="0">
                <a:solidFill>
                  <a:srgbClr val="3C5790"/>
                </a:solidFill>
              </a:rPr>
              <a:t>JavaFX</a:t>
            </a:r>
            <a:r>
              <a:rPr lang="en-US" sz="1400" dirty="0" smtClean="0">
                <a:solidFill>
                  <a:srgbClr val="3C5790"/>
                </a:solidFill>
              </a:rPr>
              <a:t> is constructed as a scene graph.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 scene graph is a collection of visual elements called nodes that are arranged in a tree-like hierarchy and it's built using the public </a:t>
            </a:r>
            <a:r>
              <a:rPr lang="en-US" sz="1400" b="1" dirty="0" err="1" smtClean="0">
                <a:solidFill>
                  <a:srgbClr val="3C5790"/>
                </a:solidFill>
              </a:rPr>
              <a:t>JavaFX</a:t>
            </a:r>
            <a:r>
              <a:rPr lang="en-US" sz="1400" b="1" dirty="0" smtClean="0">
                <a:solidFill>
                  <a:srgbClr val="3C5790"/>
                </a:solidFill>
              </a:rPr>
              <a:t> API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Prism</a:t>
            </a:r>
            <a:r>
              <a:rPr lang="en-US" sz="1400" dirty="0" smtClean="0">
                <a:solidFill>
                  <a:srgbClr val="3C5790"/>
                </a:solidFill>
              </a:rPr>
              <a:t> is a hardware accelerated graphics pipeline used for rendering the scene graph.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b="1" dirty="0" smtClean="0">
                <a:solidFill>
                  <a:srgbClr val="3C5790"/>
                </a:solidFill>
              </a:rPr>
              <a:t>Glass Windowing Toolkit</a:t>
            </a:r>
            <a:r>
              <a:rPr lang="en-US" sz="1400" dirty="0" smtClean="0">
                <a:solidFill>
                  <a:srgbClr val="3C5790"/>
                </a:solidFill>
              </a:rPr>
              <a:t> provides graphics and windowing services such as windows and the timer using the native operating system.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In </a:t>
            </a:r>
            <a:r>
              <a:rPr lang="en-US" sz="1400" dirty="0" err="1" smtClean="0">
                <a:solidFill>
                  <a:srgbClr val="3C5790"/>
                </a:solidFill>
              </a:rPr>
              <a:t>JavaFX</a:t>
            </a:r>
            <a:r>
              <a:rPr lang="en-US" sz="1400" dirty="0" smtClean="0">
                <a:solidFill>
                  <a:srgbClr val="3C5790"/>
                </a:solidFill>
              </a:rPr>
              <a:t>, event queues are managed by a single, operating system level thread called </a:t>
            </a:r>
            <a:r>
              <a:rPr lang="en-US" sz="1400" b="1" dirty="0" err="1" smtClean="0">
                <a:solidFill>
                  <a:srgbClr val="3C5790"/>
                </a:solidFill>
              </a:rPr>
              <a:t>JavaFX</a:t>
            </a:r>
            <a:r>
              <a:rPr lang="en-US" sz="1400" b="1" dirty="0" smtClean="0">
                <a:solidFill>
                  <a:srgbClr val="3C5790"/>
                </a:solidFill>
              </a:rPr>
              <a:t> Application Thread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media engine is responsible for providing media support in </a:t>
            </a:r>
            <a:r>
              <a:rPr lang="en-US" sz="1400" dirty="0" err="1" smtClean="0">
                <a:solidFill>
                  <a:srgbClr val="3C5790"/>
                </a:solidFill>
              </a:rPr>
              <a:t>JavaFX</a:t>
            </a:r>
            <a:r>
              <a:rPr lang="en-US" sz="1400" dirty="0" smtClean="0">
                <a:solidFill>
                  <a:srgbClr val="3C5790"/>
                </a:solidFill>
              </a:rPr>
              <a:t>, for example, playing back audios and videos.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Architecture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676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media engine is based on </a:t>
            </a:r>
            <a:r>
              <a:rPr lang="en-US" sz="1400" b="1" dirty="0" err="1" smtClean="0">
                <a:solidFill>
                  <a:srgbClr val="3C5790"/>
                </a:solidFill>
              </a:rPr>
              <a:t>GStreamer</a:t>
            </a:r>
            <a:r>
              <a:rPr lang="en-US" sz="1400" dirty="0" smtClean="0">
                <a:solidFill>
                  <a:srgbClr val="3C5790"/>
                </a:solidFill>
              </a:rPr>
              <a:t>, which is an open source multimedia framework.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Prism is responsible for rendering the web content.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web engine is based on </a:t>
            </a:r>
            <a:r>
              <a:rPr lang="en-US" sz="1400" b="1" dirty="0" err="1" smtClean="0">
                <a:solidFill>
                  <a:srgbClr val="3C5790"/>
                </a:solidFill>
              </a:rPr>
              <a:t>Webkit</a:t>
            </a:r>
            <a:r>
              <a:rPr lang="en-US" sz="1400" dirty="0" smtClean="0">
                <a:solidFill>
                  <a:srgbClr val="3C5790"/>
                </a:solidFill>
              </a:rPr>
              <a:t>, which is an open source web browser engine.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It supports HTML5, Cascading Style Sheets (CSS), JavaScript, and Document Object Model (DOM).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Quantum toolkit is an abstraction over the low-level components such as Prism, Glass, Media Engine, and Web Engine.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Features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Java API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FXML and </a:t>
            </a:r>
            <a:r>
              <a:rPr lang="en-US" sz="1400" dirty="0" err="1" smtClean="0">
                <a:solidFill>
                  <a:srgbClr val="3C5790"/>
                </a:solidFill>
              </a:rPr>
              <a:t>SceneBuilder</a:t>
            </a:r>
            <a:endParaRPr lang="ro-RO" sz="14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FXML is an XML-based declarative markup language for building UI.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SceneBuilder</a:t>
            </a:r>
            <a:r>
              <a:rPr lang="en-US" sz="1200" dirty="0" smtClean="0">
                <a:solidFill>
                  <a:srgbClr val="3C5790"/>
                </a:solidFill>
              </a:rPr>
              <a:t> generated FXML markup that can be ported to IDE where developer can add business logic.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WebView</a:t>
            </a:r>
            <a:endParaRPr lang="ro-RO" sz="14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web component that uses </a:t>
            </a:r>
            <a:r>
              <a:rPr lang="en-US" sz="1200" dirty="0" err="1" smtClean="0">
                <a:solidFill>
                  <a:srgbClr val="3C5790"/>
                </a:solidFill>
              </a:rPr>
              <a:t>WebKitHTML</a:t>
            </a:r>
            <a:r>
              <a:rPr lang="en-US" sz="1200" dirty="0" smtClean="0">
                <a:solidFill>
                  <a:srgbClr val="3C5790"/>
                </a:solidFill>
              </a:rPr>
              <a:t> </a:t>
            </a:r>
            <a:r>
              <a:rPr lang="en-US" sz="1200" dirty="0" err="1" smtClean="0">
                <a:solidFill>
                  <a:srgbClr val="3C5790"/>
                </a:solidFill>
              </a:rPr>
              <a:t>tehcnology</a:t>
            </a:r>
            <a:r>
              <a:rPr lang="en-US" sz="1200" dirty="0" smtClean="0">
                <a:solidFill>
                  <a:srgbClr val="3C5790"/>
                </a:solidFill>
              </a:rPr>
              <a:t> to make possible embed web pages within a </a:t>
            </a:r>
            <a:r>
              <a:rPr lang="en-US" sz="1200" dirty="0" err="1" smtClean="0">
                <a:solidFill>
                  <a:srgbClr val="3C5790"/>
                </a:solidFill>
              </a:rPr>
              <a:t>JavaFX</a:t>
            </a:r>
            <a:r>
              <a:rPr lang="en-US" sz="1200" dirty="0" smtClean="0">
                <a:solidFill>
                  <a:srgbClr val="3C5790"/>
                </a:solidFill>
              </a:rPr>
              <a:t> application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Swing interoperability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Build-in UI </a:t>
            </a:r>
            <a:r>
              <a:rPr lang="en-US" sz="1400" dirty="0" err="1" smtClean="0">
                <a:solidFill>
                  <a:srgbClr val="3C5790"/>
                </a:solidFill>
              </a:rPr>
              <a:t>contr</a:t>
            </a:r>
            <a:r>
              <a:rPr lang="ro-RO" sz="1400" dirty="0" smtClean="0">
                <a:solidFill>
                  <a:srgbClr val="3C5790"/>
                </a:solidFill>
              </a:rPr>
              <a:t>o</a:t>
            </a:r>
            <a:r>
              <a:rPr lang="en-US" sz="1400" dirty="0" err="1" smtClean="0">
                <a:solidFill>
                  <a:srgbClr val="3C5790"/>
                </a:solidFill>
              </a:rPr>
              <a:t>ls</a:t>
            </a:r>
            <a:r>
              <a:rPr lang="en-US" sz="1400" dirty="0" smtClean="0">
                <a:solidFill>
                  <a:srgbClr val="3C5790"/>
                </a:solidFill>
              </a:rPr>
              <a:t> and CSS</a:t>
            </a:r>
            <a:endParaRPr lang="ro-RO" sz="14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JavaFX</a:t>
            </a:r>
            <a:r>
              <a:rPr lang="en-US" sz="1200" dirty="0" smtClean="0">
                <a:solidFill>
                  <a:srgbClr val="3C5790"/>
                </a:solidFill>
              </a:rPr>
              <a:t> provides all the major UI controls.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Components can be skinned with standard Web technologies as CSS.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3D </a:t>
            </a:r>
            <a:r>
              <a:rPr lang="en-US" sz="1400" dirty="0" err="1" smtClean="0">
                <a:solidFill>
                  <a:srgbClr val="3C5790"/>
                </a:solidFill>
              </a:rPr>
              <a:t>Graphipcs</a:t>
            </a:r>
            <a:r>
              <a:rPr lang="en-US" sz="1400" dirty="0" smtClean="0">
                <a:solidFill>
                  <a:srgbClr val="3C5790"/>
                </a:solidFill>
              </a:rPr>
              <a:t> Features</a:t>
            </a:r>
            <a:endParaRPr lang="ro-RO" sz="14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3D Graphics library was added in </a:t>
            </a:r>
            <a:r>
              <a:rPr lang="en-US" sz="1200" dirty="0" err="1" smtClean="0">
                <a:solidFill>
                  <a:srgbClr val="3C5790"/>
                </a:solidFill>
              </a:rPr>
              <a:t>JavaFX</a:t>
            </a:r>
            <a:r>
              <a:rPr lang="en-US" sz="1200" dirty="0" smtClean="0">
                <a:solidFill>
                  <a:srgbClr val="3C5790"/>
                </a:solidFill>
              </a:rPr>
              <a:t> 8.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6593</TotalTime>
  <Words>2409</Words>
  <Application>Microsoft Office PowerPoint</Application>
  <PresentationFormat>On-screen Show (4:3)</PresentationFormat>
  <Paragraphs>246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143</vt:lpstr>
      <vt:lpstr>Java FX</vt:lpstr>
      <vt:lpstr>Contents</vt:lpstr>
      <vt:lpstr>What is Java FX ?</vt:lpstr>
      <vt:lpstr>What is Java FX ? (cont.)</vt:lpstr>
      <vt:lpstr>History</vt:lpstr>
      <vt:lpstr>Architecture</vt:lpstr>
      <vt:lpstr>Architecture (cont.)</vt:lpstr>
      <vt:lpstr>Architecture (cont.)</vt:lpstr>
      <vt:lpstr>Features</vt:lpstr>
      <vt:lpstr>Features (cont.)</vt:lpstr>
      <vt:lpstr>Runtime Libraries</vt:lpstr>
      <vt:lpstr>Core</vt:lpstr>
      <vt:lpstr>Core (cont.)</vt:lpstr>
      <vt:lpstr>Core (cont.)</vt:lpstr>
      <vt:lpstr>Core (cont.)</vt:lpstr>
      <vt:lpstr>FXML</vt:lpstr>
      <vt:lpstr>FXML (cont.)</vt:lpstr>
      <vt:lpstr>Event Handling</vt:lpstr>
      <vt:lpstr>Event Handling (cont.)</vt:lpstr>
      <vt:lpstr>Event Handling (cont.)</vt:lpstr>
      <vt:lpstr>Layout Panes</vt:lpstr>
      <vt:lpstr>Layout Panes (cont.)</vt:lpstr>
      <vt:lpstr>Layout Panes (cont.)</vt:lpstr>
      <vt:lpstr>Layout Panes (cont.)</vt:lpstr>
      <vt:lpstr>Layout Panes (cont.)</vt:lpstr>
      <vt:lpstr>CSS</vt:lpstr>
      <vt:lpstr>Controls</vt:lpstr>
      <vt:lpstr>Controls (cont.)</vt:lpstr>
      <vt:lpstr>Controls (cont.)</vt:lpstr>
      <vt:lpstr>Controls (cont.)</vt:lpstr>
      <vt:lpstr>Controls (cont.)</vt:lpstr>
      <vt:lpstr>2D Shapes</vt:lpstr>
      <vt:lpstr>2D Shapes (cont.)</vt:lpstr>
      <vt:lpstr>Canvas</vt:lpstr>
      <vt:lpstr>Effects/Transformations</vt:lpstr>
      <vt:lpstr>Effects/Transformations (cont.)</vt:lpstr>
      <vt:lpstr>Animation</vt:lpstr>
      <vt:lpstr>Animation (cont.)</vt:lpstr>
      <vt:lpstr>Animation (cont.)</vt:lpstr>
      <vt:lpstr>Animation (cont.)</vt:lpstr>
      <vt:lpstr>Animation (cont.)</vt:lpstr>
      <vt:lpstr>Animation (cont.)</vt:lpstr>
      <vt:lpstr>Bibliography</vt:lpstr>
    </vt:vector>
  </TitlesOfParts>
  <Company>Computaris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750</cp:revision>
  <dcterms:created xsi:type="dcterms:W3CDTF">2012-04-12T06:19:17Z</dcterms:created>
  <dcterms:modified xsi:type="dcterms:W3CDTF">2015-02-16T22:45:12Z</dcterms:modified>
</cp:coreProperties>
</file>