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82" r:id="rId5"/>
    <p:sldId id="372" r:id="rId6"/>
    <p:sldId id="383" r:id="rId7"/>
    <p:sldId id="384" r:id="rId8"/>
    <p:sldId id="385" r:id="rId9"/>
    <p:sldId id="386" r:id="rId10"/>
    <p:sldId id="387" r:id="rId11"/>
    <p:sldId id="389" r:id="rId12"/>
    <p:sldId id="392" r:id="rId13"/>
    <p:sldId id="300" r:id="rId14"/>
    <p:sldId id="388" r:id="rId15"/>
    <p:sldId id="391" r:id="rId16"/>
    <p:sldId id="390" r:id="rId17"/>
    <p:sldId id="395" r:id="rId18"/>
    <p:sldId id="393" r:id="rId19"/>
    <p:sldId id="394" r:id="rId20"/>
    <p:sldId id="259" r:id="rId21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4" autoAdjust="0"/>
    <p:restoredTop sz="94660"/>
  </p:normalViewPr>
  <p:slideViewPr>
    <p:cSldViewPr>
      <p:cViewPr>
        <p:scale>
          <a:sx n="100" d="100"/>
          <a:sy n="100" d="100"/>
        </p:scale>
        <p:origin x="-109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26/11/2014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26/11/2014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26/11/2014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26/11/2014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26/11/2014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26/11/2014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26/11/2014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26/11/2014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26/11/2014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26/11/2014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fr-CA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26/11/2014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  <a:endParaRPr lang="fr-CA" smtClean="0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 smtClean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26/11/2014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 err="1" smtClean="0">
                <a:solidFill>
                  <a:schemeClr val="bg1"/>
                </a:solidFill>
              </a:rPr>
              <a:t>Jetty</a:t>
            </a:r>
            <a:r>
              <a:rPr lang="fr-CA" sz="4000" dirty="0" smtClean="0">
                <a:solidFill>
                  <a:schemeClr val="bg1"/>
                </a:solidFill>
              </a:rPr>
              <a:t> 9</a:t>
            </a:r>
            <a:endParaRPr lang="fr-CA" sz="3800" dirty="0" smtClean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 smtClean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Deployment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Arhitecture</a:t>
            </a:r>
            <a:r>
              <a:rPr lang="ro-RO" dirty="0" smtClean="0">
                <a:solidFill>
                  <a:schemeClr val="bg1"/>
                </a:solidFill>
              </a:rPr>
              <a:t> (cont.)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752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set of default </a:t>
            </a:r>
            <a:r>
              <a:rPr lang="en-US" sz="1400" dirty="0" err="1" smtClean="0">
                <a:solidFill>
                  <a:srgbClr val="3C5790"/>
                </a:solidFill>
              </a:rPr>
              <a:t>AppLifeCycle.Bindings</a:t>
            </a:r>
            <a:r>
              <a:rPr lang="en-US" sz="1400" dirty="0" smtClean="0">
                <a:solidFill>
                  <a:srgbClr val="3C5790"/>
                </a:solidFill>
              </a:rPr>
              <a:t> defines standard behavior, and handles deploying, starting, stopping, and </a:t>
            </a:r>
            <a:r>
              <a:rPr lang="en-US" sz="1400" dirty="0" err="1" smtClean="0">
                <a:solidFill>
                  <a:srgbClr val="3C5790"/>
                </a:solidFill>
              </a:rPr>
              <a:t>undeploying</a:t>
            </a:r>
            <a:r>
              <a:rPr lang="en-US" sz="1400" dirty="0" smtClean="0">
                <a:solidFill>
                  <a:srgbClr val="3C5790"/>
                </a:solidFill>
              </a:rPr>
              <a:t> applications.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There are four default bindings: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StandardDeployer</a:t>
            </a:r>
            <a:r>
              <a:rPr lang="en-US" sz="1200" dirty="0" smtClean="0">
                <a:solidFill>
                  <a:srgbClr val="3C5790"/>
                </a:solidFill>
              </a:rPr>
              <a:t>: Deploys the </a:t>
            </a:r>
            <a:r>
              <a:rPr lang="en-US" sz="1200" dirty="0" err="1" smtClean="0">
                <a:solidFill>
                  <a:srgbClr val="3C5790"/>
                </a:solidFill>
              </a:rPr>
              <a:t>ContextHandler</a:t>
            </a:r>
            <a:r>
              <a:rPr lang="en-US" sz="1200" dirty="0" smtClean="0">
                <a:solidFill>
                  <a:srgbClr val="3C5790"/>
                </a:solidFill>
              </a:rPr>
              <a:t> into Jetty in the appropriate place.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StandardStarter</a:t>
            </a:r>
            <a:r>
              <a:rPr lang="en-US" sz="1200" dirty="0" smtClean="0">
                <a:solidFill>
                  <a:srgbClr val="3C5790"/>
                </a:solidFill>
              </a:rPr>
              <a:t>: Sets the </a:t>
            </a:r>
            <a:r>
              <a:rPr lang="en-US" sz="1200" dirty="0" err="1" smtClean="0">
                <a:solidFill>
                  <a:srgbClr val="3C5790"/>
                </a:solidFill>
              </a:rPr>
              <a:t>ContextHandler</a:t>
            </a:r>
            <a:r>
              <a:rPr lang="en-US" sz="1200" dirty="0" smtClean="0">
                <a:solidFill>
                  <a:srgbClr val="3C5790"/>
                </a:solidFill>
              </a:rPr>
              <a:t> to started and start accepting incoming requests.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StandardStopper</a:t>
            </a:r>
            <a:r>
              <a:rPr lang="en-US" sz="1200" dirty="0" smtClean="0">
                <a:solidFill>
                  <a:srgbClr val="3C5790"/>
                </a:solidFill>
              </a:rPr>
              <a:t>: Stops the </a:t>
            </a:r>
            <a:r>
              <a:rPr lang="en-US" sz="1200" dirty="0" err="1" smtClean="0">
                <a:solidFill>
                  <a:srgbClr val="3C5790"/>
                </a:solidFill>
              </a:rPr>
              <a:t>ContextHandler</a:t>
            </a:r>
            <a:r>
              <a:rPr lang="en-US" sz="1200" dirty="0" smtClean="0">
                <a:solidFill>
                  <a:srgbClr val="3C5790"/>
                </a:solidFill>
              </a:rPr>
              <a:t> and stops accepting incoming requests.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StandardUndeployer</a:t>
            </a:r>
            <a:r>
              <a:rPr lang="en-US" sz="1200" dirty="0" smtClean="0">
                <a:solidFill>
                  <a:srgbClr val="3C5790"/>
                </a:solidFill>
              </a:rPr>
              <a:t>: Removes the </a:t>
            </a:r>
            <a:r>
              <a:rPr lang="en-US" sz="1200" dirty="0" err="1" smtClean="0">
                <a:solidFill>
                  <a:srgbClr val="3C5790"/>
                </a:solidFill>
              </a:rPr>
              <a:t>ContextHandler</a:t>
            </a:r>
            <a:r>
              <a:rPr lang="en-US" sz="1200" dirty="0" smtClean="0">
                <a:solidFill>
                  <a:srgbClr val="3C5790"/>
                </a:solidFill>
              </a:rPr>
              <a:t> from Jetty.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3666715"/>
            <a:ext cx="6781800" cy="31150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ro-RO" sz="3200" dirty="0" smtClean="0">
                <a:solidFill>
                  <a:schemeClr val="bg1"/>
                </a:solidFill>
              </a:rPr>
              <a:t>JMX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2098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The JMX API provides remote access.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</a:t>
            </a:r>
            <a:r>
              <a:rPr lang="ro-RO" sz="1400" b="1" dirty="0" smtClean="0">
                <a:solidFill>
                  <a:srgbClr val="3C5790"/>
                </a:solidFill>
              </a:rPr>
              <a:t>MBeanContainer</a:t>
            </a:r>
            <a:r>
              <a:rPr lang="ro-RO" sz="1400" dirty="0" smtClean="0">
                <a:solidFill>
                  <a:srgbClr val="3C5790"/>
                </a:solidFill>
              </a:rPr>
              <a:t> implementation of the Container.Listener interface coordinates creation of the MBeans.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JMX is enabled b</a:t>
            </a:r>
            <a:r>
              <a:rPr lang="en-US" sz="1400" dirty="0" smtClean="0">
                <a:solidFill>
                  <a:srgbClr val="3C5790"/>
                </a:solidFill>
              </a:rPr>
              <a:t>y</a:t>
            </a:r>
            <a:r>
              <a:rPr lang="ro-RO" sz="1400" dirty="0" smtClean="0">
                <a:solidFill>
                  <a:srgbClr val="3C5790"/>
                </a:solidFill>
              </a:rPr>
              <a:t> default in the jettz 9 distribution.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Configuring Jetty JMX integration differs from standalone and embedded Jetty.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467225"/>
            <a:ext cx="6124575" cy="638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762750" y="3619500"/>
            <a:ext cx="1924050" cy="2476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SPDY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SPDY is an open networking protocol developed primarily at Google for transporting web content.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SPDY goals: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reducing web page load latency and improving web security</a:t>
            </a:r>
          </a:p>
          <a:p>
            <a:pPr lvl="1"/>
            <a:r>
              <a:rPr lang="en-US" sz="1200" dirty="0" smtClean="0">
                <a:solidFill>
                  <a:srgbClr val="3C5790"/>
                </a:solidFill>
              </a:rPr>
              <a:t>achieves reduced latency through compression, multiplexing, and prioritization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Implementations of SPDY exist in Chromium, Mozilla Firefox, Opera, Amazon Silk, and Internet Explorer.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SPDY requires the use of SSL/TLS (with TLS extension NPN), and does not support operation over plain HTTP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SPDY does not replace HTTP; it modifies the way HTTP requests and responses are sent over the wire.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SPDY is a versioned protocol.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SPDY </a:t>
            </a:r>
            <a:r>
              <a:rPr lang="en-US" sz="2800" dirty="0" smtClean="0">
                <a:solidFill>
                  <a:schemeClr val="bg1"/>
                </a:solidFill>
              </a:rPr>
              <a:t>(cont.)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Jetty supports both a client and a server implementation for the SPDY protocol.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To provide the best support possible for SPDY, the Jetty project also provides an implementation for NPN.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Both the SPDY and the NPN implementations require </a:t>
            </a:r>
            <a:r>
              <a:rPr lang="en-US" sz="1400" dirty="0" err="1" smtClean="0">
                <a:solidFill>
                  <a:srgbClr val="3C5790"/>
                </a:solidFill>
              </a:rPr>
              <a:t>OpenJDK</a:t>
            </a:r>
            <a:r>
              <a:rPr lang="en-US" sz="1400" dirty="0" smtClean="0">
                <a:solidFill>
                  <a:srgbClr val="3C5790"/>
                </a:solidFill>
              </a:rPr>
              <a:t> 1.7 or greater.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A server deployed over TLS normally advertises the SPDY protocol via the TLS Extension Next Protocol Negotiation (NPN).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en-US" sz="1400" dirty="0" smtClean="0">
                <a:solidFill>
                  <a:srgbClr val="3C5790"/>
                </a:solidFill>
              </a:rPr>
              <a:t>Jetty's SPDY modules: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spdy</a:t>
            </a:r>
            <a:r>
              <a:rPr lang="en-US" sz="1200" b="1" dirty="0" smtClean="0">
                <a:solidFill>
                  <a:srgbClr val="3C5790"/>
                </a:solidFill>
              </a:rPr>
              <a:t>-core</a:t>
            </a:r>
            <a:r>
              <a:rPr lang="en-US" sz="1200" dirty="0" smtClean="0">
                <a:solidFill>
                  <a:srgbClr val="3C5790"/>
                </a:solidFill>
              </a:rPr>
              <a:t>: contains the SPDY API and a partial implementation.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spdy</a:t>
            </a:r>
            <a:r>
              <a:rPr lang="en-US" sz="1200" b="1" dirty="0" smtClean="0">
                <a:solidFill>
                  <a:srgbClr val="3C5790"/>
                </a:solidFill>
              </a:rPr>
              <a:t>-jetty</a:t>
            </a:r>
            <a:r>
              <a:rPr lang="en-US" sz="1200" dirty="0" smtClean="0">
                <a:solidFill>
                  <a:srgbClr val="3C5790"/>
                </a:solidFill>
              </a:rPr>
              <a:t>: binds the </a:t>
            </a:r>
            <a:r>
              <a:rPr lang="en-US" sz="1200" dirty="0" err="1" smtClean="0">
                <a:solidFill>
                  <a:srgbClr val="3C5790"/>
                </a:solidFill>
              </a:rPr>
              <a:t>spdy</a:t>
            </a:r>
            <a:r>
              <a:rPr lang="en-US" sz="1200" dirty="0" smtClean="0">
                <a:solidFill>
                  <a:srgbClr val="3C5790"/>
                </a:solidFill>
              </a:rPr>
              <a:t>-core module to Jetty's NIO framework to provide asynchronous socket I/O.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spdy</a:t>
            </a:r>
            <a:r>
              <a:rPr lang="en-US" sz="1200" b="1" dirty="0" smtClean="0">
                <a:solidFill>
                  <a:srgbClr val="3C5790"/>
                </a:solidFill>
              </a:rPr>
              <a:t>-jetty-http</a:t>
            </a:r>
            <a:r>
              <a:rPr lang="en-US" sz="1200" dirty="0" smtClean="0">
                <a:solidFill>
                  <a:srgbClr val="3C5790"/>
                </a:solidFill>
              </a:rPr>
              <a:t>: http module that provides a server-side layering of HTTP over SPDY.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spdy</a:t>
            </a:r>
            <a:r>
              <a:rPr lang="en-US" sz="1200" b="1" dirty="0" smtClean="0">
                <a:solidFill>
                  <a:srgbClr val="3C5790"/>
                </a:solidFill>
              </a:rPr>
              <a:t>-jetty-http-</a:t>
            </a:r>
            <a:r>
              <a:rPr lang="en-US" sz="1200" b="1" dirty="0" err="1" smtClean="0">
                <a:solidFill>
                  <a:srgbClr val="3C5790"/>
                </a:solidFill>
              </a:rPr>
              <a:t>webapp</a:t>
            </a:r>
            <a:r>
              <a:rPr lang="en-US" sz="1200" dirty="0" smtClean="0">
                <a:solidFill>
                  <a:srgbClr val="3C5790"/>
                </a:solidFill>
              </a:rPr>
              <a:t>: </a:t>
            </a:r>
            <a:r>
              <a:rPr lang="en-US" sz="1200" dirty="0" err="1" smtClean="0">
                <a:solidFill>
                  <a:srgbClr val="3C5790"/>
                </a:solidFill>
              </a:rPr>
              <a:t>webapp</a:t>
            </a:r>
            <a:r>
              <a:rPr lang="en-US" sz="1200" dirty="0" smtClean="0">
                <a:solidFill>
                  <a:srgbClr val="3C5790"/>
                </a:solidFill>
              </a:rPr>
              <a:t> module–provides a demo application for the a </a:t>
            </a:r>
            <a:r>
              <a:rPr lang="en-US" sz="1200" dirty="0" err="1" smtClean="0">
                <a:solidFill>
                  <a:srgbClr val="3C5790"/>
                </a:solidFill>
              </a:rPr>
              <a:t>spdy</a:t>
            </a:r>
            <a:r>
              <a:rPr lang="en-US" sz="1200" dirty="0" smtClean="0">
                <a:solidFill>
                  <a:srgbClr val="3C5790"/>
                </a:solidFill>
              </a:rPr>
              <a:t>-jetty-http module.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Handlers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Jetty contains a bundle of predefined handlers: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ResourceHandler</a:t>
            </a:r>
            <a:r>
              <a:rPr lang="en-US" sz="1200" dirty="0" smtClean="0">
                <a:solidFill>
                  <a:srgbClr val="3C5790"/>
                </a:solidFill>
              </a:rPr>
              <a:t> – handles static content.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ShutdownHandler</a:t>
            </a:r>
            <a:r>
              <a:rPr lang="en-US" sz="1200" dirty="0" smtClean="0">
                <a:solidFill>
                  <a:srgbClr val="3C5790"/>
                </a:solidFill>
              </a:rPr>
              <a:t> - shuts the server down on a valid request.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ErrorHandler</a:t>
            </a:r>
            <a:r>
              <a:rPr lang="en-US" sz="1200" dirty="0" smtClean="0">
                <a:solidFill>
                  <a:srgbClr val="3C5790"/>
                </a:solidFill>
              </a:rPr>
              <a:t> - used to report errors from </a:t>
            </a:r>
            <a:r>
              <a:rPr lang="en-US" sz="1200" dirty="0" err="1" smtClean="0">
                <a:solidFill>
                  <a:srgbClr val="3C5790"/>
                </a:solidFill>
              </a:rPr>
              <a:t>servlet</a:t>
            </a:r>
            <a:r>
              <a:rPr lang="en-US" sz="1200" dirty="0" smtClean="0">
                <a:solidFill>
                  <a:srgbClr val="3C5790"/>
                </a:solidFill>
              </a:rPr>
              <a:t> contexts and </a:t>
            </a:r>
            <a:r>
              <a:rPr lang="en-US" sz="1200" dirty="0" err="1" smtClean="0">
                <a:solidFill>
                  <a:srgbClr val="3C5790"/>
                </a:solidFill>
              </a:rPr>
              <a:t>webapp</a:t>
            </a:r>
            <a:r>
              <a:rPr lang="en-US" sz="1200" dirty="0" smtClean="0">
                <a:solidFill>
                  <a:srgbClr val="3C5790"/>
                </a:solidFill>
              </a:rPr>
              <a:t> context.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DebugHandler</a:t>
            </a:r>
            <a:r>
              <a:rPr lang="en-US" sz="1200" dirty="0" smtClean="0">
                <a:solidFill>
                  <a:srgbClr val="3C5790"/>
                </a:solidFill>
              </a:rPr>
              <a:t> - useful to debug incoming traffic.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IPAccessHandler</a:t>
            </a:r>
            <a:r>
              <a:rPr lang="en-US" sz="1200" dirty="0" smtClean="0">
                <a:solidFill>
                  <a:srgbClr val="3C5790"/>
                </a:solidFill>
              </a:rPr>
              <a:t> - control is provided by white/black lists that include both internet addresses and URIs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StatisticsHandler</a:t>
            </a:r>
            <a:r>
              <a:rPr lang="en-US" sz="1200" dirty="0" smtClean="0">
                <a:solidFill>
                  <a:srgbClr val="3C5790"/>
                </a:solidFill>
              </a:rPr>
              <a:t> - used to collect request statistics.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MovedContextHandler</a:t>
            </a:r>
            <a:r>
              <a:rPr lang="en-US" sz="1200" dirty="0" smtClean="0">
                <a:solidFill>
                  <a:srgbClr val="3C5790"/>
                </a:solidFill>
              </a:rPr>
              <a:t> - used to relocate or redirect a context that has changed context path.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err="1" smtClean="0">
                <a:solidFill>
                  <a:schemeClr val="bg1"/>
                </a:solidFill>
              </a:rPr>
              <a:t>WebSocket</a:t>
            </a:r>
            <a:r>
              <a:rPr lang="en-US" sz="3200" dirty="0" smtClean="0">
                <a:solidFill>
                  <a:schemeClr val="bg1"/>
                </a:solidFill>
              </a:rPr>
              <a:t> API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2098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Jetty provides it’s own </a:t>
            </a:r>
            <a:r>
              <a:rPr lang="en-US" sz="1400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 API(event driven) for client and server.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 Events: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On connect</a:t>
            </a:r>
            <a:r>
              <a:rPr lang="en-US" sz="1200" dirty="0" smtClean="0">
                <a:solidFill>
                  <a:srgbClr val="3C5790"/>
                </a:solidFill>
              </a:rPr>
              <a:t>: indication that the </a:t>
            </a:r>
            <a:r>
              <a:rPr lang="en-US" sz="1200" dirty="0" err="1" smtClean="0">
                <a:solidFill>
                  <a:srgbClr val="3C5790"/>
                </a:solidFill>
              </a:rPr>
              <a:t>WebSocket</a:t>
            </a:r>
            <a:r>
              <a:rPr lang="en-US" sz="1200" dirty="0" smtClean="0">
                <a:solidFill>
                  <a:srgbClr val="3C5790"/>
                </a:solidFill>
              </a:rPr>
              <a:t> is now open.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On close</a:t>
            </a:r>
            <a:r>
              <a:rPr lang="en-US" sz="1200" dirty="0" smtClean="0">
                <a:solidFill>
                  <a:srgbClr val="3C5790"/>
                </a:solidFill>
              </a:rPr>
              <a:t>: indication that the </a:t>
            </a:r>
            <a:r>
              <a:rPr lang="en-US" sz="1200" dirty="0" err="1" smtClean="0">
                <a:solidFill>
                  <a:srgbClr val="3C5790"/>
                </a:solidFill>
              </a:rPr>
              <a:t>WebSocket</a:t>
            </a:r>
            <a:r>
              <a:rPr lang="en-US" sz="1200" dirty="0" smtClean="0">
                <a:solidFill>
                  <a:srgbClr val="3C5790"/>
                </a:solidFill>
              </a:rPr>
              <a:t> is closed.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On error</a:t>
            </a:r>
            <a:r>
              <a:rPr lang="en-US" sz="1200" dirty="0" smtClean="0">
                <a:solidFill>
                  <a:srgbClr val="3C5790"/>
                </a:solidFill>
              </a:rPr>
              <a:t>: In case of error occurred the </a:t>
            </a:r>
            <a:r>
              <a:rPr lang="en-US" sz="1200" dirty="0" err="1" smtClean="0">
                <a:solidFill>
                  <a:srgbClr val="3C5790"/>
                </a:solidFill>
              </a:rPr>
              <a:t>WebSocket</a:t>
            </a:r>
            <a:r>
              <a:rPr lang="en-US" sz="1200" dirty="0" smtClean="0">
                <a:solidFill>
                  <a:srgbClr val="3C5790"/>
                </a:solidFill>
              </a:rPr>
              <a:t> will be notified via event handler.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On message</a:t>
            </a:r>
            <a:r>
              <a:rPr lang="en-US" sz="1200" dirty="0" smtClean="0">
                <a:solidFill>
                  <a:srgbClr val="3C5790"/>
                </a:solidFill>
              </a:rPr>
              <a:t>: indication that a complete message has been received.</a:t>
            </a:r>
          </a:p>
          <a:p>
            <a:r>
              <a:rPr lang="en-US" sz="1400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 annotations: @</a:t>
            </a:r>
            <a:r>
              <a:rPr lang="en-US" sz="1400" b="1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, @</a:t>
            </a:r>
            <a:r>
              <a:rPr lang="en-US" sz="1400" b="1" dirty="0" err="1" smtClean="0">
                <a:solidFill>
                  <a:srgbClr val="3C5790"/>
                </a:solidFill>
              </a:rPr>
              <a:t>OnWebSocketMessage</a:t>
            </a:r>
            <a:r>
              <a:rPr lang="en-US" sz="1400" dirty="0" smtClean="0">
                <a:solidFill>
                  <a:srgbClr val="3C5790"/>
                </a:solidFill>
              </a:rPr>
              <a:t>, @</a:t>
            </a:r>
            <a:r>
              <a:rPr lang="en-US" sz="1400" b="1" dirty="0" err="1" smtClean="0">
                <a:solidFill>
                  <a:srgbClr val="3C5790"/>
                </a:solidFill>
              </a:rPr>
              <a:t>OnWebSocketClose</a:t>
            </a:r>
            <a:r>
              <a:rPr lang="en-US" sz="1400" dirty="0" smtClean="0">
                <a:solidFill>
                  <a:srgbClr val="3C5790"/>
                </a:solidFill>
              </a:rPr>
              <a:t>, @</a:t>
            </a:r>
            <a:r>
              <a:rPr lang="en-US" sz="1400" b="1" dirty="0" err="1" smtClean="0">
                <a:solidFill>
                  <a:srgbClr val="3C5790"/>
                </a:solidFill>
              </a:rPr>
              <a:t>OnWebSocketError</a:t>
            </a:r>
            <a:r>
              <a:rPr lang="en-US" sz="1400" dirty="0" smtClean="0">
                <a:solidFill>
                  <a:srgbClr val="3C5790"/>
                </a:solidFill>
              </a:rPr>
              <a:t>, @</a:t>
            </a:r>
            <a:r>
              <a:rPr lang="en-US" sz="1400" b="1" dirty="0" err="1" smtClean="0">
                <a:solidFill>
                  <a:srgbClr val="3C5790"/>
                </a:solidFill>
              </a:rPr>
              <a:t>OnWebSocketFrame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4419600"/>
            <a:ext cx="492442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Jetty </a:t>
            </a:r>
            <a:r>
              <a:rPr lang="ro-RO" sz="3200" dirty="0" smtClean="0">
                <a:solidFill>
                  <a:schemeClr val="bg1"/>
                </a:solidFill>
              </a:rPr>
              <a:t>Connectors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21336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Jetty accepts network connections using connectors, for various protocols.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The configuration of an connectors involves the following:</a:t>
            </a:r>
            <a:endParaRPr lang="ro-RO" sz="1200" dirty="0" smtClean="0">
              <a:solidFill>
                <a:srgbClr val="3C5790"/>
              </a:solidFill>
            </a:endParaRP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Network parameters.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Services that connector uses.</a:t>
            </a:r>
          </a:p>
          <a:p>
            <a:pPr lvl="1"/>
            <a:r>
              <a:rPr lang="ro-RO" sz="1200" dirty="0" smtClean="0">
                <a:solidFill>
                  <a:srgbClr val="3C5790"/>
                </a:solidFill>
              </a:rPr>
              <a:t>Connection factories that instantiate and configure the protocol for the accepted connection.</a:t>
            </a:r>
            <a:endParaRPr lang="ro-RO" sz="12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The standard Jetty distribution contains sample XML files for creating and configuring the connectors.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Sample protocols: http, https, ssl, http2, spdy, alpn, npn.</a:t>
            </a:r>
            <a:endParaRPr lang="en-US" sz="1400" dirty="0" smtClean="0">
              <a:solidFill>
                <a:srgbClr val="3C5790"/>
              </a:solidFill>
            </a:endParaRPr>
          </a:p>
          <a:p>
            <a:r>
              <a:rPr lang="ro-RO" sz="1400" dirty="0" smtClean="0">
                <a:solidFill>
                  <a:srgbClr val="3C5790"/>
                </a:solidFill>
              </a:rPr>
              <a:t>Jetty primarily uses a single connector type called </a:t>
            </a:r>
            <a:r>
              <a:rPr lang="ro-RO" sz="1400" b="1" dirty="0" smtClean="0">
                <a:solidFill>
                  <a:srgbClr val="3C5790"/>
                </a:solidFill>
              </a:rPr>
              <a:t>ServerConnector</a:t>
            </a:r>
            <a:r>
              <a:rPr lang="ro-RO" sz="1400" dirty="0" smtClean="0">
                <a:solidFill>
                  <a:srgbClr val="3C5790"/>
                </a:solidFill>
              </a:rPr>
              <a:t>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Jetty Runner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1219200"/>
          </a:xfrm>
        </p:spPr>
        <p:txBody>
          <a:bodyPr/>
          <a:lstStyle/>
          <a:p>
            <a:r>
              <a:rPr lang="en-US" sz="1400" b="1" dirty="0" smtClean="0">
                <a:solidFill>
                  <a:srgbClr val="3C5790"/>
                </a:solidFill>
              </a:rPr>
              <a:t>Jetty-runner</a:t>
            </a:r>
            <a:r>
              <a:rPr lang="en-US" sz="1400" dirty="0" smtClean="0">
                <a:solidFill>
                  <a:srgbClr val="3C5790"/>
                </a:solidFill>
              </a:rPr>
              <a:t> is used to run </a:t>
            </a:r>
            <a:r>
              <a:rPr lang="en-US" sz="1400" dirty="0" err="1" smtClean="0">
                <a:solidFill>
                  <a:srgbClr val="3C5790"/>
                </a:solidFill>
              </a:rPr>
              <a:t>webapp</a:t>
            </a:r>
            <a:r>
              <a:rPr lang="en-US" sz="1400" dirty="0" smtClean="0">
                <a:solidFill>
                  <a:srgbClr val="3C5790"/>
                </a:solidFill>
              </a:rPr>
              <a:t> directly from the command line using a single jar and as much default configuration as possible.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Jetty-runner can deploy single or multiple contexts.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Example 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 </a:t>
            </a:r>
            <a:r>
              <a:rPr lang="en-US" sz="1400" dirty="0" smtClean="0">
                <a:solidFill>
                  <a:srgbClr val="3C5790"/>
                </a:solidFill>
              </a:rPr>
              <a:t>java –jar jetty-runner.jar –port 9090 </a:t>
            </a:r>
            <a:r>
              <a:rPr lang="en-US" sz="1400" dirty="0" err="1" smtClean="0">
                <a:solidFill>
                  <a:srgbClr val="3C5790"/>
                </a:solidFill>
              </a:rPr>
              <a:t>simple.war</a:t>
            </a:r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4325" y="3419475"/>
            <a:ext cx="8677275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Jetty Logging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Jetty provides logging via </a:t>
            </a:r>
            <a:r>
              <a:rPr lang="en-US" sz="1400" b="1" dirty="0" err="1" smtClean="0">
                <a:solidFill>
                  <a:srgbClr val="3C5790"/>
                </a:solidFill>
              </a:rPr>
              <a:t>org.eclipse.jetty.util.log.Logger</a:t>
            </a:r>
            <a:r>
              <a:rPr lang="en-US" sz="1400" dirty="0" smtClean="0">
                <a:solidFill>
                  <a:srgbClr val="3C5790"/>
                </a:solidFill>
              </a:rPr>
              <a:t> layer.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Jetty logging has a slightly different set of levels that uses internally: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WARN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 events to inform and log but not fatal.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  <a:sym typeface="Wingdings" pitchFamily="2" charset="2"/>
              </a:rPr>
              <a:t>INFO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  informational events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  <a:sym typeface="Wingdings" pitchFamily="2" charset="2"/>
              </a:rPr>
              <a:t>DEBUG 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 debugging events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  <a:sym typeface="Wingdings" pitchFamily="2" charset="2"/>
              </a:rPr>
              <a:t>IGNORE</a:t>
            </a:r>
            <a:r>
              <a:rPr lang="en-US" sz="1200" dirty="0" smtClean="0">
                <a:solidFill>
                  <a:srgbClr val="3C5790"/>
                </a:solidFill>
                <a:sym typeface="Wingdings" pitchFamily="2" charset="2"/>
              </a:rPr>
              <a:t>  exception events that can be safely ignore</a:t>
            </a:r>
          </a:p>
          <a:p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Jetty first tries to find </a:t>
            </a:r>
            <a:r>
              <a:rPr lang="en-US" sz="1400" b="1" dirty="0" smtClean="0">
                <a:solidFill>
                  <a:srgbClr val="3C5790"/>
                </a:solidFill>
                <a:sym typeface="Wingdings" pitchFamily="2" charset="2"/>
              </a:rPr>
              <a:t>jetty-</a:t>
            </a:r>
            <a:r>
              <a:rPr lang="en-US" sz="1400" b="1" dirty="0" err="1" smtClean="0">
                <a:solidFill>
                  <a:srgbClr val="3C5790"/>
                </a:solidFill>
                <a:sym typeface="Wingdings" pitchFamily="2" charset="2"/>
              </a:rPr>
              <a:t>logging.properties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 file and then tries to get system properties.</a:t>
            </a:r>
          </a:p>
          <a:p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Jetty tries to determine log implementation.</a:t>
            </a:r>
          </a:p>
          <a:p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If no logger implementation is specifies, default log will be directed to </a:t>
            </a:r>
            <a:r>
              <a:rPr lang="en-US" sz="1400" b="1" dirty="0" err="1" smtClean="0">
                <a:solidFill>
                  <a:srgbClr val="3C5790"/>
                </a:solidFill>
                <a:sym typeface="Wingdings" pitchFamily="2" charset="2"/>
              </a:rPr>
              <a:t>org.eclipse.jetty.util.log.StdErrLog</a:t>
            </a:r>
            <a:r>
              <a:rPr lang="en-US" sz="1400" dirty="0" smtClean="0">
                <a:solidFill>
                  <a:srgbClr val="3C5790"/>
                </a:solidFill>
                <a:sym typeface="Wingdings" pitchFamily="2" charset="2"/>
              </a:rPr>
              <a:t>.</a:t>
            </a:r>
          </a:p>
          <a:p>
            <a:endParaRPr lang="en-US" sz="1400" dirty="0" smtClean="0">
              <a:solidFill>
                <a:srgbClr val="3C5790"/>
              </a:solidFill>
            </a:endParaRPr>
          </a:p>
          <a:p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/>
          <a:lstStyle/>
          <a:p>
            <a:pPr lvl="1"/>
            <a:r>
              <a:rPr lang="en-US" sz="3200" dirty="0" smtClean="0">
                <a:solidFill>
                  <a:schemeClr val="bg1"/>
                </a:solidFill>
              </a:rPr>
              <a:t>Conclusions</a:t>
            </a:r>
            <a:endParaRPr lang="fr-CA" sz="3000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76200" y="1981200"/>
            <a:ext cx="8686800" cy="4648200"/>
          </a:xfrm>
        </p:spPr>
        <p:txBody>
          <a:bodyPr/>
          <a:lstStyle/>
          <a:p>
            <a:r>
              <a:rPr lang="ro-RO" sz="1400" dirty="0" smtClean="0">
                <a:solidFill>
                  <a:srgbClr val="3C5790"/>
                </a:solidFill>
              </a:rPr>
              <a:t>Jetty can be use as standalone or can be embedded.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Jetty is documented and it’s easy to use.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Jetty is stable and can be configured programatically or using external XML descriptor files.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Jetty can serve 10K requests over 1 TCP/IP connection and it’s designed also for WebSocket connections.</a:t>
            </a:r>
          </a:p>
          <a:p>
            <a:r>
              <a:rPr lang="ro-RO" sz="1400" dirty="0" smtClean="0">
                <a:solidFill>
                  <a:srgbClr val="3C5790"/>
                </a:solidFill>
              </a:rPr>
              <a:t>Jetty is very extensible and supports lots of protocols.</a:t>
            </a:r>
            <a:endParaRPr lang="en-US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 smtClean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286000" y="1524000"/>
            <a:ext cx="6615112" cy="5029200"/>
          </a:xfrm>
        </p:spPr>
        <p:txBody>
          <a:bodyPr/>
          <a:lstStyle/>
          <a:p>
            <a:r>
              <a:rPr lang="fr-CA" sz="1600" dirty="0" err="1" smtClean="0">
                <a:solidFill>
                  <a:srgbClr val="3C5790"/>
                </a:solidFill>
              </a:rPr>
              <a:t>What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is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Jetty</a:t>
            </a:r>
            <a:r>
              <a:rPr lang="fr-CA" sz="1600" dirty="0" smtClean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History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Jetty</a:t>
            </a:r>
            <a:r>
              <a:rPr lang="fr-CA" sz="1600" dirty="0" smtClean="0">
                <a:solidFill>
                  <a:srgbClr val="3C5790"/>
                </a:solidFill>
              </a:rPr>
              <a:t> 9 new </a:t>
            </a:r>
            <a:r>
              <a:rPr lang="fr-CA" sz="1600" dirty="0" err="1" smtClean="0">
                <a:solidFill>
                  <a:srgbClr val="3C5790"/>
                </a:solidFill>
              </a:rPr>
              <a:t>features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Jetty</a:t>
            </a:r>
            <a:r>
              <a:rPr lang="fr-CA" sz="1600" dirty="0" smtClean="0">
                <a:solidFill>
                  <a:srgbClr val="3C5790"/>
                </a:solidFill>
              </a:rPr>
              <a:t> Configuration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Deployment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Arhitecture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JMX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SPDY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Handlers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WebSocket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smtClean="0">
                <a:solidFill>
                  <a:srgbClr val="3C5790"/>
                </a:solidFill>
              </a:rPr>
              <a:t>API</a:t>
            </a:r>
            <a:endParaRPr lang="ro-RO" sz="1600" dirty="0" smtClean="0">
              <a:solidFill>
                <a:srgbClr val="3C5790"/>
              </a:solidFill>
            </a:endParaRPr>
          </a:p>
          <a:p>
            <a:r>
              <a:rPr lang="ro-RO" sz="1600" dirty="0" smtClean="0">
                <a:solidFill>
                  <a:srgbClr val="3C5790"/>
                </a:solidFill>
              </a:rPr>
              <a:t>Jetty Connectors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Jetty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Runner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err="1" smtClean="0">
                <a:solidFill>
                  <a:srgbClr val="3C5790"/>
                </a:solidFill>
              </a:rPr>
              <a:t>Jetty</a:t>
            </a:r>
            <a:r>
              <a:rPr lang="fr-CA" sz="1600" dirty="0" smtClean="0">
                <a:solidFill>
                  <a:srgbClr val="3C5790"/>
                </a:solidFill>
              </a:rPr>
              <a:t> </a:t>
            </a:r>
            <a:r>
              <a:rPr lang="fr-CA" sz="1600" dirty="0" err="1" smtClean="0">
                <a:solidFill>
                  <a:srgbClr val="3C5790"/>
                </a:solidFill>
              </a:rPr>
              <a:t>Logging</a:t>
            </a:r>
            <a:endParaRPr lang="fr-CA" sz="1600" dirty="0" smtClean="0">
              <a:solidFill>
                <a:srgbClr val="3C5790"/>
              </a:solidFill>
            </a:endParaRPr>
          </a:p>
          <a:p>
            <a:r>
              <a:rPr lang="fr-CA" sz="1600" dirty="0" smtClean="0">
                <a:solidFill>
                  <a:srgbClr val="3C5790"/>
                </a:solidFill>
              </a:rPr>
              <a:t>Conclusions</a:t>
            </a:r>
          </a:p>
          <a:p>
            <a:r>
              <a:rPr lang="fr-CA" sz="1600" dirty="0" err="1" smtClean="0">
                <a:solidFill>
                  <a:srgbClr val="3C5790"/>
                </a:solidFill>
              </a:rPr>
              <a:t>Bibliography</a:t>
            </a:r>
            <a:endParaRPr lang="fr-CA" sz="1600" dirty="0" smtClean="0">
              <a:solidFill>
                <a:srgbClr val="3C5790"/>
              </a:solidFill>
            </a:endParaRPr>
          </a:p>
          <a:p>
            <a:pPr>
              <a:buNone/>
            </a:pPr>
            <a:r>
              <a:rPr lang="fr-CA" sz="1600" dirty="0" smtClean="0">
                <a:solidFill>
                  <a:srgbClr val="3C5790"/>
                </a:solidFill>
              </a:rPr>
              <a:t/>
            </a:r>
            <a:br>
              <a:rPr lang="fr-CA" sz="1600" dirty="0" smtClean="0">
                <a:solidFill>
                  <a:srgbClr val="3C5790"/>
                </a:solidFill>
              </a:rPr>
            </a:br>
            <a:endParaRPr lang="fr-CA" sz="16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 smtClean="0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 smtClean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http://en.wikipedia.org/wiki/Jetty_(web_server)</a:t>
            </a:r>
          </a:p>
          <a:p>
            <a:r>
              <a:rPr lang="fr-CA" sz="1600" dirty="0" smtClean="0">
                <a:solidFill>
                  <a:schemeClr val="bg1"/>
                </a:solidFill>
              </a:rPr>
              <a:t>http://www.eclipse.org/jetty/documentation/current/</a:t>
            </a:r>
            <a:endParaRPr lang="fr-CA" sz="1600" dirty="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What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is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Jetty</a:t>
            </a:r>
            <a:r>
              <a:rPr lang="fr-CA" dirty="0" smtClean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6764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Jetty is a pure Java HTTP server and Java </a:t>
            </a:r>
            <a:r>
              <a:rPr lang="en-US" sz="1500" dirty="0" err="1" smtClean="0">
                <a:solidFill>
                  <a:srgbClr val="3C5790"/>
                </a:solidFill>
              </a:rPr>
              <a:t>Servlet</a:t>
            </a:r>
            <a:r>
              <a:rPr lang="en-US" sz="1500" dirty="0" smtClean="0">
                <a:solidFill>
                  <a:srgbClr val="3C5790"/>
                </a:solidFill>
              </a:rPr>
              <a:t> container.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Jetty is developed as a free and open source project as part of Eclipse Foundation.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The web server is used in products like: Apache </a:t>
            </a:r>
            <a:r>
              <a:rPr lang="en-US" sz="1500" dirty="0" err="1" smtClean="0">
                <a:solidFill>
                  <a:srgbClr val="3C5790"/>
                </a:solidFill>
              </a:rPr>
              <a:t>ActiveMQ</a:t>
            </a:r>
            <a:r>
              <a:rPr lang="en-US" sz="1500" dirty="0" smtClean="0">
                <a:solidFill>
                  <a:srgbClr val="3C5790"/>
                </a:solidFill>
              </a:rPr>
              <a:t>, Alfresco, Apache Geronimo, Apache maven, Google App Engine, FUSE, Twitter, </a:t>
            </a:r>
            <a:r>
              <a:rPr lang="en-US" sz="1500" dirty="0" err="1" smtClean="0">
                <a:solidFill>
                  <a:srgbClr val="3C5790"/>
                </a:solidFill>
              </a:rPr>
              <a:t>Zimbra</a:t>
            </a:r>
            <a:r>
              <a:rPr lang="en-US" sz="1500" dirty="0" smtClean="0">
                <a:solidFill>
                  <a:srgbClr val="3C5790"/>
                </a:solidFill>
              </a:rPr>
              <a:t>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History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914400"/>
          </a:xfrm>
        </p:spPr>
        <p:txBody>
          <a:bodyPr/>
          <a:lstStyle/>
          <a:p>
            <a:r>
              <a:rPr lang="en-US" sz="1500" dirty="0" smtClean="0">
                <a:solidFill>
                  <a:srgbClr val="3C5790"/>
                </a:solidFill>
              </a:rPr>
              <a:t>Jetty was originally a HTTP server component of Mort Bay Server.</a:t>
            </a:r>
          </a:p>
          <a:p>
            <a:r>
              <a:rPr lang="en-US" sz="1500" dirty="0" smtClean="0">
                <a:solidFill>
                  <a:srgbClr val="3C5790"/>
                </a:solidFill>
              </a:rPr>
              <a:t>Jetty was originally called </a:t>
            </a:r>
            <a:r>
              <a:rPr lang="en-US" sz="1500" dirty="0" err="1" smtClean="0">
                <a:solidFill>
                  <a:srgbClr val="3C5790"/>
                </a:solidFill>
              </a:rPr>
              <a:t>IssueTracker</a:t>
            </a:r>
            <a:r>
              <a:rPr lang="en-US" sz="1500" dirty="0" smtClean="0">
                <a:solidFill>
                  <a:srgbClr val="3C5790"/>
                </a:solidFill>
              </a:rPr>
              <a:t> (its original application) and then </a:t>
            </a:r>
            <a:r>
              <a:rPr lang="en-US" sz="1500" dirty="0" err="1" smtClean="0">
                <a:solidFill>
                  <a:srgbClr val="3C5790"/>
                </a:solidFill>
              </a:rPr>
              <a:t>MBServler</a:t>
            </a:r>
            <a:r>
              <a:rPr lang="en-US" sz="1500" dirty="0" smtClean="0">
                <a:solidFill>
                  <a:srgbClr val="3C5790"/>
                </a:solidFill>
              </a:rPr>
              <a:t> (Mort Bay </a:t>
            </a:r>
            <a:r>
              <a:rPr lang="en-US" sz="1500" dirty="0" err="1" smtClean="0">
                <a:solidFill>
                  <a:srgbClr val="3C5790"/>
                </a:solidFill>
              </a:rPr>
              <a:t>SERVLet</a:t>
            </a:r>
            <a:r>
              <a:rPr lang="en-US" sz="1500" dirty="0" smtClean="0">
                <a:solidFill>
                  <a:srgbClr val="3C5790"/>
                </a:solidFill>
              </a:rPr>
              <a:t> </a:t>
            </a:r>
            <a:r>
              <a:rPr lang="en-US" sz="1500" dirty="0" err="1" smtClean="0">
                <a:solidFill>
                  <a:srgbClr val="3C5790"/>
                </a:solidFill>
              </a:rPr>
              <a:t>servER</a:t>
            </a:r>
            <a:r>
              <a:rPr lang="en-US" sz="1500" dirty="0" smtClean="0">
                <a:solidFill>
                  <a:srgbClr val="3C5790"/>
                </a:solidFill>
              </a:rPr>
              <a:t>).</a:t>
            </a:r>
            <a:endParaRPr lang="fr-CA" sz="1400" dirty="0" smtClean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3429000"/>
            <a:ext cx="8953500" cy="263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Jetty</a:t>
            </a:r>
            <a:r>
              <a:rPr lang="fr-CA" dirty="0" smtClean="0">
                <a:solidFill>
                  <a:schemeClr val="bg1"/>
                </a:solidFill>
              </a:rPr>
              <a:t> 9 new </a:t>
            </a:r>
            <a:r>
              <a:rPr lang="fr-CA" dirty="0" err="1" smtClean="0">
                <a:solidFill>
                  <a:schemeClr val="bg1"/>
                </a:solidFill>
              </a:rPr>
              <a:t>features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native support for modern protocols like: </a:t>
            </a:r>
            <a:r>
              <a:rPr lang="en-US" sz="1400" dirty="0" err="1" smtClean="0">
                <a:solidFill>
                  <a:srgbClr val="3C5790"/>
                </a:solidFill>
              </a:rPr>
              <a:t>WebSocket</a:t>
            </a:r>
            <a:r>
              <a:rPr lang="en-US" sz="1400" dirty="0" smtClean="0">
                <a:solidFill>
                  <a:srgbClr val="3C5790"/>
                </a:solidFill>
              </a:rPr>
              <a:t>, SPDY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improves performance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supports </a:t>
            </a:r>
            <a:r>
              <a:rPr lang="en-US" sz="1400" dirty="0" err="1" smtClean="0">
                <a:solidFill>
                  <a:srgbClr val="3C5790"/>
                </a:solidFill>
              </a:rPr>
              <a:t>Servlet</a:t>
            </a:r>
            <a:r>
              <a:rPr lang="en-US" sz="1400" dirty="0" smtClean="0">
                <a:solidFill>
                  <a:srgbClr val="3C5790"/>
                </a:solidFill>
              </a:rPr>
              <a:t> 3.1 and JSR-356 specifications.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centralized documentation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Jetty</a:t>
            </a:r>
            <a:r>
              <a:rPr lang="fr-CA" dirty="0" smtClean="0">
                <a:solidFill>
                  <a:schemeClr val="bg1"/>
                </a:solidFill>
              </a:rPr>
              <a:t> Configuration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6002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Jetty can be started using the </a:t>
            </a:r>
            <a:r>
              <a:rPr lang="en-US" sz="1400" dirty="0" err="1" smtClean="0">
                <a:solidFill>
                  <a:srgbClr val="3C5790"/>
                </a:solidFill>
              </a:rPr>
              <a:t>standalon</a:t>
            </a:r>
            <a:r>
              <a:rPr lang="en-US" sz="1400" dirty="0" smtClean="0">
                <a:solidFill>
                  <a:srgbClr val="3C5790"/>
                </a:solidFill>
              </a:rPr>
              <a:t> distribution or embedded.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Jetty embedded can be started using Jetty XML configuration or using POJO </a:t>
            </a:r>
            <a:r>
              <a:rPr lang="en-US" sz="1400" dirty="0" err="1" smtClean="0">
                <a:solidFill>
                  <a:srgbClr val="3C5790"/>
                </a:solidFill>
              </a:rPr>
              <a:t>clases</a:t>
            </a:r>
            <a:r>
              <a:rPr lang="en-US" sz="1400" dirty="0" smtClean="0">
                <a:solidFill>
                  <a:srgbClr val="3C5790"/>
                </a:solidFill>
              </a:rPr>
              <a:t>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Jetty is also an Inversion of Control(</a:t>
            </a:r>
            <a:r>
              <a:rPr lang="en-US" sz="1400" dirty="0" err="1" smtClean="0">
                <a:solidFill>
                  <a:srgbClr val="3C5790"/>
                </a:solidFill>
              </a:rPr>
              <a:t>IoC</a:t>
            </a:r>
            <a:r>
              <a:rPr lang="en-US" sz="1400" dirty="0" smtClean="0">
                <a:solidFill>
                  <a:srgbClr val="3C5790"/>
                </a:solidFill>
              </a:rPr>
              <a:t>) framework.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Jetty can be integrated with Spring 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Because the main Jetty configuration is done by </a:t>
            </a:r>
            <a:r>
              <a:rPr lang="en-US" sz="1400" dirty="0" err="1" smtClean="0">
                <a:solidFill>
                  <a:srgbClr val="3C5790"/>
                </a:solidFill>
              </a:rPr>
              <a:t>IoC</a:t>
            </a:r>
            <a:r>
              <a:rPr lang="en-US" sz="1400" dirty="0" smtClean="0">
                <a:solidFill>
                  <a:srgbClr val="3C5790"/>
                </a:solidFill>
              </a:rPr>
              <a:t>, the Jetty API documentation is the ultimate configuration reference.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3810000"/>
            <a:ext cx="5038725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Jetty</a:t>
            </a:r>
            <a:r>
              <a:rPr lang="fr-CA" dirty="0" smtClean="0">
                <a:solidFill>
                  <a:schemeClr val="bg1"/>
                </a:solidFill>
              </a:rPr>
              <a:t> Configuration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752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The Server instance is the central object of Jetty server and contains following configuration</a:t>
            </a:r>
          </a:p>
          <a:p>
            <a:pPr lvl="1"/>
            <a:r>
              <a:rPr lang="en-US" sz="1200" b="1" dirty="0" err="1" smtClean="0">
                <a:solidFill>
                  <a:srgbClr val="3C5790"/>
                </a:solidFill>
              </a:rPr>
              <a:t>ThreadPool</a:t>
            </a:r>
            <a:r>
              <a:rPr lang="en-US" sz="1200" dirty="0" smtClean="0">
                <a:solidFill>
                  <a:srgbClr val="3C5790"/>
                </a:solidFill>
              </a:rPr>
              <a:t>: configuration for threading.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Handlers</a:t>
            </a:r>
            <a:r>
              <a:rPr lang="en-US" sz="1200" dirty="0" smtClean="0">
                <a:solidFill>
                  <a:srgbClr val="3C5790"/>
                </a:solidFill>
              </a:rPr>
              <a:t>: used for incoming HTTP requests.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Server</a:t>
            </a:r>
            <a:r>
              <a:rPr lang="en-US" sz="1200" dirty="0" smtClean="0">
                <a:solidFill>
                  <a:srgbClr val="3C5790"/>
                </a:solidFill>
              </a:rPr>
              <a:t> </a:t>
            </a:r>
            <a:r>
              <a:rPr lang="en-US" sz="1200" b="1" dirty="0" smtClean="0">
                <a:solidFill>
                  <a:srgbClr val="3C5790"/>
                </a:solidFill>
              </a:rPr>
              <a:t>attributes</a:t>
            </a:r>
            <a:r>
              <a:rPr lang="en-US" sz="1200" dirty="0" smtClean="0">
                <a:solidFill>
                  <a:srgbClr val="3C5790"/>
                </a:solidFill>
              </a:rPr>
              <a:t>: generic attribute map of attributes used by Server.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Connectors</a:t>
            </a:r>
            <a:r>
              <a:rPr lang="en-US" sz="1200" dirty="0" smtClean="0">
                <a:solidFill>
                  <a:srgbClr val="3C5790"/>
                </a:solidFill>
              </a:rPr>
              <a:t>: collection of connectors that receive connections for HTTP and other protocols that Jetty supports.</a:t>
            </a:r>
          </a:p>
          <a:p>
            <a:pPr lvl="1"/>
            <a:r>
              <a:rPr lang="en-US" sz="1200" b="1" dirty="0" smtClean="0">
                <a:solidFill>
                  <a:srgbClr val="3C5790"/>
                </a:solidFill>
              </a:rPr>
              <a:t>Services</a:t>
            </a:r>
            <a:r>
              <a:rPr lang="en-US" sz="1200" dirty="0" smtClean="0">
                <a:solidFill>
                  <a:srgbClr val="3C5790"/>
                </a:solidFill>
              </a:rPr>
              <a:t>: additional service objects.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Jetty</a:t>
            </a:r>
            <a:r>
              <a:rPr lang="fr-CA" dirty="0" smtClean="0">
                <a:solidFill>
                  <a:schemeClr val="bg1"/>
                </a:solidFill>
              </a:rPr>
              <a:t> Configuration (</a:t>
            </a:r>
            <a:r>
              <a:rPr lang="fr-CA" dirty="0" err="1" smtClean="0">
                <a:solidFill>
                  <a:schemeClr val="bg1"/>
                </a:solidFill>
              </a:rPr>
              <a:t>cont</a:t>
            </a:r>
            <a:r>
              <a:rPr lang="fr-CA" dirty="0" smtClean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752600"/>
          </a:xfrm>
        </p:spPr>
        <p:txBody>
          <a:bodyPr/>
          <a:lstStyle/>
          <a:p>
            <a:r>
              <a:rPr lang="en-US" sz="1400" dirty="0" smtClean="0">
                <a:solidFill>
                  <a:srgbClr val="3C5790"/>
                </a:solidFill>
              </a:rPr>
              <a:t>A Jetty Server connector is a network endpoint that accepts connections and produces </a:t>
            </a:r>
            <a:r>
              <a:rPr lang="en-US" sz="1400" dirty="0" err="1" smtClean="0">
                <a:solidFill>
                  <a:srgbClr val="3C5790"/>
                </a:solidFill>
              </a:rPr>
              <a:t>requessts</a:t>
            </a:r>
            <a:r>
              <a:rPr lang="en-US" sz="1400" dirty="0" smtClean="0">
                <a:solidFill>
                  <a:srgbClr val="3C5790"/>
                </a:solidFill>
              </a:rPr>
              <a:t> for the Jetty Handlers.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Prior to Jetty 9, the type of the connector reflected both the protocol supported (HTTP, HTTPS, AJP, SPDY), and the nature of the implementation (NIO or BIO). </a:t>
            </a:r>
          </a:p>
          <a:p>
            <a:r>
              <a:rPr lang="en-US" sz="1400" dirty="0" smtClean="0">
                <a:solidFill>
                  <a:srgbClr val="3C5790"/>
                </a:solidFill>
              </a:rPr>
              <a:t>From Jetty 9 onwards there is only one prime Connector type (</a:t>
            </a:r>
            <a:r>
              <a:rPr lang="en-US" sz="1400" dirty="0" err="1" smtClean="0">
                <a:solidFill>
                  <a:srgbClr val="3C5790"/>
                </a:solidFill>
              </a:rPr>
              <a:t>ServerConnector</a:t>
            </a:r>
            <a:r>
              <a:rPr lang="en-US" sz="1400" dirty="0" smtClean="0">
                <a:solidFill>
                  <a:srgbClr val="3C5790"/>
                </a:solidFill>
              </a:rPr>
              <a:t>), which is NIO based and uses Connection Factories to handle one or more protocols.</a:t>
            </a:r>
            <a:endParaRPr lang="en-US" sz="1200" dirty="0" smtClean="0">
              <a:solidFill>
                <a:srgbClr val="3C579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>
                <a:solidFill>
                  <a:schemeClr val="bg1"/>
                </a:solidFill>
              </a:rPr>
              <a:t>Deployment</a:t>
            </a:r>
            <a:r>
              <a:rPr lang="fr-CA" dirty="0" smtClean="0">
                <a:solidFill>
                  <a:schemeClr val="bg1"/>
                </a:solidFill>
              </a:rPr>
              <a:t> </a:t>
            </a:r>
            <a:r>
              <a:rPr lang="fr-CA" dirty="0" err="1" smtClean="0">
                <a:solidFill>
                  <a:schemeClr val="bg1"/>
                </a:solidFill>
              </a:rPr>
              <a:t>Arhitecture</a:t>
            </a:r>
            <a:endParaRPr lang="fr-CA" dirty="0" smtClean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828800"/>
          </a:xfrm>
        </p:spPr>
        <p:txBody>
          <a:bodyPr/>
          <a:lstStyle/>
          <a:p>
            <a:r>
              <a:rPr lang="en-US" sz="1300" dirty="0" smtClean="0">
                <a:solidFill>
                  <a:srgbClr val="3C5790"/>
                </a:solidFill>
              </a:rPr>
              <a:t>Jetty is built around an extensible Deployment Manager architecture complete with formal </a:t>
            </a:r>
            <a:r>
              <a:rPr lang="en-US" sz="1300" dirty="0" err="1" smtClean="0">
                <a:solidFill>
                  <a:srgbClr val="3C5790"/>
                </a:solidFill>
              </a:rPr>
              <a:t>LifeCycle</a:t>
            </a:r>
            <a:r>
              <a:rPr lang="en-US" sz="1300" dirty="0" smtClean="0">
                <a:solidFill>
                  <a:srgbClr val="3C5790"/>
                </a:solidFill>
              </a:rPr>
              <a:t> for Web Applications.</a:t>
            </a:r>
          </a:p>
          <a:p>
            <a:r>
              <a:rPr lang="en-US" sz="1300" dirty="0" smtClean="0">
                <a:solidFill>
                  <a:srgbClr val="3C5790"/>
                </a:solidFill>
              </a:rPr>
              <a:t>For Jetty to serve content (static or dynamic), we need to create a </a:t>
            </a:r>
            <a:r>
              <a:rPr lang="en-US" sz="1300" dirty="0" err="1" smtClean="0">
                <a:solidFill>
                  <a:srgbClr val="3C5790"/>
                </a:solidFill>
              </a:rPr>
              <a:t>ContextHandler</a:t>
            </a:r>
            <a:r>
              <a:rPr lang="en-US" sz="1300" dirty="0" smtClean="0">
                <a:solidFill>
                  <a:srgbClr val="3C5790"/>
                </a:solidFill>
              </a:rPr>
              <a:t> and add it to Jetty in the appropriate place</a:t>
            </a:r>
          </a:p>
          <a:p>
            <a:r>
              <a:rPr lang="en-US" sz="1300" dirty="0" smtClean="0">
                <a:solidFill>
                  <a:srgbClr val="3C5790"/>
                </a:solidFill>
              </a:rPr>
              <a:t>A pluggable </a:t>
            </a:r>
            <a:r>
              <a:rPr lang="en-US" sz="1300" dirty="0" err="1" smtClean="0">
                <a:solidFill>
                  <a:srgbClr val="3C5790"/>
                </a:solidFill>
              </a:rPr>
              <a:t>DeploymentManager</a:t>
            </a:r>
            <a:r>
              <a:rPr lang="en-US" sz="1300" dirty="0" smtClean="0">
                <a:solidFill>
                  <a:srgbClr val="3C5790"/>
                </a:solidFill>
              </a:rPr>
              <a:t> exists in Jetty 7 and later to make this process easier.</a:t>
            </a:r>
          </a:p>
          <a:p>
            <a:r>
              <a:rPr lang="en-US" sz="1300" dirty="0" smtClean="0">
                <a:solidFill>
                  <a:srgbClr val="3C5790"/>
                </a:solidFill>
              </a:rPr>
              <a:t>The </a:t>
            </a:r>
            <a:r>
              <a:rPr lang="en-US" sz="1300" dirty="0" err="1" smtClean="0">
                <a:solidFill>
                  <a:srgbClr val="3C5790"/>
                </a:solidFill>
              </a:rPr>
              <a:t>DeploymentManager</a:t>
            </a:r>
            <a:r>
              <a:rPr lang="en-US" sz="1300" dirty="0" smtClean="0">
                <a:solidFill>
                  <a:srgbClr val="3C5790"/>
                </a:solidFill>
              </a:rPr>
              <a:t> is the heart of the typical </a:t>
            </a:r>
            <a:r>
              <a:rPr lang="en-US" sz="1300" dirty="0" err="1" smtClean="0">
                <a:solidFill>
                  <a:srgbClr val="3C5790"/>
                </a:solidFill>
              </a:rPr>
              <a:t>webapp</a:t>
            </a:r>
            <a:r>
              <a:rPr lang="en-US" sz="1300" dirty="0" smtClean="0">
                <a:solidFill>
                  <a:srgbClr val="3C5790"/>
                </a:solidFill>
              </a:rPr>
              <a:t> deployment mechanism.</a:t>
            </a:r>
          </a:p>
          <a:p>
            <a:r>
              <a:rPr lang="en-US" sz="1300" dirty="0" smtClean="0">
                <a:solidFill>
                  <a:srgbClr val="3C5790"/>
                </a:solidFill>
              </a:rPr>
              <a:t>An </a:t>
            </a:r>
            <a:r>
              <a:rPr lang="en-US" sz="1300" dirty="0" err="1" smtClean="0">
                <a:solidFill>
                  <a:srgbClr val="3C5790"/>
                </a:solidFill>
              </a:rPr>
              <a:t>AppProvider</a:t>
            </a:r>
            <a:r>
              <a:rPr lang="en-US" sz="1300" dirty="0" smtClean="0">
                <a:solidFill>
                  <a:srgbClr val="3C5790"/>
                </a:solidFill>
              </a:rPr>
              <a:t> identifies the App and then provides it to the </a:t>
            </a:r>
            <a:r>
              <a:rPr lang="en-US" sz="1300" dirty="0" err="1" smtClean="0">
                <a:solidFill>
                  <a:srgbClr val="3C5790"/>
                </a:solidFill>
              </a:rPr>
              <a:t>DeploymentManager;the</a:t>
            </a:r>
            <a:r>
              <a:rPr lang="en-US" sz="1300" dirty="0" smtClean="0">
                <a:solidFill>
                  <a:srgbClr val="3C5790"/>
                </a:solidFill>
              </a:rPr>
              <a:t> main </a:t>
            </a:r>
            <a:r>
              <a:rPr lang="en-US" sz="1300" dirty="0" err="1" smtClean="0">
                <a:solidFill>
                  <a:srgbClr val="3C5790"/>
                </a:solidFill>
              </a:rPr>
              <a:t>AppProvider</a:t>
            </a:r>
            <a:r>
              <a:rPr lang="en-US" sz="1300" dirty="0" smtClean="0">
                <a:solidFill>
                  <a:srgbClr val="3C5790"/>
                </a:solidFill>
              </a:rPr>
              <a:t> with the Jetty distribution is the </a:t>
            </a:r>
            <a:r>
              <a:rPr lang="en-US" sz="1300" b="1" dirty="0" err="1" smtClean="0">
                <a:solidFill>
                  <a:srgbClr val="3C5790"/>
                </a:solidFill>
              </a:rPr>
              <a:t>WebAppProvider</a:t>
            </a:r>
            <a:r>
              <a:rPr lang="en-US" sz="1300" dirty="0" smtClean="0">
                <a:solidFill>
                  <a:srgbClr val="3C5790"/>
                </a:solidFill>
              </a:rPr>
              <a:t>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52600" y="3762375"/>
            <a:ext cx="19812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53000" y="3724275"/>
            <a:ext cx="3257550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7757</TotalTime>
  <Words>1275</Words>
  <Application>Microsoft Office PowerPoint</Application>
  <PresentationFormat>On-screen Show (4:3)</PresentationFormat>
  <Paragraphs>134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143</vt:lpstr>
      <vt:lpstr>Jetty 9</vt:lpstr>
      <vt:lpstr>Contents</vt:lpstr>
      <vt:lpstr>What is Jetty?</vt:lpstr>
      <vt:lpstr>History</vt:lpstr>
      <vt:lpstr>Jetty 9 new features</vt:lpstr>
      <vt:lpstr>Jetty Configuration</vt:lpstr>
      <vt:lpstr>Jetty Configuration (cont.)</vt:lpstr>
      <vt:lpstr>Jetty Configuration (cont.)</vt:lpstr>
      <vt:lpstr>Deployment Arhitecture</vt:lpstr>
      <vt:lpstr>Deployment Arhitecture (cont.)</vt:lpstr>
      <vt:lpstr>JMX</vt:lpstr>
      <vt:lpstr>SPDY</vt:lpstr>
      <vt:lpstr>SPDY (cont.)</vt:lpstr>
      <vt:lpstr>Handlers</vt:lpstr>
      <vt:lpstr>WebSocket API</vt:lpstr>
      <vt:lpstr>Jetty Connectors</vt:lpstr>
      <vt:lpstr>Jetty Runner</vt:lpstr>
      <vt:lpstr>Jetty Logging</vt:lpstr>
      <vt:lpstr>Conclusions</vt:lpstr>
      <vt:lpstr>Bibliography</vt:lpstr>
    </vt:vector>
  </TitlesOfParts>
  <Company>Computaris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698</cp:revision>
  <dcterms:created xsi:type="dcterms:W3CDTF">2012-04-12T06:19:17Z</dcterms:created>
  <dcterms:modified xsi:type="dcterms:W3CDTF">2014-11-26T07:45:29Z</dcterms:modified>
</cp:coreProperties>
</file>