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72" r:id="rId5"/>
    <p:sldId id="374" r:id="rId6"/>
    <p:sldId id="373" r:id="rId7"/>
    <p:sldId id="375" r:id="rId8"/>
    <p:sldId id="376" r:id="rId9"/>
    <p:sldId id="380" r:id="rId10"/>
    <p:sldId id="377" r:id="rId11"/>
    <p:sldId id="378" r:id="rId12"/>
    <p:sldId id="381" r:id="rId13"/>
    <p:sldId id="379" r:id="rId14"/>
    <p:sldId id="300" r:id="rId15"/>
    <p:sldId id="382" r:id="rId16"/>
    <p:sldId id="259" r:id="rId17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79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4" autoAdjust="0"/>
    <p:restoredTop sz="94660"/>
  </p:normalViewPr>
  <p:slideViewPr>
    <p:cSldViewPr>
      <p:cViewPr>
        <p:scale>
          <a:sx n="100" d="100"/>
          <a:sy n="100" d="100"/>
        </p:scale>
        <p:origin x="-690" y="2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22/07/2014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22/07/2014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22/07/2014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22/07/2014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22/07/2014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22/07/2014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22/07/2014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22/07/2014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22/07/2014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22/07/2014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22/07/2014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fr-CA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22/07/2014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ro-RO" sz="4000" dirty="0" smtClean="0">
                <a:solidFill>
                  <a:schemeClr val="bg1"/>
                </a:solidFill>
              </a:rPr>
              <a:t>Jolokia</a:t>
            </a:r>
            <a:endParaRPr lang="fr-CA" sz="3800" dirty="0" smtClean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 smtClean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Jolokia MBeans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Jolokia agents have their own Mbeans which provides extra services details.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The Mbean registered under the name </a:t>
            </a:r>
            <a:r>
              <a:rPr lang="ro-RO" sz="1400" b="1" dirty="0" smtClean="0">
                <a:solidFill>
                  <a:srgbClr val="3C5790"/>
                </a:solidFill>
              </a:rPr>
              <a:t>jolokia</a:t>
            </a:r>
            <a:r>
              <a:rPr lang="en-US" sz="1400" b="1" dirty="0" smtClean="0">
                <a:solidFill>
                  <a:srgbClr val="3C5790"/>
                </a:solidFill>
              </a:rPr>
              <a:t>:type=</a:t>
            </a:r>
            <a:r>
              <a:rPr lang="en-US" sz="1400" b="1" dirty="0" err="1" smtClean="0">
                <a:solidFill>
                  <a:srgbClr val="3C5790"/>
                </a:solidFill>
              </a:rPr>
              <a:t>Config</a:t>
            </a:r>
            <a:r>
              <a:rPr lang="en-US" sz="1400" b="1" dirty="0" smtClean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</a:rPr>
              <a:t>allows changing configuration parameters.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Changes are non-persistent and get logs after a restart of target application server.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dirty="0" err="1" smtClean="0">
                <a:solidFill>
                  <a:srgbClr val="3C5790"/>
                </a:solidFill>
              </a:rPr>
              <a:t>Mbean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b="1" dirty="0" err="1" smtClean="0">
                <a:solidFill>
                  <a:srgbClr val="3C5790"/>
                </a:solidFill>
              </a:rPr>
              <a:t>jolokia:type</a:t>
            </a:r>
            <a:r>
              <a:rPr lang="en-US" sz="1400" b="1" dirty="0" smtClean="0">
                <a:solidFill>
                  <a:srgbClr val="3C5790"/>
                </a:solidFill>
              </a:rPr>
              <a:t>=</a:t>
            </a:r>
            <a:r>
              <a:rPr lang="en-US" sz="1400" b="1" dirty="0" err="1" smtClean="0">
                <a:solidFill>
                  <a:srgbClr val="3C5790"/>
                </a:solidFill>
              </a:rPr>
              <a:t>ServerHandler</a:t>
            </a:r>
            <a:r>
              <a:rPr lang="en-US" sz="1400" b="1" dirty="0" smtClean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</a:rPr>
              <a:t>has a single operation </a:t>
            </a:r>
            <a:r>
              <a:rPr lang="en-US" sz="1400" dirty="0" err="1" smtClean="0">
                <a:solidFill>
                  <a:srgbClr val="3C5790"/>
                </a:solidFill>
              </a:rPr>
              <a:t>mBeanServersInfo</a:t>
            </a:r>
            <a:r>
              <a:rPr lang="en-US" sz="1400" dirty="0" smtClean="0">
                <a:solidFill>
                  <a:srgbClr val="3C5790"/>
                </a:solidFill>
              </a:rPr>
              <a:t> with no arguments.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operation can be used to dump out all the names of registered </a:t>
            </a:r>
            <a:r>
              <a:rPr lang="en-US" sz="1400" dirty="0" err="1" smtClean="0">
                <a:solidFill>
                  <a:srgbClr val="3C5790"/>
                </a:solidFill>
              </a:rPr>
              <a:t>MBeans</a:t>
            </a:r>
            <a:r>
              <a:rPr lang="en-US" sz="1400" dirty="0" smtClean="0">
                <a:solidFill>
                  <a:srgbClr val="3C5790"/>
                </a:solidFill>
              </a:rPr>
              <a:t> found on </a:t>
            </a:r>
            <a:r>
              <a:rPr lang="en-US" sz="1400" dirty="0" err="1" smtClean="0">
                <a:solidFill>
                  <a:srgbClr val="3C5790"/>
                </a:solidFill>
              </a:rPr>
              <a:t>MBeanServer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dirty="0" err="1" smtClean="0">
                <a:solidFill>
                  <a:srgbClr val="3C5790"/>
                </a:solidFill>
              </a:rPr>
              <a:t>MBean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b="1" dirty="0" err="1" smtClean="0">
                <a:solidFill>
                  <a:srgbClr val="3C5790"/>
                </a:solidFill>
              </a:rPr>
              <a:t>jolokia:type</a:t>
            </a:r>
            <a:r>
              <a:rPr lang="en-US" sz="1400" b="1" dirty="0" smtClean="0">
                <a:solidFill>
                  <a:srgbClr val="3C5790"/>
                </a:solidFill>
              </a:rPr>
              <a:t>=Discovery </a:t>
            </a:r>
            <a:r>
              <a:rPr lang="en-US" sz="1400" dirty="0" smtClean="0">
                <a:solidFill>
                  <a:srgbClr val="3C5790"/>
                </a:solidFill>
              </a:rPr>
              <a:t>can be used to detect other </a:t>
            </a:r>
            <a:r>
              <a:rPr lang="en-US" sz="1400" dirty="0" err="1" smtClean="0">
                <a:solidFill>
                  <a:srgbClr val="3C5790"/>
                </a:solidFill>
              </a:rPr>
              <a:t>MBeans</a:t>
            </a:r>
            <a:r>
              <a:rPr lang="en-US" sz="1400" dirty="0" smtClean="0">
                <a:solidFill>
                  <a:srgbClr val="3C5790"/>
                </a:solidFill>
              </a:rPr>
              <a:t> by sending multicast discovery UDP requests.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Clients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3716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There are 3 client implementation for </a:t>
            </a:r>
            <a:r>
              <a:rPr lang="en-US" sz="1400" dirty="0" err="1" smtClean="0">
                <a:solidFill>
                  <a:srgbClr val="3C5790"/>
                </a:solidFill>
              </a:rPr>
              <a:t>Jolokia</a:t>
            </a:r>
            <a:r>
              <a:rPr lang="en-US" sz="1400" dirty="0" smtClean="0">
                <a:solidFill>
                  <a:srgbClr val="3C5790"/>
                </a:solidFill>
              </a:rPr>
              <a:t>: Jmx4Perl, Java library and </a:t>
            </a:r>
            <a:r>
              <a:rPr lang="en-US" sz="1400" dirty="0" err="1" smtClean="0">
                <a:solidFill>
                  <a:srgbClr val="3C5790"/>
                </a:solidFill>
              </a:rPr>
              <a:t>Javascript</a:t>
            </a:r>
            <a:r>
              <a:rPr lang="en-US" sz="1400" dirty="0" smtClean="0">
                <a:solidFill>
                  <a:srgbClr val="3C5790"/>
                </a:solidFill>
              </a:rPr>
              <a:t> library.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java client library provides an easy access to the </a:t>
            </a:r>
            <a:r>
              <a:rPr lang="en-US" sz="1400" dirty="0" err="1" smtClean="0">
                <a:solidFill>
                  <a:srgbClr val="3C5790"/>
                </a:solidFill>
              </a:rPr>
              <a:t>Jolokia</a:t>
            </a:r>
            <a:r>
              <a:rPr lang="en-US" sz="1400" dirty="0" smtClean="0">
                <a:solidFill>
                  <a:srgbClr val="3C5790"/>
                </a:solidFill>
              </a:rPr>
              <a:t> agent from within Java.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dirty="0" err="1" smtClean="0">
                <a:solidFill>
                  <a:srgbClr val="3C5790"/>
                </a:solidFill>
              </a:rPr>
              <a:t>jolokia</a:t>
            </a:r>
            <a:r>
              <a:rPr lang="en-US" sz="1400" dirty="0" smtClean="0">
                <a:solidFill>
                  <a:srgbClr val="3C5790"/>
                </a:solidFill>
              </a:rPr>
              <a:t>-client-java library depends on Apache </a:t>
            </a:r>
            <a:r>
              <a:rPr lang="en-US" sz="1400" dirty="0" err="1" smtClean="0">
                <a:solidFill>
                  <a:srgbClr val="3C5790"/>
                </a:solidFill>
              </a:rPr>
              <a:t>HttpClient</a:t>
            </a:r>
            <a:r>
              <a:rPr lang="en-US" sz="1400" dirty="0" smtClean="0">
                <a:solidFill>
                  <a:srgbClr val="3C5790"/>
                </a:solidFill>
              </a:rPr>
              <a:t> 4.3.3 and </a:t>
            </a:r>
            <a:r>
              <a:rPr lang="en-US" sz="1400" dirty="0" err="1" smtClean="0">
                <a:solidFill>
                  <a:srgbClr val="3C5790"/>
                </a:solidFill>
              </a:rPr>
              <a:t>json</a:t>
            </a:r>
            <a:r>
              <a:rPr lang="en-US" sz="1400" dirty="0" smtClean="0">
                <a:solidFill>
                  <a:srgbClr val="3C5790"/>
                </a:solidFill>
              </a:rPr>
              <a:t>-simple 1.1.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J4pClient is the entry point for sending request to a remote </a:t>
            </a:r>
            <a:r>
              <a:rPr lang="en-US" sz="1400" dirty="0" err="1" smtClean="0">
                <a:solidFill>
                  <a:srgbClr val="3C5790"/>
                </a:solidFill>
              </a:rPr>
              <a:t>Jolokia</a:t>
            </a:r>
            <a:r>
              <a:rPr lang="en-US" sz="1400" dirty="0" smtClean="0">
                <a:solidFill>
                  <a:srgbClr val="3C5790"/>
                </a:solidFill>
              </a:rPr>
              <a:t> agent.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J4pClient can use preemptive HTTP Basic authenticator.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3829050"/>
            <a:ext cx="61150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9200" y="5281700"/>
            <a:ext cx="6248400" cy="9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Clients</a:t>
            </a:r>
            <a:r>
              <a:rPr lang="en-US" dirty="0" smtClean="0">
                <a:solidFill>
                  <a:schemeClr val="bg1"/>
                </a:solidFill>
              </a:rPr>
              <a:t>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981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 base class for request types is </a:t>
            </a:r>
            <a:r>
              <a:rPr lang="en-US" sz="1400" b="1" dirty="0" smtClean="0">
                <a:solidFill>
                  <a:srgbClr val="3C5790"/>
                </a:solidFill>
              </a:rPr>
              <a:t>J4pRequest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Customized request/response types: J4pReadRequest/J4pReadResponse, J4pWriteRequest/J4pWriteResponse, J4pExecRequest/J4pExecResponse, J4pSearchRequest/J4pSearchResponse, J4pListRequest/J4pListResponse, J4pVersionRequest.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base class for exceptions is </a:t>
            </a:r>
            <a:r>
              <a:rPr lang="en-US" sz="1400" b="1" dirty="0" smtClean="0">
                <a:solidFill>
                  <a:srgbClr val="3C5790"/>
                </a:solidFill>
              </a:rPr>
              <a:t>J4pException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Jolokia JMX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Allows easy access to JMX </a:t>
            </a:r>
            <a:r>
              <a:rPr lang="en-US" sz="1400" dirty="0" err="1" smtClean="0">
                <a:solidFill>
                  <a:srgbClr val="3C5790"/>
                </a:solidFill>
              </a:rPr>
              <a:t>Mbeans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Multiple </a:t>
            </a:r>
            <a:r>
              <a:rPr lang="en-US" sz="1400" dirty="0" err="1" smtClean="0">
                <a:solidFill>
                  <a:srgbClr val="3C5790"/>
                </a:solidFill>
              </a:rPr>
              <a:t>MBeanServers</a:t>
            </a:r>
            <a:r>
              <a:rPr lang="en-US" sz="1400" dirty="0" smtClean="0">
                <a:solidFill>
                  <a:srgbClr val="3C5790"/>
                </a:solidFill>
              </a:rPr>
              <a:t> can co-exists in a single JVM.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dirty="0" err="1" smtClean="0">
                <a:solidFill>
                  <a:srgbClr val="3C5790"/>
                </a:solidFill>
              </a:rPr>
              <a:t>Jolokia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err="1" smtClean="0">
                <a:solidFill>
                  <a:srgbClr val="3C5790"/>
                </a:solidFill>
              </a:rPr>
              <a:t>MBeanServer</a:t>
            </a:r>
            <a:r>
              <a:rPr lang="en-US" sz="1400" dirty="0" smtClean="0">
                <a:solidFill>
                  <a:srgbClr val="3C5790"/>
                </a:solidFill>
              </a:rPr>
              <a:t> can be easily created and used with a locator:</a:t>
            </a:r>
          </a:p>
          <a:p>
            <a:r>
              <a:rPr lang="en-US" sz="1400" b="1" dirty="0" err="1" smtClean="0">
                <a:solidFill>
                  <a:srgbClr val="3C5790"/>
                </a:solidFill>
              </a:rPr>
              <a:t>MBeanServer</a:t>
            </a:r>
            <a:r>
              <a:rPr lang="en-US" sz="1400" b="1" dirty="0" smtClean="0">
                <a:solidFill>
                  <a:srgbClr val="3C5790"/>
                </a:solidFill>
              </a:rPr>
              <a:t> server = </a:t>
            </a:r>
            <a:r>
              <a:rPr lang="en-US" sz="1400" b="1" dirty="0" err="1" smtClean="0">
                <a:solidFill>
                  <a:srgbClr val="3C5790"/>
                </a:solidFill>
              </a:rPr>
              <a:t>JolokiaMBeanServerUtil.getJolokiaMBeanServer</a:t>
            </a:r>
            <a:r>
              <a:rPr lang="en-US" sz="1400" b="1" dirty="0" smtClean="0">
                <a:solidFill>
                  <a:srgbClr val="3C5790"/>
                </a:solidFill>
              </a:rPr>
              <a:t>().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Server is trated specially by a Jolokia Agent:</a:t>
            </a: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Every Mbean registered at the Jolokia MBeanServer will never show up remotely via JSR-160.</a:t>
            </a: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Jolokia MBeanServer is also responsible for managing so calles JSON Mbeans.</a:t>
            </a:r>
            <a:endParaRPr lang="ro-RO" sz="1200" dirty="0" smtClean="0">
              <a:solidFill>
                <a:srgbClr val="3C5790"/>
              </a:solidFill>
            </a:endParaRPr>
          </a:p>
          <a:p>
            <a:r>
              <a:rPr lang="ro-RO" sz="1400" dirty="0" smtClean="0">
                <a:solidFill>
                  <a:srgbClr val="3C5790"/>
                </a:solidFill>
              </a:rPr>
              <a:t>@JsonMBean is used for marking an MBean as a JSON MBean.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Spring Support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5240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A Jolokia agent can be easily integrated into a Spring application context. 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There are 2 directives available: </a:t>
            </a:r>
          </a:p>
          <a:p>
            <a:pPr lvl="1"/>
            <a:r>
              <a:rPr lang="ro-RO" sz="1200" b="1" dirty="0" smtClean="0">
                <a:solidFill>
                  <a:srgbClr val="3C5790"/>
                </a:solidFill>
              </a:rPr>
              <a:t>&lt;jolokia:agent&gt;</a:t>
            </a:r>
            <a:r>
              <a:rPr lang="ro-RO" sz="1200" dirty="0" smtClean="0">
                <a:solidFill>
                  <a:srgbClr val="3C5790"/>
                </a:solidFill>
              </a:rPr>
              <a:t> - declares a Jolokia server with a configuration  </a:t>
            </a:r>
          </a:p>
          <a:p>
            <a:pPr lvl="1"/>
            <a:r>
              <a:rPr lang="ro-RO" sz="1200" b="1" dirty="0" smtClean="0">
                <a:solidFill>
                  <a:srgbClr val="3C5790"/>
                </a:solidFill>
              </a:rPr>
              <a:t>&lt;jolokia:config&gt;</a:t>
            </a:r>
            <a:r>
              <a:rPr lang="ro-RO" sz="1200" dirty="0" smtClean="0">
                <a:solidFill>
                  <a:srgbClr val="3C5790"/>
                </a:solidFill>
              </a:rPr>
              <a:t> - defines configuration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By default the Jolokia agent starts on port </a:t>
            </a:r>
            <a:r>
              <a:rPr lang="ro-RO" sz="1400" b="1" dirty="0" smtClean="0">
                <a:solidFill>
                  <a:srgbClr val="3C5790"/>
                </a:solidFill>
              </a:rPr>
              <a:t>8778</a:t>
            </a:r>
            <a:r>
              <a:rPr lang="ro-RO" sz="1400" dirty="0" smtClean="0">
                <a:solidFill>
                  <a:srgbClr val="3C5790"/>
                </a:solidFill>
              </a:rPr>
              <a:t> on every IP-Address of host without security.</a:t>
            </a:r>
            <a:endParaRPr lang="ro-RO" sz="1400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3581400"/>
            <a:ext cx="6400800" cy="2759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Conclusions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Easy to Use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Documented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Multiple agents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 smtClean="0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http://www.jolokia.org/reference/html/index.html</a:t>
            </a:r>
            <a:endParaRPr lang="ro-RO" sz="1600" dirty="0" smtClean="0">
              <a:solidFill>
                <a:schemeClr val="bg1"/>
              </a:solidFill>
            </a:endParaRPr>
          </a:p>
          <a:p>
            <a:r>
              <a:rPr lang="fr-CA" sz="1600" dirty="0" smtClean="0">
                <a:solidFill>
                  <a:schemeClr val="bg1"/>
                </a:solidFill>
              </a:rPr>
              <a:t>http://www.jolokia.org/reference/pdf/jolokia-reference.pdf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 smtClean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71688" y="1600200"/>
            <a:ext cx="6615112" cy="5029200"/>
          </a:xfrm>
        </p:spPr>
        <p:txBody>
          <a:bodyPr/>
          <a:lstStyle/>
          <a:p>
            <a:r>
              <a:rPr lang="fr-CA" sz="1600" dirty="0" err="1" smtClean="0">
                <a:solidFill>
                  <a:srgbClr val="3C5790"/>
                </a:solidFill>
              </a:rPr>
              <a:t>What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is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ro-RO" sz="1600" dirty="0" smtClean="0">
                <a:solidFill>
                  <a:srgbClr val="3C5790"/>
                </a:solidFill>
              </a:rPr>
              <a:t>Jolokia</a:t>
            </a:r>
            <a:r>
              <a:rPr lang="fr-CA" sz="1600" dirty="0" smtClean="0">
                <a:solidFill>
                  <a:srgbClr val="3C5790"/>
                </a:solidFill>
              </a:rPr>
              <a:t>?</a:t>
            </a:r>
            <a:endParaRPr lang="ro-RO" sz="1600" dirty="0" smtClean="0">
              <a:solidFill>
                <a:srgbClr val="3C5790"/>
              </a:solidFill>
            </a:endParaRPr>
          </a:p>
          <a:p>
            <a:r>
              <a:rPr lang="ro-RO" sz="1600" dirty="0" smtClean="0">
                <a:solidFill>
                  <a:srgbClr val="3C5790"/>
                </a:solidFill>
              </a:rPr>
              <a:t>Architecture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ro-RO" sz="1600" dirty="0" smtClean="0">
                <a:solidFill>
                  <a:srgbClr val="3C5790"/>
                </a:solidFill>
              </a:rPr>
              <a:t>Agents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Security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Jolokia Protocol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Jolokia Mbeans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Clients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Jolokia </a:t>
            </a:r>
            <a:r>
              <a:rPr lang="ro-RO" sz="1600" dirty="0" smtClean="0">
                <a:solidFill>
                  <a:srgbClr val="3C5790"/>
                </a:solidFill>
              </a:rPr>
              <a:t>JMX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Spring Support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smtClean="0">
                <a:solidFill>
                  <a:srgbClr val="3C5790"/>
                </a:solidFill>
              </a:rPr>
              <a:t>Conclusions</a:t>
            </a:r>
          </a:p>
          <a:p>
            <a:r>
              <a:rPr lang="fr-CA" sz="1600" dirty="0" err="1" smtClean="0">
                <a:solidFill>
                  <a:srgbClr val="3C5790"/>
                </a:solidFill>
              </a:rPr>
              <a:t>Bibliography</a:t>
            </a:r>
            <a:endParaRPr lang="fr-CA" sz="1600" dirty="0" smtClean="0">
              <a:solidFill>
                <a:srgbClr val="3C5790"/>
              </a:solidFill>
            </a:endParaRPr>
          </a:p>
          <a:p>
            <a:pPr>
              <a:buNone/>
            </a:pPr>
            <a:r>
              <a:rPr lang="fr-CA" sz="1600" dirty="0" smtClean="0">
                <a:solidFill>
                  <a:srgbClr val="3C5790"/>
                </a:solidFill>
              </a:rPr>
              <a:t/>
            </a:r>
            <a:br>
              <a:rPr lang="fr-CA" sz="1600" dirty="0" smtClean="0">
                <a:solidFill>
                  <a:srgbClr val="3C5790"/>
                </a:solidFill>
              </a:rPr>
            </a:br>
            <a:endParaRPr lang="fr-CA" sz="16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What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is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ro-RO" dirty="0" smtClean="0">
                <a:solidFill>
                  <a:schemeClr val="bg1"/>
                </a:solidFill>
              </a:rPr>
              <a:t>Jolokia</a:t>
            </a:r>
            <a:r>
              <a:rPr lang="fr-CA" dirty="0" smtClean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1066800"/>
          </a:xfrm>
        </p:spPr>
        <p:txBody>
          <a:bodyPr/>
          <a:lstStyle/>
          <a:p>
            <a:r>
              <a:rPr lang="fr-CA" sz="1400" dirty="0" err="1" smtClean="0">
                <a:solidFill>
                  <a:srgbClr val="3C5790"/>
                </a:solidFill>
              </a:rPr>
              <a:t>Jolokia</a:t>
            </a:r>
            <a:r>
              <a:rPr lang="fr-CA" sz="1400" dirty="0" smtClean="0">
                <a:solidFill>
                  <a:srgbClr val="3C5790"/>
                </a:solidFill>
              </a:rPr>
              <a:t> </a:t>
            </a:r>
            <a:r>
              <a:rPr lang="fr-CA" sz="1400" dirty="0" err="1" smtClean="0">
                <a:solidFill>
                  <a:srgbClr val="3C5790"/>
                </a:solidFill>
              </a:rPr>
              <a:t>is</a:t>
            </a:r>
            <a:r>
              <a:rPr lang="fr-CA" sz="1400" dirty="0" smtClean="0">
                <a:solidFill>
                  <a:srgbClr val="3C5790"/>
                </a:solidFill>
              </a:rPr>
              <a:t> an agent </a:t>
            </a:r>
            <a:r>
              <a:rPr lang="fr-CA" sz="1400" dirty="0" err="1" smtClean="0">
                <a:solidFill>
                  <a:srgbClr val="3C5790"/>
                </a:solidFill>
              </a:rPr>
              <a:t>that</a:t>
            </a:r>
            <a:r>
              <a:rPr lang="fr-CA" sz="1400" dirty="0" smtClean="0">
                <a:solidFill>
                  <a:srgbClr val="3C5790"/>
                </a:solidFill>
              </a:rPr>
              <a:t> uses JSR-160(JMX </a:t>
            </a:r>
            <a:r>
              <a:rPr lang="fr-CA" sz="1400" dirty="0" err="1" smtClean="0">
                <a:solidFill>
                  <a:srgbClr val="3C5790"/>
                </a:solidFill>
              </a:rPr>
              <a:t>Remote</a:t>
            </a:r>
            <a:r>
              <a:rPr lang="fr-CA" sz="1400" dirty="0" smtClean="0">
                <a:solidFill>
                  <a:srgbClr val="3C5790"/>
                </a:solidFill>
              </a:rPr>
              <a:t> API).</a:t>
            </a:r>
          </a:p>
          <a:p>
            <a:r>
              <a:rPr lang="fr-CA" sz="1400" dirty="0" err="1" smtClean="0">
                <a:solidFill>
                  <a:srgbClr val="3C5790"/>
                </a:solidFill>
              </a:rPr>
              <a:t>Jolokia</a:t>
            </a:r>
            <a:r>
              <a:rPr lang="fr-CA" sz="1400" dirty="0" smtClean="0">
                <a:solidFill>
                  <a:srgbClr val="3C5790"/>
                </a:solidFill>
              </a:rPr>
              <a:t> uses JSON as </a:t>
            </a:r>
            <a:r>
              <a:rPr lang="fr-CA" sz="1400" dirty="0" err="1" smtClean="0">
                <a:solidFill>
                  <a:srgbClr val="3C5790"/>
                </a:solidFill>
              </a:rPr>
              <a:t>payload</a:t>
            </a:r>
            <a:r>
              <a:rPr lang="fr-CA" sz="1400" dirty="0" smtClean="0">
                <a:solidFill>
                  <a:srgbClr val="3C5790"/>
                </a:solidFill>
              </a:rPr>
              <a:t> over HTTP transport </a:t>
            </a:r>
            <a:r>
              <a:rPr lang="fr-CA" sz="1400" dirty="0" err="1" smtClean="0">
                <a:solidFill>
                  <a:srgbClr val="3C5790"/>
                </a:solidFill>
              </a:rPr>
              <a:t>protocol</a:t>
            </a:r>
            <a:r>
              <a:rPr lang="fr-CA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fr-CA" sz="1400" dirty="0" smtClean="0">
                <a:solidFill>
                  <a:srgbClr val="3C5790"/>
                </a:solidFill>
              </a:rPr>
              <a:t>JMX (Java Management Extensions) </a:t>
            </a:r>
            <a:r>
              <a:rPr lang="fr-CA" sz="1400" dirty="0" err="1" smtClean="0">
                <a:solidFill>
                  <a:srgbClr val="3C5790"/>
                </a:solidFill>
              </a:rPr>
              <a:t>is</a:t>
            </a:r>
            <a:r>
              <a:rPr lang="fr-CA" sz="1400" dirty="0" smtClean="0">
                <a:solidFill>
                  <a:srgbClr val="3C5790"/>
                </a:solidFill>
              </a:rPr>
              <a:t> the standard management solution in the Java world </a:t>
            </a:r>
            <a:r>
              <a:rPr lang="fr-CA" sz="1400" dirty="0" err="1" smtClean="0">
                <a:solidFill>
                  <a:srgbClr val="3C5790"/>
                </a:solidFill>
              </a:rPr>
              <a:t>sincer</a:t>
            </a:r>
            <a:r>
              <a:rPr lang="fr-CA" sz="1400" dirty="0" smtClean="0">
                <a:solidFill>
                  <a:srgbClr val="3C5790"/>
                </a:solidFill>
              </a:rPr>
              <a:t> JDK 1.5.</a:t>
            </a:r>
            <a:endParaRPr lang="ro-RO" sz="1400" dirty="0" smtClean="0">
              <a:solidFill>
                <a:srgbClr val="3C5790"/>
              </a:solidFill>
            </a:endParaRPr>
          </a:p>
          <a:p>
            <a:endParaRPr lang="fr-CA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Architecture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8382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Jolokia can run in </a:t>
            </a:r>
            <a:r>
              <a:rPr lang="ro-RO" sz="1400" b="1" dirty="0" smtClean="0">
                <a:solidFill>
                  <a:srgbClr val="3C5790"/>
                </a:solidFill>
              </a:rPr>
              <a:t>agent mode</a:t>
            </a:r>
            <a:r>
              <a:rPr lang="ro-RO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The agent exports on the frontside a JSON based protocol over HTTP.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The agent invokes the JMX Mbeans.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2895600"/>
            <a:ext cx="4724400" cy="382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Architecture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8382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Jolokia can run in </a:t>
            </a:r>
            <a:r>
              <a:rPr lang="ro-RO" sz="1400" b="1" dirty="0" smtClean="0">
                <a:solidFill>
                  <a:srgbClr val="3C5790"/>
                </a:solidFill>
              </a:rPr>
              <a:t>proxy mode</a:t>
            </a:r>
            <a:r>
              <a:rPr lang="ro-RO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This solution is used when it’s hard/imposssible to deploy the agent on the target platform.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2819400"/>
            <a:ext cx="5410200" cy="3801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Agents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Jolokia is an JMX agent which requires that clients install an extra piece of software.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The agent is deployed on the target server which should be access via remote JMX.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There are 4 types of agent:</a:t>
            </a:r>
          </a:p>
          <a:p>
            <a:pPr lvl="1"/>
            <a:r>
              <a:rPr lang="ro-RO" sz="1200" b="1" dirty="0" smtClean="0">
                <a:solidFill>
                  <a:srgbClr val="3C5790"/>
                </a:solidFill>
              </a:rPr>
              <a:t>Webarchive agent</a:t>
            </a:r>
            <a:r>
              <a:rPr lang="ro-RO" sz="1200" dirty="0" smtClean="0">
                <a:solidFill>
                  <a:srgbClr val="3C5790"/>
                </a:solidFill>
              </a:rPr>
              <a:t>: </a:t>
            </a:r>
          </a:p>
          <a:p>
            <a:pPr lvl="2"/>
            <a:r>
              <a:rPr lang="ro-RO" sz="1200" dirty="0" smtClean="0">
                <a:solidFill>
                  <a:srgbClr val="3C5790"/>
                </a:solidFill>
              </a:rPr>
              <a:t>agent packaged as WAR</a:t>
            </a:r>
          </a:p>
          <a:p>
            <a:pPr lvl="1"/>
            <a:r>
              <a:rPr lang="ro-RO" sz="1200" b="1" dirty="0" smtClean="0">
                <a:solidFill>
                  <a:srgbClr val="3C5790"/>
                </a:solidFill>
              </a:rPr>
              <a:t>OSGI agent</a:t>
            </a:r>
            <a:r>
              <a:rPr lang="ro-RO" sz="1200" dirty="0" smtClean="0">
                <a:solidFill>
                  <a:srgbClr val="3C5790"/>
                </a:solidFill>
              </a:rPr>
              <a:t>:</a:t>
            </a:r>
          </a:p>
          <a:p>
            <a:pPr lvl="2"/>
            <a:r>
              <a:rPr lang="ro-RO" sz="1200" dirty="0" smtClean="0">
                <a:solidFill>
                  <a:srgbClr val="3C5790"/>
                </a:solidFill>
              </a:rPr>
              <a:t>OSGI used, so HttpService depedency is needed</a:t>
            </a:r>
          </a:p>
          <a:p>
            <a:pPr lvl="1"/>
            <a:r>
              <a:rPr lang="ro-RO" sz="1200" b="1" dirty="0" smtClean="0">
                <a:solidFill>
                  <a:srgbClr val="3C5790"/>
                </a:solidFill>
              </a:rPr>
              <a:t>Mule agent</a:t>
            </a:r>
            <a:r>
              <a:rPr lang="ro-RO" sz="1200" dirty="0" smtClean="0">
                <a:solidFill>
                  <a:srgbClr val="3C5790"/>
                </a:solidFill>
              </a:rPr>
              <a:t>:</a:t>
            </a:r>
          </a:p>
          <a:p>
            <a:pPr lvl="2"/>
            <a:r>
              <a:rPr lang="ro-RO" sz="1200" dirty="0" smtClean="0">
                <a:solidFill>
                  <a:srgbClr val="3C5790"/>
                </a:solidFill>
              </a:rPr>
              <a:t>Provides management API</a:t>
            </a:r>
          </a:p>
          <a:p>
            <a:pPr lvl="1"/>
            <a:r>
              <a:rPr lang="ro-RO" sz="1200" b="1" dirty="0" smtClean="0">
                <a:solidFill>
                  <a:srgbClr val="3C5790"/>
                </a:solidFill>
              </a:rPr>
              <a:t>JVM agent</a:t>
            </a:r>
          </a:p>
          <a:p>
            <a:pPr lvl="2"/>
            <a:r>
              <a:rPr lang="ro-RO" sz="1200" dirty="0" smtClean="0">
                <a:solidFill>
                  <a:srgbClr val="3C5790"/>
                </a:solidFill>
              </a:rPr>
              <a:t>From Java 6 the Http Server is used</a:t>
            </a: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Security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6096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Security in JSR-160 remoting is an all-or-nothing option.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Access to Mbean and to the Jolokia agents in general can be restricted with an XML policy file.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14538" y="2667000"/>
            <a:ext cx="4310062" cy="4128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Jolokia Protocol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ro-RO" sz="1200" dirty="0" smtClean="0">
                <a:solidFill>
                  <a:srgbClr val="3C5790"/>
                </a:solidFill>
              </a:rPr>
              <a:t>Jolokia uses a JSON-over-HTTP protocol.</a:t>
            </a:r>
          </a:p>
          <a:p>
            <a:r>
              <a:rPr lang="ro-RO" sz="1200" dirty="0" smtClean="0">
                <a:solidFill>
                  <a:srgbClr val="3C5790"/>
                </a:solidFill>
              </a:rPr>
              <a:t>The communications is based on a request-response paradigm.</a:t>
            </a:r>
          </a:p>
          <a:p>
            <a:r>
              <a:rPr lang="ro-RO" sz="1200" dirty="0" smtClean="0">
                <a:solidFill>
                  <a:srgbClr val="3C5790"/>
                </a:solidFill>
              </a:rPr>
              <a:t>Requests can be sent in 2 ways:</a:t>
            </a: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HTTP GET request, where all the parameters are coded in URL.</a:t>
            </a: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HTTP POST request where the request is put into a JSON payload in the HTTP request body</a:t>
            </a:r>
          </a:p>
          <a:p>
            <a:r>
              <a:rPr lang="ro-RO" sz="1200" dirty="0" smtClean="0">
                <a:solidFill>
                  <a:srgbClr val="3C5790"/>
                </a:solidFill>
              </a:rPr>
              <a:t>GET request pattern: &lt;base-url&gt;/&lt;type&gt;/&lt;arg1&gt;/&lt;arg2&gt;.../.</a:t>
            </a:r>
          </a:p>
          <a:p>
            <a:r>
              <a:rPr lang="ro-RO" sz="1200" dirty="0" smtClean="0">
                <a:solidFill>
                  <a:srgbClr val="3C5790"/>
                </a:solidFill>
              </a:rPr>
              <a:t>Sample GET request: http://localhost:8080/jolokia/read/java.lang:type=Memory/HeapMemoryUsage</a:t>
            </a:r>
          </a:p>
          <a:p>
            <a:r>
              <a:rPr lang="ro-RO" sz="1200" dirty="0" smtClean="0">
                <a:solidFill>
                  <a:srgbClr val="3C5790"/>
                </a:solidFill>
              </a:rPr>
              <a:t>Sampler POST request :</a:t>
            </a:r>
          </a:p>
          <a:p>
            <a:pPr>
              <a:buNone/>
            </a:pPr>
            <a:r>
              <a:rPr lang="ro-RO" sz="1200" dirty="0" smtClean="0">
                <a:solidFill>
                  <a:srgbClr val="3C5790"/>
                </a:solidFill>
              </a:rPr>
              <a:t>	</a:t>
            </a:r>
            <a:r>
              <a:rPr lang="en-US" sz="1200" dirty="0" smtClean="0">
                <a:solidFill>
                  <a:srgbClr val="3C5790"/>
                </a:solidFill>
              </a:rPr>
              <a:t>{</a:t>
            </a:r>
          </a:p>
          <a:p>
            <a:pPr>
              <a:buNone/>
            </a:pPr>
            <a:r>
              <a:rPr lang="ro-RO" sz="1200" dirty="0" smtClean="0">
                <a:solidFill>
                  <a:srgbClr val="3C5790"/>
                </a:solidFill>
              </a:rPr>
              <a:t>	</a:t>
            </a:r>
            <a:r>
              <a:rPr lang="en-US" sz="1200" dirty="0" smtClean="0">
                <a:solidFill>
                  <a:srgbClr val="3C5790"/>
                </a:solidFill>
              </a:rPr>
              <a:t>    "type" : "read",</a:t>
            </a:r>
          </a:p>
          <a:p>
            <a:pPr>
              <a:buNone/>
            </a:pPr>
            <a:r>
              <a:rPr lang="ro-RO" sz="1200" dirty="0" smtClean="0">
                <a:solidFill>
                  <a:srgbClr val="3C5790"/>
                </a:solidFill>
              </a:rPr>
              <a:t>	</a:t>
            </a:r>
            <a:r>
              <a:rPr lang="en-US" sz="1200" dirty="0" smtClean="0">
                <a:solidFill>
                  <a:srgbClr val="3C5790"/>
                </a:solidFill>
              </a:rPr>
              <a:t>    "</a:t>
            </a:r>
            <a:r>
              <a:rPr lang="en-US" sz="1200" dirty="0" err="1" smtClean="0">
                <a:solidFill>
                  <a:srgbClr val="3C5790"/>
                </a:solidFill>
              </a:rPr>
              <a:t>mbean</a:t>
            </a:r>
            <a:r>
              <a:rPr lang="en-US" sz="1200" dirty="0" smtClean="0">
                <a:solidFill>
                  <a:srgbClr val="3C5790"/>
                </a:solidFill>
              </a:rPr>
              <a:t>" : "</a:t>
            </a:r>
            <a:r>
              <a:rPr lang="en-US" sz="1200" dirty="0" err="1" smtClean="0">
                <a:solidFill>
                  <a:srgbClr val="3C5790"/>
                </a:solidFill>
              </a:rPr>
              <a:t>java.lang:type</a:t>
            </a:r>
            <a:r>
              <a:rPr lang="en-US" sz="1200" dirty="0" smtClean="0">
                <a:solidFill>
                  <a:srgbClr val="3C5790"/>
                </a:solidFill>
              </a:rPr>
              <a:t>=Memory",</a:t>
            </a:r>
          </a:p>
          <a:p>
            <a:pPr>
              <a:buNone/>
            </a:pPr>
            <a:r>
              <a:rPr lang="ro-RO" sz="1200" dirty="0" smtClean="0">
                <a:solidFill>
                  <a:srgbClr val="3C5790"/>
                </a:solidFill>
              </a:rPr>
              <a:t>	</a:t>
            </a:r>
            <a:r>
              <a:rPr lang="en-US" sz="1200" dirty="0" smtClean="0">
                <a:solidFill>
                  <a:srgbClr val="3C5790"/>
                </a:solidFill>
              </a:rPr>
              <a:t>    "attribute" : "</a:t>
            </a:r>
            <a:r>
              <a:rPr lang="en-US" sz="1200" dirty="0" err="1" smtClean="0">
                <a:solidFill>
                  <a:srgbClr val="3C5790"/>
                </a:solidFill>
              </a:rPr>
              <a:t>HeapMemoryUsage</a:t>
            </a:r>
            <a:r>
              <a:rPr lang="en-US" sz="1200" dirty="0" smtClean="0">
                <a:solidFill>
                  <a:srgbClr val="3C5790"/>
                </a:solidFill>
              </a:rPr>
              <a:t>",</a:t>
            </a:r>
          </a:p>
          <a:p>
            <a:pPr>
              <a:buNone/>
            </a:pPr>
            <a:r>
              <a:rPr lang="ro-RO" sz="1200" dirty="0" smtClean="0">
                <a:solidFill>
                  <a:srgbClr val="3C5790"/>
                </a:solidFill>
              </a:rPr>
              <a:t>	</a:t>
            </a:r>
            <a:r>
              <a:rPr lang="en-US" sz="1200" dirty="0" smtClean="0">
                <a:solidFill>
                  <a:srgbClr val="3C5790"/>
                </a:solidFill>
              </a:rPr>
              <a:t>    "path" : "used",</a:t>
            </a:r>
          </a:p>
          <a:p>
            <a:pPr>
              <a:buNone/>
            </a:pPr>
            <a:r>
              <a:rPr lang="ro-RO" sz="1200" dirty="0" smtClean="0">
                <a:solidFill>
                  <a:srgbClr val="3C5790"/>
                </a:solidFill>
              </a:rPr>
              <a:t>	</a:t>
            </a:r>
            <a:r>
              <a:rPr lang="en-US" sz="1200" dirty="0" smtClean="0">
                <a:solidFill>
                  <a:srgbClr val="3C5790"/>
                </a:solidFill>
              </a:rPr>
              <a:t>}</a:t>
            </a:r>
            <a:endParaRPr lang="ro-RO" sz="1200" dirty="0" smtClean="0">
              <a:solidFill>
                <a:srgbClr val="3C5790"/>
              </a:solidFill>
            </a:endParaRPr>
          </a:p>
          <a:p>
            <a:pPr>
              <a:buNone/>
            </a:pPr>
            <a:endParaRPr lang="ro-RO" sz="1200" dirty="0" smtClean="0">
              <a:solidFill>
                <a:srgbClr val="3C5790"/>
              </a:solidFill>
            </a:endParaRP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450" y="5410200"/>
            <a:ext cx="8896350" cy="3498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Jolokia Protocol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Jolokia has a object serialization facilities in order to convert complex Java data types to JSON and vice-versa.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Complex data rtpes returned from the agent can serialized completely into a JSON value object.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Primititve and simple types are directly converted into their string presentation.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The protocol definition is versioned; Sample: version 7.2 from jolokia 1.2.2.</a:t>
            </a:r>
          </a:p>
          <a:p>
            <a:endParaRPr lang="ro-RO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6215</TotalTime>
  <Words>715</Words>
  <Application>Microsoft Office PowerPoint</Application>
  <PresentationFormat>On-screen Show (4:3)</PresentationFormat>
  <Paragraphs>100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143</vt:lpstr>
      <vt:lpstr>Jolokia</vt:lpstr>
      <vt:lpstr>Contents</vt:lpstr>
      <vt:lpstr>What is Jolokia?</vt:lpstr>
      <vt:lpstr>Architecture</vt:lpstr>
      <vt:lpstr>Architecture (cont.)</vt:lpstr>
      <vt:lpstr>Agents</vt:lpstr>
      <vt:lpstr>Security</vt:lpstr>
      <vt:lpstr>Jolokia Protocol</vt:lpstr>
      <vt:lpstr>Jolokia Protocol (cont.)</vt:lpstr>
      <vt:lpstr>Jolokia MBeans</vt:lpstr>
      <vt:lpstr>Clients</vt:lpstr>
      <vt:lpstr>Clients (cont.)</vt:lpstr>
      <vt:lpstr>Jolokia JMX</vt:lpstr>
      <vt:lpstr>Spring Support</vt:lpstr>
      <vt:lpstr>Conclusions</vt:lpstr>
      <vt:lpstr>Bibliography</vt:lpstr>
    </vt:vector>
  </TitlesOfParts>
  <Company>Computaris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Ionut Dima</cp:lastModifiedBy>
  <cp:revision>674</cp:revision>
  <dcterms:created xsi:type="dcterms:W3CDTF">2012-04-12T06:19:17Z</dcterms:created>
  <dcterms:modified xsi:type="dcterms:W3CDTF">2014-07-22T07:38:54Z</dcterms:modified>
</cp:coreProperties>
</file>