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2" r:id="rId5"/>
    <p:sldId id="372" r:id="rId6"/>
    <p:sldId id="383" r:id="rId7"/>
    <p:sldId id="384" r:id="rId8"/>
    <p:sldId id="387" r:id="rId9"/>
    <p:sldId id="388" r:id="rId10"/>
    <p:sldId id="390" r:id="rId11"/>
    <p:sldId id="391" r:id="rId12"/>
    <p:sldId id="385" r:id="rId13"/>
    <p:sldId id="381" r:id="rId14"/>
    <p:sldId id="389" r:id="rId15"/>
    <p:sldId id="386" r:id="rId16"/>
    <p:sldId id="259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29/03/2013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Lucene</a:t>
            </a:r>
            <a:r>
              <a:rPr lang="fr-CA" sz="4000" dirty="0" smtClean="0">
                <a:solidFill>
                  <a:schemeClr val="bg1"/>
                </a:solidFill>
              </a:rPr>
              <a:t> 3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Searching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8382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Opening an </a:t>
            </a:r>
            <a:r>
              <a:rPr lang="en-US" sz="1500" b="1" dirty="0" err="1" smtClean="0">
                <a:solidFill>
                  <a:srgbClr val="3C5790"/>
                </a:solidFill>
              </a:rPr>
              <a:t>IndexReader</a:t>
            </a:r>
            <a:r>
              <a:rPr lang="en-US" sz="1500" dirty="0" smtClean="0">
                <a:solidFill>
                  <a:srgbClr val="3C5790"/>
                </a:solidFill>
              </a:rPr>
              <a:t> is costly so it's best to use a single instance for all of your searching when possible, and limit how often you open a new one.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048000"/>
            <a:ext cx="4343400" cy="266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Analysis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524000"/>
          </a:xfrm>
        </p:spPr>
        <p:txBody>
          <a:bodyPr/>
          <a:lstStyle/>
          <a:p>
            <a:r>
              <a:rPr lang="en-US" sz="1500" b="1" dirty="0" smtClean="0">
                <a:solidFill>
                  <a:srgbClr val="3C5790"/>
                </a:solidFill>
              </a:rPr>
              <a:t>Analysis</a:t>
            </a:r>
            <a:r>
              <a:rPr lang="en-US" sz="1500" dirty="0" smtClean="0">
                <a:solidFill>
                  <a:srgbClr val="3C5790"/>
                </a:solidFill>
              </a:rPr>
              <a:t> is the process of converting field text into indexed representation called terms.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An </a:t>
            </a:r>
            <a:r>
              <a:rPr lang="en-US" sz="1500" b="1" dirty="0" smtClean="0">
                <a:solidFill>
                  <a:srgbClr val="3C5790"/>
                </a:solidFill>
              </a:rPr>
              <a:t>analyzer</a:t>
            </a:r>
            <a:r>
              <a:rPr lang="en-US" sz="1500" dirty="0" smtClean="0">
                <a:solidFill>
                  <a:srgbClr val="3C5790"/>
                </a:solidFill>
              </a:rPr>
              <a:t> is an encapsulation of the analysis process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fr-CA" sz="1400" b="1" dirty="0" err="1" smtClean="0">
                <a:solidFill>
                  <a:srgbClr val="3C5790"/>
                </a:solidFill>
              </a:rPr>
              <a:t>TokenStream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smtClean="0">
                <a:solidFill>
                  <a:srgbClr val="3C5790"/>
                </a:solidFill>
              </a:rPr>
              <a:t>(abstract) </a:t>
            </a:r>
            <a:r>
              <a:rPr lang="fr-CA" sz="1400" dirty="0" err="1" smtClean="0">
                <a:solidFill>
                  <a:srgbClr val="3C5790"/>
                </a:solidFill>
              </a:rPr>
              <a:t>is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producing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tokens</a:t>
            </a:r>
            <a:r>
              <a:rPr lang="fr-CA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Tokenizer</a:t>
            </a:r>
            <a:r>
              <a:rPr lang="en-US" sz="1400" dirty="0" smtClean="0">
                <a:solidFill>
                  <a:srgbClr val="3C5790"/>
                </a:solidFill>
              </a:rPr>
              <a:t> creates tokens from a </a:t>
            </a:r>
            <a:r>
              <a:rPr lang="en-US" sz="1400" dirty="0" smtClean="0">
                <a:solidFill>
                  <a:srgbClr val="3C5790"/>
                </a:solidFill>
              </a:rPr>
              <a:t>Reader.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TokenFilter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filters </a:t>
            </a:r>
            <a:r>
              <a:rPr lang="en-US" sz="1400" dirty="0" smtClean="0">
                <a:solidFill>
                  <a:srgbClr val="3C5790"/>
                </a:solidFill>
              </a:rPr>
              <a:t>any other </a:t>
            </a:r>
            <a:r>
              <a:rPr lang="en-US" sz="1400" dirty="0" err="1" smtClean="0">
                <a:solidFill>
                  <a:srgbClr val="3C5790"/>
                </a:solidFill>
              </a:rPr>
              <a:t>TokenStream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002280"/>
            <a:ext cx="3581400" cy="263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5867400"/>
            <a:ext cx="5010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3886200"/>
            <a:ext cx="23145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Luke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2400" y="2057400"/>
            <a:ext cx="8686800" cy="2133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Luke is a handy development and diagnostic tool, which accesses already existing </a:t>
            </a:r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indexes and allows you to </a:t>
            </a:r>
            <a:r>
              <a:rPr lang="en-US" sz="1500" dirty="0" smtClean="0">
                <a:solidFill>
                  <a:srgbClr val="3C5790"/>
                </a:solidFill>
              </a:rPr>
              <a:t>do CRUD operations: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Browse by term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View documents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retrieve a ranked list of most frequent </a:t>
            </a:r>
            <a:r>
              <a:rPr lang="en-US" sz="1200" dirty="0" smtClean="0">
                <a:solidFill>
                  <a:srgbClr val="3C5790"/>
                </a:solidFill>
              </a:rPr>
              <a:t>terms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Execute a search and browse the results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Analyze search results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Optmize</a:t>
            </a:r>
            <a:r>
              <a:rPr lang="en-US" sz="1200" dirty="0" smtClean="0">
                <a:solidFill>
                  <a:srgbClr val="3C5790"/>
                </a:solidFill>
              </a:rPr>
              <a:t> indexes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selectively delete documents from the index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343400"/>
            <a:ext cx="523286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34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Directory implementations: 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SimpleFSDirectory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--&gt; uses java.io.* API.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NIOFSDirectory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--&gt; uses java.nio.* API.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MMapDirectory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--&gt; uses memory-mapped I/O.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RAMDirectory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--&gt; all files are stored in RAM.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Only a single writer may be open on an index at once.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IndexReaders</a:t>
            </a:r>
            <a:r>
              <a:rPr lang="en-US" sz="1400" dirty="0" smtClean="0">
                <a:solidFill>
                  <a:srgbClr val="3C5790"/>
                </a:solidFill>
              </a:rPr>
              <a:t> may be open even while an </a:t>
            </a:r>
            <a:r>
              <a:rPr lang="en-US" sz="1400" dirty="0" err="1" smtClean="0">
                <a:solidFill>
                  <a:srgbClr val="3C5790"/>
                </a:solidFill>
              </a:rPr>
              <a:t>IndexWriter</a:t>
            </a:r>
            <a:r>
              <a:rPr lang="en-US" sz="1400" dirty="0" smtClean="0">
                <a:solidFill>
                  <a:srgbClr val="3C5790"/>
                </a:solidFill>
              </a:rPr>
              <a:t> is making changes to the index.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Any number of threads can share a single instance of </a:t>
            </a:r>
            <a:r>
              <a:rPr lang="en-US" sz="1400" dirty="0" err="1" smtClean="0">
                <a:solidFill>
                  <a:srgbClr val="3C5790"/>
                </a:solidFill>
              </a:rPr>
              <a:t>IndexReader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dirty="0" err="1" smtClean="0">
                <a:solidFill>
                  <a:srgbClr val="3C5790"/>
                </a:solidFill>
              </a:rPr>
              <a:t>IndexWriter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Extensibility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 is used in other projects like: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Apache </a:t>
            </a:r>
            <a:r>
              <a:rPr lang="en-US" sz="1200" dirty="0" err="1" smtClean="0">
                <a:solidFill>
                  <a:srgbClr val="3C5790"/>
                </a:solidFill>
              </a:rPr>
              <a:t>Nutch</a:t>
            </a:r>
            <a:r>
              <a:rPr lang="en-US" sz="1200" dirty="0" smtClean="0">
                <a:solidFill>
                  <a:srgbClr val="3C5790"/>
                </a:solidFill>
              </a:rPr>
              <a:t> – web crawler and HTML parsing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Apache </a:t>
            </a:r>
            <a:r>
              <a:rPr lang="en-US" sz="1200" dirty="0" err="1" smtClean="0">
                <a:solidFill>
                  <a:srgbClr val="3C5790"/>
                </a:solidFill>
              </a:rPr>
              <a:t>Solr</a:t>
            </a:r>
            <a:r>
              <a:rPr lang="en-US" sz="1200" dirty="0" smtClean="0">
                <a:solidFill>
                  <a:srgbClr val="3C5790"/>
                </a:solidFill>
              </a:rPr>
              <a:t> – enterprise search server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ElasticSearch</a:t>
            </a:r>
            <a:r>
              <a:rPr lang="en-US" sz="1200" dirty="0" smtClean="0">
                <a:solidFill>
                  <a:srgbClr val="3C5790"/>
                </a:solidFill>
              </a:rPr>
              <a:t> – enterprise search server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Compass – search engine framework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DocFetcher</a:t>
            </a:r>
            <a:r>
              <a:rPr lang="en-US" sz="1200" dirty="0" smtClean="0">
                <a:solidFill>
                  <a:srgbClr val="3C5790"/>
                </a:solidFill>
              </a:rPr>
              <a:t> – multiplatform desktop search application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81400"/>
            <a:ext cx="6781800" cy="262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Real time searching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High performance text search engine library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Used in many open source projects like: </a:t>
            </a:r>
            <a:r>
              <a:rPr lang="en-US" sz="1200" dirty="0" smtClean="0">
                <a:solidFill>
                  <a:srgbClr val="3C5790"/>
                </a:solidFill>
              </a:rPr>
              <a:t>Wikipedia, Internet Archive, </a:t>
            </a:r>
            <a:r>
              <a:rPr lang="en-US" sz="1200" dirty="0" err="1" smtClean="0">
                <a:solidFill>
                  <a:srgbClr val="3C5790"/>
                </a:solidFill>
              </a:rPr>
              <a:t>Linkedin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Technorati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smtClean="0">
                <a:solidFill>
                  <a:srgbClr val="3C5790"/>
                </a:solidFill>
              </a:rPr>
              <a:t>etc.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Lucene’s</a:t>
            </a:r>
            <a:r>
              <a:rPr lang="en-US" sz="1200" dirty="0" smtClean="0">
                <a:solidFill>
                  <a:srgbClr val="3C5790"/>
                </a:solidFill>
              </a:rPr>
              <a:t> primary goal is to facilitate information retrieval.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endParaRPr lang="en-US" sz="10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en.wikipedia.org/wiki/Lucene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http://</a:t>
            </a:r>
            <a:r>
              <a:rPr lang="fr-CA" sz="1600" dirty="0" smtClean="0">
                <a:solidFill>
                  <a:schemeClr val="bg1"/>
                </a:solidFill>
              </a:rPr>
              <a:t>lucene.apache.org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www.javaranch.com/journal/2004/04/Lucene.html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http://code.google.com/p/luke/</a:t>
            </a:r>
            <a:endParaRPr lang="fr-CA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Manning – </a:t>
            </a:r>
            <a:r>
              <a:rPr lang="fr-CA" sz="1600" dirty="0" err="1" smtClean="0">
                <a:solidFill>
                  <a:schemeClr val="bg1"/>
                </a:solidFill>
              </a:rPr>
              <a:t>Lucene</a:t>
            </a:r>
            <a:r>
              <a:rPr lang="fr-CA" sz="1600" dirty="0" smtClean="0">
                <a:solidFill>
                  <a:schemeClr val="bg1"/>
                </a:solidFill>
              </a:rPr>
              <a:t> In Action 2</a:t>
            </a:r>
            <a:r>
              <a:rPr lang="fr-CA" sz="1600" baseline="30000" dirty="0" smtClean="0">
                <a:solidFill>
                  <a:schemeClr val="bg1"/>
                </a:solidFill>
              </a:rPr>
              <a:t>nd</a:t>
            </a:r>
            <a:r>
              <a:rPr lang="fr-CA" sz="1600" dirty="0" smtClean="0">
                <a:solidFill>
                  <a:schemeClr val="bg1"/>
                </a:solidFill>
              </a:rPr>
              <a:t> Edition</a:t>
            </a:r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Lucene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r>
              <a:rPr lang="fr-CA" sz="1600" dirty="0" smtClean="0">
                <a:solidFill>
                  <a:srgbClr val="3C5790"/>
                </a:solidFill>
              </a:rPr>
              <a:t> Classes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Indexing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Searching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Analysis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Luke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Advanced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Extensibility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Lucene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5814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Apache </a:t>
            </a:r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is a free/open source information retrieval software library, under the Apache Software License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search engine is used to build and search indexes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can index any text-based information you like and then find it later based on various search criteria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provides a basic framework that you can use to build full-featured search into your web sites.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was created in 1999 by Doug Cutting and was available for download from </a:t>
            </a:r>
            <a:r>
              <a:rPr lang="en-US" sz="1500" dirty="0" err="1" smtClean="0">
                <a:solidFill>
                  <a:srgbClr val="3C5790"/>
                </a:solidFill>
              </a:rPr>
              <a:t>SourceForge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In </a:t>
            </a:r>
            <a:r>
              <a:rPr lang="en-US" sz="1500" dirty="0" err="1" smtClean="0">
                <a:solidFill>
                  <a:srgbClr val="3C5790"/>
                </a:solidFill>
              </a:rPr>
              <a:t>september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2001 joined the Jakarta project and became its own top-level Apache project in February 2005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2.0 released in may 2006.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3.0 released in </a:t>
            </a:r>
            <a:r>
              <a:rPr lang="en-US" sz="1500" dirty="0" err="1" smtClean="0">
                <a:solidFill>
                  <a:srgbClr val="3C5790"/>
                </a:solidFill>
              </a:rPr>
              <a:t>november</a:t>
            </a:r>
            <a:r>
              <a:rPr lang="en-US" sz="1500" dirty="0" smtClean="0">
                <a:solidFill>
                  <a:srgbClr val="3C5790"/>
                </a:solidFill>
              </a:rPr>
              <a:t> 2009.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</a:t>
            </a:r>
            <a:r>
              <a:rPr lang="en-US" sz="1500" dirty="0" smtClean="0">
                <a:solidFill>
                  <a:srgbClr val="3C5790"/>
                </a:solidFill>
              </a:rPr>
              <a:t>included a number of sub-projects: Lucene.NET, Mahout, </a:t>
            </a:r>
            <a:r>
              <a:rPr lang="en-US" sz="1500" dirty="0" err="1" smtClean="0">
                <a:solidFill>
                  <a:srgbClr val="3C5790"/>
                </a:solidFill>
              </a:rPr>
              <a:t>Solr</a:t>
            </a:r>
            <a:r>
              <a:rPr lang="en-US" sz="1500" dirty="0" smtClean="0">
                <a:solidFill>
                  <a:srgbClr val="3C5790"/>
                </a:solidFill>
              </a:rPr>
              <a:t> and </a:t>
            </a:r>
            <a:r>
              <a:rPr lang="en-US" sz="1500" dirty="0" err="1" smtClean="0">
                <a:solidFill>
                  <a:srgbClr val="3C5790"/>
                </a:solidFill>
              </a:rPr>
              <a:t>Nutch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Solr</a:t>
            </a:r>
            <a:r>
              <a:rPr lang="en-US" sz="1500" dirty="0" smtClean="0">
                <a:solidFill>
                  <a:srgbClr val="3C5790"/>
                </a:solidFill>
              </a:rPr>
              <a:t> has merged into the </a:t>
            </a:r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project itself and Mahout, </a:t>
            </a:r>
            <a:r>
              <a:rPr lang="en-US" sz="1500" dirty="0" err="1" smtClean="0">
                <a:solidFill>
                  <a:srgbClr val="3C5790"/>
                </a:solidFill>
              </a:rPr>
              <a:t>Nutch</a:t>
            </a:r>
            <a:r>
              <a:rPr lang="en-US" sz="1500" dirty="0" smtClean="0">
                <a:solidFill>
                  <a:srgbClr val="3C5790"/>
                </a:solidFill>
              </a:rPr>
              <a:t>, and </a:t>
            </a:r>
            <a:r>
              <a:rPr lang="en-US" sz="1500" dirty="0" err="1" smtClean="0">
                <a:solidFill>
                  <a:srgbClr val="3C5790"/>
                </a:solidFill>
              </a:rPr>
              <a:t>Tika</a:t>
            </a:r>
            <a:r>
              <a:rPr lang="en-US" sz="1500" dirty="0" smtClean="0">
                <a:solidFill>
                  <a:srgbClr val="3C5790"/>
                </a:solidFill>
              </a:rPr>
              <a:t> have moved to become independent top-level projects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 has been ported to other programming languages including Delphi, Perl, C#, C++, Python, Ruby, and PHP.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3048000"/>
            <a:ext cx="4724400" cy="2057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 it’s simply the core indexing and searching component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</a:t>
            </a:r>
            <a:r>
              <a:rPr lang="en-US" sz="1400" dirty="0" smtClean="0">
                <a:solidFill>
                  <a:srgbClr val="3C5790"/>
                </a:solidFill>
              </a:rPr>
              <a:t>searching large data we </a:t>
            </a:r>
            <a:r>
              <a:rPr lang="en-US" sz="1400" dirty="0" smtClean="0">
                <a:solidFill>
                  <a:srgbClr val="3C5790"/>
                </a:solidFill>
              </a:rPr>
              <a:t>must first </a:t>
            </a:r>
            <a:r>
              <a:rPr lang="en-US" sz="1400" b="1" dirty="0" smtClean="0">
                <a:solidFill>
                  <a:srgbClr val="3C5790"/>
                </a:solidFill>
              </a:rPr>
              <a:t>index</a:t>
            </a:r>
            <a:r>
              <a:rPr lang="en-US" sz="1400" dirty="0" smtClean="0">
                <a:solidFill>
                  <a:srgbClr val="3C5790"/>
                </a:solidFill>
              </a:rPr>
              <a:t> that text and convert it into a format that will let us search it rapidly, </a:t>
            </a:r>
            <a:r>
              <a:rPr lang="en-US" sz="1400" dirty="0" smtClean="0">
                <a:solidFill>
                  <a:srgbClr val="3C5790"/>
                </a:solidFill>
              </a:rPr>
              <a:t>eliminating the </a:t>
            </a:r>
            <a:r>
              <a:rPr lang="en-US" sz="1400" dirty="0" smtClean="0">
                <a:solidFill>
                  <a:srgbClr val="3C5790"/>
                </a:solidFill>
              </a:rPr>
              <a:t>slow sequential scanning process.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Searching</a:t>
            </a:r>
            <a:r>
              <a:rPr lang="en-US" sz="1400" dirty="0" smtClean="0">
                <a:solidFill>
                  <a:srgbClr val="3C5790"/>
                </a:solidFill>
              </a:rPr>
              <a:t> is the process of looking up words in an index to find documents where they appear.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819916"/>
            <a:ext cx="2057400" cy="5038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5814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Scalable, High-Performance </a:t>
            </a:r>
            <a:r>
              <a:rPr lang="en-US" sz="1500" dirty="0" smtClean="0">
                <a:solidFill>
                  <a:srgbClr val="3C5790"/>
                </a:solidFill>
              </a:rPr>
              <a:t>Indexing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small RAM requirements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Powerful, Accurate and Efficient Search </a:t>
            </a:r>
            <a:r>
              <a:rPr lang="en-US" sz="1400" dirty="0" smtClean="0">
                <a:solidFill>
                  <a:srgbClr val="3C5790"/>
                </a:solidFill>
              </a:rPr>
              <a:t>Algorithms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pluggable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sorting </a:t>
            </a:r>
            <a:r>
              <a:rPr lang="en-US" sz="1200" dirty="0" smtClean="0">
                <a:solidFill>
                  <a:srgbClr val="3C5790"/>
                </a:solidFill>
              </a:rPr>
              <a:t>features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query </a:t>
            </a:r>
            <a:r>
              <a:rPr lang="en-US" sz="1200" dirty="0" smtClean="0">
                <a:solidFill>
                  <a:srgbClr val="3C5790"/>
                </a:solidFill>
              </a:rPr>
              <a:t>API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fast </a:t>
            </a:r>
            <a:r>
              <a:rPr lang="en-US" sz="1200" dirty="0" smtClean="0">
                <a:solidFill>
                  <a:srgbClr val="3C5790"/>
                </a:solidFill>
              </a:rPr>
              <a:t>access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configurable storage engine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fr-CA" sz="1400" dirty="0" smtClean="0">
                <a:solidFill>
                  <a:srgbClr val="3C5790"/>
                </a:solidFill>
              </a:rPr>
              <a:t>Cross-Platform </a:t>
            </a:r>
            <a:r>
              <a:rPr lang="fr-CA" sz="1400" dirty="0" smtClean="0">
                <a:solidFill>
                  <a:srgbClr val="3C5790"/>
                </a:solidFill>
              </a:rPr>
              <a:t>Solution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implementations </a:t>
            </a:r>
            <a:r>
              <a:rPr lang="en-US" sz="1200" dirty="0" smtClean="0">
                <a:solidFill>
                  <a:srgbClr val="3C5790"/>
                </a:solidFill>
              </a:rPr>
              <a:t>in other programming languages available that are index-compatible</a:t>
            </a:r>
            <a:endParaRPr lang="fr-CA" sz="12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Classes 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267200"/>
          </a:xfrm>
        </p:spPr>
        <p:txBody>
          <a:bodyPr/>
          <a:lstStyle/>
          <a:p>
            <a:r>
              <a:rPr lang="en-US" sz="1500" b="1" dirty="0" err="1" smtClean="0">
                <a:solidFill>
                  <a:srgbClr val="3C5790"/>
                </a:solidFill>
              </a:rPr>
              <a:t>IndexWriter</a:t>
            </a:r>
            <a:r>
              <a:rPr lang="en-US" sz="1500" dirty="0" smtClean="0">
                <a:solidFill>
                  <a:srgbClr val="3C5790"/>
                </a:solidFill>
              </a:rPr>
              <a:t> is used for creating and adding documents to the index and returns the number of documents indexed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IndexSearcher</a:t>
            </a:r>
            <a:r>
              <a:rPr lang="en-US" sz="1500" dirty="0" smtClean="0">
                <a:solidFill>
                  <a:srgbClr val="3C5790"/>
                </a:solidFill>
              </a:rPr>
              <a:t> is used to open the index for searching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QueryParser</a:t>
            </a:r>
            <a:r>
              <a:rPr lang="en-US" sz="1500" dirty="0" smtClean="0">
                <a:solidFill>
                  <a:srgbClr val="3C5790"/>
                </a:solidFill>
              </a:rPr>
              <a:t> is used to parse human-readable search text.</a:t>
            </a:r>
          </a:p>
          <a:p>
            <a:r>
              <a:rPr lang="en-US" sz="1500" b="1" dirty="0" smtClean="0">
                <a:solidFill>
                  <a:srgbClr val="3C5790"/>
                </a:solidFill>
              </a:rPr>
              <a:t>Directory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represents location of the </a:t>
            </a:r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index.</a:t>
            </a:r>
          </a:p>
          <a:p>
            <a:r>
              <a:rPr lang="en-US" sz="1500" b="1" dirty="0" smtClean="0">
                <a:solidFill>
                  <a:srgbClr val="3C5790"/>
                </a:solidFill>
              </a:rPr>
              <a:t>Document</a:t>
            </a:r>
            <a:r>
              <a:rPr lang="en-US" sz="1500" dirty="0" smtClean="0">
                <a:solidFill>
                  <a:srgbClr val="3C5790"/>
                </a:solidFill>
              </a:rPr>
              <a:t> represents a collection of fields.</a:t>
            </a:r>
            <a:endParaRPr lang="en-US" sz="1500" dirty="0" smtClean="0">
              <a:solidFill>
                <a:srgbClr val="3C5790"/>
              </a:solidFill>
            </a:endParaRPr>
          </a:p>
          <a:p>
            <a:r>
              <a:rPr lang="en-US" sz="1500" b="1" dirty="0" smtClean="0">
                <a:solidFill>
                  <a:srgbClr val="3C5790"/>
                </a:solidFill>
              </a:rPr>
              <a:t>Field</a:t>
            </a:r>
            <a:r>
              <a:rPr lang="en-US" sz="1500" dirty="0" smtClean="0">
                <a:solidFill>
                  <a:srgbClr val="3C5790"/>
                </a:solidFill>
              </a:rPr>
              <a:t> represent the document or metadata associated with that </a:t>
            </a:r>
            <a:r>
              <a:rPr lang="en-US" sz="1500" dirty="0" smtClean="0">
                <a:solidFill>
                  <a:srgbClr val="3C5790"/>
                </a:solidFill>
              </a:rPr>
              <a:t>document.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A </a:t>
            </a:r>
            <a:r>
              <a:rPr lang="en-US" sz="1500" b="1" dirty="0" smtClean="0">
                <a:solidFill>
                  <a:srgbClr val="3C5790"/>
                </a:solidFill>
              </a:rPr>
              <a:t>Term</a:t>
            </a:r>
            <a:r>
              <a:rPr lang="en-US" sz="1500" dirty="0" smtClean="0">
                <a:solidFill>
                  <a:srgbClr val="3C5790"/>
                </a:solidFill>
              </a:rPr>
              <a:t> is the basic unit for searching; it's a pair for the field name and the text value of that field.</a:t>
            </a:r>
            <a:endParaRPr lang="fr-CA" sz="14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b="1" dirty="0" err="1" smtClean="0">
                <a:solidFill>
                  <a:srgbClr val="3C5790"/>
                </a:solidFill>
              </a:rPr>
              <a:t>TermQuery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is the most basic type of query supported by </a:t>
            </a:r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TopDocs</a:t>
            </a:r>
            <a:r>
              <a:rPr lang="en-US" sz="1500" dirty="0" smtClean="0">
                <a:solidFill>
                  <a:srgbClr val="3C5790"/>
                </a:solidFill>
              </a:rPr>
              <a:t> is representing the searching return hits.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  <a:p>
            <a:endParaRPr lang="en-US" sz="15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Indexing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IndexWriter</a:t>
            </a:r>
            <a:r>
              <a:rPr lang="en-US" sz="1500" dirty="0" smtClean="0">
                <a:solidFill>
                  <a:srgbClr val="3C5790"/>
                </a:solidFill>
              </a:rPr>
              <a:t> is the central component of the indexing process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indexes are saved into the Directory. 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err="1" smtClean="0">
                <a:solidFill>
                  <a:srgbClr val="3C5790"/>
                </a:solidFill>
              </a:rPr>
              <a:t>Lucene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includes a number of interesting Directory implementations.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 smtClean="0">
                <a:solidFill>
                  <a:srgbClr val="3C5790"/>
                </a:solidFill>
              </a:rPr>
              <a:t>Analyzer is in charge of extracting data that should be indexed.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962400"/>
            <a:ext cx="47910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352800"/>
            <a:ext cx="2743200" cy="329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Searching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8382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IndexSearcher</a:t>
            </a:r>
            <a:r>
              <a:rPr lang="en-US" sz="1500" dirty="0" smtClean="0">
                <a:solidFill>
                  <a:srgbClr val="3C5790"/>
                </a:solidFill>
              </a:rPr>
              <a:t> is opening the index in read-only mode for searching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 comes with a number of concrete Query </a:t>
            </a:r>
            <a:r>
              <a:rPr lang="en-US" sz="1400" dirty="0" smtClean="0">
                <a:solidFill>
                  <a:srgbClr val="3C5790"/>
                </a:solidFill>
              </a:rPr>
              <a:t>subclasses, for several types of query operations.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2452"/>
            <a:ext cx="4419600" cy="139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395183"/>
            <a:ext cx="2990850" cy="254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6305</TotalTime>
  <Words>791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143</vt:lpstr>
      <vt:lpstr>Lucene 3</vt:lpstr>
      <vt:lpstr>Contents</vt:lpstr>
      <vt:lpstr>What is Lucene?</vt:lpstr>
      <vt:lpstr>History</vt:lpstr>
      <vt:lpstr>Architecture</vt:lpstr>
      <vt:lpstr>Features</vt:lpstr>
      <vt:lpstr>Core Classes </vt:lpstr>
      <vt:lpstr>Indexing </vt:lpstr>
      <vt:lpstr>Searching</vt:lpstr>
      <vt:lpstr>Searching (cont.)</vt:lpstr>
      <vt:lpstr>Analysis</vt:lpstr>
      <vt:lpstr>Luke</vt:lpstr>
      <vt:lpstr>Advanced</vt:lpstr>
      <vt:lpstr>Extensibility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695</cp:revision>
  <dcterms:created xsi:type="dcterms:W3CDTF">2012-04-12T06:19:17Z</dcterms:created>
  <dcterms:modified xsi:type="dcterms:W3CDTF">2013-03-29T23:30:05Z</dcterms:modified>
</cp:coreProperties>
</file>