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5" r:id="rId6"/>
    <p:sldId id="391" r:id="rId7"/>
    <p:sldId id="392" r:id="rId8"/>
    <p:sldId id="397" r:id="rId9"/>
    <p:sldId id="400" r:id="rId10"/>
    <p:sldId id="401" r:id="rId11"/>
    <p:sldId id="396" r:id="rId12"/>
    <p:sldId id="399" r:id="rId13"/>
    <p:sldId id="394" r:id="rId14"/>
    <p:sldId id="390" r:id="rId15"/>
    <p:sldId id="402" r:id="rId16"/>
    <p:sldId id="403" r:id="rId17"/>
    <p:sldId id="398" r:id="rId18"/>
    <p:sldId id="405" r:id="rId19"/>
    <p:sldId id="406" r:id="rId20"/>
    <p:sldId id="404" r:id="rId21"/>
    <p:sldId id="389" r:id="rId22"/>
    <p:sldId id="25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12/04/2013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Maven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Dependencies</a:t>
            </a:r>
            <a:r>
              <a:rPr lang="fr-CA" dirty="0" smtClean="0">
                <a:solidFill>
                  <a:schemeClr val="bg1"/>
                </a:solidFill>
              </a:rPr>
              <a:t> Management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Dependency management is managed by Apache Maven.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Maven dependencies are transient, which means Maven will automatically discover artifacts that your dependencies require.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Maven dependencies have six possible scopes: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Compile</a:t>
            </a:r>
            <a:r>
              <a:rPr lang="en-US" sz="1200" dirty="0" smtClean="0">
                <a:solidFill>
                  <a:srgbClr val="3C5790"/>
                </a:solidFill>
              </a:rPr>
              <a:t>: compile dependencies are available in the </a:t>
            </a:r>
            <a:r>
              <a:rPr lang="en-US" sz="1200" dirty="0" err="1" smtClean="0">
                <a:solidFill>
                  <a:srgbClr val="3C5790"/>
                </a:solidFill>
              </a:rPr>
              <a:t>classpaths</a:t>
            </a:r>
            <a:r>
              <a:rPr lang="en-US" sz="1200" dirty="0" smtClean="0">
                <a:solidFill>
                  <a:srgbClr val="3C5790"/>
                </a:solidFill>
              </a:rPr>
              <a:t>(default scope).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Provided</a:t>
            </a:r>
            <a:r>
              <a:rPr lang="en-US" sz="1200" dirty="0" smtClean="0">
                <a:solidFill>
                  <a:srgbClr val="3C5790"/>
                </a:solidFill>
              </a:rPr>
              <a:t>: assumes that the JDK or the environment provides dependencies at runtime.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Runtime</a:t>
            </a:r>
            <a:r>
              <a:rPr lang="en-US" sz="1200" dirty="0" smtClean="0">
                <a:solidFill>
                  <a:srgbClr val="3C5790"/>
                </a:solidFill>
              </a:rPr>
              <a:t>: Dependencies that are required at runtime and are specified in the runtime </a:t>
            </a:r>
            <a:r>
              <a:rPr lang="en-US" sz="1200" dirty="0" err="1" smtClean="0">
                <a:solidFill>
                  <a:srgbClr val="3C5790"/>
                </a:solidFill>
              </a:rPr>
              <a:t>classpaths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Test</a:t>
            </a:r>
            <a:r>
              <a:rPr lang="en-US" sz="1200" dirty="0" smtClean="0">
                <a:solidFill>
                  <a:srgbClr val="3C5790"/>
                </a:solidFill>
              </a:rPr>
              <a:t>: Dependencies required for test compilation and execution.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System</a:t>
            </a:r>
            <a:r>
              <a:rPr lang="en-US" sz="1200" dirty="0" smtClean="0">
                <a:solidFill>
                  <a:srgbClr val="3C5790"/>
                </a:solidFill>
              </a:rPr>
              <a:t>: Dependency is always available, but the JAR is provided nonetheless.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Import</a:t>
            </a:r>
            <a:r>
              <a:rPr lang="en-US" sz="1200" dirty="0" smtClean="0">
                <a:solidFill>
                  <a:srgbClr val="3C5790"/>
                </a:solidFill>
              </a:rPr>
              <a:t>: Imports dependencies specified in POM included via the &lt;</a:t>
            </a:r>
            <a:r>
              <a:rPr lang="en-US" sz="1200" dirty="0" err="1" smtClean="0">
                <a:solidFill>
                  <a:srgbClr val="3C5790"/>
                </a:solidFill>
              </a:rPr>
              <a:t>dependencyManagement</a:t>
            </a:r>
            <a:r>
              <a:rPr lang="en-US" sz="1200" dirty="0" smtClean="0">
                <a:solidFill>
                  <a:srgbClr val="3C5790"/>
                </a:solidFill>
              </a:rPr>
              <a:t>/&gt; element.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"maven-dependency-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" provides a number of very useful goals like: analyze, analyze-duplicate, resolve, resolve-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, tree. (ex: </a:t>
            </a:r>
            <a:r>
              <a:rPr lang="en-US" sz="1400" dirty="0" err="1" smtClean="0">
                <a:solidFill>
                  <a:srgbClr val="3C5790"/>
                </a:solidFill>
              </a:rPr>
              <a:t>mvn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dependency:tree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Dependencies can be inherited from parent POM files, added in &lt;dependencies&gt; section.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Lifecycles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build lifecycle concept is very clearly defined.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three built-in build lifecycles: </a:t>
            </a:r>
            <a:r>
              <a:rPr lang="en-US" sz="1400" b="1" dirty="0" smtClean="0">
                <a:solidFill>
                  <a:srgbClr val="3C5790"/>
                </a:solidFill>
              </a:rPr>
              <a:t>default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clean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site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400"/>
            <a:ext cx="5103838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Build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Lifecycles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34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default lifecycle handles the project compilation, test, and deployment.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contains over 20 build phases, the following are the most important phases: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Validate: validates that all project information is available and is correct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Compile: compiles the source code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Test: runs unit tests within a suitable framework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Package: packages the compiled code in its distribution format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Integration-test: processes the package in the integration-test environment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Verify: runs checks to verify that the package is valid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Install: installs the package in the local repository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Deploy: installs the final package in a remote repository</a:t>
            </a:r>
          </a:p>
          <a:p>
            <a:pPr lvl="1">
              <a:buNone/>
            </a:pPr>
            <a:endParaRPr lang="en-US" sz="10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clean lifecycle handles the project cleaning and contains the following build phases: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Pre-clean: executes processes required before project cleaning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Clean: removes all files generated by previous builds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Post-clean: executes processes required to finalize project cleaning</a:t>
            </a:r>
          </a:p>
          <a:p>
            <a:pPr lvl="1">
              <a:buNone/>
            </a:pP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site lifecycle handles the generation and deployment of the project’s site documentation: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Pre-site: executes processes required before generation of the site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site: generates the project’s site documentation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Post-site: executes processes required to finalize the site generation and prepares the site for deployment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Site-deploy: deploys the site documentation to the specified web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IDE </a:t>
            </a:r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Popular IDE supporting development with Maven: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Eclipse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Netbeans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IntellijIDEA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JBuilder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JDeveloper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MyEclipse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These add-ons also provide the ability to edit the POM or use the POM to determine a project's complete set of dependencies directly within the IDE.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19288" y="4191000"/>
            <a:ext cx="4862512" cy="2440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use Maven </a:t>
            </a:r>
            <a:r>
              <a:rPr lang="en-US" sz="1400" b="1" dirty="0" err="1" smtClean="0">
                <a:solidFill>
                  <a:srgbClr val="3C5790"/>
                </a:solidFill>
              </a:rPr>
              <a:t>archetype:generate</a:t>
            </a:r>
            <a:r>
              <a:rPr lang="en-US" sz="1400" dirty="0" smtClean="0">
                <a:solidFill>
                  <a:srgbClr val="3C5790"/>
                </a:solidFill>
              </a:rPr>
              <a:t> goal to generate our first Maven Java project.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large list of archetypes, each having a number, a name, and a short description will be listed.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"</a:t>
            </a:r>
            <a:r>
              <a:rPr lang="en-US" sz="1400" dirty="0" err="1" smtClean="0">
                <a:solidFill>
                  <a:srgbClr val="3C5790"/>
                </a:solidFill>
              </a:rPr>
              <a:t>org.apache.maven.archetypes:maven</a:t>
            </a:r>
            <a:r>
              <a:rPr lang="en-US" sz="1400" dirty="0" smtClean="0">
                <a:solidFill>
                  <a:srgbClr val="3C5790"/>
                </a:solidFill>
              </a:rPr>
              <a:t>-archetype-</a:t>
            </a:r>
            <a:r>
              <a:rPr lang="en-US" sz="1400" dirty="0" err="1" smtClean="0">
                <a:solidFill>
                  <a:srgbClr val="3C5790"/>
                </a:solidFill>
              </a:rPr>
              <a:t>quickstart</a:t>
            </a:r>
            <a:r>
              <a:rPr lang="en-US" sz="1400" dirty="0" smtClean="0">
                <a:solidFill>
                  <a:srgbClr val="3C5790"/>
                </a:solidFill>
              </a:rPr>
              <a:t>" will generate an empty Maven project having pom.xml and 2 java sources: App.java and AppTest.java.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Cobertura</a:t>
            </a:r>
            <a:r>
              <a:rPr lang="en-US" sz="1400" dirty="0" smtClean="0">
                <a:solidFill>
                  <a:srgbClr val="3C5790"/>
                </a:solidFill>
              </a:rPr>
              <a:t> is a </a:t>
            </a:r>
            <a:r>
              <a:rPr lang="en-US" sz="1400" dirty="0" err="1" smtClean="0">
                <a:solidFill>
                  <a:srgbClr val="3C5790"/>
                </a:solidFill>
              </a:rPr>
              <a:t>toolthat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analyzez</a:t>
            </a:r>
            <a:r>
              <a:rPr lang="en-US" sz="1400" dirty="0" smtClean="0">
                <a:solidFill>
                  <a:srgbClr val="3C5790"/>
                </a:solidFill>
              </a:rPr>
              <a:t> source and test code and calculates the percentage of code accessed.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provides 5 goals: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cobertura:check</a:t>
            </a:r>
            <a:r>
              <a:rPr lang="en-US" sz="1200" dirty="0" smtClean="0">
                <a:solidFill>
                  <a:srgbClr val="3C5790"/>
                </a:solidFill>
              </a:rPr>
              <a:t>: check last results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cobertura:clean</a:t>
            </a:r>
            <a:r>
              <a:rPr lang="en-US" sz="1200" dirty="0" smtClean="0">
                <a:solidFill>
                  <a:srgbClr val="3C5790"/>
                </a:solidFill>
              </a:rPr>
              <a:t>: clean files being tracked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cobertura:dump-datafile</a:t>
            </a:r>
            <a:r>
              <a:rPr lang="en-US" sz="1200" dirty="0" smtClean="0">
                <a:solidFill>
                  <a:srgbClr val="3C5790"/>
                </a:solidFill>
              </a:rPr>
              <a:t>: provides a data file dump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cobertura:instrument</a:t>
            </a:r>
            <a:r>
              <a:rPr lang="en-US" sz="1200" dirty="0" smtClean="0">
                <a:solidFill>
                  <a:srgbClr val="3C5790"/>
                </a:solidFill>
              </a:rPr>
              <a:t>: instruments compiled classes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cobertura:cobertura</a:t>
            </a:r>
            <a:r>
              <a:rPr lang="en-US" sz="1200" dirty="0" smtClean="0">
                <a:solidFill>
                  <a:srgbClr val="3C5790"/>
                </a:solidFill>
              </a:rPr>
              <a:t>: instruments, tests and generate </a:t>
            </a:r>
            <a:r>
              <a:rPr lang="en-US" sz="1200" dirty="0" smtClean="0">
                <a:solidFill>
                  <a:srgbClr val="3C5790"/>
                </a:solidFill>
              </a:rPr>
              <a:t>reports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Checkstyle</a:t>
            </a:r>
            <a:r>
              <a:rPr lang="en-US" sz="1400" dirty="0" smtClean="0">
                <a:solidFill>
                  <a:srgbClr val="3C5790"/>
                </a:solidFill>
              </a:rPr>
              <a:t> is helping developers adhere to coding standards.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Maven </a:t>
            </a:r>
            <a:r>
              <a:rPr lang="en-US" sz="1400" dirty="0" err="1" smtClean="0">
                <a:solidFill>
                  <a:srgbClr val="3C5790"/>
                </a:solidFill>
              </a:rPr>
              <a:t>Checkstyle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introduces two goals: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checkstyle:checkstyle</a:t>
            </a:r>
            <a:r>
              <a:rPr lang="en-US" sz="1200" dirty="0" smtClean="0">
                <a:solidFill>
                  <a:srgbClr val="3C5790"/>
                </a:solidFill>
              </a:rPr>
              <a:t>: Performs analysis and generates a report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checkstyle:check</a:t>
            </a:r>
            <a:r>
              <a:rPr lang="en-US" sz="1200" dirty="0" smtClean="0">
                <a:solidFill>
                  <a:srgbClr val="3C5790"/>
                </a:solidFill>
              </a:rPr>
              <a:t>: Checks for violations against the last </a:t>
            </a:r>
            <a:r>
              <a:rPr lang="en-US" sz="1200" dirty="0" err="1" smtClean="0">
                <a:solidFill>
                  <a:srgbClr val="3C5790"/>
                </a:solidFill>
              </a:rPr>
              <a:t>checkstyle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run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5638800"/>
            <a:ext cx="8534400" cy="762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mvn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cobertura:cobertura</a:t>
            </a:r>
            <a:r>
              <a:rPr lang="en-US" sz="1400" dirty="0" smtClean="0">
                <a:solidFill>
                  <a:srgbClr val="3C5790"/>
                </a:solidFill>
              </a:rPr>
              <a:t> will generate the report in a standalone mode.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Maven site command will also lead to the generation of the </a:t>
            </a:r>
            <a:r>
              <a:rPr lang="en-US" sz="1400" dirty="0" err="1" smtClean="0">
                <a:solidFill>
                  <a:srgbClr val="3C5790"/>
                </a:solidFill>
              </a:rPr>
              <a:t>Cobertura</a:t>
            </a:r>
            <a:r>
              <a:rPr lang="en-US" sz="1400" dirty="0" smtClean="0">
                <a:solidFill>
                  <a:srgbClr val="3C5790"/>
                </a:solidFill>
              </a:rPr>
              <a:t> report: </a:t>
            </a:r>
            <a:r>
              <a:rPr lang="en-US" sz="1400" b="1" dirty="0" err="1" smtClean="0">
                <a:solidFill>
                  <a:srgbClr val="3C5790"/>
                </a:solidFill>
              </a:rPr>
              <a:t>mvn:site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71750"/>
            <a:ext cx="40100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2209800"/>
            <a:ext cx="3495675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Maven dashboard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commits to centralizing and enabling effective sharing of information.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supports a large list of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: test coverage, </a:t>
            </a:r>
            <a:r>
              <a:rPr lang="en-US" sz="1400" dirty="0" err="1" smtClean="0">
                <a:solidFill>
                  <a:srgbClr val="3C5790"/>
                </a:solidFill>
              </a:rPr>
              <a:t>cobertura</a:t>
            </a:r>
            <a:r>
              <a:rPr lang="en-US" sz="1400" dirty="0" smtClean="0">
                <a:solidFill>
                  <a:srgbClr val="3C5790"/>
                </a:solidFill>
              </a:rPr>
              <a:t>, clover, PMD/CPD, </a:t>
            </a:r>
            <a:r>
              <a:rPr lang="en-US" sz="1400" dirty="0" err="1" smtClean="0">
                <a:solidFill>
                  <a:srgbClr val="3C5790"/>
                </a:solidFill>
              </a:rPr>
              <a:t>FindBugs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JDepend</a:t>
            </a:r>
            <a:r>
              <a:rPr lang="en-US" sz="1400" dirty="0" smtClean="0">
                <a:solidFill>
                  <a:srgbClr val="3C5790"/>
                </a:solidFill>
              </a:rPr>
              <a:t>, Surefire.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goals are: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dashboard:dashboard</a:t>
            </a:r>
            <a:r>
              <a:rPr lang="en-US" sz="1200" dirty="0" smtClean="0">
                <a:solidFill>
                  <a:srgbClr val="3C5790"/>
                </a:solidFill>
              </a:rPr>
              <a:t>: Generates the dashboard to aggregate all reports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dashboard:persist</a:t>
            </a:r>
            <a:r>
              <a:rPr lang="en-US" sz="1200" dirty="0" smtClean="0">
                <a:solidFill>
                  <a:srgbClr val="3C5790"/>
                </a:solidFill>
              </a:rPr>
              <a:t>: Preserves the dashboard in a backend database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352800"/>
            <a:ext cx="6781800" cy="3373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Extending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Maven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are where the real action happens.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can have one or more goals that can be called upon explicitly from the command line or sometimes be integrated </a:t>
            </a:r>
            <a:r>
              <a:rPr lang="en-US" sz="1400" dirty="0" smtClean="0">
                <a:solidFill>
                  <a:srgbClr val="3C5790"/>
                </a:solidFill>
              </a:rPr>
              <a:t>with one </a:t>
            </a:r>
            <a:r>
              <a:rPr lang="en-US" sz="1400" dirty="0" smtClean="0">
                <a:solidFill>
                  <a:srgbClr val="3C5790"/>
                </a:solidFill>
              </a:rPr>
              <a:t>of the project build phases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Maven can be defined as no more than a framework with collections of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We can create custom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by extending </a:t>
            </a:r>
            <a:r>
              <a:rPr lang="en-US" sz="1400" b="1" dirty="0" err="1" smtClean="0">
                <a:solidFill>
                  <a:srgbClr val="3C5790"/>
                </a:solidFill>
              </a:rPr>
              <a:t>org.apache.maven.plugin.AbstractMojo.AbstractMojo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from Maven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API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Maven 2 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API uses </a:t>
            </a:r>
            <a:r>
              <a:rPr lang="en-US" sz="1400" dirty="0" err="1" smtClean="0">
                <a:solidFill>
                  <a:srgbClr val="3C5790"/>
                </a:solidFill>
              </a:rPr>
              <a:t>JavaDoc</a:t>
            </a:r>
            <a:r>
              <a:rPr lang="en-US" sz="1400" dirty="0" smtClean="0">
                <a:solidFill>
                  <a:srgbClr val="3C5790"/>
                </a:solidFill>
              </a:rPr>
              <a:t> annotations for defining goals.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Maven 3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API can use Java Annotations for defining goals.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038600"/>
            <a:ext cx="4114800" cy="260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Extending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Maven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057400"/>
            <a:ext cx="83820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For developing Maven 3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we need to have declared the </a:t>
            </a:r>
            <a:r>
              <a:rPr lang="en-US" sz="1400" dirty="0" err="1" smtClean="0">
                <a:solidFill>
                  <a:srgbClr val="3C5790"/>
                </a:solidFill>
              </a:rPr>
              <a:t>pom</a:t>
            </a:r>
            <a:r>
              <a:rPr lang="en-US" sz="1400" dirty="0" smtClean="0">
                <a:solidFill>
                  <a:srgbClr val="3C5790"/>
                </a:solidFill>
              </a:rPr>
              <a:t> of type maven-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(&lt;packaging&gt; POM element) and having added the correct maven-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-</a:t>
            </a:r>
            <a:r>
              <a:rPr lang="en-US" sz="1400" dirty="0" err="1" smtClean="0">
                <a:solidFill>
                  <a:srgbClr val="3C5790"/>
                </a:solidFill>
              </a:rPr>
              <a:t>api</a:t>
            </a:r>
            <a:r>
              <a:rPr lang="en-US" sz="1400" dirty="0" smtClean="0">
                <a:solidFill>
                  <a:srgbClr val="3C5790"/>
                </a:solidFill>
              </a:rPr>
              <a:t> dependency.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Starting from Maven 3 we need to add in &lt;build&gt; sectio</a:t>
            </a:r>
            <a:r>
              <a:rPr lang="en-US" sz="1400" dirty="0" smtClean="0">
                <a:solidFill>
                  <a:srgbClr val="3C5790"/>
                </a:solidFill>
              </a:rPr>
              <a:t>n the </a:t>
            </a:r>
            <a:r>
              <a:rPr lang="en-US" sz="1400" b="1" dirty="0" smtClean="0">
                <a:solidFill>
                  <a:srgbClr val="3C5790"/>
                </a:solidFill>
              </a:rPr>
              <a:t>maven-</a:t>
            </a:r>
            <a:r>
              <a:rPr lang="en-US" sz="1400" b="1" dirty="0" err="1" smtClean="0">
                <a:solidFill>
                  <a:srgbClr val="3C5790"/>
                </a:solidFill>
              </a:rPr>
              <a:t>plugin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r>
              <a:rPr lang="en-US" sz="1400" dirty="0" smtClean="0">
                <a:solidFill>
                  <a:srgbClr val="3C5790"/>
                </a:solidFill>
              </a:rPr>
              <a:t>This will generate the custom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descriptor that will be stored in </a:t>
            </a:r>
            <a:r>
              <a:rPr lang="en-US" sz="1400" b="1" dirty="0" smtClean="0">
                <a:solidFill>
                  <a:srgbClr val="3C5790"/>
                </a:solidFill>
              </a:rPr>
              <a:t>META-INF/maven/plugin.xml </a:t>
            </a:r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plugin's</a:t>
            </a:r>
            <a:r>
              <a:rPr lang="en-US" sz="1400" dirty="0" smtClean="0">
                <a:solidFill>
                  <a:srgbClr val="3C5790"/>
                </a:solidFill>
              </a:rPr>
              <a:t> jar artifact.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5334000"/>
            <a:ext cx="5867400" cy="1203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3200400"/>
            <a:ext cx="38385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Extending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Maven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152400" y="2057400"/>
            <a:ext cx="5105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AbstractMoJo</a:t>
            </a:r>
            <a:r>
              <a:rPr lang="en-US" sz="1400" dirty="0" smtClean="0">
                <a:solidFill>
                  <a:srgbClr val="3C5790"/>
                </a:solidFill>
              </a:rPr>
              <a:t> has only one method execute().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can receive also parameters via </a:t>
            </a:r>
            <a:r>
              <a:rPr lang="en-US" sz="1400" b="1" dirty="0" smtClean="0">
                <a:solidFill>
                  <a:srgbClr val="3C5790"/>
                </a:solidFill>
              </a:rPr>
              <a:t>@parameter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javadoc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</a:p>
          <a:p>
            <a:pPr>
              <a:buNone/>
            </a:pPr>
            <a:r>
              <a:rPr lang="en-US" sz="1400" dirty="0" smtClean="0">
                <a:solidFill>
                  <a:srgbClr val="3C5790"/>
                </a:solidFill>
              </a:rPr>
              <a:t>         annotation or </a:t>
            </a:r>
            <a:r>
              <a:rPr lang="en-US" sz="1400" b="1" dirty="0" smtClean="0">
                <a:solidFill>
                  <a:srgbClr val="3C5790"/>
                </a:solidFill>
              </a:rPr>
              <a:t>@Parameter</a:t>
            </a:r>
            <a:r>
              <a:rPr lang="en-US" sz="1400" dirty="0" smtClean="0">
                <a:solidFill>
                  <a:srgbClr val="3C5790"/>
                </a:solidFill>
              </a:rPr>
              <a:t> java annotation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9775" y="5305425"/>
            <a:ext cx="30956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" y="3590925"/>
            <a:ext cx="529590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2133600"/>
            <a:ext cx="3448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space réservé du contenu 4"/>
          <p:cNvSpPr txBox="1">
            <a:spLocks/>
          </p:cNvSpPr>
          <p:nvPr/>
        </p:nvSpPr>
        <p:spPr bwMode="auto">
          <a:xfrm>
            <a:off x="4191000" y="3200400"/>
            <a:ext cx="152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POM invoking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custom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plugin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219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Maven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Project Object Model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Dependencies</a:t>
            </a:r>
            <a:r>
              <a:rPr lang="fr-CA" sz="1600" dirty="0" smtClean="0">
                <a:solidFill>
                  <a:srgbClr val="3C5790"/>
                </a:solidFill>
              </a:rPr>
              <a:t> Management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Build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Lifecycles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IDE </a:t>
            </a:r>
            <a:r>
              <a:rPr lang="fr-CA" sz="1600" dirty="0" err="1" smtClean="0">
                <a:solidFill>
                  <a:srgbClr val="3C5790"/>
                </a:solidFill>
              </a:rPr>
              <a:t>Integration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Examples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Extending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Maven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Standardization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 smtClean="0">
                <a:solidFill>
                  <a:srgbClr val="3C5790"/>
                </a:solidFill>
              </a:rPr>
              <a:t>Reuse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Dependency management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Enforces modular design of code.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Scalability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Build lifecycle management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Large existing repository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Documented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Setting up a project is really fast.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All artifacts are </a:t>
            </a:r>
            <a:r>
              <a:rPr lang="en-US" sz="1200" dirty="0" smtClean="0">
                <a:solidFill>
                  <a:srgbClr val="3C5790"/>
                </a:solidFill>
              </a:rPr>
              <a:t>versioned </a:t>
            </a:r>
            <a:r>
              <a:rPr lang="en-US" sz="1200" dirty="0" smtClean="0">
                <a:solidFill>
                  <a:srgbClr val="3C5790"/>
                </a:solidFill>
              </a:rPr>
              <a:t>and store in a repository.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Provide quality project information with generated site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http://en.wikipedia.org/wiki/Apache_Maven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http://maven.apache.org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http://warren.chinalle.com/2011/07/25/apache-maven/</a:t>
            </a:r>
            <a:endParaRPr lang="fr-CA" sz="1600" dirty="0" smtClean="0">
              <a:solidFill>
                <a:schemeClr val="bg1"/>
              </a:solidFill>
            </a:endParaRPr>
          </a:p>
          <a:p>
            <a:r>
              <a:rPr lang="fr-CA" sz="1600" dirty="0" err="1" smtClean="0">
                <a:solidFill>
                  <a:schemeClr val="bg1"/>
                </a:solidFill>
              </a:rPr>
              <a:t>PacktPub</a:t>
            </a:r>
            <a:r>
              <a:rPr lang="fr-CA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– Apache </a:t>
            </a:r>
            <a:r>
              <a:rPr lang="fr-CA" sz="1600" dirty="0" err="1" smtClean="0">
                <a:solidFill>
                  <a:schemeClr val="bg1"/>
                </a:solidFill>
              </a:rPr>
              <a:t>Maven</a:t>
            </a:r>
            <a:r>
              <a:rPr lang="fr-CA" sz="1600" dirty="0" smtClean="0">
                <a:solidFill>
                  <a:schemeClr val="bg1"/>
                </a:solidFill>
              </a:rPr>
              <a:t> 3 </a:t>
            </a:r>
            <a:r>
              <a:rPr lang="fr-CA" sz="1600" dirty="0" err="1" smtClean="0">
                <a:solidFill>
                  <a:schemeClr val="bg1"/>
                </a:solidFill>
              </a:rPr>
              <a:t>Cookbook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Maven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build automation tool.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similar to Apache Ant, but it is based on different concepts 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hosted by the Apache Software Foundation.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can be used to build and manage projects written in C#, Ruby, </a:t>
            </a:r>
            <a:r>
              <a:rPr lang="en-US" sz="1500" dirty="0" err="1" smtClean="0">
                <a:solidFill>
                  <a:srgbClr val="3C5790"/>
                </a:solidFill>
              </a:rPr>
              <a:t>Scala</a:t>
            </a:r>
            <a:r>
              <a:rPr lang="en-US" sz="1500" dirty="0" smtClean="0">
                <a:solidFill>
                  <a:srgbClr val="3C5790"/>
                </a:solidFill>
              </a:rPr>
              <a:t>, and other languages.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Maven began its life in the Jakarta Alexandria project.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first prototype was released in August 2001.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Octomber</a:t>
            </a:r>
            <a:r>
              <a:rPr lang="en-US" sz="1400" dirty="0" smtClean="0">
                <a:solidFill>
                  <a:srgbClr val="3C5790"/>
                </a:solidFill>
              </a:rPr>
              <a:t> 2005 Maven was removed from Alexandria project.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Though Maven started in Alexandria the test bed for its use was the Turbine project.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6019800"/>
            <a:ext cx="81534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Based on the concept of </a:t>
            </a:r>
            <a:r>
              <a:rPr lang="en-US" sz="1400" b="1" dirty="0" smtClean="0">
                <a:solidFill>
                  <a:srgbClr val="3C5790"/>
                </a:solidFill>
              </a:rPr>
              <a:t>POM(Project Object Model)</a:t>
            </a:r>
            <a:r>
              <a:rPr lang="en-US" sz="1400" dirty="0" smtClean="0">
                <a:solidFill>
                  <a:srgbClr val="3C5790"/>
                </a:solidFill>
              </a:rPr>
              <a:t>, Maven can manage a project’s build, reporting and documentation from a central piece of information.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1700" y="1666875"/>
            <a:ext cx="3543300" cy="427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Uses an XML file to describe the project being built, its dependencies on other external modules and components, the build order, directories, and required plug-ins.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Model based builds: Maven is able to build any number of projects into predefined output types such as a JAR, WAR, or distribution based on metadata about the project.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Dynamically downloads Java libraries and Maven plug-ins from one or more repositories and stores them in a local cache.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Extensible, with the ability to easily write </a:t>
            </a:r>
            <a:r>
              <a:rPr lang="en-US" sz="1400" dirty="0" err="1" smtClean="0">
                <a:solidFill>
                  <a:srgbClr val="3C5790"/>
                </a:solidFill>
              </a:rPr>
              <a:t>plugins</a:t>
            </a:r>
            <a:r>
              <a:rPr lang="en-US" sz="1400" dirty="0" smtClean="0">
                <a:solidFill>
                  <a:srgbClr val="3C5790"/>
                </a:solidFill>
              </a:rPr>
              <a:t> in Java or scripting languages.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Dependency management.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Able to easily work with multiple projects at the same time.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Project Object Model(POM)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provides all the configuration for a single project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can configure individual phases of the build process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POMs can also inherit configuration from other POMs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Plugins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resides most Maven functionality.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provides a set of goals that can be executed as: 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[</a:t>
            </a:r>
            <a:r>
              <a:rPr lang="en-US" sz="1200" dirty="0" err="1" smtClean="0">
                <a:solidFill>
                  <a:srgbClr val="3C5790"/>
                </a:solidFill>
              </a:rPr>
              <a:t>plugin</a:t>
            </a:r>
            <a:r>
              <a:rPr lang="en-US" sz="1200" dirty="0" smtClean="0">
                <a:solidFill>
                  <a:srgbClr val="3C5790"/>
                </a:solidFill>
              </a:rPr>
              <a:t>-name]:[goal-name]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lots of </a:t>
            </a:r>
            <a:r>
              <a:rPr lang="en-US" sz="1200" dirty="0" err="1" smtClean="0">
                <a:solidFill>
                  <a:srgbClr val="3C5790"/>
                </a:solidFill>
              </a:rPr>
              <a:t>plugins</a:t>
            </a:r>
            <a:r>
              <a:rPr lang="en-US" sz="1200" dirty="0" smtClean="0">
                <a:solidFill>
                  <a:srgbClr val="3C5790"/>
                </a:solidFill>
              </a:rPr>
              <a:t> for: building, testing, source control </a:t>
            </a:r>
            <a:r>
              <a:rPr lang="en-US" sz="1200" dirty="0" err="1" smtClean="0">
                <a:solidFill>
                  <a:srgbClr val="3C5790"/>
                </a:solidFill>
              </a:rPr>
              <a:t>manangement</a:t>
            </a:r>
            <a:r>
              <a:rPr lang="en-US" sz="1200" dirty="0" smtClean="0">
                <a:solidFill>
                  <a:srgbClr val="3C5790"/>
                </a:solidFill>
              </a:rPr>
              <a:t>, running a web server, generating Eclipse project </a:t>
            </a:r>
            <a:r>
              <a:rPr lang="en-US" sz="1200" dirty="0" err="1" smtClean="0">
                <a:solidFill>
                  <a:srgbClr val="3C5790"/>
                </a:solidFill>
              </a:rPr>
              <a:t>files,etc</a:t>
            </a:r>
            <a:r>
              <a:rPr lang="en-US" sz="1200" dirty="0" smtClean="0">
                <a:solidFill>
                  <a:srgbClr val="3C5790"/>
                </a:solidFill>
              </a:rPr>
              <a:t>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Example: 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compiler:compile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surefire:test</a:t>
            </a:r>
            <a:r>
              <a:rPr lang="en-US" sz="1200" dirty="0" smtClean="0">
                <a:solidFill>
                  <a:srgbClr val="3C5790"/>
                </a:solidFill>
              </a:rPr>
              <a:t>, 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jar:jar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are configured in &lt;</a:t>
            </a:r>
            <a:r>
              <a:rPr lang="en-US" sz="1200" dirty="0" err="1" smtClean="0">
                <a:solidFill>
                  <a:srgbClr val="3C5790"/>
                </a:solidFill>
              </a:rPr>
              <a:t>plugins</a:t>
            </a:r>
            <a:r>
              <a:rPr lang="en-US" sz="1200" dirty="0" smtClean="0">
                <a:solidFill>
                  <a:srgbClr val="3C5790"/>
                </a:solidFill>
              </a:rPr>
              <a:t>&gt; section of a pom.xml.	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are the primary way to extend Maven(</a:t>
            </a:r>
            <a:r>
              <a:rPr lang="en-US" sz="1200" dirty="0" err="1" smtClean="0">
                <a:solidFill>
                  <a:srgbClr val="3C5790"/>
                </a:solidFill>
              </a:rPr>
              <a:t>org.apache.maven.plugin.AbstractMojo</a:t>
            </a:r>
            <a:r>
              <a:rPr lang="en-US" sz="1200" dirty="0" smtClean="0">
                <a:solidFill>
                  <a:srgbClr val="3C5790"/>
                </a:solidFill>
              </a:rPr>
              <a:t> class).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Build lifecycles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is a list of named phases that are executed.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default phase: process-resources, compile, process-test-resources, test-compile, test, package, install, deploy.</a:t>
            </a:r>
          </a:p>
          <a:p>
            <a:pPr lvl="1"/>
            <a:r>
              <a:rPr lang="en-US" sz="1000" dirty="0" smtClean="0">
                <a:solidFill>
                  <a:srgbClr val="3C5790"/>
                </a:solidFill>
              </a:rPr>
              <a:t>goals provided by </a:t>
            </a:r>
            <a:r>
              <a:rPr lang="en-US" sz="1000" dirty="0" err="1" smtClean="0">
                <a:solidFill>
                  <a:srgbClr val="3C5790"/>
                </a:solidFill>
              </a:rPr>
              <a:t>plugins</a:t>
            </a:r>
            <a:r>
              <a:rPr lang="en-US" sz="1000" dirty="0" smtClean="0">
                <a:solidFill>
                  <a:srgbClr val="3C5790"/>
                </a:solidFill>
              </a:rPr>
              <a:t> can be associated with different phases of the lifecycle.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Project Object Model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Every Maven project contains a pom.xml file.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pom.xml file is the XML representation that contains all metadata for the project.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Project co-ordinates are the minimal basic fields that a POM definition must contain: </a:t>
            </a:r>
            <a:r>
              <a:rPr lang="en-US" sz="1400" dirty="0" err="1" smtClean="0">
                <a:solidFill>
                  <a:srgbClr val="3C5790"/>
                </a:solidFill>
              </a:rPr>
              <a:t>groupId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artifactId</a:t>
            </a:r>
            <a:r>
              <a:rPr lang="en-US" sz="1400" dirty="0" smtClean="0">
                <a:solidFill>
                  <a:srgbClr val="3C5790"/>
                </a:solidFill>
              </a:rPr>
              <a:t>, and version.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POM sections: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basics: co-ordinates, dependency management, inheritance details.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build settings: build details for the project.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metadata: </a:t>
            </a:r>
            <a:r>
              <a:rPr lang="en-US" sz="1200" dirty="0" err="1" smtClean="0">
                <a:solidFill>
                  <a:srgbClr val="3C5790"/>
                </a:solidFill>
              </a:rPr>
              <a:t>name,organization</a:t>
            </a:r>
            <a:r>
              <a:rPr lang="en-US" sz="1200" dirty="0" smtClean="0">
                <a:solidFill>
                  <a:srgbClr val="3C5790"/>
                </a:solidFill>
              </a:rPr>
              <a:t>, developers, URL, inception year, etc.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envirnoment</a:t>
            </a:r>
            <a:r>
              <a:rPr lang="en-US" sz="1200" dirty="0" smtClean="0">
                <a:solidFill>
                  <a:srgbClr val="3C5790"/>
                </a:solidFill>
              </a:rPr>
              <a:t>: source version control info, issue management, continuous integration, mailing lists, repositories, etc.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Project Object Model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Projects in Maven are configurable using the build </a:t>
            </a:r>
            <a:r>
              <a:rPr lang="en-US" sz="1400" b="1" dirty="0" smtClean="0">
                <a:solidFill>
                  <a:srgbClr val="3C5790"/>
                </a:solidFill>
              </a:rPr>
              <a:t>profiles</a:t>
            </a:r>
            <a:r>
              <a:rPr lang="en-US" sz="1400" dirty="0" smtClean="0">
                <a:solidFill>
                  <a:srgbClr val="3C5790"/>
                </a:solidFill>
              </a:rPr>
              <a:t>.  Build profiles can be trigger: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Explicit command-line trigger (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install -P prof1,prof2,!prof3)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Maven settings trigger (using &lt;</a:t>
            </a:r>
            <a:r>
              <a:rPr lang="en-US" sz="1200" dirty="0" err="1" smtClean="0">
                <a:solidFill>
                  <a:srgbClr val="3C5790"/>
                </a:solidFill>
              </a:rPr>
              <a:t>activeProfiles</a:t>
            </a:r>
            <a:r>
              <a:rPr lang="en-US" sz="1200" dirty="0" smtClean="0">
                <a:solidFill>
                  <a:srgbClr val="3C5790"/>
                </a:solidFill>
              </a:rPr>
              <a:t>&gt;,&lt;</a:t>
            </a:r>
            <a:r>
              <a:rPr lang="en-US" sz="1200" dirty="0" err="1" smtClean="0">
                <a:solidFill>
                  <a:srgbClr val="3C5790"/>
                </a:solidFill>
              </a:rPr>
              <a:t>activeProfile</a:t>
            </a:r>
            <a:r>
              <a:rPr lang="en-US" sz="1200" dirty="0" smtClean="0">
                <a:solidFill>
                  <a:srgbClr val="3C5790"/>
                </a:solidFill>
              </a:rPr>
              <a:t>&gt; from settings.xml configuration)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Environment specific trigger (using &lt;profiles&gt;, &lt;profile&gt; xml </a:t>
            </a:r>
            <a:r>
              <a:rPr lang="en-US" sz="1200" dirty="0" err="1" smtClean="0">
                <a:solidFill>
                  <a:srgbClr val="3C5790"/>
                </a:solidFill>
              </a:rPr>
              <a:t>configuration,ex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mvn</a:t>
            </a:r>
            <a:r>
              <a:rPr lang="en-US" sz="1200" dirty="0" smtClean="0">
                <a:solidFill>
                  <a:srgbClr val="3C5790"/>
                </a:solidFill>
              </a:rPr>
              <a:t> clean install -</a:t>
            </a:r>
            <a:r>
              <a:rPr lang="en-US" sz="1200" dirty="0" err="1" smtClean="0">
                <a:solidFill>
                  <a:srgbClr val="3C5790"/>
                </a:solidFill>
              </a:rPr>
              <a:t>Denvironment</a:t>
            </a:r>
            <a:r>
              <a:rPr lang="en-US" sz="1200" dirty="0" smtClean="0">
                <a:solidFill>
                  <a:srgbClr val="3C5790"/>
                </a:solidFill>
              </a:rPr>
              <a:t>=dev)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large project can be grouped into subprojects or </a:t>
            </a:r>
            <a:r>
              <a:rPr lang="en-US" sz="1400" b="1" dirty="0" smtClean="0">
                <a:solidFill>
                  <a:srgbClr val="3C5790"/>
                </a:solidFill>
              </a:rPr>
              <a:t>modules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Maven provides support for project modularization.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parent project's POM file contains references to all these sub-modules.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Each module can be of a different type, containing different packaging value.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6461</TotalTime>
  <Words>1507</Words>
  <Application>Microsoft Office PowerPoint</Application>
  <PresentationFormat>On-screen Show (4:3)</PresentationFormat>
  <Paragraphs>176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143</vt:lpstr>
      <vt:lpstr>Maven</vt:lpstr>
      <vt:lpstr>Contents</vt:lpstr>
      <vt:lpstr>What is Maven?</vt:lpstr>
      <vt:lpstr>History</vt:lpstr>
      <vt:lpstr>Arhitecture</vt:lpstr>
      <vt:lpstr>Features</vt:lpstr>
      <vt:lpstr>Concepts</vt:lpstr>
      <vt:lpstr>Project Object Model</vt:lpstr>
      <vt:lpstr>Project Object Model (cont.)</vt:lpstr>
      <vt:lpstr>Dependencies Management</vt:lpstr>
      <vt:lpstr>Build Lifecycles</vt:lpstr>
      <vt:lpstr>Build Lifecycles (cont.)</vt:lpstr>
      <vt:lpstr>IDE Integration</vt:lpstr>
      <vt:lpstr>Examples</vt:lpstr>
      <vt:lpstr>Examples (cont.)</vt:lpstr>
      <vt:lpstr>Examples (cont.)</vt:lpstr>
      <vt:lpstr>Extending Maven</vt:lpstr>
      <vt:lpstr>Extending Maven (cont.)</vt:lpstr>
      <vt:lpstr>Extending Maven (cont.)</vt:lpstr>
      <vt:lpstr>Conclussion</vt:lpstr>
      <vt:lpstr>Bibliography</vt:lpstr>
      <vt:lpstr>Slide 22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767</cp:revision>
  <dcterms:created xsi:type="dcterms:W3CDTF">2012-04-12T06:19:17Z</dcterms:created>
  <dcterms:modified xsi:type="dcterms:W3CDTF">2013-04-12T19:43:53Z</dcterms:modified>
</cp:coreProperties>
</file>