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302" r:id="rId6"/>
    <p:sldId id="309" r:id="rId7"/>
    <p:sldId id="305" r:id="rId8"/>
    <p:sldId id="303" r:id="rId9"/>
    <p:sldId id="310" r:id="rId10"/>
    <p:sldId id="304" r:id="rId11"/>
    <p:sldId id="301" r:id="rId12"/>
    <p:sldId id="312" r:id="rId13"/>
    <p:sldId id="307" r:id="rId14"/>
    <p:sldId id="311" r:id="rId15"/>
    <p:sldId id="306" r:id="rId16"/>
    <p:sldId id="308" r:id="rId17"/>
    <p:sldId id="314" r:id="rId18"/>
    <p:sldId id="313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22/01/2015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NOSQL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Concepts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BSON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smtClean="0">
                <a:solidFill>
                  <a:srgbClr val="3C5790"/>
                </a:solidFill>
              </a:rPr>
              <a:t>http://bsonspec.org/</a:t>
            </a:r>
            <a:r>
              <a:rPr lang="ro-RO" sz="1400" dirty="0" smtClean="0">
                <a:solidFill>
                  <a:srgbClr val="3C5790"/>
                </a:solidFill>
              </a:rPr>
              <a:t>) </a:t>
            </a:r>
            <a:r>
              <a:rPr lang="en-US" sz="1400" dirty="0" smtClean="0">
                <a:solidFill>
                  <a:srgbClr val="3C5790"/>
                </a:solidFill>
              </a:rPr>
              <a:t>is similar to </a:t>
            </a:r>
            <a:r>
              <a:rPr lang="en-US" sz="1400" dirty="0" err="1" smtClean="0">
                <a:solidFill>
                  <a:srgbClr val="3C5790"/>
                </a:solidFill>
              </a:rPr>
              <a:t>protobuf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Protocol buffers, sometimes also referred to as </a:t>
            </a:r>
            <a:r>
              <a:rPr lang="en-US" sz="1400" dirty="0" err="1" smtClean="0">
                <a:solidFill>
                  <a:srgbClr val="3C5790"/>
                </a:solidFill>
              </a:rPr>
              <a:t>protobuf</a:t>
            </a:r>
            <a:r>
              <a:rPr lang="en-US" sz="1400" dirty="0" smtClean="0">
                <a:solidFill>
                  <a:srgbClr val="3C5790"/>
                </a:solidFill>
              </a:rPr>
              <a:t>, is Google’s way of encoding structured data for efficient transmission.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Google uses it for all its internal Remote Procedure Calls (RPCs) and exchange formats.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Protobuf</a:t>
            </a:r>
            <a:r>
              <a:rPr lang="en-US" sz="1400" dirty="0" smtClean="0">
                <a:solidFill>
                  <a:srgbClr val="3C5790"/>
                </a:solidFill>
              </a:rPr>
              <a:t> is a structured format like XML but it’s much lighter, faster, and more efficient.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Protobuf</a:t>
            </a:r>
            <a:r>
              <a:rPr lang="en-US" sz="1400" dirty="0" smtClean="0">
                <a:solidFill>
                  <a:srgbClr val="3C5790"/>
                </a:solidFill>
              </a:rPr>
              <a:t> is a language and platform-neutral specification and encoding mechanism, which can be used with a variety of languages.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BSON is more schema-less as compared to </a:t>
            </a:r>
            <a:r>
              <a:rPr lang="en-US" sz="1400" dirty="0" err="1" smtClean="0">
                <a:solidFill>
                  <a:srgbClr val="3C5790"/>
                </a:solidFill>
              </a:rPr>
              <a:t>protobuf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BSON is used by MongoDB  drivers.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NoSQL Benefits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NoSQL</a:t>
            </a:r>
            <a:r>
              <a:rPr lang="en-US" sz="1400" dirty="0" smtClean="0">
                <a:solidFill>
                  <a:srgbClr val="3C5790"/>
                </a:solidFill>
              </a:rPr>
              <a:t> databases are more scalable and provide superior performance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NoSQL</a:t>
            </a:r>
            <a:r>
              <a:rPr lang="en-US" sz="1400" dirty="0" smtClean="0">
                <a:solidFill>
                  <a:srgbClr val="3C5790"/>
                </a:solidFill>
              </a:rPr>
              <a:t> databases are built to allow the insertion of data without a predefined schema.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NoSQL</a:t>
            </a:r>
            <a:r>
              <a:rPr lang="en-US" sz="1400" dirty="0" smtClean="0">
                <a:solidFill>
                  <a:srgbClr val="3C5790"/>
                </a:solidFill>
              </a:rPr>
              <a:t> databases, on the other hand, usually support auto-</a:t>
            </a:r>
            <a:r>
              <a:rPr lang="en-US" sz="1400" dirty="0" err="1" smtClean="0">
                <a:solidFill>
                  <a:srgbClr val="3C5790"/>
                </a:solidFill>
              </a:rPr>
              <a:t>sharding</a:t>
            </a:r>
            <a:r>
              <a:rPr lang="en-US" sz="1400" dirty="0" smtClean="0">
                <a:solidFill>
                  <a:srgbClr val="3C5790"/>
                </a:solidFill>
              </a:rPr>
              <a:t>(they natively and automatically spread data across an arbitrary number of servers, without requiring the application to even be aware of the composition of the server pool).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Most </a:t>
            </a:r>
            <a:r>
              <a:rPr lang="en-US" sz="1400" dirty="0" err="1" smtClean="0">
                <a:solidFill>
                  <a:srgbClr val="3C5790"/>
                </a:solidFill>
              </a:rPr>
              <a:t>NoSQL</a:t>
            </a:r>
            <a:r>
              <a:rPr lang="en-US" sz="1400" dirty="0" smtClean="0">
                <a:solidFill>
                  <a:srgbClr val="3C5790"/>
                </a:solidFill>
              </a:rPr>
              <a:t> databases also support automatic replication(,get high availability and disaster recovery without involving separate applications to manage these tasks).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NoSQL</a:t>
            </a:r>
            <a:r>
              <a:rPr lang="en-US" sz="1400" dirty="0" smtClean="0">
                <a:solidFill>
                  <a:srgbClr val="3C5790"/>
                </a:solidFill>
              </a:rPr>
              <a:t> database technologies have excellent integrated caching capabilities, keeping frequently-used data in system memory.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RDBMS vs NoSQL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RDBMS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Structured and organized data 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</a:t>
            </a:r>
            <a:r>
              <a:rPr lang="en-US" sz="1200" dirty="0" err="1" smtClean="0">
                <a:solidFill>
                  <a:srgbClr val="3C5790"/>
                </a:solidFill>
              </a:rPr>
              <a:t>tructured</a:t>
            </a:r>
            <a:r>
              <a:rPr lang="en-US" sz="1200" dirty="0" smtClean="0">
                <a:solidFill>
                  <a:srgbClr val="3C5790"/>
                </a:solidFill>
              </a:rPr>
              <a:t> query language (SQL)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and its relationships are stored in separate tables.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Manipulation Language, Data Definition Language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Tight Consistency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BASE Transaction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NoSQL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Stands for Not Only SQL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declarative query language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predefined schema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Key-Value pair storage, Column Store, Document Store, Graph databases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Eventual consistency rather ACID property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Unstructured and unpredictable data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CAP Theorem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Prioritizes high performance, high availability and 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RDBMS vs NoSQL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4724400" cy="449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CAP theorem states that there are 3 basic requirements: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Consistency</a:t>
            </a:r>
            <a:r>
              <a:rPr lang="en-US" sz="1200" dirty="0" smtClean="0">
                <a:solidFill>
                  <a:srgbClr val="3C5790"/>
                </a:solidFill>
              </a:rPr>
              <a:t>: the data in the database remains consistent after the execution of an operation.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Availability</a:t>
            </a:r>
            <a:r>
              <a:rPr lang="en-US" sz="1200" dirty="0" smtClean="0">
                <a:solidFill>
                  <a:srgbClr val="3C5790"/>
                </a:solidFill>
              </a:rPr>
              <a:t>: the system is always on, no downtime.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Partition Tolerance</a:t>
            </a:r>
            <a:r>
              <a:rPr lang="en-US" sz="1200" dirty="0" smtClean="0">
                <a:solidFill>
                  <a:srgbClr val="3C5790"/>
                </a:solidFill>
              </a:rPr>
              <a:t>: the system continues to function even the communication among the servers is unreliable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b="1" dirty="0" smtClean="0">
                <a:solidFill>
                  <a:srgbClr val="3C5790"/>
                </a:solidFill>
              </a:rPr>
              <a:t>CA</a:t>
            </a:r>
            <a:r>
              <a:rPr lang="en-US" sz="1200" dirty="0" smtClean="0">
                <a:solidFill>
                  <a:srgbClr val="3C5790"/>
                </a:solidFill>
              </a:rPr>
              <a:t> - Single site cluster, all nodes are always in contact. When a partition occurs, the system blocks.</a:t>
            </a:r>
          </a:p>
          <a:p>
            <a:r>
              <a:rPr lang="en-US" sz="1200" b="1" dirty="0" smtClean="0">
                <a:solidFill>
                  <a:srgbClr val="3C5790"/>
                </a:solidFill>
              </a:rPr>
              <a:t>CP</a:t>
            </a:r>
            <a:r>
              <a:rPr lang="en-US" sz="1200" dirty="0" smtClean="0">
                <a:solidFill>
                  <a:srgbClr val="3C5790"/>
                </a:solidFill>
              </a:rPr>
              <a:t> - Some data may not be accessible, but the rest is still consistent/accurate.</a:t>
            </a:r>
          </a:p>
          <a:p>
            <a:r>
              <a:rPr lang="en-US" sz="1200" b="1" dirty="0" smtClean="0">
                <a:solidFill>
                  <a:srgbClr val="3C5790"/>
                </a:solidFill>
              </a:rPr>
              <a:t>AP</a:t>
            </a:r>
            <a:r>
              <a:rPr lang="en-US" sz="1200" dirty="0" smtClean="0">
                <a:solidFill>
                  <a:srgbClr val="3C5790"/>
                </a:solidFill>
              </a:rPr>
              <a:t> - System is still available under partitioning, but some of the data returned may be inaccurate.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3933054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ACID vs BASE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90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ACID(Atomicity, Consistency, Isolation, and Durability) has become an important standard to define the highest level of transactional integrity in database systems.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Atomicity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Either a transactional operation fully succeeds or completely fails.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Consistency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Consistency implies that data is never persisted if it violates a predefined constraint or rule.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Isolation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Isolation gets relevant where data is accessed concurrently.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Durability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Durability implies that once a transactional operation is confirmed.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ACID vs BASE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90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CAP theorem states that a distributed computer system cannot guarantee all of the following three properties at the same time: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Consistency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Availability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Partition tolerance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BASE system gives up on consistency.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Available indicates that the system does guarantee availability, in terms of the CAP theorem.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Soft state indicates that the state of the system may change over time, even without input. This is because of the eventual consistency model.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Eventual consistency indicates that the system will become consistent over time, given that the system doesn't receive input during that time.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724400"/>
            <a:ext cx="2990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NoSQL Products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Apache Cassandra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Open-source, distributed database-management system designed to handle very large amounts of data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Provides a high degree of service availability with no single point of failure.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HBase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Open-source, distributed database modeled after Google’s </a:t>
            </a:r>
            <a:r>
              <a:rPr lang="en-US" sz="1200" dirty="0" err="1" smtClean="0">
                <a:solidFill>
                  <a:srgbClr val="3C5790"/>
                </a:solidFill>
              </a:rPr>
              <a:t>BigTable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Scales linearly with the number of nodes and can quickly return queries on tables consisting of billions of rows and millions of columns.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BigTable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BigTable</a:t>
            </a:r>
            <a:r>
              <a:rPr lang="en-US" sz="1200" dirty="0" smtClean="0">
                <a:solidFill>
                  <a:srgbClr val="3C5790"/>
                </a:solidFill>
              </a:rPr>
              <a:t> is designed to scale into the </a:t>
            </a:r>
            <a:r>
              <a:rPr lang="en-US" sz="1200" dirty="0" err="1" smtClean="0">
                <a:solidFill>
                  <a:srgbClr val="3C5790"/>
                </a:solidFill>
              </a:rPr>
              <a:t>petabyte</a:t>
            </a:r>
            <a:r>
              <a:rPr lang="en-US" sz="1200" dirty="0" smtClean="0">
                <a:solidFill>
                  <a:srgbClr val="3C5790"/>
                </a:solidFill>
              </a:rPr>
              <a:t> range – a </a:t>
            </a:r>
            <a:r>
              <a:rPr lang="en-US" sz="1200" dirty="0" err="1" smtClean="0">
                <a:solidFill>
                  <a:srgbClr val="3C5790"/>
                </a:solidFill>
              </a:rPr>
              <a:t>petabyte</a:t>
            </a:r>
            <a:r>
              <a:rPr lang="en-US" sz="1200" dirty="0" smtClean="0">
                <a:solidFill>
                  <a:srgbClr val="3C5790"/>
                </a:solidFill>
              </a:rPr>
              <a:t> is equivalent to 1 million gigabytes, across hundreds or thousands of machines.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MongoDB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Document database that provides high performance, high availability, and easy scalability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b="1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NoSQL Products (con.)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Neo4j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Supports query language named </a:t>
            </a:r>
            <a:r>
              <a:rPr lang="en-US" sz="1200" dirty="0" err="1" smtClean="0">
                <a:solidFill>
                  <a:srgbClr val="3C5790"/>
                </a:solidFill>
              </a:rPr>
              <a:t>Cypher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Represents semi-structured data very easily.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simple/</a:t>
            </a:r>
            <a:r>
              <a:rPr lang="en-US" sz="1200" dirty="0" err="1" smtClean="0">
                <a:solidFill>
                  <a:srgbClr val="3C5790"/>
                </a:solidFill>
              </a:rPr>
              <a:t>powe</a:t>
            </a:r>
            <a:r>
              <a:rPr lang="ro-RO" sz="1200" dirty="0" smtClean="0">
                <a:solidFill>
                  <a:srgbClr val="3C5790"/>
                </a:solidFill>
              </a:rPr>
              <a:t>r</a:t>
            </a:r>
            <a:r>
              <a:rPr lang="en-US" sz="1200" dirty="0" err="1" smtClean="0">
                <a:solidFill>
                  <a:srgbClr val="3C5790"/>
                </a:solidFill>
              </a:rPr>
              <a:t>ful</a:t>
            </a:r>
            <a:r>
              <a:rPr lang="en-US" sz="1200" dirty="0" smtClean="0">
                <a:solidFill>
                  <a:srgbClr val="3C5790"/>
                </a:solidFill>
              </a:rPr>
              <a:t> data model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CouchDB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</a:t>
            </a:r>
            <a:r>
              <a:rPr lang="en-US" sz="1200" dirty="0" err="1" smtClean="0">
                <a:solidFill>
                  <a:srgbClr val="3C5790"/>
                </a:solidFill>
              </a:rPr>
              <a:t>tores</a:t>
            </a:r>
            <a:r>
              <a:rPr lang="en-US" sz="1200" dirty="0" smtClean="0">
                <a:solidFill>
                  <a:srgbClr val="3C5790"/>
                </a:solidFill>
              </a:rPr>
              <a:t> data with JSON documents.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Access to documents can be done by query the indexes with the web browser, via HTTP.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Works well with modern web and mobile apps.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Advantages 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High scalability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Distributed Computing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Lower cost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Schema flexibility, semi-structure data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complicated Relationships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Disadvantages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standardization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Limited query capabilities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Eventual consistent is not intuitive to program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http://en.wikipedia.org/wiki/NoSQL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http://en.wikipedia.org/wiki/Column-oriented_DBMS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http://en.wikipedia.org/wiki/Graph_database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http://www.w3resource.com/mongodb/nosql.php</a:t>
            </a:r>
          </a:p>
          <a:p>
            <a:r>
              <a:rPr lang="fr-CA" sz="1600" dirty="0" err="1" smtClean="0">
                <a:solidFill>
                  <a:schemeClr val="bg1"/>
                </a:solidFill>
              </a:rPr>
              <a:t>Wrox</a:t>
            </a:r>
            <a:r>
              <a:rPr lang="ro-RO" sz="1600" dirty="0" smtClean="0">
                <a:solidFill>
                  <a:schemeClr val="bg1"/>
                </a:solidFill>
              </a:rPr>
              <a:t> - </a:t>
            </a:r>
            <a:r>
              <a:rPr lang="fr-CA" sz="1600" dirty="0" smtClean="0">
                <a:solidFill>
                  <a:schemeClr val="bg1"/>
                </a:solidFill>
              </a:rPr>
              <a:t>Professional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NoSQL</a:t>
            </a:r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NoSQL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NoSQL Types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Concepts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NoSQL Benefits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RDBMS vs NoSQL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ACID vs BASE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NoSQL Products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err="1" smtClean="0">
                <a:solidFill>
                  <a:schemeClr val="bg1"/>
                </a:solidFill>
              </a:rPr>
              <a:t>What</a:t>
            </a:r>
            <a:r>
              <a:rPr lang="fr-CA" sz="3200" dirty="0" smtClean="0">
                <a:solidFill>
                  <a:schemeClr val="bg1"/>
                </a:solidFill>
              </a:rPr>
              <a:t> </a:t>
            </a:r>
            <a:r>
              <a:rPr lang="fr-CA" sz="3200" dirty="0" err="1" smtClean="0">
                <a:solidFill>
                  <a:schemeClr val="bg1"/>
                </a:solidFill>
              </a:rPr>
              <a:t>is</a:t>
            </a:r>
            <a:r>
              <a:rPr lang="fr-CA" sz="3200" dirty="0" smtClean="0">
                <a:solidFill>
                  <a:schemeClr val="bg1"/>
                </a:solidFill>
              </a:rPr>
              <a:t> </a:t>
            </a:r>
            <a:r>
              <a:rPr lang="ro-RO" sz="3200" dirty="0" smtClean="0">
                <a:solidFill>
                  <a:schemeClr val="bg1"/>
                </a:solidFill>
              </a:rPr>
              <a:t>NoSQL</a:t>
            </a:r>
            <a:r>
              <a:rPr lang="fr-CA" sz="32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 </a:t>
            </a:r>
            <a:r>
              <a:rPr lang="en-US" sz="1500" dirty="0" err="1" smtClean="0">
                <a:solidFill>
                  <a:srgbClr val="3C5790"/>
                </a:solidFill>
              </a:rPr>
              <a:t>NoSQL</a:t>
            </a:r>
            <a:r>
              <a:rPr lang="en-US" sz="1500" dirty="0" smtClean="0">
                <a:solidFill>
                  <a:srgbClr val="3C5790"/>
                </a:solidFill>
              </a:rPr>
              <a:t> (Not Only SQL) database provides a mechanism for storage and retrieval of data that is modeled in means other than the tabular relations used in relational databases.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Motivations for this approach include simplicity of design, horizontal scaling, and finer control over availability.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NoSQL</a:t>
            </a:r>
            <a:r>
              <a:rPr lang="en-US" sz="1500" dirty="0" smtClean="0">
                <a:solidFill>
                  <a:srgbClr val="3C5790"/>
                </a:solidFill>
              </a:rPr>
              <a:t> databases are increasingly used in big data and real-time web applications.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NoSQL Types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NoSQL</a:t>
            </a:r>
            <a:r>
              <a:rPr lang="en-US" sz="1400" dirty="0" smtClean="0">
                <a:solidFill>
                  <a:srgbClr val="3C5790"/>
                </a:solidFill>
              </a:rPr>
              <a:t> frameworks have different ways of storing and </a:t>
            </a:r>
            <a:r>
              <a:rPr lang="en-US" sz="1400" dirty="0" err="1" smtClean="0">
                <a:solidFill>
                  <a:srgbClr val="3C5790"/>
                </a:solidFill>
              </a:rPr>
              <a:t>accesing</a:t>
            </a:r>
            <a:r>
              <a:rPr lang="en-US" sz="1400" dirty="0" smtClean="0">
                <a:solidFill>
                  <a:srgbClr val="3C5790"/>
                </a:solidFill>
              </a:rPr>
              <a:t> data: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Document store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MongoDB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CouchDB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Key/value store</a:t>
            </a:r>
            <a:r>
              <a:rPr lang="en-US" sz="1400" dirty="0" smtClean="0">
                <a:solidFill>
                  <a:srgbClr val="3C5790"/>
                </a:solidFill>
              </a:rPr>
              <a:t> (in-memory, persistent and even ordered)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Redis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BerkeleyDB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Column-family-based store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HBase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Hypertable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Eventually consistent key/value store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Apache Cassandra and </a:t>
            </a:r>
            <a:r>
              <a:rPr lang="en-US" sz="1400" dirty="0" err="1" smtClean="0">
                <a:solidFill>
                  <a:srgbClr val="3C5790"/>
                </a:solidFill>
              </a:rPr>
              <a:t>Voldermot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Graph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Neo4j, OrientDB, Allegro.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Concepts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76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Column-oriented databases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Column-oriented databases are among the most popular types of non-relational databases.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Google’s </a:t>
            </a:r>
            <a:r>
              <a:rPr lang="en-US" sz="1400" dirty="0" err="1" smtClean="0">
                <a:solidFill>
                  <a:srgbClr val="3C5790"/>
                </a:solidFill>
              </a:rPr>
              <a:t>Bigtable</a:t>
            </a:r>
            <a:r>
              <a:rPr lang="en-US" sz="1400" dirty="0" smtClean="0">
                <a:solidFill>
                  <a:srgbClr val="3C5790"/>
                </a:solidFill>
              </a:rPr>
              <a:t> and Apache </a:t>
            </a:r>
            <a:r>
              <a:rPr lang="en-US" sz="1400" dirty="0" err="1" smtClean="0">
                <a:solidFill>
                  <a:srgbClr val="3C5790"/>
                </a:solidFill>
              </a:rPr>
              <a:t>HBase</a:t>
            </a:r>
            <a:r>
              <a:rPr lang="en-US" sz="1400" dirty="0" smtClean="0">
                <a:solidFill>
                  <a:srgbClr val="3C5790"/>
                </a:solidFill>
              </a:rPr>
              <a:t>, part of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, are both column-oriented databases.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column-oriented DBMS it stores data tables as sections of columns of data rather than as rows of data.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As data is inserted into the table, it's assigned an internal ID(</a:t>
            </a:r>
            <a:r>
              <a:rPr lang="en-US" sz="1400" dirty="0" err="1" smtClean="0">
                <a:solidFill>
                  <a:srgbClr val="3C5790"/>
                </a:solidFill>
              </a:rPr>
              <a:t>rowid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22088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Concepts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Maps of Key/Value Pairs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Maps or hash maps, which are also referred to as associative arrays, are pairs of keys and their corresponding values.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Keys need to be unique to avoid collision and values can often be any array of bytes.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All or part of the data model may be expressed as a collection of </a:t>
            </a:r>
            <a:r>
              <a:rPr lang="en-US" sz="1400" dirty="0" err="1" smtClean="0">
                <a:solidFill>
                  <a:srgbClr val="3C5790"/>
                </a:solidFill>
              </a:rPr>
              <a:t>tuples</a:t>
            </a:r>
            <a:r>
              <a:rPr lang="en-US" sz="1400" dirty="0" smtClean="0">
                <a:solidFill>
                  <a:srgbClr val="3C5790"/>
                </a:solidFill>
              </a:rPr>
              <a:t> &lt;attribute name, value&gt;; each element is an attribute–value pair.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3829050"/>
            <a:ext cx="69151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Concepts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92405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Graph database</a:t>
            </a:r>
            <a:r>
              <a:rPr lang="ro-RO" sz="1400" b="1" dirty="0" smtClean="0">
                <a:solidFill>
                  <a:srgbClr val="3C5790"/>
                </a:solidFill>
              </a:rPr>
              <a:t>: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graph database is a database that uses graph structures for semantic queries with nodes, edges, and properties to represent and store data.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Every element contains a direct pointer to its adjacent elements and no index lookups are necessary.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Graph databases are based on graph theory and contains nodes, properties, and edges.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Nodes represent entities, properties are pertinent information that relate to nodes.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Edges connects nodes to nodes or nodes to properties and they represent the relationship between the two.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63788"/>
            <a:ext cx="4645269" cy="284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Concepts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Memory-Mapped Files</a:t>
            </a:r>
            <a:r>
              <a:rPr lang="ro-RO" sz="1400" b="1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memory-mapped file is a segment of virtual memory that is assigned byte-for-byte to a file.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Applications can interact with such files as if they were parts of the primary memory.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It improves I/O performance as compared to usual disk read and write.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major reason to choose memory mapped file I/O is performance.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Concepts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5240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Document database: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document stores documents, where they are grouped together into collections.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Arbitrary documents could be grouped together in a single collection.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Each document is stored in BSON format.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BSON is a binary-encoded representation of a JSON-type document format where the structure is close to a nested set of key/value pairs.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65227"/>
            <a:ext cx="4495800" cy="331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7468</TotalTime>
  <Words>1326</Words>
  <Application>Microsoft Office PowerPoint</Application>
  <PresentationFormat>On-screen Show (4:3)</PresentationFormat>
  <Paragraphs>147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143</vt:lpstr>
      <vt:lpstr>NOSQL</vt:lpstr>
      <vt:lpstr>Contents</vt:lpstr>
      <vt:lpstr>What is NoSQL?</vt:lpstr>
      <vt:lpstr>NoSQL Types</vt:lpstr>
      <vt:lpstr>Concepts</vt:lpstr>
      <vt:lpstr>Concepts (cont.)</vt:lpstr>
      <vt:lpstr>Concepts (cont.)</vt:lpstr>
      <vt:lpstr>Concepts (cont.)</vt:lpstr>
      <vt:lpstr>Concepts (cont.)</vt:lpstr>
      <vt:lpstr>Concepts (cont.)</vt:lpstr>
      <vt:lpstr>NoSQL Benefits</vt:lpstr>
      <vt:lpstr>RDBMS vs NoSQL</vt:lpstr>
      <vt:lpstr>RDBMS vs NoSQL (cont.)</vt:lpstr>
      <vt:lpstr>ACID vs BASE</vt:lpstr>
      <vt:lpstr>ACID vs BASE (cont.)</vt:lpstr>
      <vt:lpstr>NoSQL Products</vt:lpstr>
      <vt:lpstr>NoSQL Products (con.)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678</cp:revision>
  <dcterms:created xsi:type="dcterms:W3CDTF">2012-04-12T06:19:17Z</dcterms:created>
  <dcterms:modified xsi:type="dcterms:W3CDTF">2015-01-22T23:00:01Z</dcterms:modified>
</cp:coreProperties>
</file>