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372" r:id="rId5"/>
    <p:sldId id="365" r:id="rId6"/>
    <p:sldId id="373" r:id="rId7"/>
    <p:sldId id="378" r:id="rId8"/>
    <p:sldId id="380" r:id="rId9"/>
    <p:sldId id="379" r:id="rId10"/>
    <p:sldId id="375" r:id="rId11"/>
    <p:sldId id="376" r:id="rId12"/>
    <p:sldId id="377" r:id="rId13"/>
    <p:sldId id="300" r:id="rId14"/>
    <p:sldId id="382" r:id="rId15"/>
    <p:sldId id="383" r:id="rId16"/>
    <p:sldId id="384" r:id="rId17"/>
    <p:sldId id="381" r:id="rId18"/>
    <p:sldId id="387" r:id="rId19"/>
    <p:sldId id="386" r:id="rId20"/>
    <p:sldId id="388" r:id="rId21"/>
    <p:sldId id="389" r:id="rId22"/>
    <p:sldId id="385" r:id="rId23"/>
    <p:sldId id="374" r:id="rId24"/>
    <p:sldId id="259" r:id="rId2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A1520-3C7E-4CDE-A690-3E17814B9588}" type="datetimeFigureOut">
              <a:rPr lang="ro-RO" smtClean="0"/>
              <a:t>31.01.2015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C6390-3288-4701-822C-18F6A5C97552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C6390-3288-4701-822C-18F6A5C97552}" type="slidenum">
              <a:rPr lang="ro-RO" smtClean="0"/>
              <a:t>14</a:t>
            </a:fld>
            <a:endParaRPr 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C6390-3288-4701-822C-18F6A5C97552}" type="slidenum">
              <a:rPr lang="ro-RO" smtClean="0"/>
              <a:t>15</a:t>
            </a:fld>
            <a:endParaRPr lang="ro-R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C6390-3288-4701-822C-18F6A5C97552}" type="slidenum">
              <a:rPr lang="ro-RO" smtClean="0"/>
              <a:t>16</a:t>
            </a:fld>
            <a:endParaRPr 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Neo4j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</a:t>
            </a:r>
            <a:r>
              <a:rPr lang="ro-RO" dirty="0" smtClean="0">
                <a:solidFill>
                  <a:schemeClr val="bg1"/>
                </a:solidFill>
              </a:rPr>
              <a:t>C</a:t>
            </a:r>
            <a:r>
              <a:rPr lang="fr-CA" dirty="0" err="1" smtClean="0">
                <a:solidFill>
                  <a:schemeClr val="bg1"/>
                </a:solidFill>
              </a:rPr>
              <a:t>oncepts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simplest graph is a single Node that has names values(properties).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2590800"/>
            <a:ext cx="2590800" cy="390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</a:t>
            </a:r>
            <a:r>
              <a:rPr lang="ro-RO" dirty="0" smtClean="0">
                <a:solidFill>
                  <a:schemeClr val="bg1"/>
                </a:solidFill>
              </a:rPr>
              <a:t>C</a:t>
            </a:r>
            <a:r>
              <a:rPr lang="fr-CA" dirty="0" err="1" smtClean="0">
                <a:solidFill>
                  <a:schemeClr val="bg1"/>
                </a:solidFill>
              </a:rPr>
              <a:t>oncepts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traversal is the query of a Graph, navigating from starting nodes to related nodes based on algorithm.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438400"/>
            <a:ext cx="4847367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</a:t>
            </a:r>
            <a:r>
              <a:rPr lang="ro-RO" dirty="0" smtClean="0">
                <a:solidFill>
                  <a:schemeClr val="bg1"/>
                </a:solidFill>
              </a:rPr>
              <a:t>C</a:t>
            </a:r>
            <a:r>
              <a:rPr lang="fr-CA" dirty="0" err="1" smtClean="0">
                <a:solidFill>
                  <a:schemeClr val="bg1"/>
                </a:solidFill>
              </a:rPr>
              <a:t>oncepts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Rather than traversing the entire graph, we can use Index to perform look-ups.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2438400"/>
            <a:ext cx="323619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Neo4j API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use </a:t>
            </a:r>
            <a:r>
              <a:rPr lang="en-US" sz="1400" b="1" dirty="0" err="1" smtClean="0">
                <a:solidFill>
                  <a:srgbClr val="3C5790"/>
                </a:solidFill>
              </a:rPr>
              <a:t>GraphDatabaseFactory</a:t>
            </a:r>
            <a:r>
              <a:rPr lang="en-US" sz="1400" dirty="0" smtClean="0">
                <a:solidFill>
                  <a:srgbClr val="3C5790"/>
                </a:solidFill>
              </a:rPr>
              <a:t> to create </a:t>
            </a:r>
            <a:r>
              <a:rPr lang="en-US" sz="1400" b="1" dirty="0" err="1" smtClean="0">
                <a:solidFill>
                  <a:srgbClr val="3C5790"/>
                </a:solidFill>
              </a:rPr>
              <a:t>GraphDataBaseService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to start the </a:t>
            </a:r>
            <a:r>
              <a:rPr lang="en-US" sz="1400" dirty="0" smtClean="0">
                <a:solidFill>
                  <a:srgbClr val="3C5790"/>
                </a:solidFill>
              </a:rPr>
              <a:t>Neo4j </a:t>
            </a:r>
            <a:r>
              <a:rPr lang="en-US" sz="1400" dirty="0" smtClean="0">
                <a:solidFill>
                  <a:srgbClr val="3C5790"/>
                </a:solidFill>
              </a:rPr>
              <a:t>in embedded mode.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819400"/>
            <a:ext cx="635756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Neo4j API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can create nodes and add properties to them.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Relationships can be created between nodes and they can have properties.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All the operations are created within a transaction.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276600"/>
            <a:ext cx="58007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3352800"/>
            <a:ext cx="33909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Neo4j API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can search for nodes using labels and properties.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Labels can be attached to Nodes at creation time or later.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" y="2714625"/>
            <a:ext cx="78200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Neo4j API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create domain objects by wrapping entities around a node.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sam</a:t>
            </a:r>
            <a:r>
              <a:rPr lang="ro-RO" sz="1400" dirty="0" smtClean="0">
                <a:solidFill>
                  <a:srgbClr val="3C5790"/>
                </a:solidFill>
              </a:rPr>
              <a:t>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approach can be used with relationships.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819400"/>
            <a:ext cx="45053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Traversal API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Neo4j Traversal Api is callback based, lazily executed.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It consists of main interfaces: Relationship, TraversalDescription, Evaluator, Traverser, Uniqueness.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Other options to traverse or query graphs in Neo4j are Cypher and Gremlin.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Traversal API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200" b="1" dirty="0" smtClean="0">
                <a:solidFill>
                  <a:srgbClr val="3C5790"/>
                </a:solidFill>
              </a:rPr>
              <a:t>Expanders</a:t>
            </a:r>
            <a:r>
              <a:rPr lang="ro-RO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define what to traverse, typically in terms of relationship direction and type.</a:t>
            </a:r>
          </a:p>
          <a:p>
            <a:r>
              <a:rPr lang="en-US" sz="1200" b="1" dirty="0" smtClean="0">
                <a:solidFill>
                  <a:srgbClr val="3C5790"/>
                </a:solidFill>
              </a:rPr>
              <a:t>Order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— for example depth-first or breadth-first.</a:t>
            </a:r>
          </a:p>
          <a:p>
            <a:r>
              <a:rPr lang="en-US" sz="1200" b="1" dirty="0" smtClean="0">
                <a:solidFill>
                  <a:srgbClr val="3C5790"/>
                </a:solidFill>
              </a:rPr>
              <a:t>Uniqueness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— visit nodes (relationships, paths) only once.</a:t>
            </a:r>
          </a:p>
          <a:p>
            <a:r>
              <a:rPr lang="en-US" sz="1200" b="1" dirty="0" smtClean="0">
                <a:solidFill>
                  <a:srgbClr val="3C5790"/>
                </a:solidFill>
              </a:rPr>
              <a:t>Evaluator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— decide what to return and whether to stop or continue traversal beyond the current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position.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Starting nodes where the traversal will begin.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52800"/>
            <a:ext cx="6934200" cy="337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Cypher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Cypher</a:t>
            </a:r>
            <a:r>
              <a:rPr lang="en-US" sz="1400" dirty="0" smtClean="0">
                <a:solidFill>
                  <a:srgbClr val="3C5790"/>
                </a:solidFill>
              </a:rPr>
              <a:t> is a query language used for dealing with graph data structures.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Cypher</a:t>
            </a:r>
            <a:r>
              <a:rPr lang="en-US" sz="1400" dirty="0" smtClean="0">
                <a:solidFill>
                  <a:srgbClr val="3C5790"/>
                </a:solidFill>
              </a:rPr>
              <a:t> is declarative as we define the pattern that we are looking for.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Cypher</a:t>
            </a:r>
            <a:r>
              <a:rPr lang="en-US" sz="1400" smtClean="0">
                <a:solidFill>
                  <a:srgbClr val="3C5790"/>
                </a:solidFill>
              </a:rPr>
              <a:t> is a pattern matching query language.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Neo4j?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Neo4j </a:t>
            </a:r>
            <a:r>
              <a:rPr lang="ro-RO" sz="1600" dirty="0" smtClean="0">
                <a:solidFill>
                  <a:srgbClr val="3C5790"/>
                </a:solidFill>
              </a:rPr>
              <a:t>F</a:t>
            </a:r>
            <a:r>
              <a:rPr lang="fr-CA" sz="1600" dirty="0" err="1" smtClean="0">
                <a:solidFill>
                  <a:srgbClr val="3C5790"/>
                </a:solidFill>
              </a:rPr>
              <a:t>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Graph </a:t>
            </a:r>
            <a:r>
              <a:rPr lang="ro-RO" sz="1600" dirty="0" smtClean="0">
                <a:solidFill>
                  <a:srgbClr val="3C5790"/>
                </a:solidFill>
              </a:rPr>
              <a:t>C</a:t>
            </a:r>
            <a:r>
              <a:rPr lang="fr-CA" sz="1600" dirty="0" err="1" smtClean="0">
                <a:solidFill>
                  <a:srgbClr val="3C5790"/>
                </a:solidFill>
              </a:rPr>
              <a:t>oncepts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Neo4j API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Traversal API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Cypher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Cypher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query language </a:t>
            </a:r>
            <a:r>
              <a:rPr lang="ro-RO" sz="1400" dirty="0" smtClean="0">
                <a:solidFill>
                  <a:srgbClr val="3C5790"/>
                </a:solidFill>
              </a:rPr>
              <a:t>has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several distinct clauses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START</a:t>
            </a:r>
            <a:r>
              <a:rPr lang="en-US" sz="1400" dirty="0" smtClean="0">
                <a:solidFill>
                  <a:srgbClr val="3C5790"/>
                </a:solidFill>
              </a:rPr>
              <a:t>: Starting points in the graph, obtained via index lookups or by element IDs.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MATCH</a:t>
            </a:r>
            <a:r>
              <a:rPr lang="en-US" sz="1400" dirty="0" smtClean="0">
                <a:solidFill>
                  <a:srgbClr val="3C5790"/>
                </a:solidFill>
              </a:rPr>
              <a:t>: The graph pattern to match, bound to the starting points in START.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WHERE</a:t>
            </a:r>
            <a:r>
              <a:rPr lang="en-US" sz="1400" dirty="0" smtClean="0">
                <a:solidFill>
                  <a:srgbClr val="3C5790"/>
                </a:solidFill>
              </a:rPr>
              <a:t>: Filtering criteria.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RETURN</a:t>
            </a:r>
            <a:r>
              <a:rPr lang="en-US" sz="1400" dirty="0" smtClean="0">
                <a:solidFill>
                  <a:srgbClr val="3C5790"/>
                </a:solidFill>
              </a:rPr>
              <a:t>: What to return.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CREATE</a:t>
            </a:r>
            <a:r>
              <a:rPr lang="en-US" sz="1400" dirty="0" smtClean="0">
                <a:solidFill>
                  <a:srgbClr val="3C5790"/>
                </a:solidFill>
              </a:rPr>
              <a:t>: Creates nodes and relationships.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DELETE</a:t>
            </a:r>
            <a:r>
              <a:rPr lang="en-US" sz="1400" dirty="0" smtClean="0">
                <a:solidFill>
                  <a:srgbClr val="3C5790"/>
                </a:solidFill>
              </a:rPr>
              <a:t>: Removes nodes, relationships and properties.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SET</a:t>
            </a:r>
            <a:r>
              <a:rPr lang="en-US" sz="1400" dirty="0" smtClean="0">
                <a:solidFill>
                  <a:srgbClr val="3C5790"/>
                </a:solidFill>
              </a:rPr>
              <a:t>: Set values to properties.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FOREACH</a:t>
            </a:r>
            <a:r>
              <a:rPr lang="en-US" sz="1400" dirty="0" smtClean="0">
                <a:solidFill>
                  <a:srgbClr val="3C5790"/>
                </a:solidFill>
              </a:rPr>
              <a:t>: Performs updating actions once per element in a list.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WITH</a:t>
            </a:r>
            <a:r>
              <a:rPr lang="en-US" sz="1400" dirty="0" smtClean="0">
                <a:solidFill>
                  <a:srgbClr val="3C5790"/>
                </a:solidFill>
              </a:rPr>
              <a:t>: Divides a query into multiple, distinct parts.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Cypher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Each query describes a pattern that can have multiple starting points.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starting point is a relationship or a node where a pattern is anchored.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Binding a node as a starting point is done with the </a:t>
            </a:r>
            <a:r>
              <a:rPr lang="en-US" sz="1400" b="1" dirty="0" smtClean="0">
                <a:solidFill>
                  <a:srgbClr val="3C5790"/>
                </a:solidFill>
              </a:rPr>
              <a:t>node(*)</a:t>
            </a:r>
            <a:r>
              <a:rPr lang="en-US" sz="1400" dirty="0" smtClean="0">
                <a:solidFill>
                  <a:srgbClr val="3C5790"/>
                </a:solidFill>
              </a:rPr>
              <a:t> function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Binding a relationship as a starting point is done with the </a:t>
            </a:r>
            <a:r>
              <a:rPr lang="en-US" sz="1400" b="1" dirty="0" smtClean="0">
                <a:solidFill>
                  <a:srgbClr val="3C5790"/>
                </a:solidFill>
              </a:rPr>
              <a:t>relationship(*)</a:t>
            </a:r>
            <a:r>
              <a:rPr lang="en-US" sz="1400" dirty="0" smtClean="0">
                <a:solidFill>
                  <a:srgbClr val="3C5790"/>
                </a:solidFill>
              </a:rPr>
              <a:t> function.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Cypher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ExecutionEngine and ExecutionResult cna be used to interogate Neo4j graph database.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667000"/>
            <a:ext cx="5715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All kind of data can be saved in a graph database.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http://en.wikipedia.org/wiki/Neo4j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http://blog.neo4j.org/2010/02/top-10-ways-to-get-to-know-neo4j.html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http://www.neo4j.org/learn/graphdatabase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neo4j-manual-stable.pdf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Packt Publishing – </a:t>
            </a:r>
            <a:r>
              <a:rPr lang="en-US" sz="1600" dirty="0" smtClean="0">
                <a:solidFill>
                  <a:schemeClr val="bg1"/>
                </a:solidFill>
              </a:rPr>
              <a:t>Learning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Neo4j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Neo4j?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Neo4j is an open-source graph database implemented in Java.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community edition is licensed under the free GPL (GNU General Public License) v3.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additional modules such as online backup and high availability are licensed under AGPL (</a:t>
            </a:r>
            <a:r>
              <a:rPr lang="en-US" sz="1400" dirty="0" err="1" smtClean="0">
                <a:solidFill>
                  <a:srgbClr val="3C5790"/>
                </a:solidFill>
              </a:rPr>
              <a:t>Affero</a:t>
            </a:r>
            <a:r>
              <a:rPr lang="en-US" sz="1400" dirty="0" smtClean="0">
                <a:solidFill>
                  <a:srgbClr val="3C5790"/>
                </a:solidFill>
              </a:rPr>
              <a:t> General Public License)v3.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Neo4j version 1.0 was developed by neo Technology and released in February 2010 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Neo4j </a:t>
            </a:r>
            <a:r>
              <a:rPr lang="ro-RO" dirty="0" smtClean="0">
                <a:solidFill>
                  <a:schemeClr val="bg1"/>
                </a:solidFill>
              </a:rPr>
              <a:t>F</a:t>
            </a:r>
            <a:r>
              <a:rPr lang="fr-CA" dirty="0" err="1" smtClean="0">
                <a:solidFill>
                  <a:schemeClr val="bg1"/>
                </a:solidFill>
              </a:rPr>
              <a:t>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048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Neo4j can be used in lightweight projects.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supports true ACID transactions.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Neo4j can scale billions of nodes and relationships.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Neo4j has a query language for node traversal.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</a:t>
            </a:r>
            <a:r>
              <a:rPr lang="ro-RO" dirty="0" smtClean="0">
                <a:solidFill>
                  <a:schemeClr val="bg1"/>
                </a:solidFill>
              </a:rPr>
              <a:t>C</a:t>
            </a:r>
            <a:r>
              <a:rPr lang="fr-CA" dirty="0" err="1" smtClean="0">
                <a:solidFill>
                  <a:schemeClr val="bg1"/>
                </a:solidFill>
              </a:rPr>
              <a:t>oncepts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895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graph database store data in a graph and contains </a:t>
            </a:r>
            <a:r>
              <a:rPr lang="en-US" sz="1400" b="1" dirty="0" smtClean="0">
                <a:solidFill>
                  <a:srgbClr val="3C5790"/>
                </a:solidFill>
              </a:rPr>
              <a:t>nodes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relationships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graph database elaborated a </a:t>
            </a:r>
            <a:r>
              <a:rPr lang="en-US" sz="1400" b="1" dirty="0" smtClean="0">
                <a:solidFill>
                  <a:srgbClr val="3C5790"/>
                </a:solidFill>
              </a:rPr>
              <a:t>key-value store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Both nodes and relationships can have </a:t>
            </a:r>
            <a:r>
              <a:rPr lang="en-US" sz="1400" b="1" dirty="0" smtClean="0">
                <a:solidFill>
                  <a:srgbClr val="3C5790"/>
                </a:solidFill>
              </a:rPr>
              <a:t>properties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b="1" dirty="0" smtClean="0">
                <a:solidFill>
                  <a:srgbClr val="3C5790"/>
                </a:solidFill>
              </a:rPr>
              <a:t>path</a:t>
            </a:r>
            <a:r>
              <a:rPr lang="en-US" sz="1400" dirty="0" smtClean="0">
                <a:solidFill>
                  <a:srgbClr val="3C5790"/>
                </a:solidFill>
              </a:rPr>
              <a:t> is one or more nodes with connecting relationships, typically retrieved as a query or traversal result.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</a:t>
            </a:r>
            <a:r>
              <a:rPr lang="ro-RO" dirty="0" smtClean="0">
                <a:solidFill>
                  <a:schemeClr val="bg1"/>
                </a:solidFill>
              </a:rPr>
              <a:t>C</a:t>
            </a:r>
            <a:r>
              <a:rPr lang="fr-CA" dirty="0" err="1" smtClean="0">
                <a:solidFill>
                  <a:schemeClr val="bg1"/>
                </a:solidFill>
              </a:rPr>
              <a:t>oncepts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Nodes store entity information.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Nodes are the fundamental units within a graph.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Nodes often represents entities.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200400"/>
            <a:ext cx="28575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</a:t>
            </a:r>
            <a:r>
              <a:rPr lang="ro-RO" dirty="0" smtClean="0">
                <a:solidFill>
                  <a:schemeClr val="bg1"/>
                </a:solidFill>
              </a:rPr>
              <a:t>C</a:t>
            </a:r>
            <a:r>
              <a:rPr lang="fr-CA" dirty="0" err="1" smtClean="0">
                <a:solidFill>
                  <a:schemeClr val="bg1"/>
                </a:solidFill>
              </a:rPr>
              <a:t>oncepts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Relationships </a:t>
            </a:r>
            <a:r>
              <a:rPr lang="en-US" sz="1400" dirty="0" smtClean="0">
                <a:solidFill>
                  <a:srgbClr val="3C5790"/>
                </a:solidFill>
              </a:rPr>
              <a:t>connects nodes to one another explicitly.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Both nodes and relationships are containers for properties, which are effectively name/value pairs.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Labels</a:t>
            </a:r>
            <a:r>
              <a:rPr lang="en-US" sz="1400" dirty="0" smtClean="0">
                <a:solidFill>
                  <a:srgbClr val="3C5790"/>
                </a:solidFill>
              </a:rPr>
              <a:t> were added to Neo4j version 2.0 at the end of 2013 and are used for efficiently create </a:t>
            </a:r>
            <a:r>
              <a:rPr lang="en-US" sz="1400" dirty="0" err="1" smtClean="0">
                <a:solidFill>
                  <a:srgbClr val="3C5790"/>
                </a:solidFill>
              </a:rPr>
              <a:t>subgraphs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124200"/>
            <a:ext cx="62388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</a:t>
            </a:r>
            <a:r>
              <a:rPr lang="ro-RO" dirty="0" smtClean="0">
                <a:solidFill>
                  <a:schemeClr val="bg1"/>
                </a:solidFill>
              </a:rPr>
              <a:t>C</a:t>
            </a:r>
            <a:r>
              <a:rPr lang="fr-CA" dirty="0" err="1" smtClean="0">
                <a:solidFill>
                  <a:schemeClr val="bg1"/>
                </a:solidFill>
              </a:rPr>
              <a:t>oncepts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path is one or more nodes with connecting relationships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895600"/>
            <a:ext cx="5105400" cy="352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Graph </a:t>
            </a:r>
            <a:r>
              <a:rPr lang="ro-RO" dirty="0" smtClean="0">
                <a:solidFill>
                  <a:schemeClr val="bg1"/>
                </a:solidFill>
              </a:rPr>
              <a:t>C</a:t>
            </a:r>
            <a:r>
              <a:rPr lang="fr-CA" dirty="0" err="1" smtClean="0">
                <a:solidFill>
                  <a:schemeClr val="bg1"/>
                </a:solidFill>
              </a:rPr>
              <a:t>oncepts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Properties are key-value pairs where the key is a string.Property values can be either a primitive or an array of one primitive type.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3486" y="2362200"/>
            <a:ext cx="287531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6022</TotalTime>
  <Words>824</Words>
  <Application>Microsoft Office PowerPoint</Application>
  <PresentationFormat>On-screen Show (4:3)</PresentationFormat>
  <Paragraphs>101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143</vt:lpstr>
      <vt:lpstr>Neo4j</vt:lpstr>
      <vt:lpstr>Contents</vt:lpstr>
      <vt:lpstr>What is Neo4j?</vt:lpstr>
      <vt:lpstr>Neo4j Features</vt:lpstr>
      <vt:lpstr>Graph Concepts</vt:lpstr>
      <vt:lpstr>Graph Concepts (cont.)</vt:lpstr>
      <vt:lpstr>Graph Concepts (cont.)</vt:lpstr>
      <vt:lpstr>Graph Concepts (cont.)</vt:lpstr>
      <vt:lpstr>Graph Concepts (cont.)</vt:lpstr>
      <vt:lpstr>Graph Concepts (cont.)</vt:lpstr>
      <vt:lpstr>Graph Concepts (cont.)</vt:lpstr>
      <vt:lpstr>Graph Concepts (cont.)</vt:lpstr>
      <vt:lpstr>Neo4j API</vt:lpstr>
      <vt:lpstr>Neo4j API (cont.)</vt:lpstr>
      <vt:lpstr>Neo4j API (cont.)</vt:lpstr>
      <vt:lpstr>Neo4j API (cont.)</vt:lpstr>
      <vt:lpstr>Traversal API</vt:lpstr>
      <vt:lpstr>Traversal API (cont.)</vt:lpstr>
      <vt:lpstr>Cypher</vt:lpstr>
      <vt:lpstr>Cypher (cont.)</vt:lpstr>
      <vt:lpstr>Cypher (cont.)</vt:lpstr>
      <vt:lpstr>Cypher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663</cp:revision>
  <dcterms:created xsi:type="dcterms:W3CDTF">2012-04-12T06:19:17Z</dcterms:created>
  <dcterms:modified xsi:type="dcterms:W3CDTF">2015-02-01T01:40:33Z</dcterms:modified>
</cp:coreProperties>
</file>