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2" r:id="rId5"/>
    <p:sldId id="381" r:id="rId6"/>
    <p:sldId id="385" r:id="rId7"/>
    <p:sldId id="386" r:id="rId8"/>
    <p:sldId id="300" r:id="rId9"/>
    <p:sldId id="387" r:id="rId10"/>
    <p:sldId id="383" r:id="rId11"/>
    <p:sldId id="388" r:id="rId12"/>
    <p:sldId id="389" r:id="rId13"/>
    <p:sldId id="384" r:id="rId14"/>
    <p:sldId id="392" r:id="rId15"/>
    <p:sldId id="391" r:id="rId16"/>
    <p:sldId id="393" r:id="rId17"/>
    <p:sldId id="394" r:id="rId18"/>
    <p:sldId id="395" r:id="rId19"/>
    <p:sldId id="396" r:id="rId20"/>
    <p:sldId id="390" r:id="rId21"/>
    <p:sldId id="398" r:id="rId22"/>
    <p:sldId id="399" r:id="rId23"/>
    <p:sldId id="397" r:id="rId24"/>
    <p:sldId id="259" r:id="rId2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27/01/2015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27/01/2015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27/01/2015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27/01/2015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27/01/2015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27/01/2015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27/01/2015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27/01/2015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27/01/2015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27/01/2015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27/01/2015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27/01/2015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Netty 4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Netty</a:t>
            </a:r>
            <a:r>
              <a:rPr lang="en-US" dirty="0" smtClean="0">
                <a:solidFill>
                  <a:schemeClr val="bg1"/>
                </a:solidFill>
              </a:rPr>
              <a:t> Core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0668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NioEventLoopGroup</a:t>
            </a:r>
            <a:r>
              <a:rPr lang="en-US" sz="1400" dirty="0" smtClean="0">
                <a:solidFill>
                  <a:srgbClr val="3C5790"/>
                </a:solidFill>
              </a:rPr>
              <a:t> is a multithread event loop that handles I/O operation.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ServerBootstrap</a:t>
            </a:r>
            <a:r>
              <a:rPr lang="en-US" sz="1400" dirty="0" smtClean="0">
                <a:solidFill>
                  <a:srgbClr val="3C5790"/>
                </a:solidFill>
              </a:rPr>
              <a:t> is a helper class that is configuring the server.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set socket options like: </a:t>
            </a:r>
            <a:r>
              <a:rPr lang="en-US" sz="1400" dirty="0" err="1" smtClean="0">
                <a:solidFill>
                  <a:srgbClr val="3C5790"/>
                </a:solidFill>
              </a:rPr>
              <a:t>tcpNoDelay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keepAlive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200400"/>
            <a:ext cx="48863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Netty</a:t>
            </a:r>
            <a:r>
              <a:rPr lang="en-US" dirty="0" smtClean="0">
                <a:solidFill>
                  <a:schemeClr val="bg1"/>
                </a:solidFill>
              </a:rPr>
              <a:t> Core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83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channelActive</a:t>
            </a:r>
            <a:r>
              <a:rPr lang="en-US" sz="1400" dirty="0" smtClean="0">
                <a:solidFill>
                  <a:srgbClr val="3C5790"/>
                </a:solidFill>
              </a:rPr>
              <a:t>() method is called once the connection is established.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Once the connection is established a sequence of bytes are sent to the server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048000"/>
            <a:ext cx="5638800" cy="3015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Netty</a:t>
            </a:r>
            <a:r>
              <a:rPr lang="en-US" dirty="0" smtClean="0">
                <a:solidFill>
                  <a:schemeClr val="bg1"/>
                </a:solidFill>
              </a:rPr>
              <a:t> Core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Once the </a:t>
            </a:r>
            <a:r>
              <a:rPr lang="en-US" sz="1400" b="1" dirty="0" err="1" smtClean="0">
                <a:solidFill>
                  <a:srgbClr val="3C5790"/>
                </a:solidFill>
              </a:rPr>
              <a:t>ServerBootstrap</a:t>
            </a:r>
            <a:r>
              <a:rPr lang="en-US" sz="1400" dirty="0" smtClean="0">
                <a:solidFill>
                  <a:srgbClr val="3C5790"/>
                </a:solidFill>
              </a:rPr>
              <a:t> instance is created we'll create NIO transport.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NioEventLookGroup</a:t>
            </a:r>
            <a:r>
              <a:rPr lang="en-US" sz="1400" dirty="0" smtClean="0">
                <a:solidFill>
                  <a:srgbClr val="3C5790"/>
                </a:solidFill>
              </a:rPr>
              <a:t> accepts new connections to handle accepted connections, read/write data.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specify the </a:t>
            </a:r>
            <a:r>
              <a:rPr lang="en-US" sz="1400" dirty="0" err="1" smtClean="0">
                <a:solidFill>
                  <a:srgbClr val="3C5790"/>
                </a:solidFill>
              </a:rPr>
              <a:t>InetSocketAddress</a:t>
            </a:r>
            <a:r>
              <a:rPr lang="en-US" sz="1400" dirty="0" smtClean="0">
                <a:solidFill>
                  <a:srgbClr val="3C5790"/>
                </a:solidFill>
              </a:rPr>
              <a:t> to which the server binds.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124200"/>
            <a:ext cx="43719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Netty Internals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ChannelInboundHandler</a:t>
            </a:r>
            <a:r>
              <a:rPr lang="en-US" sz="1400" dirty="0" smtClean="0">
                <a:solidFill>
                  <a:srgbClr val="3C5790"/>
                </a:solidFill>
              </a:rPr>
              <a:t> receives messages and can also provide a response.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</a:t>
            </a:r>
            <a:r>
              <a:rPr lang="en-US" sz="1400" dirty="0" err="1" smtClean="0">
                <a:solidFill>
                  <a:srgbClr val="3C5790"/>
                </a:solidFill>
              </a:rPr>
              <a:t>Netty</a:t>
            </a:r>
            <a:r>
              <a:rPr lang="en-US" sz="1400" dirty="0" smtClean="0">
                <a:solidFill>
                  <a:srgbClr val="3C5790"/>
                </a:solidFill>
              </a:rPr>
              <a:t> connects a client or binds a server it needs to know how to process in/out messages 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This is done via </a:t>
            </a:r>
            <a:r>
              <a:rPr lang="en-US" sz="1400" b="1" dirty="0" err="1" smtClean="0">
                <a:solidFill>
                  <a:srgbClr val="3C5790"/>
                </a:solidFill>
              </a:rPr>
              <a:t>ChannelInitializer</a:t>
            </a:r>
            <a:r>
              <a:rPr lang="en-US" sz="1400" dirty="0" smtClean="0">
                <a:solidFill>
                  <a:srgbClr val="3C5790"/>
                </a:solidFill>
              </a:rPr>
              <a:t> which add </a:t>
            </a:r>
            <a:r>
              <a:rPr lang="en-US" sz="1400" b="1" dirty="0" err="1" smtClean="0">
                <a:solidFill>
                  <a:srgbClr val="3C5790"/>
                </a:solidFill>
              </a:rPr>
              <a:t>ChannelHandler</a:t>
            </a:r>
            <a:r>
              <a:rPr lang="en-US" sz="1400" dirty="0" smtClean="0">
                <a:solidFill>
                  <a:srgbClr val="3C5790"/>
                </a:solidFill>
              </a:rPr>
              <a:t> implementations to the </a:t>
            </a:r>
            <a:r>
              <a:rPr lang="en-US" sz="1400" b="1" dirty="0" err="1" smtClean="0">
                <a:solidFill>
                  <a:srgbClr val="3C5790"/>
                </a:solidFill>
              </a:rPr>
              <a:t>ChannelPipeline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Ch</a:t>
            </a:r>
            <a:r>
              <a:rPr lang="ro-RO" sz="1400" dirty="0" smtClean="0">
                <a:solidFill>
                  <a:srgbClr val="3C5790"/>
                </a:solidFill>
              </a:rPr>
              <a:t>a</a:t>
            </a:r>
            <a:r>
              <a:rPr lang="en-US" sz="1400" dirty="0" err="1" smtClean="0">
                <a:solidFill>
                  <a:srgbClr val="3C5790"/>
                </a:solidFill>
              </a:rPr>
              <a:t>nnelInitializer</a:t>
            </a:r>
            <a:r>
              <a:rPr lang="en-US" sz="1400" dirty="0" smtClean="0">
                <a:solidFill>
                  <a:srgbClr val="3C5790"/>
                </a:solidFill>
              </a:rPr>
              <a:t> it's also a </a:t>
            </a:r>
            <a:r>
              <a:rPr lang="en-US" sz="1400" dirty="0" err="1" smtClean="0">
                <a:solidFill>
                  <a:srgbClr val="3C5790"/>
                </a:solidFill>
              </a:rPr>
              <a:t>ChannelHandler</a:t>
            </a:r>
            <a:r>
              <a:rPr lang="en-US" sz="1400" dirty="0" smtClean="0">
                <a:solidFill>
                  <a:srgbClr val="3C5790"/>
                </a:solidFill>
              </a:rPr>
              <a:t> which automatically removes </a:t>
            </a:r>
            <a:r>
              <a:rPr lang="en-US" sz="1400" dirty="0" err="1" smtClean="0">
                <a:solidFill>
                  <a:srgbClr val="3C5790"/>
                </a:solidFill>
              </a:rPr>
              <a:t>itsel</a:t>
            </a:r>
            <a:r>
              <a:rPr lang="ro-RO" sz="1400" dirty="0" smtClean="0">
                <a:solidFill>
                  <a:srgbClr val="3C5790"/>
                </a:solidFill>
              </a:rPr>
              <a:t>f</a:t>
            </a:r>
            <a:r>
              <a:rPr lang="en-US" sz="1400" dirty="0" smtClean="0">
                <a:solidFill>
                  <a:srgbClr val="3C5790"/>
                </a:solidFill>
              </a:rPr>
              <a:t> from the </a:t>
            </a:r>
            <a:r>
              <a:rPr lang="en-US" sz="1400" dirty="0" err="1" smtClean="0">
                <a:solidFill>
                  <a:srgbClr val="3C5790"/>
                </a:solidFill>
              </a:rPr>
              <a:t>ChannelPipeline</a:t>
            </a:r>
            <a:r>
              <a:rPr lang="en-US" sz="1400" dirty="0" smtClean="0">
                <a:solidFill>
                  <a:srgbClr val="3C5790"/>
                </a:solidFill>
              </a:rPr>
              <a:t> after it has added to the other handlers.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Netty Internals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EventLoop</a:t>
            </a:r>
            <a:r>
              <a:rPr lang="en-US" sz="1400" dirty="0" smtClean="0">
                <a:solidFill>
                  <a:srgbClr val="3C5790"/>
                </a:solidFill>
              </a:rPr>
              <a:t> processes IO operations for a Channel.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single </a:t>
            </a:r>
            <a:r>
              <a:rPr lang="en-US" sz="1400" dirty="0" err="1" smtClean="0">
                <a:solidFill>
                  <a:srgbClr val="3C5790"/>
                </a:solidFill>
              </a:rPr>
              <a:t>EventLoop</a:t>
            </a:r>
            <a:r>
              <a:rPr lang="en-US" sz="1400" dirty="0" smtClean="0">
                <a:solidFill>
                  <a:srgbClr val="3C5790"/>
                </a:solidFill>
              </a:rPr>
              <a:t> will typically handle events for multiple Channels.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EventLoopGroup</a:t>
            </a:r>
            <a:r>
              <a:rPr lang="en-US" sz="1400" dirty="0" smtClean="0">
                <a:solidFill>
                  <a:srgbClr val="3C5790"/>
                </a:solidFill>
              </a:rPr>
              <a:t> may contain more then one </a:t>
            </a:r>
            <a:r>
              <a:rPr lang="en-US" sz="1400" dirty="0" err="1" smtClean="0">
                <a:solidFill>
                  <a:srgbClr val="3C5790"/>
                </a:solidFill>
              </a:rPr>
              <a:t>EventLoop</a:t>
            </a:r>
            <a:r>
              <a:rPr lang="en-US" sz="1400" dirty="0" smtClean="0">
                <a:solidFill>
                  <a:srgbClr val="3C5790"/>
                </a:solidFill>
              </a:rPr>
              <a:t> and it's used to obtain an </a:t>
            </a:r>
            <a:r>
              <a:rPr lang="en-US" sz="1400" dirty="0" err="1" smtClean="0">
                <a:solidFill>
                  <a:srgbClr val="3C5790"/>
                </a:solidFill>
              </a:rPr>
              <a:t>EventLoop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Channel is a representation of a socket connection or some component capable of performing IO operations.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All IO operations in </a:t>
            </a:r>
            <a:r>
              <a:rPr lang="en-US" sz="1400" dirty="0" err="1" smtClean="0">
                <a:solidFill>
                  <a:srgbClr val="3C5790"/>
                </a:solidFill>
              </a:rPr>
              <a:t>Netty</a:t>
            </a:r>
            <a:r>
              <a:rPr lang="en-US" sz="1400" dirty="0" smtClean="0">
                <a:solidFill>
                  <a:srgbClr val="3C5790"/>
                </a:solidFill>
              </a:rPr>
              <a:t> are done asynchronously.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order to register listeners, </a:t>
            </a:r>
            <a:r>
              <a:rPr lang="en-US" sz="1400" dirty="0" err="1" smtClean="0">
                <a:solidFill>
                  <a:srgbClr val="3C5790"/>
                </a:solidFill>
              </a:rPr>
              <a:t>Netty</a:t>
            </a:r>
            <a:r>
              <a:rPr lang="en-US" sz="1400" dirty="0" smtClean="0">
                <a:solidFill>
                  <a:srgbClr val="3C5790"/>
                </a:solidFill>
              </a:rPr>
              <a:t> uses Futures and </a:t>
            </a:r>
            <a:r>
              <a:rPr lang="en-US" sz="1400" b="1" dirty="0" err="1" smtClean="0">
                <a:solidFill>
                  <a:srgbClr val="3C5790"/>
                </a:solidFill>
              </a:rPr>
              <a:t>ChannelFutures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Netty Internals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EventLook</a:t>
            </a:r>
            <a:r>
              <a:rPr lang="en-US" sz="1400" dirty="0" smtClean="0">
                <a:solidFill>
                  <a:srgbClr val="3C5790"/>
                </a:solidFill>
              </a:rPr>
              <a:t> is always bound to a single Thread.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 a channel is register, </a:t>
            </a:r>
            <a:r>
              <a:rPr lang="en-US" sz="1400" dirty="0" err="1" smtClean="0">
                <a:solidFill>
                  <a:srgbClr val="3C5790"/>
                </a:solidFill>
              </a:rPr>
              <a:t>Netty</a:t>
            </a:r>
            <a:r>
              <a:rPr lang="en-US" sz="1400" dirty="0" smtClean="0">
                <a:solidFill>
                  <a:srgbClr val="3C5790"/>
                </a:solidFill>
              </a:rPr>
              <a:t> "binds" that channel to a single </a:t>
            </a:r>
            <a:r>
              <a:rPr lang="en-US" sz="1400" dirty="0" err="1" smtClean="0">
                <a:solidFill>
                  <a:srgbClr val="3C5790"/>
                </a:solidFill>
              </a:rPr>
              <a:t>EventLoop</a:t>
            </a:r>
            <a:r>
              <a:rPr lang="en-US" sz="1400" dirty="0" smtClean="0">
                <a:solidFill>
                  <a:srgbClr val="3C5790"/>
                </a:solidFill>
              </a:rPr>
              <a:t> for the lifetime of that Channel.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3133292"/>
            <a:ext cx="4038600" cy="3648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Netty Internals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ChannelHandler</a:t>
            </a:r>
            <a:r>
              <a:rPr lang="en-US" sz="1400" dirty="0" smtClean="0">
                <a:solidFill>
                  <a:srgbClr val="3C5790"/>
                </a:solidFill>
              </a:rPr>
              <a:t> is processing data coming in/out from/to </a:t>
            </a:r>
            <a:r>
              <a:rPr lang="en-US" sz="1400" dirty="0" err="1" smtClean="0">
                <a:solidFill>
                  <a:srgbClr val="3C5790"/>
                </a:solidFill>
              </a:rPr>
              <a:t>ChannelPipeline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ChannelOutboundHandler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err="1" smtClean="0">
                <a:solidFill>
                  <a:srgbClr val="3C5790"/>
                </a:solidFill>
              </a:rPr>
              <a:t>ChannelInboundHandler</a:t>
            </a:r>
            <a:r>
              <a:rPr lang="en-US" sz="1400" dirty="0" smtClean="0">
                <a:solidFill>
                  <a:srgbClr val="3C5790"/>
                </a:solidFill>
              </a:rPr>
              <a:t> are derived from </a:t>
            </a:r>
            <a:r>
              <a:rPr lang="en-US" sz="1400" dirty="0" err="1" smtClean="0">
                <a:solidFill>
                  <a:srgbClr val="3C5790"/>
                </a:solidFill>
              </a:rPr>
              <a:t>ChannelHandler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Netty</a:t>
            </a:r>
            <a:r>
              <a:rPr lang="en-US" sz="1400" dirty="0" smtClean="0">
                <a:solidFill>
                  <a:srgbClr val="3C5790"/>
                </a:solidFill>
              </a:rPr>
              <a:t> has adapters for </a:t>
            </a:r>
            <a:r>
              <a:rPr lang="en-US" sz="1400" dirty="0" err="1" smtClean="0">
                <a:solidFill>
                  <a:srgbClr val="3C5790"/>
                </a:solidFill>
              </a:rPr>
              <a:t>ChannelAdapter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ChannelHandlerAdapter</a:t>
            </a:r>
            <a:r>
              <a:rPr lang="ro-RO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ChannelInboundHandlerAdapter</a:t>
            </a:r>
            <a:r>
              <a:rPr lang="ro-RO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ChannelOutboundHandlerAdapter</a:t>
            </a:r>
            <a:r>
              <a:rPr lang="ro-RO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ChannelDuplexHandlerAdapter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7350" y="3295650"/>
            <a:ext cx="4895850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5029200"/>
            <a:ext cx="545782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Netty Internals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00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Events </a:t>
            </a:r>
            <a:r>
              <a:rPr lang="en-US" sz="1400" dirty="0" smtClean="0">
                <a:solidFill>
                  <a:srgbClr val="3C5790"/>
                </a:solidFill>
              </a:rPr>
              <a:t>are passed to the first </a:t>
            </a:r>
            <a:r>
              <a:rPr lang="en-US" sz="1400" dirty="0" err="1" smtClean="0">
                <a:solidFill>
                  <a:srgbClr val="3C5790"/>
                </a:solidFill>
              </a:rPr>
              <a:t>ChannelHandler</a:t>
            </a:r>
            <a:r>
              <a:rPr lang="en-US" sz="1400" dirty="0" smtClean="0">
                <a:solidFill>
                  <a:srgbClr val="3C5790"/>
                </a:solidFill>
              </a:rPr>
              <a:t> in </a:t>
            </a:r>
            <a:r>
              <a:rPr lang="en-US" sz="1400" dirty="0" err="1" smtClean="0">
                <a:solidFill>
                  <a:srgbClr val="3C5790"/>
                </a:solidFill>
              </a:rPr>
              <a:t>ChannelPipeline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ChannelHandler</a:t>
            </a:r>
            <a:r>
              <a:rPr lang="en-US" sz="1400" dirty="0" smtClean="0">
                <a:solidFill>
                  <a:srgbClr val="3C5790"/>
                </a:solidFill>
              </a:rPr>
              <a:t> passes event to next in </a:t>
            </a:r>
            <a:r>
              <a:rPr lang="en-US" sz="1400" dirty="0" err="1" smtClean="0">
                <a:solidFill>
                  <a:srgbClr val="3C5790"/>
                </a:solidFill>
              </a:rPr>
              <a:t>ChannelPipeline</a:t>
            </a:r>
            <a:r>
              <a:rPr lang="en-US" sz="1400" dirty="0" smtClean="0">
                <a:solidFill>
                  <a:srgbClr val="3C5790"/>
                </a:solidFill>
              </a:rPr>
              <a:t> using assigned </a:t>
            </a:r>
            <a:r>
              <a:rPr lang="en-US" sz="1400" dirty="0" err="1" smtClean="0">
                <a:solidFill>
                  <a:srgbClr val="3C5790"/>
                </a:solidFill>
              </a:rPr>
              <a:t>ChannelHandlerContext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If we try to add </a:t>
            </a:r>
            <a:r>
              <a:rPr lang="en-US" sz="1400" dirty="0" err="1" smtClean="0">
                <a:solidFill>
                  <a:srgbClr val="3C5790"/>
                </a:solidFill>
              </a:rPr>
              <a:t>ChannelHandler</a:t>
            </a:r>
            <a:r>
              <a:rPr lang="en-US" sz="1400" dirty="0" smtClean="0">
                <a:solidFill>
                  <a:srgbClr val="3C5790"/>
                </a:solidFill>
              </a:rPr>
              <a:t> to more than one </a:t>
            </a:r>
            <a:r>
              <a:rPr lang="en-US" sz="1400" dirty="0" err="1" smtClean="0">
                <a:solidFill>
                  <a:srgbClr val="3C5790"/>
                </a:solidFill>
              </a:rPr>
              <a:t>ChannelPipeline</a:t>
            </a:r>
            <a:r>
              <a:rPr lang="en-US" sz="1400" dirty="0" smtClean="0">
                <a:solidFill>
                  <a:srgbClr val="3C5790"/>
                </a:solidFill>
              </a:rPr>
              <a:t> that is annotated with </a:t>
            </a:r>
            <a:r>
              <a:rPr lang="en-US" sz="1400" b="1" dirty="0" smtClean="0">
                <a:solidFill>
                  <a:srgbClr val="3C5790"/>
                </a:solidFill>
              </a:rPr>
              <a:t>@Sharable</a:t>
            </a:r>
            <a:r>
              <a:rPr lang="en-US" sz="1400" dirty="0" smtClean="0">
                <a:solidFill>
                  <a:srgbClr val="3C5790"/>
                </a:solidFill>
              </a:rPr>
              <a:t> an exception is thrown.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429000"/>
            <a:ext cx="51625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Transport 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ChannelConfig</a:t>
            </a:r>
            <a:r>
              <a:rPr lang="en-US" sz="1400" dirty="0" smtClean="0">
                <a:solidFill>
                  <a:srgbClr val="3C5790"/>
                </a:solidFill>
              </a:rPr>
              <a:t> has the entire configuration settings stored for the channel.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ChannelPipeline</a:t>
            </a:r>
            <a:r>
              <a:rPr lang="en-US" sz="1400" dirty="0" smtClean="0">
                <a:solidFill>
                  <a:srgbClr val="3C5790"/>
                </a:solidFill>
              </a:rPr>
              <a:t> holds all the </a:t>
            </a:r>
            <a:r>
              <a:rPr lang="en-US" sz="1400" dirty="0" err="1" smtClean="0">
                <a:solidFill>
                  <a:srgbClr val="3C5790"/>
                </a:solidFill>
              </a:rPr>
              <a:t>ChannelHandler</a:t>
            </a:r>
            <a:r>
              <a:rPr lang="en-US" sz="1400" dirty="0" smtClean="0">
                <a:solidFill>
                  <a:srgbClr val="3C5790"/>
                </a:solidFill>
              </a:rPr>
              <a:t> instances that should be used for inbound/outbound.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modify </a:t>
            </a:r>
            <a:r>
              <a:rPr lang="en-US" sz="1400" dirty="0" err="1" smtClean="0">
                <a:solidFill>
                  <a:srgbClr val="3C5790"/>
                </a:solidFill>
              </a:rPr>
              <a:t>ChannelPipeline</a:t>
            </a:r>
            <a:r>
              <a:rPr lang="en-US" sz="1400" dirty="0" smtClean="0">
                <a:solidFill>
                  <a:srgbClr val="3C5790"/>
                </a:solidFill>
              </a:rPr>
              <a:t> on the fly, meaning we can add/remove </a:t>
            </a:r>
            <a:r>
              <a:rPr lang="en-US" sz="1400" dirty="0" err="1" smtClean="0">
                <a:solidFill>
                  <a:srgbClr val="3C5790"/>
                </a:solidFill>
              </a:rPr>
              <a:t>ChannelHandler</a:t>
            </a:r>
            <a:r>
              <a:rPr lang="en-US" sz="1400" dirty="0" smtClean="0">
                <a:solidFill>
                  <a:srgbClr val="3C5790"/>
                </a:solidFill>
              </a:rPr>
              <a:t> instances whenever needed.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505200"/>
            <a:ext cx="50863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Transport (cont</a:t>
            </a:r>
            <a:r>
              <a:rPr lang="ro-RO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Netty</a:t>
            </a:r>
            <a:r>
              <a:rPr lang="en-US" sz="1400" dirty="0" smtClean="0">
                <a:solidFill>
                  <a:srgbClr val="3C5790"/>
                </a:solidFill>
              </a:rPr>
              <a:t> contains useful transports: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NIO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selector-based approach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OIO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blocking streams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Local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local transport that can be used to communicate in the VM via pipes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Embedded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ro-RO" sz="1400" dirty="0" smtClean="0">
                <a:solidFill>
                  <a:srgbClr val="3C5790"/>
                </a:solidFill>
                <a:sym typeface="Wingdings" pitchFamily="2" charset="2"/>
              </a:rPr>
              <a:t>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embedded </a:t>
            </a:r>
            <a:r>
              <a:rPr lang="en-US" sz="1400" dirty="0" smtClean="0">
                <a:solidFill>
                  <a:srgbClr val="3C5790"/>
                </a:solidFill>
              </a:rPr>
              <a:t>transport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Netty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Netty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F</a:t>
            </a:r>
            <a:r>
              <a:rPr lang="fr-CA" sz="1600" dirty="0" err="1" smtClean="0">
                <a:solidFill>
                  <a:srgbClr val="3C5790"/>
                </a:solidFill>
              </a:rPr>
              <a:t>eatures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Netty Client/Server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Netty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Netty </a:t>
            </a:r>
            <a:r>
              <a:rPr lang="ro-RO" sz="1600" dirty="0" smtClean="0">
                <a:solidFill>
                  <a:srgbClr val="3C5790"/>
                </a:solidFill>
              </a:rPr>
              <a:t>Internals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Transport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Codec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Codec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00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codec is made up of 2 parts: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Decoder</a:t>
            </a:r>
            <a:r>
              <a:rPr lang="en-US" sz="1200" dirty="0" smtClean="0">
                <a:solidFill>
                  <a:srgbClr val="3C5790"/>
                </a:solidFill>
              </a:rPr>
              <a:t>: responsible for decoding bytes to message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Encoder</a:t>
            </a:r>
            <a:r>
              <a:rPr lang="en-US" sz="1200" dirty="0" smtClean="0">
                <a:solidFill>
                  <a:srgbClr val="3C5790"/>
                </a:solidFill>
              </a:rPr>
              <a:t>: encodes from a message back to bytes.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ByteToMessageDecoder</a:t>
            </a:r>
            <a:r>
              <a:rPr lang="en-US" sz="1400" dirty="0" smtClean="0">
                <a:solidFill>
                  <a:srgbClr val="3C5790"/>
                </a:solidFill>
              </a:rPr>
              <a:t> lets to write decoders that decode bytes to POJO objects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581400"/>
            <a:ext cx="53054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Codec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828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If we decide we want to changed the message we can use </a:t>
            </a:r>
            <a:r>
              <a:rPr lang="en-US" sz="1400" b="1" dirty="0" err="1" smtClean="0">
                <a:solidFill>
                  <a:srgbClr val="3C5790"/>
                </a:solidFill>
              </a:rPr>
              <a:t>MessageToMessageDecoder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895600"/>
            <a:ext cx="520065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Codec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 Encoder allow encoding the messages to bytes or other message.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Clases</a:t>
            </a:r>
            <a:r>
              <a:rPr lang="en-US" sz="1400" dirty="0" smtClean="0">
                <a:solidFill>
                  <a:srgbClr val="3C5790"/>
                </a:solidFill>
              </a:rPr>
              <a:t> like </a:t>
            </a:r>
            <a:r>
              <a:rPr lang="en-US" sz="1400" b="1" dirty="0" err="1" smtClean="0">
                <a:solidFill>
                  <a:srgbClr val="3C5790"/>
                </a:solidFill>
              </a:rPr>
              <a:t>ByteToMessageEncoder</a:t>
            </a:r>
            <a:r>
              <a:rPr lang="en-US" sz="1400" dirty="0" smtClean="0">
                <a:solidFill>
                  <a:srgbClr val="3C5790"/>
                </a:solidFill>
              </a:rPr>
              <a:t> or </a:t>
            </a:r>
            <a:r>
              <a:rPr lang="en-US" sz="1400" b="1" dirty="0" err="1" smtClean="0">
                <a:solidFill>
                  <a:srgbClr val="3C5790"/>
                </a:solidFill>
              </a:rPr>
              <a:t>MessageToByteEncoder</a:t>
            </a:r>
            <a:r>
              <a:rPr lang="en-US" sz="1400" dirty="0" smtClean="0">
                <a:solidFill>
                  <a:srgbClr val="3C5790"/>
                </a:solidFill>
              </a:rPr>
              <a:t> are used.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429000"/>
            <a:ext cx="5181600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Conclusions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Netty is easy to use.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Netty is documented.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http://en.wikipedia.org/wiki/Netty_(software)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ro-RO" sz="1600" dirty="0" smtClean="0">
                <a:solidFill>
                  <a:schemeClr val="bg1"/>
                </a:solidFill>
              </a:rPr>
              <a:t>Manning - Netty in Action</a:t>
            </a:r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Netty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4290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Netty is a </a:t>
            </a:r>
            <a:r>
              <a:rPr lang="ro-RO" sz="1500" b="1" dirty="0" smtClean="0">
                <a:solidFill>
                  <a:srgbClr val="3C5790"/>
                </a:solidFill>
              </a:rPr>
              <a:t>non-blocking I</a:t>
            </a:r>
            <a:r>
              <a:rPr lang="en-US" sz="1500" b="1" dirty="0" smtClean="0">
                <a:solidFill>
                  <a:srgbClr val="3C5790"/>
                </a:solidFill>
              </a:rPr>
              <a:t>/</a:t>
            </a:r>
            <a:r>
              <a:rPr lang="ro-RO" sz="1500" b="1" dirty="0" smtClean="0">
                <a:solidFill>
                  <a:srgbClr val="3C5790"/>
                </a:solidFill>
              </a:rPr>
              <a:t>O(NIO)</a:t>
            </a:r>
            <a:r>
              <a:rPr lang="ro-RO" sz="1500" dirty="0" smtClean="0">
                <a:solidFill>
                  <a:srgbClr val="3C5790"/>
                </a:solidFill>
              </a:rPr>
              <a:t> client/server framework for the development of Java network applications.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The asynchronouse </a:t>
            </a:r>
            <a:r>
              <a:rPr lang="ro-RO" sz="1500" b="1" dirty="0" smtClean="0">
                <a:solidFill>
                  <a:srgbClr val="3C5790"/>
                </a:solidFill>
              </a:rPr>
              <a:t>event-driven </a:t>
            </a:r>
            <a:r>
              <a:rPr lang="ro-RO" sz="1500" dirty="0" smtClean="0">
                <a:solidFill>
                  <a:srgbClr val="3C5790"/>
                </a:solidFill>
              </a:rPr>
              <a:t>network application and tools are used to simplify network programming such as TCP and UDP socket servers.</a:t>
            </a:r>
            <a:endParaRPr lang="en-US" sz="1500" dirty="0" smtClean="0">
              <a:solidFill>
                <a:srgbClr val="3C5790"/>
              </a:solidFill>
            </a:endParaRPr>
          </a:p>
          <a:p>
            <a:r>
              <a:rPr lang="en-US" sz="1500" dirty="0" err="1" smtClean="0">
                <a:solidFill>
                  <a:srgbClr val="3C5790"/>
                </a:solidFill>
              </a:rPr>
              <a:t>Netty</a:t>
            </a:r>
            <a:r>
              <a:rPr lang="en-US" sz="1500" dirty="0" smtClean="0">
                <a:solidFill>
                  <a:srgbClr val="3C5790"/>
                </a:solidFill>
              </a:rPr>
              <a:t> also includes built-in </a:t>
            </a:r>
            <a:r>
              <a:rPr lang="en-US" sz="1500" b="1" dirty="0" smtClean="0">
                <a:solidFill>
                  <a:srgbClr val="3C5790"/>
                </a:solidFill>
              </a:rPr>
              <a:t>HTTP</a:t>
            </a:r>
            <a:r>
              <a:rPr lang="en-US" sz="1500" dirty="0" smtClean="0">
                <a:solidFill>
                  <a:srgbClr val="3C5790"/>
                </a:solidFill>
              </a:rPr>
              <a:t> protocol support, including the ability to run inside a </a:t>
            </a:r>
            <a:r>
              <a:rPr lang="en-US" sz="1500" b="1" dirty="0" err="1" smtClean="0">
                <a:solidFill>
                  <a:srgbClr val="3C5790"/>
                </a:solidFill>
              </a:rPr>
              <a:t>servlet</a:t>
            </a:r>
            <a:r>
              <a:rPr lang="en-US" sz="1500" b="1" dirty="0" smtClean="0">
                <a:solidFill>
                  <a:srgbClr val="3C5790"/>
                </a:solidFill>
              </a:rPr>
              <a:t> container.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Netty</a:t>
            </a:r>
            <a:r>
              <a:rPr lang="en-US" sz="1500" dirty="0" smtClean="0">
                <a:solidFill>
                  <a:srgbClr val="3C5790"/>
                </a:solidFill>
              </a:rPr>
              <a:t> has support for </a:t>
            </a:r>
            <a:r>
              <a:rPr lang="en-US" sz="1500" dirty="0" err="1" smtClean="0">
                <a:solidFill>
                  <a:srgbClr val="3C5790"/>
                </a:solidFill>
              </a:rPr>
              <a:t>WebSockets</a:t>
            </a:r>
            <a:r>
              <a:rPr lang="en-US" sz="1500" dirty="0" smtClean="0">
                <a:solidFill>
                  <a:srgbClr val="3C5790"/>
                </a:solidFill>
              </a:rPr>
              <a:t>, integration with Google Protocol Buffers, SSL/TLS support, SPDY protocol, message compression.</a:t>
            </a:r>
            <a:endParaRPr lang="ro-RO" sz="1500" dirty="0" smtClean="0">
              <a:solidFill>
                <a:srgbClr val="3C5790"/>
              </a:solidFill>
            </a:endParaRP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7620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Netty</a:t>
            </a:r>
            <a:r>
              <a:rPr lang="en-US" sz="1500" dirty="0" smtClean="0">
                <a:solidFill>
                  <a:srgbClr val="3C5790"/>
                </a:solidFill>
              </a:rPr>
              <a:t> is very fast, </a:t>
            </a:r>
            <a:r>
              <a:rPr lang="en-US" sz="1500" dirty="0" err="1" smtClean="0">
                <a:solidFill>
                  <a:srgbClr val="3C5790"/>
                </a:solidFill>
              </a:rPr>
              <a:t>performant</a:t>
            </a:r>
            <a:r>
              <a:rPr lang="en-US" sz="1500" dirty="0" smtClean="0">
                <a:solidFill>
                  <a:srgbClr val="3C5790"/>
                </a:solidFill>
              </a:rPr>
              <a:t>, stable and flexible.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Netty</a:t>
            </a:r>
            <a:r>
              <a:rPr lang="en-US" sz="1500" dirty="0" smtClean="0">
                <a:solidFill>
                  <a:srgbClr val="3C5790"/>
                </a:solidFill>
              </a:rPr>
              <a:t> is using the Separation of </a:t>
            </a:r>
            <a:r>
              <a:rPr lang="en-US" sz="1500" dirty="0" err="1" smtClean="0">
                <a:solidFill>
                  <a:srgbClr val="3C5790"/>
                </a:solidFill>
              </a:rPr>
              <a:t>Cocerns</a:t>
            </a:r>
            <a:r>
              <a:rPr lang="en-US" sz="1500" dirty="0" smtClean="0">
                <a:solidFill>
                  <a:srgbClr val="3C5790"/>
                </a:solidFill>
              </a:rPr>
              <a:t> pattern.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048000"/>
            <a:ext cx="5448300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Netty 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Design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Lots of APIs for various transport types, blocking and non-blocking socket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Flexible and extensible event model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Highly customizable thread model – single thread, one or more thread pools such as SEDA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Easy of Use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Well-documented </a:t>
            </a:r>
            <a:r>
              <a:rPr lang="en-US" sz="1200" dirty="0" err="1" smtClean="0">
                <a:solidFill>
                  <a:srgbClr val="3C5790"/>
                </a:solidFill>
              </a:rPr>
              <a:t>Javadoc</a:t>
            </a:r>
            <a:r>
              <a:rPr lang="en-US" sz="1200" dirty="0" smtClean="0">
                <a:solidFill>
                  <a:srgbClr val="3C5790"/>
                </a:solidFill>
              </a:rPr>
              <a:t>, user guide, examples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Performance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Better throughput, lower latency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Less resource consumption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Minimized unnecessary memory copy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Security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Support for SSL/TLS and </a:t>
            </a:r>
            <a:r>
              <a:rPr lang="en-US" sz="1200" dirty="0" err="1" smtClean="0">
                <a:solidFill>
                  <a:srgbClr val="3C5790"/>
                </a:solidFill>
              </a:rPr>
              <a:t>StartLTS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Netty Features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entire </a:t>
            </a:r>
            <a:r>
              <a:rPr lang="en-US" sz="1400" dirty="0" err="1" smtClean="0">
                <a:solidFill>
                  <a:srgbClr val="3C5790"/>
                </a:solidFill>
              </a:rPr>
              <a:t>Netty</a:t>
            </a:r>
            <a:r>
              <a:rPr lang="en-US" sz="1400" dirty="0" smtClean="0">
                <a:solidFill>
                  <a:srgbClr val="3C5790"/>
                </a:solidFill>
              </a:rPr>
              <a:t> API is asynchronous.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Callback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technique used with </a:t>
            </a:r>
            <a:r>
              <a:rPr lang="en-US" sz="1200" dirty="0" err="1" smtClean="0">
                <a:solidFill>
                  <a:srgbClr val="3C5790"/>
                </a:solidFill>
              </a:rPr>
              <a:t>async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err="1" smtClean="0">
                <a:solidFill>
                  <a:srgbClr val="3C5790"/>
                </a:solidFill>
              </a:rPr>
              <a:t>procesing</a:t>
            </a:r>
            <a:r>
              <a:rPr lang="en-US" sz="1200" dirty="0" smtClean="0">
                <a:solidFill>
                  <a:srgbClr val="3C5790"/>
                </a:solidFill>
              </a:rPr>
              <a:t>. Is passed to the method and executed after the method completes.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Futures</a:t>
            </a:r>
            <a:r>
              <a:rPr lang="en-US" sz="1400" dirty="0" smtClean="0">
                <a:solidFill>
                  <a:srgbClr val="3C5790"/>
                </a:solidFill>
              </a:rPr>
              <a:t>: 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represents a value that may become available at some point.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 Future object either holds the result of a computation or an exception.</a:t>
            </a:r>
            <a:endParaRPr lang="ro-RO" sz="12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Netty Features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1219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Java NIO 2 was added in Java 7 and was designed for intensive I/O operations.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Network relate</a:t>
            </a:r>
            <a:r>
              <a:rPr lang="ro-RO" sz="1400" dirty="0" smtClean="0">
                <a:solidFill>
                  <a:srgbClr val="3C5790"/>
                </a:solidFill>
              </a:rPr>
              <a:t>d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tas</a:t>
            </a:r>
            <a:r>
              <a:rPr lang="ro-RO" sz="1400" dirty="0" smtClean="0">
                <a:solidFill>
                  <a:srgbClr val="3C5790"/>
                </a:solidFill>
              </a:rPr>
              <a:t>ks</a:t>
            </a:r>
            <a:r>
              <a:rPr lang="en-US" sz="1400" dirty="0" smtClean="0">
                <a:solidFill>
                  <a:srgbClr val="3C5790"/>
                </a:solidFill>
              </a:rPr>
              <a:t> in Java approaches: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IO for blocking IO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NIO for new/non-blocking IO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4825" y="3886200"/>
            <a:ext cx="40671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69310" y="3429000"/>
            <a:ext cx="344129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Netty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Client/Server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it-IT" sz="1400" dirty="0" smtClean="0">
                <a:solidFill>
                  <a:srgbClr val="3C5790"/>
                </a:solidFill>
              </a:rPr>
              <a:t>1. Clientul se conecteaza la server.</a:t>
            </a:r>
          </a:p>
          <a:p>
            <a:r>
              <a:rPr lang="it-IT" sz="1400" dirty="0" smtClean="0">
                <a:solidFill>
                  <a:srgbClr val="3C5790"/>
                </a:solidFill>
              </a:rPr>
              <a:t>2. Conexiunea se realizeaza pentru a trimite/primi date</a:t>
            </a:r>
          </a:p>
          <a:p>
            <a:r>
              <a:rPr lang="it-IT" sz="1400" dirty="0" smtClean="0">
                <a:solidFill>
                  <a:srgbClr val="3C5790"/>
                </a:solidFill>
              </a:rPr>
              <a:t>3. Serverul trateaza clientii conectati.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7239" y="2895600"/>
            <a:ext cx="3127761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err="1" smtClean="0">
                <a:solidFill>
                  <a:schemeClr val="bg1"/>
                </a:solidFill>
              </a:rPr>
              <a:t>Netty</a:t>
            </a:r>
            <a:r>
              <a:rPr lang="en-US" dirty="0" smtClean="0">
                <a:solidFill>
                  <a:schemeClr val="bg1"/>
                </a:solidFill>
              </a:rPr>
              <a:t> 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906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ChannelInboundHandler</a:t>
            </a:r>
            <a:r>
              <a:rPr lang="en-US" sz="1400" dirty="0" smtClean="0">
                <a:solidFill>
                  <a:srgbClr val="3C5790"/>
                </a:solidFill>
              </a:rPr>
              <a:t> is used for reading/writing data over a socket.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need to override the </a:t>
            </a:r>
            <a:r>
              <a:rPr lang="en-US" sz="1400" b="1" dirty="0" err="1" smtClean="0">
                <a:solidFill>
                  <a:srgbClr val="3C5790"/>
                </a:solidFill>
              </a:rPr>
              <a:t>channelRead</a:t>
            </a:r>
            <a:r>
              <a:rPr lang="en-US" sz="1400" b="1" dirty="0" smtClean="0">
                <a:solidFill>
                  <a:srgbClr val="3C5790"/>
                </a:solidFill>
              </a:rPr>
              <a:t>(</a:t>
            </a:r>
            <a:r>
              <a:rPr lang="en-US" sz="1400" dirty="0" smtClean="0">
                <a:solidFill>
                  <a:srgbClr val="3C5790"/>
                </a:solidFill>
              </a:rPr>
              <a:t>) method in order to receive data.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received message is set into a </a:t>
            </a:r>
            <a:r>
              <a:rPr lang="en-US" sz="1400" dirty="0" err="1" smtClean="0">
                <a:solidFill>
                  <a:srgbClr val="3C5790"/>
                </a:solidFill>
              </a:rPr>
              <a:t>ByteBuf</a:t>
            </a:r>
            <a:r>
              <a:rPr lang="en-US" sz="1400" dirty="0" smtClean="0">
                <a:solidFill>
                  <a:srgbClr val="3C5790"/>
                </a:solidFill>
              </a:rPr>
              <a:t> object.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200400"/>
            <a:ext cx="4653296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9238</TotalTime>
  <Words>918</Words>
  <Application>Microsoft Office PowerPoint</Application>
  <PresentationFormat>On-screen Show (4:3)</PresentationFormat>
  <Paragraphs>115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143</vt:lpstr>
      <vt:lpstr>Netty 4</vt:lpstr>
      <vt:lpstr>Contents</vt:lpstr>
      <vt:lpstr>What is Netty?</vt:lpstr>
      <vt:lpstr>Architecture</vt:lpstr>
      <vt:lpstr>Netty Features</vt:lpstr>
      <vt:lpstr>Netty Features (cont.)</vt:lpstr>
      <vt:lpstr>Netty Features (cont.)</vt:lpstr>
      <vt:lpstr>Netty Client/Server</vt:lpstr>
      <vt:lpstr>Netty Core</vt:lpstr>
      <vt:lpstr>Netty Core (cont.)</vt:lpstr>
      <vt:lpstr>Netty Core (cont.)</vt:lpstr>
      <vt:lpstr>Netty Core (cont.)</vt:lpstr>
      <vt:lpstr>Netty Internals</vt:lpstr>
      <vt:lpstr>Netty Internals (cont.)</vt:lpstr>
      <vt:lpstr>Netty Internals (cont.)</vt:lpstr>
      <vt:lpstr>Netty Internals (cont.)</vt:lpstr>
      <vt:lpstr>Netty Internals (cont.)</vt:lpstr>
      <vt:lpstr>Transport </vt:lpstr>
      <vt:lpstr>Transport (cont.)</vt:lpstr>
      <vt:lpstr>Codec</vt:lpstr>
      <vt:lpstr>Codec (cont.)</vt:lpstr>
      <vt:lpstr>Codec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692</cp:revision>
  <dcterms:created xsi:type="dcterms:W3CDTF">2012-04-12T06:19:17Z</dcterms:created>
  <dcterms:modified xsi:type="dcterms:W3CDTF">2015-01-28T06:38:24Z</dcterms:modified>
</cp:coreProperties>
</file>