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5" r:id="rId7"/>
    <p:sldId id="270" r:id="rId8"/>
    <p:sldId id="274" r:id="rId9"/>
    <p:sldId id="269" r:id="rId10"/>
    <p:sldId id="275" r:id="rId11"/>
    <p:sldId id="268" r:id="rId12"/>
    <p:sldId id="280" r:id="rId13"/>
    <p:sldId id="279" r:id="rId14"/>
    <p:sldId id="278" r:id="rId15"/>
    <p:sldId id="267" r:id="rId16"/>
    <p:sldId id="266" r:id="rId17"/>
    <p:sldId id="264" r:id="rId18"/>
    <p:sldId id="281" r:id="rId19"/>
    <p:sldId id="282" r:id="rId20"/>
    <p:sldId id="285" r:id="rId21"/>
    <p:sldId id="284" r:id="rId22"/>
    <p:sldId id="283" r:id="rId23"/>
    <p:sldId id="286" r:id="rId24"/>
    <p:sldId id="294" r:id="rId25"/>
    <p:sldId id="293" r:id="rId26"/>
    <p:sldId id="295" r:id="rId27"/>
    <p:sldId id="296" r:id="rId28"/>
    <p:sldId id="297" r:id="rId29"/>
    <p:sldId id="298" r:id="rId30"/>
    <p:sldId id="299" r:id="rId31"/>
    <p:sldId id="300" r:id="rId32"/>
    <p:sldId id="301" r:id="rId33"/>
    <p:sldId id="287" r:id="rId34"/>
    <p:sldId id="288" r:id="rId35"/>
    <p:sldId id="289" r:id="rId36"/>
    <p:sldId id="290" r:id="rId37"/>
    <p:sldId id="291" r:id="rId38"/>
    <p:sldId id="292" r:id="rId39"/>
    <p:sldId id="303" r:id="rId40"/>
    <p:sldId id="306" r:id="rId41"/>
    <p:sldId id="305" r:id="rId42"/>
    <p:sldId id="302" r:id="rId43"/>
    <p:sldId id="304" r:id="rId44"/>
    <p:sldId id="309" r:id="rId45"/>
    <p:sldId id="308" r:id="rId46"/>
    <p:sldId id="307" r:id="rId47"/>
    <p:sldId id="312" r:id="rId48"/>
    <p:sldId id="313" r:id="rId49"/>
    <p:sldId id="311" r:id="rId50"/>
    <p:sldId id="314" r:id="rId51"/>
    <p:sldId id="310" r:id="rId52"/>
    <p:sldId id="315" r:id="rId53"/>
    <p:sldId id="316" r:id="rId54"/>
    <p:sldId id="322" r:id="rId55"/>
    <p:sldId id="320" r:id="rId56"/>
    <p:sldId id="323" r:id="rId57"/>
    <p:sldId id="324" r:id="rId58"/>
    <p:sldId id="319" r:id="rId59"/>
    <p:sldId id="318" r:id="rId60"/>
    <p:sldId id="326" r:id="rId61"/>
    <p:sldId id="325" r:id="rId62"/>
    <p:sldId id="317" r:id="rId63"/>
    <p:sldId id="259" r:id="rId64"/>
    <p:sldId id="273" r:id="rId65"/>
    <p:sldId id="272" r:id="rId66"/>
    <p:sldId id="271" r:id="rId67"/>
    <p:sldId id="321" r:id="rId68"/>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DF831364-E904-4334-BEC3-7E56ABB86739}" type="datetimeFigureOut">
              <a:rPr lang="fr-FR"/>
              <a:pPr>
                <a:defRPr/>
              </a:pPr>
              <a:t>08/01/2012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2191AF7-97D2-4A26-B8DA-CC8BD576C611}"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5DF508B-1BC9-439B-9756-0941BACB04BD}" type="datetimeFigureOut">
              <a:rPr lang="fr-FR"/>
              <a:pPr>
                <a:defRPr/>
              </a:pPr>
              <a:t>08/01/2012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725742D-349F-402A-83E0-B4754FCA66F2}"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A7FD83D-1EC2-423E-AC2B-AE06D90DB4DF}" type="datetimeFigureOut">
              <a:rPr lang="fr-FR"/>
              <a:pPr>
                <a:defRPr/>
              </a:pPr>
              <a:t>08/01/2012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14D01689-8B02-4842-A158-B6545D997482}"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F1E4CEF-1C6F-4894-B296-C393706E36B7}" type="datetimeFigureOut">
              <a:rPr lang="fr-FR"/>
              <a:pPr>
                <a:defRPr/>
              </a:pPr>
              <a:t>08/01/2012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BC40F31-CCE4-414B-8F77-9C5584DA144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2D64BD30-660C-4A4F-BCFF-9C6714C152E6}" type="datetimeFigureOut">
              <a:rPr lang="fr-FR"/>
              <a:pPr>
                <a:defRPr/>
              </a:pPr>
              <a:t>08/01/2012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E19744B-DFAF-4DC1-AB99-AC7377A8A63B}"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10B6ED-98B1-48AA-9A48-41C03FC306D3}" type="datetimeFigureOut">
              <a:rPr lang="fr-FR"/>
              <a:pPr>
                <a:defRPr/>
              </a:pPr>
              <a:t>08/01/2012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6E9D8AE-0DA1-4041-8757-BF0F8F19E7FD}"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ED382115-D9E2-44E6-A199-315310CD16A6}" type="datetimeFigureOut">
              <a:rPr lang="fr-FR"/>
              <a:pPr>
                <a:defRPr/>
              </a:pPr>
              <a:t>08/01/2012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06FA1BCE-7B10-4AEF-839A-031A3C68AE9D}"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8753C3A2-1A6C-4BCE-89CF-0F2B7ECD2088}" type="datetimeFigureOut">
              <a:rPr lang="fr-FR"/>
              <a:pPr>
                <a:defRPr/>
              </a:pPr>
              <a:t>08/01/2012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D607012D-910A-4594-AC1B-4BD6161D0EE5}"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C6BFE188-67C8-47EB-A4F6-5B325F43A029}" type="datetimeFigureOut">
              <a:rPr lang="fr-FR"/>
              <a:pPr>
                <a:defRPr/>
              </a:pPr>
              <a:t>08/01/2012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26A12561-10F1-4B26-B2E1-63350392F408}"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3427367-2A64-4302-A76E-0CB367CC75B0}" type="datetimeFigureOut">
              <a:rPr lang="fr-FR"/>
              <a:pPr>
                <a:defRPr/>
              </a:pPr>
              <a:t>08/01/2012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C2AA1050-26C3-4657-8FD6-C5CDE9091917}"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BEBA1CB0-E077-4742-BDC7-E82B3CCB5842}" type="datetimeFigureOut">
              <a:rPr lang="fr-FR"/>
              <a:pPr>
                <a:defRPr/>
              </a:pPr>
              <a:t>08/01/2012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816F88B6-AFEE-4E76-8C19-5057D7782E86}"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5D6EF78-1C34-4501-A1E6-959012E432D3}" type="datetimeFigureOut">
              <a:rPr lang="fr-FR"/>
              <a:pPr>
                <a:defRPr/>
              </a:pPr>
              <a:t>08/01/2012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92E2173-E4F0-4F6C-8C49-97DD057DA7CF}"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3800" dirty="0" smtClean="0">
                <a:solidFill>
                  <a:schemeClr val="bg1"/>
                </a:solidFill>
              </a:rPr>
              <a:t>OSGI</a:t>
            </a:r>
          </a:p>
        </p:txBody>
      </p:sp>
      <p:sp>
        <p:nvSpPr>
          <p:cNvPr id="2051" name="Sous-titre 2"/>
          <p:cNvSpPr>
            <a:spLocks noGrp="1"/>
          </p:cNvSpPr>
          <p:nvPr>
            <p:ph type="subTitle" idx="1"/>
          </p:nvPr>
        </p:nvSpPr>
        <p:spPr>
          <a:xfrm>
            <a:off x="5257800" y="6015037"/>
            <a:ext cx="2743200" cy="614363"/>
          </a:xfrm>
        </p:spPr>
        <p:txBody>
          <a:bodyPr/>
          <a:lstStyle/>
          <a:p>
            <a:pPr algn="r"/>
            <a:r>
              <a:rPr lang="fr-CA" sz="2600" dirty="0" smtClean="0">
                <a:solidFill>
                  <a:schemeClr val="bg1"/>
                </a:solidFill>
              </a:rPr>
              <a:t>Dima </a:t>
            </a:r>
            <a:r>
              <a:rPr lang="fr-CA" sz="2600" dirty="0" err="1" smtClean="0">
                <a:solidFill>
                  <a:schemeClr val="bg1"/>
                </a:solidFill>
              </a:rPr>
              <a:t>Ionut</a:t>
            </a:r>
            <a:r>
              <a:rPr lang="fr-CA" sz="2600" dirty="0" smtClean="0">
                <a:solidFill>
                  <a:schemeClr val="bg1"/>
                </a:solidFill>
              </a:rPr>
              <a: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Implementations</a:t>
            </a:r>
            <a:endParaRPr lang="fr-CA" dirty="0" smtClean="0">
              <a:solidFill>
                <a:schemeClr val="bg1"/>
              </a:solidFill>
            </a:endParaRPr>
          </a:p>
        </p:txBody>
      </p:sp>
      <p:sp>
        <p:nvSpPr>
          <p:cNvPr id="5" name="Content Placeholder 4"/>
          <p:cNvSpPr>
            <a:spLocks noGrp="1"/>
          </p:cNvSpPr>
          <p:nvPr>
            <p:ph idx="1"/>
          </p:nvPr>
        </p:nvSpPr>
        <p:spPr>
          <a:xfrm>
            <a:off x="304800" y="5410200"/>
            <a:ext cx="8382000" cy="990600"/>
          </a:xfrm>
        </p:spPr>
        <p:txBody>
          <a:bodyPr/>
          <a:lstStyle/>
          <a:p>
            <a:pPr>
              <a:defRPr/>
            </a:pPr>
            <a:r>
              <a:rPr lang="en-US" sz="1400" b="1" dirty="0" smtClean="0"/>
              <a:t>headers &lt;</a:t>
            </a:r>
            <a:r>
              <a:rPr lang="en-US" sz="1400" b="1" dirty="0" err="1" smtClean="0"/>
              <a:t>bundle_id</a:t>
            </a:r>
            <a:r>
              <a:rPr lang="en-US" sz="1400" b="1" dirty="0" smtClean="0"/>
              <a:t>&gt;</a:t>
            </a:r>
            <a:r>
              <a:rPr lang="en-US" sz="1400" dirty="0" smtClean="0"/>
              <a:t> </a:t>
            </a:r>
            <a:r>
              <a:rPr lang="en-US" sz="1400" dirty="0" smtClean="0">
                <a:sym typeface="Wingdings" pitchFamily="2" charset="2"/>
              </a:rPr>
              <a:t> l</a:t>
            </a:r>
            <a:r>
              <a:rPr lang="en-US" sz="1400" dirty="0" smtClean="0"/>
              <a:t>ist the headers for a particular bundle.</a:t>
            </a:r>
          </a:p>
          <a:p>
            <a:pPr>
              <a:defRPr/>
            </a:pPr>
            <a:r>
              <a:rPr lang="en-US" sz="1400" b="1" dirty="0" smtClean="0"/>
              <a:t>b &lt;</a:t>
            </a:r>
            <a:r>
              <a:rPr lang="en-US" sz="1400" b="1" dirty="0" err="1" smtClean="0"/>
              <a:t>bundle_id</a:t>
            </a:r>
            <a:r>
              <a:rPr lang="en-US" sz="1400" b="1" dirty="0" smtClean="0"/>
              <a:t>&gt;</a:t>
            </a:r>
            <a:r>
              <a:rPr lang="en-US" sz="1400" dirty="0" smtClean="0"/>
              <a:t> </a:t>
            </a:r>
            <a:r>
              <a:rPr lang="en-US" sz="1400" dirty="0" smtClean="0">
                <a:sym typeface="Wingdings" pitchFamily="2" charset="2"/>
              </a:rPr>
              <a:t> </a:t>
            </a:r>
            <a:r>
              <a:rPr lang="en-US" sz="1400" dirty="0" smtClean="0"/>
              <a:t>print all the meta data related to this bundle. That includes imported packages, exported packages, host bundle, required bundles etc.</a:t>
            </a:r>
          </a:p>
          <a:p>
            <a:pPr>
              <a:defRPr/>
            </a:pPr>
            <a:r>
              <a:rPr lang="en-US" sz="1400" b="1" dirty="0" smtClean="0"/>
              <a:t>packages &lt;package-name&gt; </a:t>
            </a:r>
            <a:r>
              <a:rPr lang="en-US" sz="1400" dirty="0" smtClean="0">
                <a:sym typeface="Wingdings" pitchFamily="2" charset="2"/>
              </a:rPr>
              <a:t> </a:t>
            </a:r>
            <a:r>
              <a:rPr lang="en-US" sz="1400" dirty="0" smtClean="0"/>
              <a:t>list all the bundles which use the given package.</a:t>
            </a:r>
            <a:endParaRPr lang="en-US" sz="1400" dirty="0"/>
          </a:p>
        </p:txBody>
      </p:sp>
      <p:pic>
        <p:nvPicPr>
          <p:cNvPr id="2" name="Picture 2"/>
          <p:cNvPicPr>
            <a:picLocks noChangeAspect="1" noChangeArrowheads="1"/>
          </p:cNvPicPr>
          <p:nvPr/>
        </p:nvPicPr>
        <p:blipFill>
          <a:blip r:embed="rId3" cstate="print"/>
          <a:srcRect/>
          <a:stretch>
            <a:fillRect/>
          </a:stretch>
        </p:blipFill>
        <p:spPr bwMode="auto">
          <a:xfrm>
            <a:off x="70055" y="2133601"/>
            <a:ext cx="4501945" cy="2514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4495800" y="2057400"/>
            <a:ext cx="4572000" cy="29036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533400" y="5334000"/>
            <a:ext cx="8229600" cy="609600"/>
          </a:xfrm>
        </p:spPr>
        <p:txBody>
          <a:bodyPr/>
          <a:lstStyle/>
          <a:p>
            <a:pPr lvl="0">
              <a:defRPr/>
            </a:pPr>
            <a:r>
              <a:rPr lang="en-US" sz="1400" dirty="0" smtClean="0"/>
              <a:t>We build the </a:t>
            </a:r>
            <a:r>
              <a:rPr lang="en-US" sz="1400" b="1" i="1" dirty="0" smtClean="0"/>
              <a:t>org.kenshin.weatherBroadcast-0.0.1-SNAPSHOT.jar</a:t>
            </a:r>
            <a:r>
              <a:rPr lang="en-US" sz="1400" dirty="0" smtClean="0"/>
              <a:t> bundle that contains the interface plus extra entries in the META-INF/MANIFEST.MF file.</a:t>
            </a: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457199" y="2057400"/>
            <a:ext cx="3510547" cy="14895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267200" y="2209800"/>
            <a:ext cx="4067175" cy="838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2286000" y="3638550"/>
            <a:ext cx="3571875" cy="131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457200" y="6172200"/>
            <a:ext cx="8229600" cy="533400"/>
          </a:xfrm>
        </p:spPr>
        <p:txBody>
          <a:bodyPr/>
          <a:lstStyle/>
          <a:p>
            <a:pPr>
              <a:defRPr/>
            </a:pPr>
            <a:r>
              <a:rPr lang="en-US" sz="1300" dirty="0" smtClean="0"/>
              <a:t>We build the </a:t>
            </a:r>
            <a:r>
              <a:rPr lang="en-US" sz="1300" b="1" i="1" dirty="0" smtClean="0"/>
              <a:t>org.kenshin.weatherBroadcastImpl-0.0.1-SNAPSHOT.jar</a:t>
            </a:r>
            <a:r>
              <a:rPr lang="en-US" sz="1300" dirty="0" smtClean="0"/>
              <a:t> bundle that contains the interface implementation and the </a:t>
            </a:r>
            <a:r>
              <a:rPr lang="en-US" sz="1300" b="1" dirty="0" err="1" smtClean="0"/>
              <a:t>BundleActivator</a:t>
            </a:r>
            <a:r>
              <a:rPr lang="en-US" sz="1300" dirty="0" smtClean="0"/>
              <a:t> for the module plus extra entries in the META-INF/MANIFEST.MF file.</a:t>
            </a:r>
          </a:p>
          <a:p>
            <a:pPr lvl="0">
              <a:defRPr/>
            </a:pPr>
            <a:endParaRPr lang="en-US" sz="1400" dirty="0"/>
          </a:p>
        </p:txBody>
      </p:sp>
      <p:pic>
        <p:nvPicPr>
          <p:cNvPr id="2050" name="Picture 2"/>
          <p:cNvPicPr>
            <a:picLocks noChangeAspect="1" noChangeArrowheads="1"/>
          </p:cNvPicPr>
          <p:nvPr/>
        </p:nvPicPr>
        <p:blipFill>
          <a:blip r:embed="rId3" cstate="print"/>
          <a:srcRect/>
          <a:stretch>
            <a:fillRect/>
          </a:stretch>
        </p:blipFill>
        <p:spPr bwMode="auto">
          <a:xfrm>
            <a:off x="228600" y="1981200"/>
            <a:ext cx="4191000" cy="24141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743450" y="2743200"/>
            <a:ext cx="4171950" cy="7456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2176463" y="4190597"/>
            <a:ext cx="4986337" cy="18292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457200" y="5486400"/>
            <a:ext cx="8229600" cy="1143000"/>
          </a:xfrm>
        </p:spPr>
        <p:txBody>
          <a:bodyPr/>
          <a:lstStyle/>
          <a:p>
            <a:pPr lvl="0">
              <a:defRPr/>
            </a:pPr>
            <a:r>
              <a:rPr lang="en-US" sz="1400" dirty="0" smtClean="0"/>
              <a:t>We define the </a:t>
            </a:r>
            <a:r>
              <a:rPr lang="en-US" sz="1400" b="1" dirty="0" err="1" smtClean="0"/>
              <a:t>BundleActivator</a:t>
            </a:r>
            <a:r>
              <a:rPr lang="en-US" sz="1400" dirty="0" smtClean="0"/>
              <a:t> implementation that binds </a:t>
            </a:r>
            <a:r>
              <a:rPr lang="en-US" sz="1400" dirty="0" err="1" smtClean="0"/>
              <a:t>WeatherService</a:t>
            </a:r>
            <a:r>
              <a:rPr lang="en-US" sz="1400" dirty="0" smtClean="0"/>
              <a:t> interface to </a:t>
            </a:r>
            <a:r>
              <a:rPr lang="en-US" sz="1400" dirty="0" err="1" smtClean="0"/>
              <a:t>WeatherServiceImpl</a:t>
            </a:r>
            <a:r>
              <a:rPr lang="en-US" sz="1400" dirty="0" smtClean="0"/>
              <a:t> class.</a:t>
            </a:r>
            <a:endParaRPr lang="en-US" sz="1400" dirty="0"/>
          </a:p>
        </p:txBody>
      </p:sp>
      <p:pic>
        <p:nvPicPr>
          <p:cNvPr id="3074" name="Picture 2"/>
          <p:cNvPicPr>
            <a:picLocks noChangeAspect="1" noChangeArrowheads="1"/>
          </p:cNvPicPr>
          <p:nvPr/>
        </p:nvPicPr>
        <p:blipFill>
          <a:blip r:embed="rId3" cstate="print"/>
          <a:srcRect/>
          <a:stretch>
            <a:fillRect/>
          </a:stretch>
        </p:blipFill>
        <p:spPr bwMode="auto">
          <a:xfrm>
            <a:off x="1295401" y="2057400"/>
            <a:ext cx="5410200" cy="2735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457200" y="5791200"/>
            <a:ext cx="8153400" cy="838200"/>
          </a:xfrm>
        </p:spPr>
        <p:txBody>
          <a:bodyPr/>
          <a:lstStyle/>
          <a:p>
            <a:pPr>
              <a:defRPr/>
            </a:pPr>
            <a:r>
              <a:rPr lang="en-US" sz="1400" dirty="0" smtClean="0"/>
              <a:t>We build the </a:t>
            </a:r>
            <a:r>
              <a:rPr lang="en-US" sz="1400" b="1" i="1" dirty="0" smtClean="0"/>
              <a:t>org.kenshin.weatherBroadcastConsumer-0.0.1-SNAPSHOT.jar</a:t>
            </a:r>
            <a:r>
              <a:rPr lang="en-US" sz="1400" dirty="0" smtClean="0"/>
              <a:t> bundle that contains the interface implementation and the </a:t>
            </a:r>
            <a:r>
              <a:rPr lang="en-US" sz="1400" b="1" dirty="0" err="1" smtClean="0"/>
              <a:t>BundleActivator</a:t>
            </a:r>
            <a:r>
              <a:rPr lang="en-US" sz="1400" dirty="0" smtClean="0"/>
              <a:t> for the module plus extra entries in the META-INF/MANIFEST.MF file. When this bundle is started it would call(consume) the </a:t>
            </a:r>
            <a:r>
              <a:rPr lang="en-US" sz="1400" dirty="0" err="1" smtClean="0"/>
              <a:t>WeatherService</a:t>
            </a:r>
            <a:r>
              <a:rPr lang="en-US" sz="1400" dirty="0" smtClean="0"/>
              <a:t>.</a:t>
            </a:r>
          </a:p>
          <a:p>
            <a:pPr lvl="0">
              <a:defRPr/>
            </a:pPr>
            <a:endParaRPr lang="en-US" sz="1400" dirty="0"/>
          </a:p>
        </p:txBody>
      </p:sp>
      <p:pic>
        <p:nvPicPr>
          <p:cNvPr id="2" name="Picture 2"/>
          <p:cNvPicPr>
            <a:picLocks noChangeAspect="1" noChangeArrowheads="1"/>
          </p:cNvPicPr>
          <p:nvPr/>
        </p:nvPicPr>
        <p:blipFill>
          <a:blip r:embed="rId3" cstate="print"/>
          <a:srcRect/>
          <a:stretch>
            <a:fillRect/>
          </a:stretch>
        </p:blipFill>
        <p:spPr bwMode="auto">
          <a:xfrm>
            <a:off x="76200" y="2082185"/>
            <a:ext cx="4572000" cy="348041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4876800" y="2362199"/>
            <a:ext cx="4114800" cy="77205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4776788" y="3601900"/>
            <a:ext cx="4291012" cy="1579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457200" y="6019800"/>
            <a:ext cx="8229600" cy="609600"/>
          </a:xfrm>
        </p:spPr>
        <p:txBody>
          <a:bodyPr/>
          <a:lstStyle/>
          <a:p>
            <a:pPr lvl="0">
              <a:defRPr/>
            </a:pPr>
            <a:r>
              <a:rPr lang="en-US" sz="1300" dirty="0" smtClean="0"/>
              <a:t>We install the 3 bundles: interface, implementation and consumer. When the implementation bundle is started the </a:t>
            </a:r>
            <a:r>
              <a:rPr lang="en-US" sz="1300" dirty="0" err="1" smtClean="0"/>
              <a:t>WeatherService</a:t>
            </a:r>
            <a:r>
              <a:rPr lang="en-US" sz="1300" dirty="0" smtClean="0"/>
              <a:t> implementation is created.  When the consumer bundle is started it would invoke the interface methods.</a:t>
            </a:r>
            <a:endParaRPr lang="en-US" sz="1300" dirty="0"/>
          </a:p>
        </p:txBody>
      </p:sp>
      <p:pic>
        <p:nvPicPr>
          <p:cNvPr id="5122" name="Picture 2"/>
          <p:cNvPicPr>
            <a:picLocks noChangeAspect="1" noChangeArrowheads="1"/>
          </p:cNvPicPr>
          <p:nvPr/>
        </p:nvPicPr>
        <p:blipFill>
          <a:blip r:embed="rId3" cstate="print"/>
          <a:srcRect/>
          <a:stretch>
            <a:fillRect/>
          </a:stretch>
        </p:blipFill>
        <p:spPr bwMode="auto">
          <a:xfrm>
            <a:off x="1400175" y="1731362"/>
            <a:ext cx="5000625" cy="42122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pic>
        <p:nvPicPr>
          <p:cNvPr id="6146" name="Picture 2"/>
          <p:cNvPicPr>
            <a:picLocks noChangeAspect="1" noChangeArrowheads="1"/>
          </p:cNvPicPr>
          <p:nvPr/>
        </p:nvPicPr>
        <p:blipFill>
          <a:blip r:embed="rId3" cstate="print"/>
          <a:srcRect/>
          <a:stretch>
            <a:fillRect/>
          </a:stretch>
        </p:blipFill>
        <p:spPr bwMode="auto">
          <a:xfrm>
            <a:off x="0" y="2209800"/>
            <a:ext cx="5280800" cy="3124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1600200" y="5105400"/>
            <a:ext cx="4724400" cy="734317"/>
          </a:xfrm>
          <a:prstGeom prst="rect">
            <a:avLst/>
          </a:prstGeom>
          <a:noFill/>
          <a:ln w="9525">
            <a:noFill/>
            <a:miter lim="800000"/>
            <a:headEnd/>
            <a:tailEnd/>
          </a:ln>
          <a:effectLst/>
        </p:spPr>
      </p:pic>
      <p:pic>
        <p:nvPicPr>
          <p:cNvPr id="7" name="Picture 2"/>
          <p:cNvPicPr>
            <a:picLocks noChangeAspect="1" noChangeArrowheads="1"/>
          </p:cNvPicPr>
          <p:nvPr/>
        </p:nvPicPr>
        <p:blipFill>
          <a:blip r:embed="rId5" cstate="print"/>
          <a:srcRect/>
          <a:stretch>
            <a:fillRect/>
          </a:stretch>
        </p:blipFill>
        <p:spPr bwMode="auto">
          <a:xfrm>
            <a:off x="5029200" y="2133600"/>
            <a:ext cx="4060951" cy="2133600"/>
          </a:xfrm>
          <a:prstGeom prst="rect">
            <a:avLst/>
          </a:prstGeom>
          <a:noFill/>
          <a:ln w="9525">
            <a:noFill/>
            <a:miter lim="800000"/>
            <a:headEnd/>
            <a:tailEnd/>
          </a:ln>
          <a:effectLst/>
        </p:spPr>
      </p:pic>
      <p:sp>
        <p:nvSpPr>
          <p:cNvPr id="8" name="Content Placeholder 4"/>
          <p:cNvSpPr>
            <a:spLocks noGrp="1"/>
          </p:cNvSpPr>
          <p:nvPr>
            <p:ph idx="1"/>
          </p:nvPr>
        </p:nvSpPr>
        <p:spPr>
          <a:xfrm>
            <a:off x="533400" y="5943600"/>
            <a:ext cx="8229600" cy="914400"/>
          </a:xfrm>
        </p:spPr>
        <p:txBody>
          <a:bodyPr/>
          <a:lstStyle/>
          <a:p>
            <a:pPr>
              <a:defRPr/>
            </a:pPr>
            <a:r>
              <a:rPr lang="en-US" sz="1400" dirty="0" smtClean="0"/>
              <a:t>We build the </a:t>
            </a:r>
            <a:r>
              <a:rPr lang="en-US" sz="1400" b="1" i="1" dirty="0" smtClean="0"/>
              <a:t>org.kenshin.weatherBroadcastHttpConsumer-0.0.1-SNAPSHOT.jar</a:t>
            </a:r>
            <a:r>
              <a:rPr lang="en-US" sz="1400" dirty="0" smtClean="0"/>
              <a:t> bundle that contains the http </a:t>
            </a:r>
            <a:r>
              <a:rPr lang="en-US" sz="1400" dirty="0" err="1" smtClean="0"/>
              <a:t>servlet</a:t>
            </a:r>
            <a:r>
              <a:rPr lang="en-US" sz="1400" dirty="0" smtClean="0"/>
              <a:t> consumer and the </a:t>
            </a:r>
            <a:r>
              <a:rPr lang="en-US" sz="1400" b="1" dirty="0" err="1" smtClean="0"/>
              <a:t>BundleActivator</a:t>
            </a:r>
            <a:r>
              <a:rPr lang="en-US" sz="1400" dirty="0" smtClean="0"/>
              <a:t> for the module plus extra entries in the META-INF/MANIFEST.MF file. When this bundle is started it would call the </a:t>
            </a:r>
            <a:r>
              <a:rPr lang="en-US" sz="1400" dirty="0" err="1" smtClean="0"/>
              <a:t>WeatherService</a:t>
            </a:r>
            <a:r>
              <a:rPr lang="en-US" sz="1400" dirty="0" smtClean="0"/>
              <a:t> and </a:t>
            </a:r>
            <a:r>
              <a:rPr lang="en-US" sz="1400" dirty="0" err="1" smtClean="0"/>
              <a:t>HttpService</a:t>
            </a:r>
            <a:r>
              <a:rPr lang="en-US" sz="140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pPr lvl="0"/>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533400" y="5715000"/>
            <a:ext cx="8229600" cy="914400"/>
          </a:xfrm>
        </p:spPr>
        <p:txBody>
          <a:bodyPr/>
          <a:lstStyle/>
          <a:p>
            <a:pPr lvl="0">
              <a:defRPr/>
            </a:pPr>
            <a:r>
              <a:rPr lang="en-US" sz="1400" dirty="0" smtClean="0"/>
              <a:t>The Weather Http Consumer bundle obtains a reference for the weather service needed for </a:t>
            </a:r>
            <a:r>
              <a:rPr lang="en-US" sz="1400" dirty="0" err="1" smtClean="0"/>
              <a:t>WeatherHttpServlet</a:t>
            </a:r>
            <a:r>
              <a:rPr lang="en-US" sz="1400" dirty="0" smtClean="0"/>
              <a:t>. Also this bundle obtains the reference for </a:t>
            </a:r>
            <a:r>
              <a:rPr lang="en-US" sz="1400" b="1" dirty="0" err="1" smtClean="0"/>
              <a:t>org.osgi.service.http.HttpService</a:t>
            </a:r>
            <a:r>
              <a:rPr lang="en-US" sz="1400" b="1" dirty="0" smtClean="0"/>
              <a:t> </a:t>
            </a:r>
            <a:r>
              <a:rPr lang="en-US" sz="1400" dirty="0" smtClean="0"/>
              <a:t>service class that permits to register(deploy) on the “/” context the weather </a:t>
            </a:r>
            <a:r>
              <a:rPr lang="en-US" sz="1400" dirty="0" err="1" smtClean="0"/>
              <a:t>servlet</a:t>
            </a:r>
            <a:r>
              <a:rPr lang="en-US" sz="1400" dirty="0" smtClean="0"/>
              <a:t>.</a:t>
            </a:r>
            <a:endParaRPr lang="en-US" sz="1400" dirty="0"/>
          </a:p>
        </p:txBody>
      </p:sp>
      <p:pic>
        <p:nvPicPr>
          <p:cNvPr id="7171" name="Picture 3"/>
          <p:cNvPicPr>
            <a:picLocks noChangeAspect="1" noChangeArrowheads="1"/>
          </p:cNvPicPr>
          <p:nvPr/>
        </p:nvPicPr>
        <p:blipFill>
          <a:blip r:embed="rId3" cstate="print"/>
          <a:srcRect/>
          <a:stretch>
            <a:fillRect/>
          </a:stretch>
        </p:blipFill>
        <p:spPr bwMode="auto">
          <a:xfrm>
            <a:off x="1295399" y="1905000"/>
            <a:ext cx="5309153"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pPr lvl="0"/>
            <a:r>
              <a:rPr lang="fr-CA" dirty="0" err="1" smtClean="0">
                <a:solidFill>
                  <a:schemeClr val="bg1"/>
                </a:solidFill>
              </a:rPr>
              <a:t>Create</a:t>
            </a:r>
            <a:r>
              <a:rPr lang="fr-CA" dirty="0" smtClean="0">
                <a:solidFill>
                  <a:schemeClr val="bg1"/>
                </a:solidFill>
              </a:rPr>
              <a:t> and </a:t>
            </a:r>
            <a:r>
              <a:rPr lang="fr-CA" dirty="0" err="1" smtClean="0">
                <a:solidFill>
                  <a:schemeClr val="bg1"/>
                </a:solidFill>
              </a:rPr>
              <a:t>deploy</a:t>
            </a:r>
            <a:r>
              <a:rPr lang="fr-CA" dirty="0" smtClean="0">
                <a:solidFill>
                  <a:schemeClr val="bg1"/>
                </a:solidFill>
              </a:rPr>
              <a:t> bundles</a:t>
            </a:r>
          </a:p>
        </p:txBody>
      </p:sp>
      <p:sp>
        <p:nvSpPr>
          <p:cNvPr id="5" name="Content Placeholder 4"/>
          <p:cNvSpPr>
            <a:spLocks noGrp="1"/>
          </p:cNvSpPr>
          <p:nvPr>
            <p:ph idx="1"/>
          </p:nvPr>
        </p:nvSpPr>
        <p:spPr>
          <a:xfrm>
            <a:off x="457200" y="6096000"/>
            <a:ext cx="8229600" cy="609600"/>
          </a:xfrm>
        </p:spPr>
        <p:txBody>
          <a:bodyPr/>
          <a:lstStyle/>
          <a:p>
            <a:pPr lvl="0">
              <a:defRPr/>
            </a:pPr>
            <a:r>
              <a:rPr lang="en-US" sz="1400" dirty="0" smtClean="0"/>
              <a:t>We started the weather http consumer module and we tested the localhost:8080/ context to check if the weather </a:t>
            </a:r>
            <a:r>
              <a:rPr lang="en-US" sz="1400" dirty="0" err="1" smtClean="0"/>
              <a:t>servlet</a:t>
            </a:r>
            <a:r>
              <a:rPr lang="en-US" sz="1400" dirty="0" smtClean="0"/>
              <a:t> was correctly registered.</a:t>
            </a:r>
            <a:endParaRPr lang="en-US" sz="1400" dirty="0"/>
          </a:p>
        </p:txBody>
      </p:sp>
      <p:pic>
        <p:nvPicPr>
          <p:cNvPr id="8194" name="Picture 2"/>
          <p:cNvPicPr>
            <a:picLocks noChangeAspect="1" noChangeArrowheads="1"/>
          </p:cNvPicPr>
          <p:nvPr/>
        </p:nvPicPr>
        <p:blipFill>
          <a:blip r:embed="rId3" cstate="print"/>
          <a:srcRect/>
          <a:stretch>
            <a:fillRect/>
          </a:stretch>
        </p:blipFill>
        <p:spPr bwMode="auto">
          <a:xfrm>
            <a:off x="1295400" y="1828800"/>
            <a:ext cx="5562600" cy="2001535"/>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1828800" y="3962400"/>
            <a:ext cx="3962400" cy="1933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pPr lvl="0"/>
            <a:r>
              <a:rPr lang="fr-CA" dirty="0" smtClean="0">
                <a:solidFill>
                  <a:schemeClr val="bg1"/>
                </a:solidFill>
              </a:rPr>
              <a:t>OSGI </a:t>
            </a:r>
            <a:r>
              <a:rPr lang="fr-CA" dirty="0" err="1" smtClean="0">
                <a:solidFill>
                  <a:schemeClr val="bg1"/>
                </a:solidFill>
              </a:rPr>
              <a:t>Metadata</a:t>
            </a:r>
            <a:endParaRPr lang="fr-CA" dirty="0" smtClean="0">
              <a:solidFill>
                <a:schemeClr val="bg1"/>
              </a:solidFill>
            </a:endParaRPr>
          </a:p>
        </p:txBody>
      </p:sp>
      <p:sp>
        <p:nvSpPr>
          <p:cNvPr id="5" name="Content Placeholder 4"/>
          <p:cNvSpPr>
            <a:spLocks noGrp="1"/>
          </p:cNvSpPr>
          <p:nvPr>
            <p:ph idx="1"/>
          </p:nvPr>
        </p:nvSpPr>
        <p:spPr>
          <a:xfrm>
            <a:off x="304800" y="1752600"/>
            <a:ext cx="8229600" cy="4724400"/>
          </a:xfrm>
        </p:spPr>
        <p:txBody>
          <a:bodyPr/>
          <a:lstStyle/>
          <a:p>
            <a:pPr lvl="0">
              <a:defRPr/>
            </a:pPr>
            <a:r>
              <a:rPr lang="en-US" sz="1300" dirty="0" smtClean="0"/>
              <a:t>A bundle can carry meta information in the manifest file that is contained in its JAR file under the name of META-INF/MANIFEST.MF. An OSGI Framework implementation must process the main section of the manifest and ignore unrecognized manifest headers. </a:t>
            </a:r>
          </a:p>
          <a:p>
            <a:pPr lvl="0">
              <a:defRPr/>
            </a:pPr>
            <a:r>
              <a:rPr lang="en-US" sz="1300" b="1" dirty="0" smtClean="0"/>
              <a:t>Bundle-Name </a:t>
            </a:r>
            <a:r>
              <a:rPr lang="en-US" sz="1300" b="1" dirty="0" smtClean="0">
                <a:sym typeface="Wingdings" pitchFamily="2" charset="2"/>
              </a:rPr>
              <a:t></a:t>
            </a:r>
            <a:r>
              <a:rPr lang="en-US" sz="1300" dirty="0" smtClean="0"/>
              <a:t> Simply assigns a short name to the bundle.</a:t>
            </a:r>
          </a:p>
          <a:p>
            <a:pPr lvl="0">
              <a:defRPr/>
            </a:pPr>
            <a:r>
              <a:rPr lang="en-US" sz="1300" b="1" dirty="0" smtClean="0"/>
              <a:t>Bundle-Description </a:t>
            </a:r>
            <a:r>
              <a:rPr lang="en-US" sz="1300" b="1" dirty="0" smtClean="0">
                <a:sym typeface="Wingdings" pitchFamily="2" charset="2"/>
              </a:rPr>
              <a:t> </a:t>
            </a:r>
            <a:r>
              <a:rPr lang="en-US" sz="1300" dirty="0" smtClean="0">
                <a:sym typeface="Wingdings" pitchFamily="2" charset="2"/>
              </a:rPr>
              <a:t>description for what the bundle will do.</a:t>
            </a:r>
          </a:p>
          <a:p>
            <a:pPr lvl="0">
              <a:defRPr/>
            </a:pPr>
            <a:r>
              <a:rPr lang="en-US" sz="1300" b="1" dirty="0" smtClean="0"/>
              <a:t>Bundle-Version</a:t>
            </a:r>
            <a:r>
              <a:rPr lang="en-US" sz="1300" dirty="0" smtClean="0"/>
              <a:t> </a:t>
            </a:r>
            <a:r>
              <a:rPr lang="en-US" sz="1300" dirty="0" smtClean="0">
                <a:sym typeface="Wingdings" pitchFamily="2" charset="2"/>
              </a:rPr>
              <a:t> version number to the bundle</a:t>
            </a:r>
          </a:p>
          <a:p>
            <a:pPr lvl="0">
              <a:defRPr/>
            </a:pPr>
            <a:r>
              <a:rPr lang="en-US" sz="1300" b="1" dirty="0" smtClean="0"/>
              <a:t>Bundle-Activator</a:t>
            </a:r>
            <a:r>
              <a:rPr lang="en-US" sz="1300" dirty="0" smtClean="0"/>
              <a:t> </a:t>
            </a:r>
            <a:r>
              <a:rPr lang="en-US" sz="1300" dirty="0" smtClean="0">
                <a:sym typeface="Wingdings" pitchFamily="2" charset="2"/>
              </a:rPr>
              <a:t> Indicates the class name to be invoked once a bundle is started and </a:t>
            </a:r>
            <a:r>
              <a:rPr lang="en-US" sz="1300" dirty="0" err="1" smtClean="0">
                <a:sym typeface="Wingdings" pitchFamily="2" charset="2"/>
              </a:rPr>
              <a:t>stoped</a:t>
            </a:r>
            <a:r>
              <a:rPr lang="en-US" sz="1300" dirty="0" smtClean="0">
                <a:sym typeface="Wingdings" pitchFamily="2" charset="2"/>
              </a:rPr>
              <a:t>.</a:t>
            </a:r>
          </a:p>
          <a:p>
            <a:pPr lvl="0">
              <a:defRPr/>
            </a:pPr>
            <a:r>
              <a:rPr lang="en-US" sz="1300" b="1" dirty="0" smtClean="0"/>
              <a:t>Export-Package </a:t>
            </a:r>
            <a:r>
              <a:rPr lang="en-US" sz="1300" dirty="0" smtClean="0">
                <a:sym typeface="Wingdings" pitchFamily="2" charset="2"/>
              </a:rPr>
              <a:t> what Java packages contained in a bundle will be made available to the outside world.</a:t>
            </a:r>
          </a:p>
          <a:p>
            <a:pPr lvl="0">
              <a:defRPr/>
            </a:pPr>
            <a:r>
              <a:rPr lang="en-US" sz="1300" b="1" dirty="0" smtClean="0"/>
              <a:t>Import-Package </a:t>
            </a:r>
            <a:r>
              <a:rPr lang="en-US" sz="1300" dirty="0" smtClean="0">
                <a:sym typeface="Wingdings" pitchFamily="2" charset="2"/>
              </a:rPr>
              <a:t> Indicates what Java packages will be required, dependencies needed in a bundle.</a:t>
            </a:r>
          </a:p>
          <a:p>
            <a:pPr lvl="0">
              <a:defRPr/>
            </a:pPr>
            <a:r>
              <a:rPr lang="en-US" sz="1300" b="1" dirty="0" smtClean="0">
                <a:sym typeface="Wingdings" pitchFamily="2" charset="2"/>
              </a:rPr>
              <a:t>Bundle-</a:t>
            </a:r>
            <a:r>
              <a:rPr lang="en-US" sz="1300" b="1" dirty="0" err="1" smtClean="0">
                <a:sym typeface="Wingdings" pitchFamily="2" charset="2"/>
              </a:rPr>
              <a:t>ClassPath</a:t>
            </a:r>
            <a:r>
              <a:rPr lang="en-US" sz="1300" b="1" dirty="0" smtClean="0">
                <a:sym typeface="Wingdings" pitchFamily="2" charset="2"/>
              </a:rPr>
              <a:t> </a:t>
            </a:r>
            <a:r>
              <a:rPr lang="en-US" sz="1300" dirty="0" smtClean="0">
                <a:sym typeface="Wingdings" pitchFamily="2" charset="2"/>
              </a:rPr>
              <a:t> defines a comma-separated list of JAR file path names or directories</a:t>
            </a:r>
          </a:p>
          <a:p>
            <a:pPr lvl="0">
              <a:defRPr/>
            </a:pPr>
            <a:r>
              <a:rPr lang="en-US" sz="1300" dirty="0" smtClean="0">
                <a:sym typeface="Wingdings" pitchFamily="2" charset="2"/>
              </a:rPr>
              <a:t>(inside the bundle) containing classes and resources.</a:t>
            </a:r>
          </a:p>
          <a:p>
            <a:pPr lvl="0">
              <a:defRPr/>
            </a:pPr>
            <a:r>
              <a:rPr lang="en-US" sz="1300" b="1" dirty="0" smtClean="0"/>
              <a:t>Bundle-Copyright </a:t>
            </a:r>
            <a:r>
              <a:rPr lang="en-US" sz="1300" dirty="0" smtClean="0">
                <a:sym typeface="Wingdings" pitchFamily="2" charset="2"/>
              </a:rPr>
              <a:t> contains the copyright specification for this bundle.</a:t>
            </a:r>
          </a:p>
          <a:p>
            <a:pPr lvl="0">
              <a:defRPr/>
            </a:pPr>
            <a:r>
              <a:rPr lang="en-US" sz="1300" b="1" dirty="0" smtClean="0"/>
              <a:t>Bundle-License </a:t>
            </a:r>
            <a:r>
              <a:rPr lang="en-US" sz="1300" dirty="0" smtClean="0">
                <a:sym typeface="Wingdings" pitchFamily="2" charset="2"/>
              </a:rPr>
              <a:t> provides an optional machine readable form of license information.</a:t>
            </a:r>
          </a:p>
          <a:p>
            <a:pPr lvl="0">
              <a:defRPr/>
            </a:pPr>
            <a:r>
              <a:rPr lang="en-US" sz="1300" b="1" dirty="0" smtClean="0"/>
              <a:t>Bundle-</a:t>
            </a:r>
            <a:r>
              <a:rPr lang="en-US" sz="1300" b="1" dirty="0" err="1" smtClean="0"/>
              <a:t>ContactAddress</a:t>
            </a:r>
            <a:r>
              <a:rPr lang="en-US" sz="1300" b="1" dirty="0" smtClean="0"/>
              <a:t> </a:t>
            </a:r>
            <a:r>
              <a:rPr lang="en-US" sz="1300" dirty="0" smtClean="0">
                <a:sym typeface="Wingdings" pitchFamily="2" charset="2"/>
              </a:rPr>
              <a:t> address information.</a:t>
            </a:r>
          </a:p>
          <a:p>
            <a:pPr lvl="0">
              <a:defRPr/>
            </a:pPr>
            <a:r>
              <a:rPr lang="en-US" sz="1300" b="1" dirty="0" smtClean="0"/>
              <a:t>Bundle-</a:t>
            </a:r>
            <a:r>
              <a:rPr lang="en-US" sz="1300" b="1" dirty="0" err="1" smtClean="0"/>
              <a:t>ManifestVersion</a:t>
            </a:r>
            <a:r>
              <a:rPr lang="en-US" sz="1300" dirty="0" smtClean="0"/>
              <a:t> </a:t>
            </a:r>
            <a:r>
              <a:rPr lang="en-US" sz="1300" dirty="0" smtClean="0">
                <a:sym typeface="Wingdings" pitchFamily="2" charset="2"/>
              </a:rPr>
              <a:t>the rules of this specification. It is 1 (the default) for Release 3 Bundles, 2 for Release 4 and later.</a:t>
            </a:r>
          </a:p>
          <a:p>
            <a:pPr lvl="0">
              <a:defRPr/>
            </a:pPr>
            <a:r>
              <a:rPr lang="en-US" sz="1300" b="1" dirty="0" smtClean="0"/>
              <a:t>Bundle-</a:t>
            </a:r>
            <a:r>
              <a:rPr lang="en-US" sz="1300" b="1" dirty="0" err="1" smtClean="0"/>
              <a:t>NativeCode</a:t>
            </a:r>
            <a:r>
              <a:rPr lang="en-US" sz="1300" b="1" dirty="0" smtClean="0"/>
              <a:t> </a:t>
            </a:r>
            <a:r>
              <a:rPr lang="en-US" sz="1300" dirty="0" smtClean="0">
                <a:sym typeface="Wingdings" pitchFamily="2" charset="2"/>
              </a:rPr>
              <a:t> contains a specification of native code libraries contained in this bundle.</a:t>
            </a:r>
          </a:p>
          <a:p>
            <a:pPr lvl="0">
              <a:defRPr/>
            </a:pPr>
            <a:r>
              <a:rPr lang="en-US" sz="1300" b="1" dirty="0" smtClean="0"/>
              <a:t>Bundle-Vendor </a:t>
            </a:r>
            <a:r>
              <a:rPr lang="en-US" sz="1300" dirty="0" smtClean="0">
                <a:sym typeface="Wingdings" pitchFamily="2" charset="2"/>
              </a:rPr>
              <a:t> contains a human-readable description of the bundle vendor.</a:t>
            </a:r>
          </a:p>
          <a:p>
            <a:pPr lvl="0">
              <a:defRPr/>
            </a:pPr>
            <a:r>
              <a:rPr lang="en-US" sz="1300" b="1" dirty="0" smtClean="0"/>
              <a:t>Bundle-</a:t>
            </a:r>
            <a:r>
              <a:rPr lang="en-US" sz="1300" b="1" dirty="0" err="1" smtClean="0"/>
              <a:t>UpdateLocation</a:t>
            </a:r>
            <a:r>
              <a:rPr lang="en-US" sz="1300" b="1" dirty="0" smtClean="0"/>
              <a:t> </a:t>
            </a:r>
            <a:r>
              <a:rPr lang="en-US" sz="1300" b="1" dirty="0" smtClean="0">
                <a:sym typeface="Wingdings" pitchFamily="2" charset="2"/>
              </a:rPr>
              <a:t></a:t>
            </a:r>
            <a:r>
              <a:rPr lang="en-US" sz="1300" dirty="0" smtClean="0">
                <a:sym typeface="Wingdings" pitchFamily="2" charset="2"/>
              </a:rPr>
              <a:t> specifies a URL where an update for this bundle should come from.</a:t>
            </a:r>
          </a:p>
          <a:p>
            <a:pPr lvl="0">
              <a:defRPr/>
            </a:pPr>
            <a:r>
              <a:rPr lang="en-US" sz="1300" b="1" dirty="0" smtClean="0"/>
              <a:t>Bundle-</a:t>
            </a:r>
            <a:r>
              <a:rPr lang="en-US" sz="1300" b="1" dirty="0" err="1" smtClean="0"/>
              <a:t>DocURL</a:t>
            </a:r>
            <a:r>
              <a:rPr lang="en-US" sz="1300" b="1" dirty="0" smtClean="0"/>
              <a:t> </a:t>
            </a:r>
            <a:r>
              <a:rPr lang="en-US" sz="1300" dirty="0" smtClean="0">
                <a:sym typeface="Wingdings" pitchFamily="2" charset="2"/>
              </a:rPr>
              <a:t>URL pointing to documentation about this bundle.</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1738312" cy="944562"/>
          </a:xfrm>
        </p:spPr>
        <p:txBody>
          <a:bodyPr/>
          <a:lstStyle/>
          <a:p>
            <a:pPr algn="l"/>
            <a:r>
              <a:rPr lang="fr-CA" sz="3000" dirty="0" smtClean="0"/>
              <a:t>Contents</a:t>
            </a:r>
          </a:p>
        </p:txBody>
      </p:sp>
      <p:sp>
        <p:nvSpPr>
          <p:cNvPr id="3075" name="Espace réservé du contenu 2"/>
          <p:cNvSpPr>
            <a:spLocks noGrp="1"/>
          </p:cNvSpPr>
          <p:nvPr>
            <p:ph idx="1"/>
          </p:nvPr>
        </p:nvSpPr>
        <p:spPr>
          <a:xfrm>
            <a:off x="2071688" y="1600200"/>
            <a:ext cx="6615112" cy="5257800"/>
          </a:xfrm>
        </p:spPr>
        <p:txBody>
          <a:bodyPr/>
          <a:lstStyle/>
          <a:p>
            <a:r>
              <a:rPr lang="fr-CA" sz="2000" dirty="0" err="1" smtClean="0"/>
              <a:t>What</a:t>
            </a:r>
            <a:r>
              <a:rPr lang="fr-CA" sz="2000" dirty="0" smtClean="0"/>
              <a:t> </a:t>
            </a:r>
            <a:r>
              <a:rPr lang="fr-CA" sz="2000" dirty="0" err="1" smtClean="0"/>
              <a:t>is</a:t>
            </a:r>
            <a:r>
              <a:rPr lang="fr-CA" sz="2000" dirty="0" smtClean="0"/>
              <a:t> OSGI? </a:t>
            </a:r>
          </a:p>
          <a:p>
            <a:r>
              <a:rPr lang="fr-CA" sz="2000" dirty="0" smtClean="0"/>
              <a:t>Architecture</a:t>
            </a:r>
          </a:p>
          <a:p>
            <a:r>
              <a:rPr lang="fr-CA" sz="2000" dirty="0" smtClean="0"/>
              <a:t>OSGI </a:t>
            </a:r>
            <a:r>
              <a:rPr lang="fr-CA" sz="2000" dirty="0" err="1" smtClean="0"/>
              <a:t>Implementations</a:t>
            </a:r>
            <a:endParaRPr lang="fr-CA" sz="2000" dirty="0" smtClean="0"/>
          </a:p>
          <a:p>
            <a:r>
              <a:rPr lang="fr-CA" sz="2000" dirty="0" err="1" smtClean="0"/>
              <a:t>Create</a:t>
            </a:r>
            <a:r>
              <a:rPr lang="fr-CA" sz="2000" dirty="0" smtClean="0"/>
              <a:t> and </a:t>
            </a:r>
            <a:r>
              <a:rPr lang="fr-CA" sz="2000" dirty="0" err="1" smtClean="0"/>
              <a:t>deploy</a:t>
            </a:r>
            <a:r>
              <a:rPr lang="fr-CA" sz="2000" dirty="0" smtClean="0"/>
              <a:t> bundles</a:t>
            </a:r>
          </a:p>
          <a:p>
            <a:r>
              <a:rPr lang="fr-CA" sz="2000" dirty="0" smtClean="0"/>
              <a:t>OSGI </a:t>
            </a:r>
            <a:r>
              <a:rPr lang="fr-CA" sz="2000" dirty="0" err="1" smtClean="0"/>
              <a:t>Metadata</a:t>
            </a:r>
            <a:endParaRPr lang="fr-CA" sz="2000" dirty="0" smtClean="0"/>
          </a:p>
          <a:p>
            <a:r>
              <a:rPr lang="fr-CA" sz="2000" dirty="0" smtClean="0"/>
              <a:t>OSGI </a:t>
            </a:r>
            <a:r>
              <a:rPr lang="fr-CA" sz="2000" dirty="0" err="1" smtClean="0"/>
              <a:t>Core</a:t>
            </a:r>
            <a:r>
              <a:rPr lang="fr-CA" sz="2000" dirty="0" smtClean="0"/>
              <a:t> Classes</a:t>
            </a:r>
          </a:p>
          <a:p>
            <a:r>
              <a:rPr lang="fr-CA" sz="2000" dirty="0" smtClean="0"/>
              <a:t>OSGI Services</a:t>
            </a:r>
          </a:p>
          <a:p>
            <a:r>
              <a:rPr lang="fr-CA" sz="2000" dirty="0" smtClean="0"/>
              <a:t>OSGI </a:t>
            </a:r>
            <a:r>
              <a:rPr lang="fr-CA" sz="2000" dirty="0" err="1" smtClean="0"/>
              <a:t>Internals</a:t>
            </a:r>
            <a:endParaRPr lang="fr-CA" sz="2000" dirty="0" smtClean="0"/>
          </a:p>
          <a:p>
            <a:r>
              <a:rPr lang="fr-CA" sz="2000" dirty="0" smtClean="0"/>
              <a:t>Advanced component </a:t>
            </a:r>
            <a:r>
              <a:rPr lang="fr-CA" sz="2000" dirty="0" err="1" smtClean="0"/>
              <a:t>frameworks</a:t>
            </a:r>
            <a:endParaRPr lang="fr-CA" sz="2000" dirty="0" smtClean="0"/>
          </a:p>
          <a:p>
            <a:r>
              <a:rPr lang="fr-CA" sz="2000" dirty="0" err="1" smtClean="0"/>
              <a:t>Spring</a:t>
            </a:r>
            <a:r>
              <a:rPr lang="fr-CA" sz="2000" dirty="0" smtClean="0"/>
              <a:t> DM</a:t>
            </a:r>
          </a:p>
          <a:p>
            <a:r>
              <a:rPr lang="fr-CA" sz="2000" dirty="0" err="1" smtClean="0"/>
              <a:t>SpringSource</a:t>
            </a:r>
            <a:r>
              <a:rPr lang="fr-CA" sz="2000" dirty="0" smtClean="0"/>
              <a:t> Dm Server/</a:t>
            </a:r>
            <a:r>
              <a:rPr lang="fr-CA" sz="2000" dirty="0" err="1" smtClean="0"/>
              <a:t>Eclipse</a:t>
            </a:r>
            <a:r>
              <a:rPr lang="fr-CA" sz="2000" dirty="0" smtClean="0"/>
              <a:t> </a:t>
            </a:r>
            <a:r>
              <a:rPr lang="fr-CA" sz="2000" dirty="0" err="1" smtClean="0"/>
              <a:t>Virgo</a:t>
            </a:r>
            <a:endParaRPr lang="fr-CA" sz="2000" dirty="0" smtClean="0"/>
          </a:p>
          <a:p>
            <a:r>
              <a:rPr lang="fr-CA" sz="2000" dirty="0" err="1" smtClean="0"/>
              <a:t>Benefits</a:t>
            </a:r>
            <a:r>
              <a:rPr lang="fr-CA" sz="2000" dirty="0" smtClean="0"/>
              <a:t> of </a:t>
            </a:r>
            <a:r>
              <a:rPr lang="fr-CA" sz="2000" dirty="0" err="1" smtClean="0"/>
              <a:t>using</a:t>
            </a:r>
            <a:r>
              <a:rPr lang="fr-CA" sz="2000" dirty="0" smtClean="0"/>
              <a:t> OSGI</a:t>
            </a:r>
          </a:p>
          <a:p>
            <a:r>
              <a:rPr lang="fr-CA" sz="2000" dirty="0" smtClean="0"/>
              <a:t>Conclusion</a:t>
            </a:r>
          </a:p>
          <a:p>
            <a:r>
              <a:rPr lang="fr-CA" sz="2000" dirty="0" err="1" smtClean="0"/>
              <a:t>Bibliography</a:t>
            </a:r>
            <a:endParaRPr lang="fr-CA" sz="2000" dirty="0" smtClean="0"/>
          </a:p>
          <a:p>
            <a:endParaRPr lang="fr-CA" sz="2000" dirty="0" smtClean="0"/>
          </a:p>
          <a:p>
            <a:endParaRPr lang="fr-CA" sz="2000" dirty="0" smtClean="0"/>
          </a:p>
          <a:p>
            <a:endParaRPr lang="fr-CA" sz="1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pPr lvl="0"/>
            <a:r>
              <a:rPr lang="fr-CA" dirty="0" smtClean="0">
                <a:solidFill>
                  <a:schemeClr val="bg1"/>
                </a:solidFill>
              </a:rPr>
              <a:t>OSGI </a:t>
            </a:r>
            <a:r>
              <a:rPr lang="fr-CA" dirty="0" err="1" smtClean="0">
                <a:solidFill>
                  <a:schemeClr val="bg1"/>
                </a:solidFill>
              </a:rPr>
              <a:t>Metadata</a:t>
            </a:r>
            <a:endParaRPr lang="fr-CA" dirty="0" smtClean="0">
              <a:solidFill>
                <a:schemeClr val="bg1"/>
              </a:solidFill>
            </a:endParaRPr>
          </a:p>
        </p:txBody>
      </p:sp>
      <p:sp>
        <p:nvSpPr>
          <p:cNvPr id="5" name="Content Placeholder 4"/>
          <p:cNvSpPr>
            <a:spLocks noGrp="1"/>
          </p:cNvSpPr>
          <p:nvPr>
            <p:ph idx="1"/>
          </p:nvPr>
        </p:nvSpPr>
        <p:spPr>
          <a:xfrm>
            <a:off x="381000" y="1981200"/>
            <a:ext cx="8229600" cy="4724400"/>
          </a:xfrm>
        </p:spPr>
        <p:txBody>
          <a:bodyPr/>
          <a:lstStyle/>
          <a:p>
            <a:r>
              <a:rPr lang="en-US" sz="1400" b="1" dirty="0" smtClean="0"/>
              <a:t>Bundle-</a:t>
            </a:r>
            <a:r>
              <a:rPr lang="en-US" sz="1400" b="1" dirty="0" err="1" smtClean="0"/>
              <a:t>SymbolicName</a:t>
            </a:r>
            <a:r>
              <a:rPr lang="en-US" sz="1400" b="1" dirty="0" smtClean="0"/>
              <a:t> </a:t>
            </a:r>
            <a:r>
              <a:rPr lang="en-US" sz="1400" dirty="0" smtClean="0">
                <a:sym typeface="Wingdings" pitchFamily="2" charset="2"/>
              </a:rPr>
              <a:t></a:t>
            </a:r>
            <a:r>
              <a:rPr lang="en-US" sz="1400" dirty="0" smtClean="0"/>
              <a:t>helps uniquely identify a bundle. The value of the symbolic name follows rules similar to Java package naming.</a:t>
            </a:r>
          </a:p>
          <a:p>
            <a:r>
              <a:rPr lang="en-US" sz="1400" dirty="0" smtClean="0"/>
              <a:t>Most </a:t>
            </a:r>
            <a:r>
              <a:rPr lang="en-US" sz="1400" dirty="0" err="1" smtClean="0"/>
              <a:t>OSGi</a:t>
            </a:r>
            <a:r>
              <a:rPr lang="en-US" sz="1400" dirty="0" smtClean="0"/>
              <a:t> manifest attribute values are a list of clauses separated by commas, such as</a:t>
            </a:r>
          </a:p>
          <a:p>
            <a:pPr>
              <a:buNone/>
            </a:pPr>
            <a:r>
              <a:rPr lang="en-US" sz="1400" dirty="0" smtClean="0"/>
              <a:t>	</a:t>
            </a:r>
            <a:r>
              <a:rPr lang="en-US" sz="1400" b="1" dirty="0" smtClean="0">
                <a:solidFill>
                  <a:srgbClr val="0070C0"/>
                </a:solidFill>
              </a:rPr>
              <a:t>Property-Name: clause, clause, clause</a:t>
            </a:r>
          </a:p>
          <a:p>
            <a:r>
              <a:rPr lang="en-US" sz="1400" dirty="0" smtClean="0"/>
              <a:t>Each clause is further broken down into a target and a list of name-value pair parameters separated by semicolons. Parameters are divided into two types, called </a:t>
            </a:r>
            <a:r>
              <a:rPr lang="en-US" sz="1400" b="1" i="1" dirty="0" smtClean="0"/>
              <a:t>attributes</a:t>
            </a:r>
            <a:r>
              <a:rPr lang="en-US" sz="1400" i="1" dirty="0" smtClean="0"/>
              <a:t> and </a:t>
            </a:r>
            <a:r>
              <a:rPr lang="en-US" sz="1400" b="1" i="1" dirty="0" smtClean="0"/>
              <a:t>directives</a:t>
            </a:r>
            <a:r>
              <a:rPr lang="en-US" sz="1400" i="1" dirty="0" smtClean="0"/>
              <a:t>.</a:t>
            </a:r>
          </a:p>
          <a:p>
            <a:r>
              <a:rPr lang="en-US" sz="1400" b="1" dirty="0" smtClean="0"/>
              <a:t>Directives</a:t>
            </a:r>
            <a:r>
              <a:rPr lang="en-US" sz="1400" dirty="0" smtClean="0"/>
              <a:t> alter framework handling of the associated information and are explicitly defined by the </a:t>
            </a:r>
            <a:r>
              <a:rPr lang="en-US" sz="1400" dirty="0" err="1" smtClean="0"/>
              <a:t>OSGi</a:t>
            </a:r>
            <a:r>
              <a:rPr lang="en-US" sz="1400" dirty="0" smtClean="0"/>
              <a:t> specification. </a:t>
            </a:r>
          </a:p>
          <a:p>
            <a:r>
              <a:rPr lang="en-US" sz="1400" b="1" dirty="0" smtClean="0"/>
              <a:t>Attributes</a:t>
            </a:r>
            <a:r>
              <a:rPr lang="en-US" sz="1400" dirty="0" smtClean="0"/>
              <a:t> are arbitrary name-value pairs.</a:t>
            </a:r>
          </a:p>
          <a:p>
            <a:r>
              <a:rPr lang="en-US" sz="1400" dirty="0" smtClean="0"/>
              <a:t>Different syntax is used to differentiate directives (:=) from attributes (=), which looks something like this:</a:t>
            </a:r>
          </a:p>
          <a:p>
            <a:pPr>
              <a:buNone/>
            </a:pPr>
            <a:r>
              <a:rPr lang="en-US" sz="1400" dirty="0" smtClean="0"/>
              <a:t>	</a:t>
            </a:r>
            <a:r>
              <a:rPr lang="en-US" sz="1400" b="1" dirty="0" smtClean="0">
                <a:solidFill>
                  <a:srgbClr val="0070C0"/>
                </a:solidFill>
              </a:rPr>
              <a:t>Property-Name: target1; target2; dir1:=value1; attr1=value2</a:t>
            </a:r>
          </a:p>
          <a:p>
            <a:r>
              <a:rPr lang="en-US" sz="1400" dirty="0" smtClean="0"/>
              <a:t>One important concept in </a:t>
            </a:r>
            <a:r>
              <a:rPr lang="en-US" sz="1400" dirty="0" err="1" smtClean="0"/>
              <a:t>OSGi</a:t>
            </a:r>
            <a:r>
              <a:rPr lang="en-US" sz="1400" dirty="0" smtClean="0"/>
              <a:t> is a </a:t>
            </a:r>
            <a:r>
              <a:rPr lang="en-US" sz="1400" i="1" dirty="0" smtClean="0"/>
              <a:t>version number, </a:t>
            </a:r>
            <a:r>
              <a:rPr lang="en-US" sz="1400" dirty="0" smtClean="0"/>
              <a:t>which appears in the bundle-identification metadata.</a:t>
            </a:r>
          </a:p>
          <a:p>
            <a:r>
              <a:rPr lang="en-US" sz="1400" dirty="0" smtClean="0"/>
              <a:t>A version number is composed of three separate numerical component values separated by dots; </a:t>
            </a:r>
          </a:p>
          <a:p>
            <a:pPr>
              <a:buNone/>
            </a:pPr>
            <a:r>
              <a:rPr lang="en-US" sz="1400" dirty="0" smtClean="0"/>
              <a:t>	Example: 1.0.0 . The first value is referred to as the </a:t>
            </a:r>
            <a:r>
              <a:rPr lang="en-US" sz="1400" i="1" dirty="0" smtClean="0"/>
              <a:t>major number, the second value as the minor number, and the third </a:t>
            </a:r>
            <a:r>
              <a:rPr lang="en-US" sz="1400" dirty="0" smtClean="0"/>
              <a:t>value as the </a:t>
            </a:r>
            <a:r>
              <a:rPr lang="en-US" sz="1400" i="1" dirty="0" smtClean="0"/>
              <a:t>micro number.</a:t>
            </a:r>
            <a:r>
              <a:rPr lang="en-US" sz="1400" dirty="0" smtClean="0"/>
              <a:t> </a:t>
            </a:r>
          </a:p>
          <a:p>
            <a:r>
              <a:rPr lang="en-US" sz="1400" dirty="0" smtClean="0"/>
              <a:t>In situations where you wish to limit your assumptions about backward compatibility, </a:t>
            </a:r>
            <a:r>
              <a:rPr lang="en-US" sz="1400" dirty="0" err="1" smtClean="0"/>
              <a:t>OSGi</a:t>
            </a:r>
            <a:r>
              <a:rPr lang="en-US" sz="1400" dirty="0" smtClean="0"/>
              <a:t> allows to specify an explicit version range using interval notation, where the characters [ and ] indicate inclusive values and the characters ( and ) indicate exclusive values. Example bellow:</a:t>
            </a:r>
          </a:p>
          <a:p>
            <a:r>
              <a:rPr lang="en-US" sz="1400" b="1" dirty="0" smtClean="0">
                <a:solidFill>
                  <a:srgbClr val="0070C0"/>
                </a:solidFill>
              </a:rPr>
              <a:t>Import-Package: </a:t>
            </a:r>
            <a:r>
              <a:rPr lang="en-US" sz="1400" b="1" dirty="0" err="1" smtClean="0">
                <a:solidFill>
                  <a:srgbClr val="0070C0"/>
                </a:solidFill>
              </a:rPr>
              <a:t>org.osgi.framework</a:t>
            </a:r>
            <a:r>
              <a:rPr lang="en-US" sz="1400" b="1" dirty="0" smtClean="0">
                <a:solidFill>
                  <a:srgbClr val="0070C0"/>
                </a:solidFill>
              </a:rPr>
              <a:t>; version="[1.3.0,2.0.0)"</a:t>
            </a:r>
            <a:endParaRPr lang="en-US" sz="1400" b="1" dirty="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Core</a:t>
            </a:r>
            <a:r>
              <a:rPr lang="fr-CA" dirty="0" smtClean="0">
                <a:solidFill>
                  <a:schemeClr val="bg1"/>
                </a:solidFill>
              </a:rPr>
              <a:t> Classes</a:t>
            </a:r>
          </a:p>
        </p:txBody>
      </p:sp>
      <p:sp>
        <p:nvSpPr>
          <p:cNvPr id="5" name="Content Placeholder 4"/>
          <p:cNvSpPr>
            <a:spLocks noGrp="1"/>
          </p:cNvSpPr>
          <p:nvPr>
            <p:ph idx="1"/>
          </p:nvPr>
        </p:nvSpPr>
        <p:spPr>
          <a:xfrm>
            <a:off x="381000" y="1981200"/>
            <a:ext cx="8229600" cy="3048000"/>
          </a:xfrm>
        </p:spPr>
        <p:txBody>
          <a:bodyPr/>
          <a:lstStyle/>
          <a:p>
            <a:pPr lvl="0">
              <a:defRPr/>
            </a:pPr>
            <a:r>
              <a:rPr lang="en-US" sz="1300" dirty="0" smtClean="0"/>
              <a:t>The </a:t>
            </a:r>
            <a:r>
              <a:rPr lang="en-US" sz="1300" b="1" dirty="0" err="1" smtClean="0"/>
              <a:t>BundleActivator</a:t>
            </a:r>
            <a:r>
              <a:rPr lang="en-US" sz="1300" dirty="0" smtClean="0"/>
              <a:t> is called when the bundle is started and stopped. The activator class is the bundle's hook to the lifecycle layer for management. When the bundle is installed and started, the framework constructs an instance of this activator class and invokes the start() method. When the bundle is stopped, the framework invokes the stop() method.</a:t>
            </a:r>
          </a:p>
          <a:p>
            <a:pPr lvl="0">
              <a:defRPr/>
            </a:pPr>
            <a:r>
              <a:rPr lang="en-US" sz="1300" dirty="0" smtClean="0"/>
              <a:t>The </a:t>
            </a:r>
            <a:r>
              <a:rPr lang="en-US" sz="1300" b="1" dirty="0" err="1" smtClean="0"/>
              <a:t>BundleContext</a:t>
            </a:r>
            <a:r>
              <a:rPr lang="en-US" sz="1300" dirty="0" smtClean="0"/>
              <a:t> is used to grant access to other methods so that this bundle can interact with the Framework.:</a:t>
            </a:r>
          </a:p>
          <a:p>
            <a:pPr lvl="1">
              <a:defRPr/>
            </a:pPr>
            <a:r>
              <a:rPr lang="en-US" sz="1300" dirty="0" smtClean="0"/>
              <a:t>Subscribe to events publish by the framework.</a:t>
            </a:r>
          </a:p>
          <a:p>
            <a:pPr lvl="1">
              <a:defRPr/>
            </a:pPr>
            <a:r>
              <a:rPr lang="en-US" sz="1300" dirty="0" smtClean="0"/>
              <a:t>Register service objects with the service registry.</a:t>
            </a:r>
          </a:p>
          <a:p>
            <a:pPr lvl="1">
              <a:defRPr/>
            </a:pPr>
            <a:r>
              <a:rPr lang="en-US" sz="1300" dirty="0" smtClean="0"/>
              <a:t>Retrieve </a:t>
            </a:r>
            <a:r>
              <a:rPr lang="en-US" sz="1300" dirty="0" err="1" smtClean="0"/>
              <a:t>ServiceReferences</a:t>
            </a:r>
            <a:r>
              <a:rPr lang="en-US" sz="1300" dirty="0" smtClean="0"/>
              <a:t> from the service registry.</a:t>
            </a:r>
          </a:p>
          <a:p>
            <a:pPr lvl="1">
              <a:defRPr/>
            </a:pPr>
            <a:r>
              <a:rPr lang="en-US" sz="1300" dirty="0" smtClean="0"/>
              <a:t>Get and release service objects for a referenced service.</a:t>
            </a:r>
          </a:p>
          <a:p>
            <a:pPr lvl="1">
              <a:defRPr/>
            </a:pPr>
            <a:r>
              <a:rPr lang="en-US" sz="1300" dirty="0" smtClean="0"/>
              <a:t>Install new bundles in the framework.</a:t>
            </a:r>
          </a:p>
          <a:p>
            <a:pPr lvl="1">
              <a:defRPr/>
            </a:pPr>
            <a:r>
              <a:rPr lang="en-US" sz="1300" dirty="0" smtClean="0"/>
              <a:t>Get the list of bundles installed.</a:t>
            </a:r>
          </a:p>
          <a:p>
            <a:pPr lvl="1">
              <a:defRPr/>
            </a:pPr>
            <a:r>
              <a:rPr lang="en-US" sz="1300" dirty="0" smtClean="0"/>
              <a:t>Get the Bundle object for a bundle.</a:t>
            </a:r>
          </a:p>
          <a:p>
            <a:pPr lvl="0">
              <a:defRPr/>
            </a:pPr>
            <a:endParaRPr lang="en-US" sz="1300" dirty="0" smtClean="0"/>
          </a:p>
          <a:p>
            <a:pPr lvl="0">
              <a:defRPr/>
            </a:pP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1528763" y="5181600"/>
            <a:ext cx="5634037" cy="7582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Core</a:t>
            </a:r>
            <a:r>
              <a:rPr lang="fr-CA" dirty="0" smtClean="0">
                <a:solidFill>
                  <a:schemeClr val="bg1"/>
                </a:solidFill>
              </a:rPr>
              <a:t> Classes</a:t>
            </a:r>
          </a:p>
        </p:txBody>
      </p:sp>
      <p:sp>
        <p:nvSpPr>
          <p:cNvPr id="5" name="Content Placeholder 4"/>
          <p:cNvSpPr>
            <a:spLocks noGrp="1"/>
          </p:cNvSpPr>
          <p:nvPr>
            <p:ph idx="1"/>
          </p:nvPr>
        </p:nvSpPr>
        <p:spPr>
          <a:xfrm>
            <a:off x="381000" y="1981200"/>
            <a:ext cx="8229600" cy="1981200"/>
          </a:xfrm>
        </p:spPr>
        <p:txBody>
          <a:bodyPr/>
          <a:lstStyle/>
          <a:p>
            <a:pPr lvl="0">
              <a:defRPr/>
            </a:pPr>
            <a:r>
              <a:rPr lang="en-US" sz="1400" dirty="0" smtClean="0"/>
              <a:t>A </a:t>
            </a:r>
            <a:r>
              <a:rPr lang="en-US" sz="1400" dirty="0" err="1" smtClean="0"/>
              <a:t>BundleContext</a:t>
            </a:r>
            <a:r>
              <a:rPr lang="en-US" sz="1400" dirty="0" smtClean="0"/>
              <a:t> object will be created for a bundle when the bundle is started. The Bundle object associated with a </a:t>
            </a:r>
            <a:r>
              <a:rPr lang="en-US" sz="1400" dirty="0" err="1" smtClean="0"/>
              <a:t>BundleContext</a:t>
            </a:r>
            <a:r>
              <a:rPr lang="en-US" sz="1400" dirty="0" smtClean="0"/>
              <a:t> object is called the </a:t>
            </a:r>
            <a:r>
              <a:rPr lang="en-US" sz="1400" b="1" i="1" dirty="0" smtClean="0"/>
              <a:t>context bundle</a:t>
            </a:r>
            <a:r>
              <a:rPr lang="en-US" sz="1400" dirty="0" smtClean="0"/>
              <a:t>.</a:t>
            </a:r>
          </a:p>
          <a:p>
            <a:pPr lvl="0">
              <a:defRPr/>
            </a:pPr>
            <a:r>
              <a:rPr lang="en-US" sz="1400" dirty="0" smtClean="0"/>
              <a:t>One important aspect of the bundle context object is its role as the unique execution context of its associated bundle.</a:t>
            </a:r>
          </a:p>
          <a:p>
            <a:pPr lvl="0">
              <a:defRPr/>
            </a:pPr>
            <a:r>
              <a:rPr lang="en-US" sz="1400" dirty="0" smtClean="0"/>
              <a:t>Because it represents the execution context, it’s only valid while the associated bundle is active.</a:t>
            </a:r>
          </a:p>
          <a:p>
            <a:pPr lvl="0">
              <a:defRPr/>
            </a:pPr>
            <a:r>
              <a:rPr lang="en-US" sz="1400" dirty="0" smtClean="0"/>
              <a:t>Most bundle context methods throw an exception if used when the associated bundle isn’t active.</a:t>
            </a:r>
          </a:p>
          <a:p>
            <a:pPr lvl="0">
              <a:defRPr/>
            </a:pPr>
            <a:r>
              <a:rPr lang="en-US" sz="1400" dirty="0" smtClean="0"/>
              <a:t>The framework uses this context for security and resource allocation purposes for each individual bundle.</a:t>
            </a:r>
          </a:p>
          <a:p>
            <a:pPr lvl="0">
              <a:defRPr/>
            </a:pPr>
            <a:r>
              <a:rPr lang="en-US" sz="1400" dirty="0" smtClean="0"/>
              <a:t>Two </a:t>
            </a:r>
            <a:r>
              <a:rPr lang="en-US" sz="1400" dirty="0" err="1" smtClean="0"/>
              <a:t>BundleContext</a:t>
            </a:r>
            <a:r>
              <a:rPr lang="en-US" sz="1400" dirty="0" smtClean="0"/>
              <a:t> objects are equal if they both refer to the same execution context of a bundle.</a:t>
            </a:r>
            <a:endParaRPr lang="en-US" sz="1400" dirty="0"/>
          </a:p>
        </p:txBody>
      </p:sp>
      <p:pic>
        <p:nvPicPr>
          <p:cNvPr id="2050" name="Picture 2"/>
          <p:cNvPicPr>
            <a:picLocks noChangeAspect="1" noChangeArrowheads="1"/>
          </p:cNvPicPr>
          <p:nvPr/>
        </p:nvPicPr>
        <p:blipFill>
          <a:blip r:embed="rId3" cstate="print"/>
          <a:srcRect/>
          <a:stretch>
            <a:fillRect/>
          </a:stretch>
        </p:blipFill>
        <p:spPr bwMode="auto">
          <a:xfrm>
            <a:off x="1676400" y="4114800"/>
            <a:ext cx="5334000" cy="2627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Core</a:t>
            </a:r>
            <a:r>
              <a:rPr lang="fr-CA" dirty="0" smtClean="0">
                <a:solidFill>
                  <a:schemeClr val="bg1"/>
                </a:solidFill>
              </a:rPr>
              <a:t> Classes</a:t>
            </a:r>
          </a:p>
        </p:txBody>
      </p:sp>
      <p:sp>
        <p:nvSpPr>
          <p:cNvPr id="5" name="Content Placeholder 4"/>
          <p:cNvSpPr>
            <a:spLocks noGrp="1"/>
          </p:cNvSpPr>
          <p:nvPr>
            <p:ph idx="1"/>
          </p:nvPr>
        </p:nvSpPr>
        <p:spPr>
          <a:xfrm>
            <a:off x="381000" y="1905000"/>
            <a:ext cx="8229600" cy="1600200"/>
          </a:xfrm>
        </p:spPr>
        <p:txBody>
          <a:bodyPr/>
          <a:lstStyle/>
          <a:p>
            <a:pPr lvl="0">
              <a:defRPr/>
            </a:pPr>
            <a:r>
              <a:rPr lang="en-US" sz="1300" dirty="0" smtClean="0"/>
              <a:t>For each installed bundle, the framework creates a </a:t>
            </a:r>
            <a:r>
              <a:rPr lang="en-US" sz="1300" b="1" dirty="0" smtClean="0"/>
              <a:t>Bundle</a:t>
            </a:r>
            <a:r>
              <a:rPr lang="en-US" sz="1300" dirty="0" smtClean="0"/>
              <a:t> object to logically represent it. The Bundle interface defines the API to manage an installed bundle’s lifecycle; </a:t>
            </a:r>
          </a:p>
          <a:p>
            <a:pPr lvl="0">
              <a:defRPr/>
            </a:pPr>
            <a:r>
              <a:rPr lang="en-US" sz="1300" dirty="0" smtClean="0"/>
              <a:t>A bundle must have a unique identity and can be in one of six states: UNINSTALLED, INSTALLED, RESOLVED, STARTING, STOPPING ,ACTIVE.</a:t>
            </a:r>
          </a:p>
          <a:p>
            <a:pPr lvl="0">
              <a:defRPr/>
            </a:pPr>
            <a:r>
              <a:rPr lang="en-US" sz="1300" dirty="0" smtClean="0"/>
              <a:t>From the Bundle object, you can also access two additional forms of bundle identification: the bundle identifier and the bundle location.</a:t>
            </a:r>
            <a:endParaRPr lang="en-US" sz="1300" dirty="0"/>
          </a:p>
        </p:txBody>
      </p:sp>
      <p:pic>
        <p:nvPicPr>
          <p:cNvPr id="3074" name="Picture 2"/>
          <p:cNvPicPr>
            <a:picLocks noChangeAspect="1" noChangeArrowheads="1"/>
          </p:cNvPicPr>
          <p:nvPr/>
        </p:nvPicPr>
        <p:blipFill>
          <a:blip r:embed="rId3" cstate="print"/>
          <a:srcRect/>
          <a:stretch>
            <a:fillRect/>
          </a:stretch>
        </p:blipFill>
        <p:spPr bwMode="auto">
          <a:xfrm>
            <a:off x="1847850" y="3352800"/>
            <a:ext cx="4629150" cy="3295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Core</a:t>
            </a:r>
            <a:r>
              <a:rPr lang="fr-CA" dirty="0" smtClean="0">
                <a:solidFill>
                  <a:schemeClr val="bg1"/>
                </a:solidFill>
              </a:rPr>
              <a:t> Classes</a:t>
            </a:r>
          </a:p>
        </p:txBody>
      </p:sp>
      <p:sp>
        <p:nvSpPr>
          <p:cNvPr id="5" name="Content Placeholder 4"/>
          <p:cNvSpPr>
            <a:spLocks noGrp="1"/>
          </p:cNvSpPr>
          <p:nvPr>
            <p:ph idx="1"/>
          </p:nvPr>
        </p:nvSpPr>
        <p:spPr>
          <a:xfrm>
            <a:off x="381000" y="1981200"/>
            <a:ext cx="8229600" cy="2438400"/>
          </a:xfrm>
        </p:spPr>
        <p:txBody>
          <a:bodyPr/>
          <a:lstStyle/>
          <a:p>
            <a:pPr lvl="0">
              <a:defRPr/>
            </a:pPr>
            <a:r>
              <a:rPr lang="en-US" sz="1400" dirty="0" smtClean="0"/>
              <a:t>When installing a bundle we specify a location typically interpreted as a URL to the bundle JAR file or an input stream from which the bundle JAR file is read. The framework reads the bundle JAR file and saves a copy in a private area known as the bundle cache.</a:t>
            </a:r>
          </a:p>
          <a:p>
            <a:pPr lvl="0">
              <a:defRPr/>
            </a:pPr>
            <a:r>
              <a:rPr lang="en-US" sz="1400" dirty="0" smtClean="0"/>
              <a:t>Installing a bundle into the framework is a persistent operation. After the bundle is installed, the framework no longer needs the original copy of the bundle JAR file.</a:t>
            </a:r>
          </a:p>
          <a:p>
            <a:pPr>
              <a:defRPr/>
            </a:pPr>
            <a:r>
              <a:rPr lang="en-US" sz="1400" dirty="0" smtClean="0"/>
              <a:t>At execution time, the framework is represented as a bundle with an identifier of 0, called the </a:t>
            </a:r>
            <a:r>
              <a:rPr lang="en-US" sz="1400" b="1" i="1" dirty="0" smtClean="0"/>
              <a:t>system bundle</a:t>
            </a:r>
            <a:r>
              <a:rPr lang="en-US" sz="1400" dirty="0" smtClean="0"/>
              <a:t>.  The system bundle always exists while the framework is running.</a:t>
            </a:r>
          </a:p>
          <a:p>
            <a:pPr lvl="0">
              <a:defRPr/>
            </a:pPr>
            <a:r>
              <a:rPr lang="en-US" sz="1400" dirty="0" smtClean="0"/>
              <a:t>Lifecycle operations performed on the system bundle have special meanings when compared to normal bundles. Stopping the system bundle shuts down the framework in a well behaved manner.</a:t>
            </a:r>
            <a:endParaRPr lang="en-US" sz="1400" dirty="0"/>
          </a:p>
        </p:txBody>
      </p:sp>
      <p:pic>
        <p:nvPicPr>
          <p:cNvPr id="2" name="Picture 2"/>
          <p:cNvPicPr>
            <a:picLocks noChangeAspect="1" noChangeArrowheads="1"/>
          </p:cNvPicPr>
          <p:nvPr/>
        </p:nvPicPr>
        <p:blipFill>
          <a:blip r:embed="rId3" cstate="print"/>
          <a:srcRect/>
          <a:stretch>
            <a:fillRect/>
          </a:stretch>
        </p:blipFill>
        <p:spPr bwMode="auto">
          <a:xfrm>
            <a:off x="1066800" y="4267200"/>
            <a:ext cx="7121962" cy="19220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Core</a:t>
            </a:r>
            <a:r>
              <a:rPr lang="fr-CA" dirty="0" smtClean="0">
                <a:solidFill>
                  <a:schemeClr val="bg1"/>
                </a:solidFill>
              </a:rPr>
              <a:t> Classes</a:t>
            </a:r>
          </a:p>
        </p:txBody>
      </p:sp>
      <p:sp>
        <p:nvSpPr>
          <p:cNvPr id="5" name="Content Placeholder 4"/>
          <p:cNvSpPr>
            <a:spLocks noGrp="1"/>
          </p:cNvSpPr>
          <p:nvPr>
            <p:ph idx="1"/>
          </p:nvPr>
        </p:nvSpPr>
        <p:spPr>
          <a:xfrm>
            <a:off x="304800" y="1828800"/>
            <a:ext cx="8229600" cy="3505200"/>
          </a:xfrm>
        </p:spPr>
        <p:txBody>
          <a:bodyPr/>
          <a:lstStyle/>
          <a:p>
            <a:pPr lvl="0">
              <a:defRPr/>
            </a:pPr>
            <a:r>
              <a:rPr lang="en-US" sz="1300" b="1" dirty="0" smtClean="0"/>
              <a:t>Constants</a:t>
            </a:r>
            <a:r>
              <a:rPr lang="en-US" sz="1300" dirty="0" smtClean="0"/>
              <a:t> </a:t>
            </a:r>
            <a:r>
              <a:rPr lang="en-US" sz="1300" b="1" dirty="0" smtClean="0"/>
              <a:t> </a:t>
            </a:r>
            <a:r>
              <a:rPr lang="en-US" sz="1300" dirty="0" smtClean="0"/>
              <a:t>class contains the standard configuration properties and can be retrieve from the </a:t>
            </a:r>
            <a:r>
              <a:rPr lang="en-US" sz="1300" dirty="0" err="1" smtClean="0"/>
              <a:t>BundleContext</a:t>
            </a:r>
            <a:r>
              <a:rPr lang="en-US" sz="1300" dirty="0" smtClean="0"/>
              <a:t> object with the </a:t>
            </a:r>
            <a:r>
              <a:rPr lang="en-US" sz="1300" i="1" dirty="0" err="1" smtClean="0"/>
              <a:t>getProperty</a:t>
            </a:r>
            <a:r>
              <a:rPr lang="en-US" sz="1300" i="1" dirty="0" smtClean="0"/>
              <a:t>()</a:t>
            </a:r>
            <a:r>
              <a:rPr lang="en-US" sz="1300" dirty="0" smtClean="0"/>
              <a:t> method.</a:t>
            </a:r>
          </a:p>
          <a:p>
            <a:pPr lvl="0">
              <a:defRPr/>
            </a:pPr>
            <a:r>
              <a:rPr lang="en-US" sz="1300" b="1" dirty="0" err="1" smtClean="0"/>
              <a:t>FrameworkListener</a:t>
            </a:r>
            <a:r>
              <a:rPr lang="en-US" sz="1300" dirty="0" smtClean="0"/>
              <a:t>/</a:t>
            </a:r>
            <a:r>
              <a:rPr lang="en-US" sz="1300" b="1" dirty="0" err="1" smtClean="0"/>
              <a:t>FrameworkEvent</a:t>
            </a:r>
            <a:r>
              <a:rPr lang="en-US" sz="1300" dirty="0" smtClean="0"/>
              <a:t> --&gt; A </a:t>
            </a:r>
            <a:r>
              <a:rPr lang="en-US" sz="1300" dirty="0" err="1" smtClean="0"/>
              <a:t>FrameworkListener</a:t>
            </a:r>
            <a:r>
              <a:rPr lang="en-US" sz="1300" dirty="0" smtClean="0"/>
              <a:t> object is registered with the Framework using the </a:t>
            </a:r>
            <a:r>
              <a:rPr lang="en-US" sz="1300" i="1" dirty="0" err="1" smtClean="0"/>
              <a:t>BundleContext.addFrameworkListener</a:t>
            </a:r>
            <a:r>
              <a:rPr lang="en-US" sz="1300" i="1" dirty="0" smtClean="0"/>
              <a:t>() method.</a:t>
            </a:r>
            <a:r>
              <a:rPr lang="en-US" sz="1300" dirty="0" smtClean="0"/>
              <a:t> </a:t>
            </a:r>
            <a:r>
              <a:rPr lang="en-US" sz="1300" dirty="0" err="1" smtClean="0"/>
              <a:t>FrameworkListener</a:t>
            </a:r>
            <a:r>
              <a:rPr lang="en-US" sz="1300" dirty="0" smtClean="0"/>
              <a:t> objects are called with a </a:t>
            </a:r>
            <a:r>
              <a:rPr lang="en-US" sz="1300" dirty="0" err="1" smtClean="0"/>
              <a:t>FrameworkEvent</a:t>
            </a:r>
            <a:r>
              <a:rPr lang="en-US" sz="1300" dirty="0" smtClean="0"/>
              <a:t> objects when the Framework starts and when asynchronous errors occur.</a:t>
            </a:r>
          </a:p>
          <a:p>
            <a:pPr lvl="0">
              <a:defRPr/>
            </a:pPr>
            <a:r>
              <a:rPr lang="en-US" sz="1300" b="1" dirty="0" err="1" smtClean="0"/>
              <a:t>BundleListener</a:t>
            </a:r>
            <a:r>
              <a:rPr lang="en-US" sz="1300" dirty="0" smtClean="0"/>
              <a:t>/</a:t>
            </a:r>
            <a:r>
              <a:rPr lang="en-US" sz="1300" b="1" dirty="0" err="1" smtClean="0"/>
              <a:t>BundleEvent</a:t>
            </a:r>
            <a:r>
              <a:rPr lang="en-US" sz="1300" b="1" dirty="0" smtClean="0"/>
              <a:t> </a:t>
            </a:r>
            <a:r>
              <a:rPr lang="en-US" sz="1300" dirty="0" smtClean="0"/>
              <a:t>--&gt; A </a:t>
            </a:r>
            <a:r>
              <a:rPr lang="en-US" sz="1300" dirty="0" err="1" smtClean="0"/>
              <a:t>BundleListener</a:t>
            </a:r>
            <a:r>
              <a:rPr lang="en-US" sz="1300" dirty="0" smtClean="0"/>
              <a:t> object is registered with the Framework using the </a:t>
            </a:r>
            <a:r>
              <a:rPr lang="en-US" sz="1300" dirty="0" err="1" smtClean="0"/>
              <a:t>BundleContext.</a:t>
            </a:r>
            <a:r>
              <a:rPr lang="en-US" sz="1300" i="1" dirty="0" err="1" smtClean="0"/>
              <a:t>addBundleListener</a:t>
            </a:r>
            <a:r>
              <a:rPr lang="en-US" sz="1300" i="1" dirty="0" smtClean="0"/>
              <a:t>()</a:t>
            </a:r>
            <a:r>
              <a:rPr lang="en-US" sz="1300" dirty="0" smtClean="0"/>
              <a:t> method. </a:t>
            </a:r>
            <a:r>
              <a:rPr lang="en-US" sz="1300" dirty="0" err="1" smtClean="0"/>
              <a:t>BundleListeners</a:t>
            </a:r>
            <a:r>
              <a:rPr lang="en-US" sz="1300" dirty="0" smtClean="0"/>
              <a:t> are called with a </a:t>
            </a:r>
            <a:r>
              <a:rPr lang="en-US" sz="1300" dirty="0" err="1" smtClean="0"/>
              <a:t>BundleEvent</a:t>
            </a:r>
            <a:r>
              <a:rPr lang="en-US" sz="1300" dirty="0" smtClean="0"/>
              <a:t> object when a bundle has been installed, started, stopped, updated, or uninstalled.</a:t>
            </a:r>
          </a:p>
          <a:p>
            <a:pPr lvl="0">
              <a:defRPr/>
            </a:pPr>
            <a:r>
              <a:rPr lang="en-US" sz="1300" b="1" dirty="0" err="1" smtClean="0"/>
              <a:t>ServiceListener</a:t>
            </a:r>
            <a:r>
              <a:rPr lang="en-US" sz="1300" dirty="0" smtClean="0"/>
              <a:t>/</a:t>
            </a:r>
            <a:r>
              <a:rPr lang="en-US" sz="1300" b="1" dirty="0" err="1" smtClean="0"/>
              <a:t>ServiceEvent</a:t>
            </a:r>
            <a:r>
              <a:rPr lang="en-US" sz="1300" dirty="0" smtClean="0"/>
              <a:t> --&gt; A </a:t>
            </a:r>
            <a:r>
              <a:rPr lang="en-US" sz="1300" dirty="0" err="1" smtClean="0"/>
              <a:t>ServiceListener</a:t>
            </a:r>
            <a:r>
              <a:rPr lang="en-US" sz="1300" dirty="0" smtClean="0"/>
              <a:t> object is registered with the Framework using the </a:t>
            </a:r>
            <a:r>
              <a:rPr lang="en-US" sz="1300" dirty="0" err="1" smtClean="0"/>
              <a:t>BundleContext.</a:t>
            </a:r>
            <a:r>
              <a:rPr lang="en-US" sz="1300" i="1" dirty="0" err="1" smtClean="0"/>
              <a:t>addServiceListener</a:t>
            </a:r>
            <a:r>
              <a:rPr lang="en-US" sz="1300" dirty="0" smtClean="0"/>
              <a:t>() method. </a:t>
            </a:r>
            <a:r>
              <a:rPr lang="en-US" sz="1300" dirty="0" err="1" smtClean="0"/>
              <a:t>ServiceListener</a:t>
            </a:r>
            <a:r>
              <a:rPr lang="en-US" sz="1300" dirty="0" smtClean="0"/>
              <a:t> objects are called with a </a:t>
            </a:r>
            <a:r>
              <a:rPr lang="en-US" sz="1300" dirty="0" err="1" smtClean="0"/>
              <a:t>ServiceEvent</a:t>
            </a:r>
            <a:r>
              <a:rPr lang="en-US" sz="1300" dirty="0" smtClean="0"/>
              <a:t> object when a service has been registered or modified, or is in the process of unregistering.</a:t>
            </a:r>
          </a:p>
          <a:p>
            <a:pPr>
              <a:defRPr/>
            </a:pPr>
            <a:r>
              <a:rPr lang="en-US" sz="1300" b="1" dirty="0" err="1" smtClean="0"/>
              <a:t>PackageAdmin</a:t>
            </a:r>
            <a:r>
              <a:rPr lang="en-US" sz="1300" b="1" dirty="0" smtClean="0"/>
              <a:t> </a:t>
            </a:r>
            <a:r>
              <a:rPr lang="en-US" sz="1300" dirty="0" smtClean="0">
                <a:sym typeface="Wingdings" pitchFamily="2" charset="2"/>
              </a:rPr>
              <a:t> allows bundle programmers to inspect the packages exported in the Framework and eagerly update or uninstall bundles. </a:t>
            </a:r>
            <a:endParaRPr lang="en-US" sz="1300" b="1" dirty="0" smtClean="0"/>
          </a:p>
          <a:p>
            <a:pPr lvl="0">
              <a:defRPr/>
            </a:pPr>
            <a:endParaRPr lang="en-US" sz="1400" dirty="0" smtClean="0"/>
          </a:p>
          <a:p>
            <a:pPr lvl="0">
              <a:defRPr/>
            </a:pPr>
            <a:endParaRPr lang="en-US" sz="1400" dirty="0"/>
          </a:p>
        </p:txBody>
      </p:sp>
      <p:pic>
        <p:nvPicPr>
          <p:cNvPr id="4" name="Picture 2"/>
          <p:cNvPicPr>
            <a:picLocks noChangeAspect="1" noChangeArrowheads="1"/>
          </p:cNvPicPr>
          <p:nvPr/>
        </p:nvPicPr>
        <p:blipFill>
          <a:blip r:embed="rId3" cstate="print"/>
          <a:srcRect/>
          <a:stretch>
            <a:fillRect/>
          </a:stretch>
        </p:blipFill>
        <p:spPr bwMode="auto">
          <a:xfrm>
            <a:off x="1981200" y="4724400"/>
            <a:ext cx="4351314" cy="1956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981200"/>
            <a:ext cx="8229600" cy="1295400"/>
          </a:xfrm>
        </p:spPr>
        <p:txBody>
          <a:bodyPr/>
          <a:lstStyle/>
          <a:p>
            <a:pPr lvl="0">
              <a:defRPr/>
            </a:pPr>
            <a:r>
              <a:rPr lang="en-US" sz="1400" dirty="0" smtClean="0"/>
              <a:t>The </a:t>
            </a:r>
            <a:r>
              <a:rPr lang="en-US" sz="1400" dirty="0" err="1" smtClean="0"/>
              <a:t>OSGi</a:t>
            </a:r>
            <a:r>
              <a:rPr lang="en-US" sz="1400" dirty="0" smtClean="0"/>
              <a:t> framework has a centralized service registry that follows a publish-find-bind model.</a:t>
            </a:r>
          </a:p>
          <a:p>
            <a:pPr lvl="0">
              <a:defRPr/>
            </a:pPr>
            <a:r>
              <a:rPr lang="en-US" sz="1400" dirty="0" smtClean="0"/>
              <a:t>A providing bundle can publish Plain Old Java Objects (POJOs) as services. A consuming bundle can find and then bind to services. We access the </a:t>
            </a:r>
            <a:r>
              <a:rPr lang="en-US" sz="1400" dirty="0" err="1" smtClean="0"/>
              <a:t>OSGi</a:t>
            </a:r>
            <a:r>
              <a:rPr lang="en-US" sz="1400" dirty="0" smtClean="0"/>
              <a:t> service registry through the </a:t>
            </a:r>
            <a:r>
              <a:rPr lang="en-US" sz="1400" b="1" dirty="0" err="1" smtClean="0"/>
              <a:t>BundleContext</a:t>
            </a:r>
            <a:r>
              <a:rPr lang="en-US" sz="1400" b="1" dirty="0" smtClean="0"/>
              <a:t> </a:t>
            </a:r>
            <a:r>
              <a:rPr lang="en-US" sz="1400" dirty="0" smtClean="0"/>
              <a:t>interface.</a:t>
            </a:r>
          </a:p>
          <a:p>
            <a:pPr lvl="0">
              <a:defRPr/>
            </a:pPr>
            <a:r>
              <a:rPr lang="en-US" sz="1400" dirty="0" smtClean="0"/>
              <a:t>Before we can publish a service, we need to describe it so others can find it.  We need to take details from the implemented contract and record them in the registry. </a:t>
            </a:r>
            <a:endParaRPr lang="en-US" sz="1400" dirty="0"/>
          </a:p>
        </p:txBody>
      </p:sp>
      <p:pic>
        <p:nvPicPr>
          <p:cNvPr id="5124" name="Picture 4"/>
          <p:cNvPicPr>
            <a:picLocks noChangeAspect="1" noChangeArrowheads="1"/>
          </p:cNvPicPr>
          <p:nvPr/>
        </p:nvPicPr>
        <p:blipFill>
          <a:blip r:embed="rId3" cstate="print"/>
          <a:srcRect/>
          <a:stretch>
            <a:fillRect/>
          </a:stretch>
        </p:blipFill>
        <p:spPr bwMode="auto">
          <a:xfrm>
            <a:off x="1752600" y="3216966"/>
            <a:ext cx="4953000" cy="1888434"/>
          </a:xfrm>
          <a:prstGeom prst="rect">
            <a:avLst/>
          </a:prstGeom>
          <a:noFill/>
          <a:ln w="9525">
            <a:noFill/>
            <a:miter lim="800000"/>
            <a:headEnd/>
            <a:tailEnd/>
          </a:ln>
          <a:effectLst/>
        </p:spPr>
      </p:pic>
      <p:pic>
        <p:nvPicPr>
          <p:cNvPr id="8" name="Picture 5"/>
          <p:cNvPicPr>
            <a:picLocks noChangeAspect="1" noChangeArrowheads="1"/>
          </p:cNvPicPr>
          <p:nvPr/>
        </p:nvPicPr>
        <p:blipFill>
          <a:blip r:embed="rId4" cstate="print"/>
          <a:srcRect/>
          <a:stretch>
            <a:fillRect/>
          </a:stretch>
        </p:blipFill>
        <p:spPr bwMode="auto">
          <a:xfrm>
            <a:off x="1143000" y="5257800"/>
            <a:ext cx="70485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981200"/>
            <a:ext cx="8229600" cy="1447800"/>
          </a:xfrm>
        </p:spPr>
        <p:txBody>
          <a:bodyPr/>
          <a:lstStyle/>
          <a:p>
            <a:pPr lvl="0">
              <a:defRPr/>
            </a:pPr>
            <a:r>
              <a:rPr lang="en-US" sz="1400" dirty="0" smtClean="0"/>
              <a:t>The registry returns a service registration object for the published service, which you can use to update the service metadata or to remove the service from the registry.</a:t>
            </a:r>
          </a:p>
          <a:p>
            <a:pPr lvl="0">
              <a:defRPr/>
            </a:pPr>
            <a:r>
              <a:rPr lang="en-US" sz="1400" dirty="0" smtClean="0"/>
              <a:t>Service registrations are private and they shouldn’t be shared with other bundles, because they’re tied to the lifecycle of the publishing bundle.</a:t>
            </a:r>
          </a:p>
          <a:p>
            <a:pPr lvl="0">
              <a:defRPr/>
            </a:pPr>
            <a:r>
              <a:rPr lang="en-US" sz="1400" dirty="0" smtClean="0"/>
              <a:t>We can change the metadata any time using its service registration: </a:t>
            </a:r>
            <a:r>
              <a:rPr lang="en-US" sz="1400" i="1" dirty="0" err="1" smtClean="0"/>
              <a:t>registration.setProperties</a:t>
            </a:r>
            <a:r>
              <a:rPr lang="en-US" sz="1400" i="1" dirty="0" smtClean="0"/>
              <a:t>()</a:t>
            </a:r>
            <a:r>
              <a:rPr lang="en-US" sz="1400" dirty="0" smtClean="0"/>
              <a:t> method.</a:t>
            </a:r>
            <a:endParaRPr lang="en-US" sz="1400" dirty="0"/>
          </a:p>
        </p:txBody>
      </p:sp>
      <p:pic>
        <p:nvPicPr>
          <p:cNvPr id="4" name="Picture 3"/>
          <p:cNvPicPr>
            <a:picLocks noChangeAspect="1" noChangeArrowheads="1"/>
          </p:cNvPicPr>
          <p:nvPr/>
        </p:nvPicPr>
        <p:blipFill>
          <a:blip r:embed="rId3" cstate="print"/>
          <a:srcRect/>
          <a:stretch>
            <a:fillRect/>
          </a:stretch>
        </p:blipFill>
        <p:spPr bwMode="auto">
          <a:xfrm>
            <a:off x="1524000" y="3505200"/>
            <a:ext cx="5715000" cy="31621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828800"/>
            <a:ext cx="8229600" cy="2362200"/>
          </a:xfrm>
        </p:spPr>
        <p:txBody>
          <a:bodyPr/>
          <a:lstStyle/>
          <a:p>
            <a:pPr lvl="0">
              <a:defRPr/>
            </a:pPr>
            <a:r>
              <a:rPr lang="en-US" sz="1300" dirty="0" smtClean="0"/>
              <a:t>As with publishing, we can query for service contract to discover the right services in the registry. The simplest query takes a single interface name, which is the main interface you expect to use as a consumer of the service:</a:t>
            </a:r>
          </a:p>
          <a:p>
            <a:pPr lvl="0">
              <a:buNone/>
              <a:defRPr/>
            </a:pPr>
            <a:r>
              <a:rPr lang="en-US" sz="1300" b="1" dirty="0" smtClean="0">
                <a:solidFill>
                  <a:srgbClr val="0070C0"/>
                </a:solidFill>
              </a:rPr>
              <a:t>	</a:t>
            </a:r>
            <a:r>
              <a:rPr lang="en-US" sz="1300" b="1" dirty="0" err="1" smtClean="0">
                <a:solidFill>
                  <a:srgbClr val="0070C0"/>
                </a:solidFill>
              </a:rPr>
              <a:t>ServiceReference</a:t>
            </a:r>
            <a:r>
              <a:rPr lang="en-US" sz="1300" b="1" dirty="0" smtClean="0">
                <a:solidFill>
                  <a:srgbClr val="0070C0"/>
                </a:solidFill>
              </a:rPr>
              <a:t> reference =  </a:t>
            </a:r>
            <a:r>
              <a:rPr lang="en-US" sz="1300" b="1" dirty="0" err="1" smtClean="0">
                <a:solidFill>
                  <a:srgbClr val="0070C0"/>
                </a:solidFill>
              </a:rPr>
              <a:t>bundleContext.getServiceReference</a:t>
            </a:r>
            <a:r>
              <a:rPr lang="en-US" sz="1300" b="1" dirty="0" smtClean="0">
                <a:solidFill>
                  <a:srgbClr val="0070C0"/>
                </a:solidFill>
              </a:rPr>
              <a:t>(</a:t>
            </a:r>
            <a:r>
              <a:rPr lang="en-US" sz="1300" b="1" dirty="0" err="1" smtClean="0">
                <a:solidFill>
                  <a:srgbClr val="0070C0"/>
                </a:solidFill>
              </a:rPr>
              <a:t>WeatherService.class.getName</a:t>
            </a:r>
            <a:r>
              <a:rPr lang="en-US" sz="1300" b="1" dirty="0" smtClean="0">
                <a:solidFill>
                  <a:srgbClr val="0070C0"/>
                </a:solidFill>
              </a:rPr>
              <a:t>());</a:t>
            </a:r>
          </a:p>
          <a:p>
            <a:pPr lvl="0">
              <a:defRPr/>
            </a:pPr>
            <a:r>
              <a:rPr lang="en-US" sz="1300" dirty="0" smtClean="0"/>
              <a:t>The registry returns a service reference, which is an indirect reference to the discovered service.</a:t>
            </a:r>
          </a:p>
          <a:p>
            <a:pPr lvl="0">
              <a:defRPr/>
            </a:pPr>
            <a:r>
              <a:rPr lang="en-US" sz="1300" dirty="0" smtClean="0"/>
              <a:t>This service reference can safely be shared with other bundles, because it isn’t tied to the lifecycle of the discovering bundle.</a:t>
            </a:r>
          </a:p>
          <a:p>
            <a:pPr lvl="0">
              <a:defRPr/>
            </a:pPr>
            <a:r>
              <a:rPr lang="en-US" sz="1300" dirty="0" smtClean="0"/>
              <a:t>The registry must decouple the use of a service from its implementation. By using an indirect reference, it can track and control access to the service, support laziness, and tell consumers when the service is removed.</a:t>
            </a:r>
          </a:p>
          <a:p>
            <a:pPr lvl="0">
              <a:defRPr/>
            </a:pPr>
            <a:endParaRPr lang="en-US" sz="1400" dirty="0"/>
          </a:p>
        </p:txBody>
      </p:sp>
      <p:pic>
        <p:nvPicPr>
          <p:cNvPr id="6146" name="Picture 2"/>
          <p:cNvPicPr>
            <a:picLocks noChangeAspect="1" noChangeArrowheads="1"/>
          </p:cNvPicPr>
          <p:nvPr/>
        </p:nvPicPr>
        <p:blipFill>
          <a:blip r:embed="rId3" cstate="print"/>
          <a:srcRect/>
          <a:stretch>
            <a:fillRect/>
          </a:stretch>
        </p:blipFill>
        <p:spPr bwMode="auto">
          <a:xfrm>
            <a:off x="2667000" y="3657600"/>
            <a:ext cx="3352800" cy="29665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905000"/>
            <a:ext cx="8229600" cy="762000"/>
          </a:xfrm>
        </p:spPr>
        <p:txBody>
          <a:bodyPr/>
          <a:lstStyle/>
          <a:p>
            <a:pPr lvl="0">
              <a:defRPr/>
            </a:pPr>
            <a:r>
              <a:rPr lang="en-US" sz="1400" dirty="0" smtClean="0"/>
              <a:t>If multiple services match the given query, the framework chooses what it considers to be the “best” services. The bundle context provides another query method that accepts a standard LDAP filter string, described in RFC 1960,4 and returns all services matching the filter.</a:t>
            </a:r>
          </a:p>
          <a:p>
            <a:pPr lvl="0">
              <a:defRPr/>
            </a:pPr>
            <a:endParaRPr lang="en-US" sz="1400" dirty="0"/>
          </a:p>
        </p:txBody>
      </p:sp>
      <p:pic>
        <p:nvPicPr>
          <p:cNvPr id="7170" name="Picture 2"/>
          <p:cNvPicPr>
            <a:picLocks noChangeAspect="1" noChangeArrowheads="1"/>
          </p:cNvPicPr>
          <p:nvPr/>
        </p:nvPicPr>
        <p:blipFill>
          <a:blip r:embed="rId3" cstate="print"/>
          <a:srcRect/>
          <a:stretch>
            <a:fillRect/>
          </a:stretch>
        </p:blipFill>
        <p:spPr bwMode="auto">
          <a:xfrm>
            <a:off x="809625" y="2886075"/>
            <a:ext cx="7648575" cy="390525"/>
          </a:xfrm>
          <a:prstGeom prst="rect">
            <a:avLst/>
          </a:prstGeom>
          <a:noFill/>
          <a:ln w="9525">
            <a:noFill/>
            <a:miter lim="800000"/>
            <a:headEnd/>
            <a:tailEnd/>
          </a:ln>
          <a:effectLst/>
        </p:spPr>
      </p:pic>
      <p:sp>
        <p:nvSpPr>
          <p:cNvPr id="7" name="Content Placeholder 4"/>
          <p:cNvSpPr txBox="1">
            <a:spLocks/>
          </p:cNvSpPr>
          <p:nvPr/>
        </p:nvSpPr>
        <p:spPr bwMode="auto">
          <a:xfrm>
            <a:off x="304800" y="3429000"/>
            <a:ext cx="8229600" cy="259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pitchFamily="34" charset="0"/>
              <a:buChar char="•"/>
              <a:defRPr/>
            </a:pPr>
            <a:r>
              <a:rPr lang="en-US" sz="1400" dirty="0" smtClean="0">
                <a:latin typeface="+mn-lt"/>
              </a:rPr>
              <a:t>Before you can use a service, you must bind to the actual implementation from the registry:</a:t>
            </a:r>
          </a:p>
          <a:p>
            <a:pPr marL="342900" lvl="0" indent="-342900">
              <a:spcBef>
                <a:spcPct val="20000"/>
              </a:spcBef>
              <a:defRPr/>
            </a:pPr>
            <a:r>
              <a:rPr lang="en-US" sz="1400" dirty="0" smtClean="0">
                <a:latin typeface="+mn-lt"/>
              </a:rPr>
              <a:t>	</a:t>
            </a:r>
            <a:r>
              <a:rPr lang="en-US" sz="1400" b="1" dirty="0" err="1" smtClean="0">
                <a:solidFill>
                  <a:srgbClr val="0070C0"/>
                </a:solidFill>
                <a:latin typeface="+mn-lt"/>
              </a:rPr>
              <a:t>ServiceReference</a:t>
            </a:r>
            <a:r>
              <a:rPr lang="en-US" sz="1400" b="1" dirty="0" smtClean="0">
                <a:solidFill>
                  <a:srgbClr val="0070C0"/>
                </a:solidFill>
                <a:latin typeface="+mn-lt"/>
              </a:rPr>
              <a:t>&lt;</a:t>
            </a:r>
            <a:r>
              <a:rPr lang="en-US" sz="1400" b="1" dirty="0" err="1" smtClean="0">
                <a:solidFill>
                  <a:srgbClr val="0070C0"/>
                </a:solidFill>
                <a:latin typeface="+mn-lt"/>
              </a:rPr>
              <a:t>WeatherService</a:t>
            </a:r>
            <a:r>
              <a:rPr lang="en-US" sz="1400" b="1" dirty="0" smtClean="0">
                <a:solidFill>
                  <a:srgbClr val="0070C0"/>
                </a:solidFill>
                <a:latin typeface="+mn-lt"/>
              </a:rPr>
              <a:t>&gt; ref = </a:t>
            </a:r>
            <a:r>
              <a:rPr lang="en-US" sz="1400" b="1" dirty="0" err="1" smtClean="0">
                <a:solidFill>
                  <a:srgbClr val="0070C0"/>
                </a:solidFill>
                <a:latin typeface="+mn-lt"/>
              </a:rPr>
              <a:t>context.getServiceReference</a:t>
            </a:r>
            <a:r>
              <a:rPr lang="en-US" sz="1400" b="1" dirty="0" smtClean="0">
                <a:solidFill>
                  <a:srgbClr val="0070C0"/>
                </a:solidFill>
                <a:latin typeface="+mn-lt"/>
              </a:rPr>
              <a:t>(</a:t>
            </a:r>
            <a:r>
              <a:rPr lang="en-US" sz="1400" b="1" dirty="0" err="1" smtClean="0">
                <a:solidFill>
                  <a:srgbClr val="0070C0"/>
                </a:solidFill>
                <a:latin typeface="+mn-lt"/>
              </a:rPr>
              <a:t>WeatherService.class</a:t>
            </a:r>
            <a:r>
              <a:rPr lang="en-US" sz="1400" b="1" dirty="0" smtClean="0">
                <a:solidFill>
                  <a:srgbClr val="0070C0"/>
                </a:solidFill>
                <a:latin typeface="+mn-lt"/>
              </a:rPr>
              <a:t>);</a:t>
            </a:r>
          </a:p>
          <a:p>
            <a:pPr marL="342900" lvl="0" indent="-342900">
              <a:spcBef>
                <a:spcPct val="20000"/>
              </a:spcBef>
              <a:defRPr/>
            </a:pPr>
            <a:r>
              <a:rPr lang="en-US" sz="1400" b="1" dirty="0" smtClean="0">
                <a:solidFill>
                  <a:srgbClr val="0070C0"/>
                </a:solidFill>
                <a:latin typeface="+mn-lt"/>
              </a:rPr>
              <a:t>	</a:t>
            </a:r>
            <a:r>
              <a:rPr lang="en-US" sz="1400" b="1" dirty="0" err="1" smtClean="0">
                <a:solidFill>
                  <a:srgbClr val="0070C0"/>
                </a:solidFill>
                <a:latin typeface="+mn-lt"/>
              </a:rPr>
              <a:t>WeatherService</a:t>
            </a:r>
            <a:r>
              <a:rPr lang="en-US" sz="1400" b="1" dirty="0" smtClean="0">
                <a:solidFill>
                  <a:srgbClr val="0070C0"/>
                </a:solidFill>
                <a:latin typeface="+mn-lt"/>
              </a:rPr>
              <a:t> service = </a:t>
            </a:r>
            <a:r>
              <a:rPr lang="en-US" sz="1400" b="1" dirty="0" err="1" smtClean="0">
                <a:solidFill>
                  <a:srgbClr val="0070C0"/>
                </a:solidFill>
                <a:latin typeface="+mn-lt"/>
              </a:rPr>
              <a:t>context.getService</a:t>
            </a:r>
            <a:r>
              <a:rPr lang="en-US" sz="1400" b="1" dirty="0" smtClean="0">
                <a:solidFill>
                  <a:srgbClr val="0070C0"/>
                </a:solidFill>
                <a:latin typeface="+mn-lt"/>
              </a:rPr>
              <a:t>(ref);</a:t>
            </a:r>
          </a:p>
          <a:p>
            <a:pPr marL="342900" lvl="0" indent="-342900">
              <a:spcBef>
                <a:spcPct val="20000"/>
              </a:spcBef>
              <a:buFont typeface="Arial" pitchFamily="34" charset="0"/>
              <a:buChar char="•"/>
              <a:defRPr/>
            </a:pPr>
            <a:r>
              <a:rPr lang="en-US" sz="1400" dirty="0" smtClean="0">
                <a:latin typeface="+mn-lt"/>
              </a:rPr>
              <a:t>Each time you call </a:t>
            </a:r>
            <a:r>
              <a:rPr lang="en-US" sz="1400" dirty="0" err="1" smtClean="0">
                <a:latin typeface="+mn-lt"/>
              </a:rPr>
              <a:t>getService</a:t>
            </a:r>
            <a:r>
              <a:rPr lang="en-US" sz="1400" dirty="0" smtClean="0">
                <a:latin typeface="+mn-lt"/>
              </a:rPr>
              <a:t>(), the registry increments a usage count so it can keep track of who is using a particular service.  We should tell the registry when you’ve finished with a service:</a:t>
            </a:r>
          </a:p>
          <a:p>
            <a:pPr marL="342900" lvl="0" indent="-342900">
              <a:spcBef>
                <a:spcPct val="20000"/>
              </a:spcBef>
              <a:defRPr/>
            </a:pPr>
            <a:r>
              <a:rPr lang="en-US" sz="1400" b="1" dirty="0" smtClean="0">
                <a:solidFill>
                  <a:srgbClr val="0070C0"/>
                </a:solidFill>
                <a:latin typeface="+mn-lt"/>
              </a:rPr>
              <a:t>	</a:t>
            </a:r>
            <a:r>
              <a:rPr lang="en-US" sz="1400" b="1" dirty="0" err="1" smtClean="0">
                <a:solidFill>
                  <a:srgbClr val="0070C0"/>
                </a:solidFill>
                <a:latin typeface="+mn-lt"/>
              </a:rPr>
              <a:t>bundleContext.ungetService</a:t>
            </a:r>
            <a:r>
              <a:rPr lang="en-US" sz="1400" b="1" dirty="0" smtClean="0">
                <a:solidFill>
                  <a:srgbClr val="0070C0"/>
                </a:solidFill>
                <a:latin typeface="+mn-lt"/>
              </a:rPr>
              <a:t>(ref);</a:t>
            </a:r>
          </a:p>
          <a:p>
            <a:pPr marL="342900" lvl="0" indent="-342900">
              <a:spcBef>
                <a:spcPct val="20000"/>
              </a:spcBef>
              <a:defRPr/>
            </a:pPr>
            <a:r>
              <a:rPr lang="en-US" sz="1400" b="1" dirty="0" smtClean="0">
                <a:solidFill>
                  <a:srgbClr val="0070C0"/>
                </a:solidFill>
                <a:latin typeface="+mn-lt"/>
              </a:rPr>
              <a:t>	service  = null;</a:t>
            </a:r>
          </a:p>
          <a:p>
            <a:pPr marL="342900" indent="-342900">
              <a:spcBef>
                <a:spcPct val="20000"/>
              </a:spcBef>
              <a:buFont typeface="Arial" pitchFamily="34" charset="0"/>
              <a:buChar char="•"/>
              <a:defRPr/>
            </a:pPr>
            <a:r>
              <a:rPr lang="en-US" sz="1400" dirty="0" smtClean="0">
                <a:latin typeface="+mj-lt"/>
              </a:rPr>
              <a:t>There are 3 ways to access </a:t>
            </a:r>
            <a:r>
              <a:rPr lang="en-US" sz="1400" dirty="0" err="1" smtClean="0">
                <a:latin typeface="+mj-lt"/>
              </a:rPr>
              <a:t>OSGi</a:t>
            </a:r>
            <a:r>
              <a:rPr lang="en-US" sz="1400" dirty="0" smtClean="0">
                <a:latin typeface="+mj-lt"/>
              </a:rPr>
              <a:t> services: directly through the bundle context, reactively with service listeners, and indirectly using a service tracker.</a:t>
            </a:r>
          </a:p>
          <a:p>
            <a:pPr marL="342900" lvl="0" indent="-342900">
              <a:spcBef>
                <a:spcPct val="20000"/>
              </a:spcBef>
              <a:buFont typeface="Arial" pitchFamily="34" charset="0"/>
              <a:buChar char="•"/>
              <a:defRPr/>
            </a:pPr>
            <a:endParaRPr lang="en-US" sz="1400" b="1" dirty="0" smtClean="0">
              <a:solidFill>
                <a:srgbClr val="0070C0"/>
              </a:solidFill>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OSGI?</a:t>
            </a:r>
          </a:p>
        </p:txBody>
      </p:sp>
      <p:sp>
        <p:nvSpPr>
          <p:cNvPr id="4099" name="Espace réservé du contenu 4"/>
          <p:cNvSpPr>
            <a:spLocks noGrp="1"/>
          </p:cNvSpPr>
          <p:nvPr>
            <p:ph idx="1"/>
          </p:nvPr>
        </p:nvSpPr>
        <p:spPr>
          <a:xfrm>
            <a:off x="457200" y="2071688"/>
            <a:ext cx="8229600" cy="4500562"/>
          </a:xfrm>
        </p:spPr>
        <p:txBody>
          <a:bodyPr/>
          <a:lstStyle/>
          <a:p>
            <a:r>
              <a:rPr lang="en-US" sz="1400" dirty="0" smtClean="0"/>
              <a:t>OSGI (Open Services Gateway initiative) </a:t>
            </a:r>
            <a:r>
              <a:rPr lang="en-US" sz="1400" dirty="0" smtClean="0">
                <a:sym typeface="Wingdings" pitchFamily="2" charset="2"/>
              </a:rPr>
              <a:t></a:t>
            </a:r>
            <a:r>
              <a:rPr lang="en-US" sz="1400" dirty="0" smtClean="0"/>
              <a:t> module system and service platform for the Java programming language that implements a complete and dynamic component model. Applications or components (bundles) can be remotely installed, started, stopped, updated and uninstalled without requiring a reboot.</a:t>
            </a:r>
          </a:p>
          <a:p>
            <a:r>
              <a:rPr lang="en-US" sz="1400" dirty="0" err="1" smtClean="0"/>
              <a:t>OSGi</a:t>
            </a:r>
            <a:r>
              <a:rPr lang="en-US" sz="1400" dirty="0" smtClean="0"/>
              <a:t> enables the creation of highly cohesive, loosely coupled modules that can be composed into larger applications. Each module can be individually developed, tested, deployed, updated, and managed with minimal or no impact to the other modules.</a:t>
            </a:r>
          </a:p>
          <a:p>
            <a:r>
              <a:rPr lang="en-US" sz="1400" dirty="0" smtClean="0"/>
              <a:t>The </a:t>
            </a:r>
            <a:r>
              <a:rPr lang="en-US" sz="1400" dirty="0" err="1" smtClean="0"/>
              <a:t>OSGi</a:t>
            </a:r>
            <a:r>
              <a:rPr lang="en-US" sz="1400" dirty="0" smtClean="0"/>
              <a:t> specification defines a deployment model for Java-based modules. The unit of deployment in </a:t>
            </a:r>
            <a:r>
              <a:rPr lang="en-US" sz="1400" dirty="0" err="1" smtClean="0"/>
              <a:t>OSGi</a:t>
            </a:r>
            <a:r>
              <a:rPr lang="en-US" sz="1400" dirty="0" smtClean="0"/>
              <a:t> is known as a bundle. A bundle can be installed, started, stopped, and uninstalled from the framework, following the life cycle prescribed by the </a:t>
            </a:r>
            <a:r>
              <a:rPr lang="en-US" sz="1400" dirty="0" err="1" smtClean="0"/>
              <a:t>OSGi</a:t>
            </a:r>
            <a:r>
              <a:rPr lang="en-US" sz="1400" dirty="0" smtClean="0"/>
              <a:t> specification.</a:t>
            </a:r>
          </a:p>
          <a:p>
            <a:r>
              <a:rPr lang="en-US" sz="1400" dirty="0" err="1" smtClean="0"/>
              <a:t>OSGi</a:t>
            </a:r>
            <a:r>
              <a:rPr lang="en-US" sz="1400" dirty="0" smtClean="0"/>
              <a:t> also provides a service registry, with which bundles may publish and/or consume services. The services are known by their published interfaces, not by the implementation. This means that the coupling is kept low between service publishers and those that consume their services.</a:t>
            </a:r>
          </a:p>
          <a:p>
            <a:r>
              <a:rPr lang="en-US" sz="1400" dirty="0" smtClean="0"/>
              <a:t>In </a:t>
            </a:r>
            <a:r>
              <a:rPr lang="en-US" sz="1400" dirty="0" err="1" smtClean="0"/>
              <a:t>OSGi</a:t>
            </a:r>
            <a:r>
              <a:rPr lang="en-US" sz="1400" dirty="0" smtClean="0"/>
              <a:t>  each bundle is loaded into its own class space. This makes it possible for a bundle’s internal implementation to evolve without impacting other bundles that depend on its relatively stable public API.</a:t>
            </a:r>
          </a:p>
          <a:p>
            <a:r>
              <a:rPr lang="en-US" sz="1400" dirty="0" err="1" smtClean="0"/>
              <a:t>OSGi</a:t>
            </a:r>
            <a:r>
              <a:rPr lang="en-US" sz="1400" dirty="0" smtClean="0"/>
              <a:t> bundles are discretely identified by a name (bundle’s symbolic name) and version number in the bundle’s manifest.</a:t>
            </a:r>
            <a:endParaRPr lang="fr-CA" sz="1400" dirty="0" smtClean="0"/>
          </a:p>
          <a:p>
            <a:r>
              <a:rPr lang="en-US" sz="1400" dirty="0" err="1" smtClean="0"/>
              <a:t>OSGi</a:t>
            </a:r>
            <a:r>
              <a:rPr lang="en-US" sz="1400" dirty="0" smtClean="0"/>
              <a:t> Specification Release 4 was first released in October 2005. Version 4.1 was released in May 2007. Core and Compendium Version 4.2 was released in September 2009. Enterprise Version 4.2 was released in March 2010. Core Version 4.3 was released in April 2011.</a:t>
            </a:r>
            <a:endParaRPr lang="fr-CA" sz="1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828800"/>
            <a:ext cx="8229600" cy="3581400"/>
          </a:xfrm>
        </p:spPr>
        <p:txBody>
          <a:bodyPr/>
          <a:lstStyle/>
          <a:p>
            <a:pPr lvl="0">
              <a:defRPr/>
            </a:pPr>
            <a:r>
              <a:rPr lang="en-US" sz="1400" dirty="0" smtClean="0"/>
              <a:t>The </a:t>
            </a:r>
            <a:r>
              <a:rPr lang="en-US" sz="1400" dirty="0" err="1" smtClean="0"/>
              <a:t>OSGi</a:t>
            </a:r>
            <a:r>
              <a:rPr lang="en-US" sz="1400" dirty="0" smtClean="0"/>
              <a:t> </a:t>
            </a:r>
            <a:r>
              <a:rPr lang="en-US" sz="1400" b="1" dirty="0" err="1" smtClean="0"/>
              <a:t>ServiceTracker</a:t>
            </a:r>
            <a:r>
              <a:rPr lang="en-US" sz="1400" dirty="0" smtClean="0"/>
              <a:t> class provides a safe way for you to get the benefits of service listeners. This  object can then be opened to begin tracking all services in the OSGI service registry  that match the specified search criteria.</a:t>
            </a:r>
          </a:p>
          <a:p>
            <a:pPr lvl="0">
              <a:defRPr/>
            </a:pPr>
            <a:r>
              <a:rPr lang="en-US" sz="1400" dirty="0" smtClean="0"/>
              <a:t>The </a:t>
            </a:r>
            <a:r>
              <a:rPr lang="en-US" sz="1400" dirty="0" err="1" smtClean="0"/>
              <a:t>ServiceTracker</a:t>
            </a:r>
            <a:r>
              <a:rPr lang="en-US" sz="1400" dirty="0" smtClean="0"/>
              <a:t> object correctly handles all of the details of listening to </a:t>
            </a:r>
            <a:r>
              <a:rPr lang="en-US" sz="1400" dirty="0" err="1" smtClean="0"/>
              <a:t>ServiceEvent</a:t>
            </a:r>
            <a:r>
              <a:rPr lang="en-US" sz="1400" dirty="0" smtClean="0"/>
              <a:t> objects and getting and </a:t>
            </a:r>
            <a:r>
              <a:rPr lang="en-US" sz="1400" dirty="0" err="1" smtClean="0"/>
              <a:t>ungetting</a:t>
            </a:r>
            <a:r>
              <a:rPr lang="en-US" sz="1400" dirty="0" smtClean="0"/>
              <a:t> services. The </a:t>
            </a:r>
            <a:r>
              <a:rPr lang="en-US" sz="1400" i="1" dirty="0" err="1" smtClean="0"/>
              <a:t>getServiceReferences</a:t>
            </a:r>
            <a:r>
              <a:rPr lang="en-US" sz="1400" dirty="0" smtClean="0"/>
              <a:t> method can be called to get references to the services being tracked.  The </a:t>
            </a:r>
            <a:r>
              <a:rPr lang="en-US" sz="1400" i="1" dirty="0" err="1" smtClean="0"/>
              <a:t>getService</a:t>
            </a:r>
            <a:r>
              <a:rPr lang="en-US" sz="1400" dirty="0" smtClean="0"/>
              <a:t> and </a:t>
            </a:r>
            <a:r>
              <a:rPr lang="en-US" sz="1400" i="1" dirty="0" err="1" smtClean="0"/>
              <a:t>getServices</a:t>
            </a:r>
            <a:r>
              <a:rPr lang="en-US" sz="1400" dirty="0" smtClean="0"/>
              <a:t> methods can be called to get the service objects for the tracked service.</a:t>
            </a:r>
          </a:p>
          <a:p>
            <a:pPr lvl="0">
              <a:buNone/>
              <a:defRPr/>
            </a:pPr>
            <a:r>
              <a:rPr lang="en-US" sz="1400" b="1" dirty="0" smtClean="0">
                <a:solidFill>
                  <a:srgbClr val="0070C0"/>
                </a:solidFill>
              </a:rPr>
              <a:t>	</a:t>
            </a:r>
            <a:r>
              <a:rPr lang="en-US" sz="1400" b="1" dirty="0" err="1" smtClean="0">
                <a:solidFill>
                  <a:srgbClr val="0070C0"/>
                </a:solidFill>
              </a:rPr>
              <a:t>ServiceTracker</a:t>
            </a:r>
            <a:r>
              <a:rPr lang="en-US" sz="1400" b="1" dirty="0" smtClean="0">
                <a:solidFill>
                  <a:srgbClr val="0070C0"/>
                </a:solidFill>
              </a:rPr>
              <a:t> </a:t>
            </a:r>
            <a:r>
              <a:rPr lang="en-US" sz="1400" b="1" dirty="0" err="1" smtClean="0">
                <a:solidFill>
                  <a:srgbClr val="0070C0"/>
                </a:solidFill>
              </a:rPr>
              <a:t>httpServiceTracker</a:t>
            </a:r>
            <a:r>
              <a:rPr lang="en-US" sz="1400" b="1" dirty="0" smtClean="0">
                <a:solidFill>
                  <a:srgbClr val="0070C0"/>
                </a:solidFill>
              </a:rPr>
              <a:t> = new </a:t>
            </a:r>
            <a:r>
              <a:rPr lang="en-US" sz="1400" b="1" dirty="0" err="1" smtClean="0">
                <a:solidFill>
                  <a:srgbClr val="0070C0"/>
                </a:solidFill>
              </a:rPr>
              <a:t>ServiceTracker</a:t>
            </a:r>
            <a:r>
              <a:rPr lang="en-US" sz="1400" b="1" dirty="0" smtClean="0">
                <a:solidFill>
                  <a:srgbClr val="0070C0"/>
                </a:solidFill>
              </a:rPr>
              <a:t>(</a:t>
            </a:r>
            <a:r>
              <a:rPr lang="en-US" sz="1400" b="1" dirty="0" err="1" smtClean="0">
                <a:solidFill>
                  <a:srgbClr val="0070C0"/>
                </a:solidFill>
              </a:rPr>
              <a:t>context,HttpService.class.getName</a:t>
            </a:r>
            <a:r>
              <a:rPr lang="en-US" sz="1400" b="1" dirty="0" smtClean="0">
                <a:solidFill>
                  <a:srgbClr val="0070C0"/>
                </a:solidFill>
              </a:rPr>
              <a:t>(), null);</a:t>
            </a:r>
          </a:p>
          <a:p>
            <a:pPr lvl="0">
              <a:buNone/>
              <a:defRPr/>
            </a:pPr>
            <a:r>
              <a:rPr lang="en-US" sz="1400" b="1" dirty="0" smtClean="0">
                <a:solidFill>
                  <a:srgbClr val="0070C0"/>
                </a:solidFill>
              </a:rPr>
              <a:t>	</a:t>
            </a:r>
            <a:r>
              <a:rPr lang="en-US" sz="1400" b="1" dirty="0" err="1" smtClean="0">
                <a:solidFill>
                  <a:srgbClr val="0070C0"/>
                </a:solidFill>
              </a:rPr>
              <a:t>HttpService</a:t>
            </a:r>
            <a:r>
              <a:rPr lang="en-US" sz="1400" b="1" dirty="0" smtClean="0">
                <a:solidFill>
                  <a:srgbClr val="0070C0"/>
                </a:solidFill>
              </a:rPr>
              <a:t> </a:t>
            </a:r>
            <a:r>
              <a:rPr lang="en-US" sz="1400" b="1" dirty="0" err="1" smtClean="0">
                <a:solidFill>
                  <a:srgbClr val="0070C0"/>
                </a:solidFill>
              </a:rPr>
              <a:t>httpService</a:t>
            </a:r>
            <a:r>
              <a:rPr lang="en-US" sz="1400" b="1" dirty="0" smtClean="0">
                <a:solidFill>
                  <a:srgbClr val="0070C0"/>
                </a:solidFill>
              </a:rPr>
              <a:t> = (</a:t>
            </a:r>
            <a:r>
              <a:rPr lang="en-US" sz="1400" b="1" dirty="0" err="1" smtClean="0">
                <a:solidFill>
                  <a:srgbClr val="0070C0"/>
                </a:solidFill>
              </a:rPr>
              <a:t>HttpService</a:t>
            </a:r>
            <a:r>
              <a:rPr lang="en-US" sz="1400" b="1" dirty="0" smtClean="0">
                <a:solidFill>
                  <a:srgbClr val="0070C0"/>
                </a:solidFill>
              </a:rPr>
              <a:t>)</a:t>
            </a:r>
            <a:r>
              <a:rPr lang="en-US" sz="1400" b="1" dirty="0" err="1" smtClean="0">
                <a:solidFill>
                  <a:srgbClr val="0070C0"/>
                </a:solidFill>
              </a:rPr>
              <a:t>httpServiceTracker</a:t>
            </a:r>
            <a:r>
              <a:rPr lang="en-US" sz="1400" b="1" dirty="0" smtClean="0">
                <a:solidFill>
                  <a:srgbClr val="0070C0"/>
                </a:solidFill>
              </a:rPr>
              <a:t> .</a:t>
            </a:r>
            <a:r>
              <a:rPr lang="en-US" sz="1400" b="1" dirty="0" err="1" smtClean="0">
                <a:solidFill>
                  <a:srgbClr val="0070C0"/>
                </a:solidFill>
              </a:rPr>
              <a:t>getService</a:t>
            </a:r>
            <a:r>
              <a:rPr lang="en-US" sz="1400" b="1" dirty="0" smtClean="0">
                <a:solidFill>
                  <a:srgbClr val="0070C0"/>
                </a:solidFill>
              </a:rPr>
              <a:t>();</a:t>
            </a:r>
          </a:p>
          <a:p>
            <a:pPr lvl="0">
              <a:defRPr/>
            </a:pPr>
            <a:r>
              <a:rPr lang="en-US" sz="1400" dirty="0" smtClean="0"/>
              <a:t>The </a:t>
            </a:r>
            <a:r>
              <a:rPr lang="en-US" sz="1400" dirty="0" err="1" smtClean="0"/>
              <a:t>ServiceTracker</a:t>
            </a:r>
            <a:r>
              <a:rPr lang="en-US" sz="1400" dirty="0" smtClean="0"/>
              <a:t> instance should call the </a:t>
            </a:r>
            <a:r>
              <a:rPr lang="en-US" sz="1400" b="1" i="1" dirty="0" smtClean="0"/>
              <a:t>open()</a:t>
            </a:r>
            <a:r>
              <a:rPr lang="en-US" sz="1400" dirty="0" smtClean="0"/>
              <a:t> method in the </a:t>
            </a:r>
            <a:r>
              <a:rPr lang="en-US" sz="1400" dirty="0" err="1" smtClean="0"/>
              <a:t>BundleActivator.start</a:t>
            </a:r>
            <a:r>
              <a:rPr lang="en-US" sz="1400" dirty="0" smtClean="0"/>
              <a:t>() method and </a:t>
            </a:r>
            <a:r>
              <a:rPr lang="en-US" sz="1400" b="1" i="1" dirty="0" smtClean="0"/>
              <a:t>close()</a:t>
            </a:r>
            <a:r>
              <a:rPr lang="en-US" sz="1400" dirty="0" smtClean="0"/>
              <a:t> method in the </a:t>
            </a:r>
            <a:r>
              <a:rPr lang="en-US" sz="1400" dirty="0" err="1" smtClean="0"/>
              <a:t>BundleActivator.stop</a:t>
            </a:r>
            <a:r>
              <a:rPr lang="en-US" sz="1400" dirty="0" smtClean="0"/>
              <a:t>() method.</a:t>
            </a:r>
          </a:p>
          <a:p>
            <a:pPr lvl="0">
              <a:defRPr/>
            </a:pPr>
            <a:r>
              <a:rPr lang="en-US" sz="1400" dirty="0" smtClean="0"/>
              <a:t>Every time a service is added, modified or removed from this the tracking count is incremented and can be retrieve with the </a:t>
            </a:r>
            <a:r>
              <a:rPr lang="en-US" sz="1400" b="1" i="1" dirty="0" err="1" smtClean="0"/>
              <a:t>ServiceTracker.getTrackingCount</a:t>
            </a:r>
            <a:r>
              <a:rPr lang="en-US" sz="1400" b="1" i="1" dirty="0" smtClean="0"/>
              <a:t>()</a:t>
            </a:r>
            <a:r>
              <a:rPr lang="en-US" sz="1400" i="1" dirty="0" smtClean="0"/>
              <a:t> </a:t>
            </a:r>
            <a:r>
              <a:rPr lang="en-US" sz="1400" dirty="0" smtClean="0"/>
              <a:t>method.</a:t>
            </a:r>
          </a:p>
          <a:p>
            <a:pPr>
              <a:defRPr/>
            </a:pPr>
            <a:r>
              <a:rPr lang="en-US" sz="1400" dirty="0" smtClean="0"/>
              <a:t>The </a:t>
            </a:r>
            <a:r>
              <a:rPr lang="en-US" sz="1400" b="1" dirty="0" err="1" smtClean="0"/>
              <a:t>ServiceTrackerCustomizer</a:t>
            </a:r>
            <a:r>
              <a:rPr lang="en-US" sz="1400" dirty="0" smtClean="0"/>
              <a:t> provides a safe way to enhance a tracker by intercepting tracked service instances:</a:t>
            </a:r>
          </a:p>
          <a:p>
            <a:pPr lvl="0">
              <a:defRPr/>
            </a:pPr>
            <a:endParaRPr lang="en-US" sz="1400" dirty="0" smtClean="0"/>
          </a:p>
          <a:p>
            <a:pPr lvl="0">
              <a:defRPr/>
            </a:pPr>
            <a:endParaRPr lang="en-US" sz="1400" dirty="0"/>
          </a:p>
        </p:txBody>
      </p:sp>
      <p:pic>
        <p:nvPicPr>
          <p:cNvPr id="6" name="Picture 4"/>
          <p:cNvPicPr>
            <a:picLocks noChangeAspect="1" noChangeArrowheads="1"/>
          </p:cNvPicPr>
          <p:nvPr/>
        </p:nvPicPr>
        <p:blipFill>
          <a:blip r:embed="rId3" cstate="print"/>
          <a:srcRect/>
          <a:stretch>
            <a:fillRect/>
          </a:stretch>
        </p:blipFill>
        <p:spPr bwMode="auto">
          <a:xfrm>
            <a:off x="1676400" y="5334000"/>
            <a:ext cx="5519737" cy="1337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905000"/>
            <a:ext cx="8229600" cy="3657600"/>
          </a:xfrm>
        </p:spPr>
        <p:txBody>
          <a:bodyPr/>
          <a:lstStyle/>
          <a:p>
            <a:pPr lvl="0">
              <a:defRPr/>
            </a:pPr>
            <a:r>
              <a:rPr lang="en-US" sz="1300" dirty="0" smtClean="0"/>
              <a:t>Like a service listener, a customizer is based on the three major events in the life of a service: adding, modifying, and removing.</a:t>
            </a:r>
          </a:p>
          <a:p>
            <a:pPr lvl="0">
              <a:defRPr/>
            </a:pPr>
            <a:r>
              <a:rPr lang="en-US" sz="1300" dirty="0" smtClean="0"/>
              <a:t>The associated tracker calls this whenever a matching service is added to the </a:t>
            </a:r>
            <a:r>
              <a:rPr lang="en-US" sz="1300" dirty="0" err="1" smtClean="0"/>
              <a:t>OSGi</a:t>
            </a:r>
            <a:r>
              <a:rPr lang="en-US" sz="1300" dirty="0" smtClean="0"/>
              <a:t> service registry.</a:t>
            </a:r>
          </a:p>
          <a:p>
            <a:pPr lvl="0">
              <a:buNone/>
              <a:defRPr/>
            </a:pPr>
            <a:r>
              <a:rPr lang="en-US" sz="1300" b="1" dirty="0" smtClean="0">
                <a:solidFill>
                  <a:srgbClr val="0070C0"/>
                </a:solidFill>
              </a:rPr>
              <a:t>	</a:t>
            </a:r>
            <a:r>
              <a:rPr lang="en-US" sz="1300" b="1" dirty="0" err="1" smtClean="0">
                <a:solidFill>
                  <a:srgbClr val="0070C0"/>
                </a:solidFill>
              </a:rPr>
              <a:t>ServiceTracker</a:t>
            </a:r>
            <a:r>
              <a:rPr lang="en-US" sz="1300" b="1" dirty="0" smtClean="0">
                <a:solidFill>
                  <a:srgbClr val="0070C0"/>
                </a:solidFill>
              </a:rPr>
              <a:t> </a:t>
            </a:r>
            <a:r>
              <a:rPr lang="en-US" sz="1300" b="1" dirty="0" err="1" smtClean="0">
                <a:solidFill>
                  <a:srgbClr val="0070C0"/>
                </a:solidFill>
              </a:rPr>
              <a:t>httpServiceTracker</a:t>
            </a:r>
            <a:r>
              <a:rPr lang="en-US" sz="1300" b="1" dirty="0" smtClean="0">
                <a:solidFill>
                  <a:srgbClr val="0070C0"/>
                </a:solidFill>
              </a:rPr>
              <a:t> = new </a:t>
            </a:r>
            <a:r>
              <a:rPr lang="en-US" sz="1300" b="1" dirty="0" err="1" smtClean="0">
                <a:solidFill>
                  <a:srgbClr val="0070C0"/>
                </a:solidFill>
              </a:rPr>
              <a:t>ServiceTracker</a:t>
            </a:r>
            <a:r>
              <a:rPr lang="en-US" sz="1300" b="1" dirty="0" smtClean="0">
                <a:solidFill>
                  <a:srgbClr val="0070C0"/>
                </a:solidFill>
              </a:rPr>
              <a:t>(</a:t>
            </a:r>
            <a:r>
              <a:rPr lang="en-US" sz="1300" b="1" dirty="0" err="1" smtClean="0">
                <a:solidFill>
                  <a:srgbClr val="0070C0"/>
                </a:solidFill>
              </a:rPr>
              <a:t>context,HttpService.class.getName</a:t>
            </a:r>
            <a:r>
              <a:rPr lang="en-US" sz="1300" b="1" dirty="0" smtClean="0">
                <a:solidFill>
                  <a:srgbClr val="0070C0"/>
                </a:solidFill>
              </a:rPr>
              <a:t>(), new </a:t>
            </a:r>
            <a:r>
              <a:rPr lang="en-US" sz="1300" b="1" dirty="0" err="1" smtClean="0">
                <a:solidFill>
                  <a:srgbClr val="0070C0"/>
                </a:solidFill>
              </a:rPr>
              <a:t>LogDecorator</a:t>
            </a:r>
            <a:r>
              <a:rPr lang="en-US" sz="1300" b="1" dirty="0" smtClean="0">
                <a:solidFill>
                  <a:srgbClr val="0070C0"/>
                </a:solidFill>
              </a:rPr>
              <a:t>());</a:t>
            </a:r>
          </a:p>
          <a:p>
            <a:pPr lvl="0">
              <a:buNone/>
              <a:defRPr/>
            </a:pPr>
            <a:r>
              <a:rPr lang="en-US" sz="1300" b="1" dirty="0" smtClean="0">
                <a:solidFill>
                  <a:srgbClr val="0070C0"/>
                </a:solidFill>
              </a:rPr>
              <a:t>	</a:t>
            </a:r>
            <a:r>
              <a:rPr lang="en-US" sz="1300" b="1" dirty="0" err="1" smtClean="0">
                <a:solidFill>
                  <a:srgbClr val="0070C0"/>
                </a:solidFill>
              </a:rPr>
              <a:t>HttpService</a:t>
            </a:r>
            <a:r>
              <a:rPr lang="en-US" sz="1300" b="1" dirty="0" smtClean="0">
                <a:solidFill>
                  <a:srgbClr val="0070C0"/>
                </a:solidFill>
              </a:rPr>
              <a:t> </a:t>
            </a:r>
            <a:r>
              <a:rPr lang="en-US" sz="1300" b="1" dirty="0" err="1" smtClean="0">
                <a:solidFill>
                  <a:srgbClr val="0070C0"/>
                </a:solidFill>
              </a:rPr>
              <a:t>httpService</a:t>
            </a:r>
            <a:r>
              <a:rPr lang="en-US" sz="1300" b="1" dirty="0" smtClean="0">
                <a:solidFill>
                  <a:srgbClr val="0070C0"/>
                </a:solidFill>
              </a:rPr>
              <a:t> = (</a:t>
            </a:r>
            <a:r>
              <a:rPr lang="en-US" sz="1300" b="1" dirty="0" err="1" smtClean="0">
                <a:solidFill>
                  <a:srgbClr val="0070C0"/>
                </a:solidFill>
              </a:rPr>
              <a:t>HttpService</a:t>
            </a:r>
            <a:r>
              <a:rPr lang="en-US" sz="1300" b="1" dirty="0" smtClean="0">
                <a:solidFill>
                  <a:srgbClr val="0070C0"/>
                </a:solidFill>
              </a:rPr>
              <a:t>)</a:t>
            </a:r>
            <a:r>
              <a:rPr lang="en-US" sz="1300" b="1" dirty="0" err="1" smtClean="0">
                <a:solidFill>
                  <a:srgbClr val="0070C0"/>
                </a:solidFill>
              </a:rPr>
              <a:t>httpServiceTracker</a:t>
            </a:r>
            <a:r>
              <a:rPr lang="en-US" sz="1300" b="1" dirty="0" smtClean="0">
                <a:solidFill>
                  <a:srgbClr val="0070C0"/>
                </a:solidFill>
              </a:rPr>
              <a:t> .</a:t>
            </a:r>
            <a:r>
              <a:rPr lang="en-US" sz="1300" b="1" dirty="0" err="1" smtClean="0">
                <a:solidFill>
                  <a:srgbClr val="0070C0"/>
                </a:solidFill>
              </a:rPr>
              <a:t>getService</a:t>
            </a:r>
            <a:r>
              <a:rPr lang="en-US" sz="1300" b="1" dirty="0" smtClean="0">
                <a:solidFill>
                  <a:srgbClr val="0070C0"/>
                </a:solidFill>
              </a:rPr>
              <a:t>();</a:t>
            </a:r>
          </a:p>
          <a:p>
            <a:pPr lvl="0">
              <a:defRPr/>
            </a:pPr>
            <a:r>
              <a:rPr lang="en-US" sz="1300" dirty="0" smtClean="0"/>
              <a:t>Service tracker customizers are especially useful in separating code from </a:t>
            </a:r>
            <a:r>
              <a:rPr lang="en-US" sz="1300" dirty="0" err="1" smtClean="0"/>
              <a:t>OSGi</a:t>
            </a:r>
            <a:r>
              <a:rPr lang="en-US" sz="1300" dirty="0" smtClean="0"/>
              <a:t> specific interfaces,  because they act as a bridge connecting your application code to the service registry.</a:t>
            </a:r>
          </a:p>
          <a:p>
            <a:pPr lvl="0">
              <a:defRPr/>
            </a:pPr>
            <a:r>
              <a:rPr lang="en-US" sz="1300" dirty="0" smtClean="0"/>
              <a:t>The </a:t>
            </a:r>
            <a:r>
              <a:rPr lang="en-US" sz="1300" dirty="0" err="1" smtClean="0"/>
              <a:t>OSGi</a:t>
            </a:r>
            <a:r>
              <a:rPr lang="en-US" sz="1300" dirty="0" smtClean="0"/>
              <a:t> framework defines a special interface to use when registering a service. The </a:t>
            </a:r>
            <a:r>
              <a:rPr lang="en-US" sz="1300" b="1" dirty="0" err="1" smtClean="0"/>
              <a:t>ServiceFactory</a:t>
            </a:r>
            <a:r>
              <a:rPr lang="en-US" sz="1300" dirty="0" smtClean="0"/>
              <a:t> interface acts as a marker telling the </a:t>
            </a:r>
            <a:r>
              <a:rPr lang="en-US" sz="1300" dirty="0" err="1" smtClean="0"/>
              <a:t>OSGi</a:t>
            </a:r>
            <a:r>
              <a:rPr lang="en-US" sz="1300" dirty="0" smtClean="0"/>
              <a:t> framework to treat the provided instance not as a service,  but as a factory that can create service instances on demand. A factory can potentially create a number of instances at the same time, so it must be thread safe:</a:t>
            </a:r>
          </a:p>
          <a:p>
            <a:pPr lvl="0">
              <a:defRPr/>
            </a:pPr>
            <a:r>
              <a:rPr lang="en-US" sz="1300" dirty="0" smtClean="0"/>
              <a:t>The framework caches factory-created service instances, so a bundle requesting the same service twice receives the same instance. This cached instance is removed only when the bundle has completely finished with a service (that is, the number of calls to get it match the calls to </a:t>
            </a:r>
            <a:r>
              <a:rPr lang="en-US" sz="1300" dirty="0" err="1" smtClean="0"/>
              <a:t>unget</a:t>
            </a:r>
            <a:r>
              <a:rPr lang="en-US" sz="1300" dirty="0" smtClean="0"/>
              <a:t> it), when the bundle has stopped, or when the service factory is unregistered. </a:t>
            </a:r>
          </a:p>
          <a:p>
            <a:pPr lvl="0">
              <a:defRPr/>
            </a:pPr>
            <a:endParaRPr lang="en-US" sz="1400" dirty="0" smtClean="0"/>
          </a:p>
          <a:p>
            <a:pPr lvl="0">
              <a:defRPr/>
            </a:pPr>
            <a:endParaRPr lang="en-US" sz="1400" dirty="0"/>
          </a:p>
        </p:txBody>
      </p:sp>
      <p:pic>
        <p:nvPicPr>
          <p:cNvPr id="8194" name="Picture 2"/>
          <p:cNvPicPr>
            <a:picLocks noChangeAspect="1" noChangeArrowheads="1"/>
          </p:cNvPicPr>
          <p:nvPr/>
        </p:nvPicPr>
        <p:blipFill>
          <a:blip r:embed="rId3" cstate="print"/>
          <a:srcRect/>
          <a:stretch>
            <a:fillRect/>
          </a:stretch>
        </p:blipFill>
        <p:spPr bwMode="auto">
          <a:xfrm>
            <a:off x="2286000" y="5513316"/>
            <a:ext cx="4876800" cy="1116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Services</a:t>
            </a:r>
          </a:p>
        </p:txBody>
      </p:sp>
      <p:sp>
        <p:nvSpPr>
          <p:cNvPr id="5" name="Content Placeholder 4"/>
          <p:cNvSpPr>
            <a:spLocks noGrp="1"/>
          </p:cNvSpPr>
          <p:nvPr>
            <p:ph idx="1"/>
          </p:nvPr>
        </p:nvSpPr>
        <p:spPr>
          <a:xfrm>
            <a:off x="381000" y="1905000"/>
            <a:ext cx="8229600" cy="1371600"/>
          </a:xfrm>
        </p:spPr>
        <p:txBody>
          <a:bodyPr/>
          <a:lstStyle/>
          <a:p>
            <a:pPr lvl="0">
              <a:defRPr/>
            </a:pPr>
            <a:r>
              <a:rPr lang="en-US" sz="1300" dirty="0" smtClean="0"/>
              <a:t>Like a service listener, a customizer is based on the three major events in the life of a service: adding, modifying, and removing.</a:t>
            </a:r>
          </a:p>
          <a:p>
            <a:pPr lvl="0">
              <a:defRPr/>
            </a:pPr>
            <a:r>
              <a:rPr lang="en-US" sz="1300" dirty="0" smtClean="0"/>
              <a:t>Services are important feature that they’re used throughout the </a:t>
            </a:r>
            <a:r>
              <a:rPr lang="en-US" sz="1300" dirty="0" err="1" smtClean="0"/>
              <a:t>OSGi</a:t>
            </a:r>
            <a:r>
              <a:rPr lang="en-US" sz="1300" dirty="0" smtClean="0"/>
              <a:t> specification. Almost all extensions to </a:t>
            </a:r>
            <a:r>
              <a:rPr lang="en-US" sz="1300" dirty="0" err="1" smtClean="0"/>
              <a:t>OSGi</a:t>
            </a:r>
            <a:r>
              <a:rPr lang="en-US" sz="1300" dirty="0" smtClean="0"/>
              <a:t> have been specified as optional add-on services without requiring any changes to the core specification. </a:t>
            </a:r>
          </a:p>
          <a:p>
            <a:pPr lvl="0">
              <a:defRPr/>
            </a:pPr>
            <a:r>
              <a:rPr lang="en-US" sz="1300" dirty="0" smtClean="0"/>
              <a:t>These standard </a:t>
            </a:r>
            <a:r>
              <a:rPr lang="en-US" sz="1300" dirty="0" err="1" smtClean="0"/>
              <a:t>OSGi</a:t>
            </a:r>
            <a:r>
              <a:rPr lang="en-US" sz="1300" dirty="0" smtClean="0"/>
              <a:t> services are divided into two categories: </a:t>
            </a:r>
            <a:r>
              <a:rPr lang="en-US" sz="1300" b="1" dirty="0" smtClean="0"/>
              <a:t>core</a:t>
            </a:r>
            <a:r>
              <a:rPr lang="en-US" sz="1300" dirty="0" smtClean="0"/>
              <a:t> and </a:t>
            </a:r>
            <a:r>
              <a:rPr lang="en-US" sz="1300" b="1" dirty="0" smtClean="0"/>
              <a:t>compendium</a:t>
            </a:r>
            <a:r>
              <a:rPr lang="en-US" sz="1300" dirty="0" smtClean="0"/>
              <a:t>.</a:t>
            </a:r>
          </a:p>
          <a:p>
            <a:pPr lvl="0">
              <a:defRPr/>
            </a:pPr>
            <a:endParaRPr lang="en-US" sz="1300" dirty="0" smtClean="0"/>
          </a:p>
          <a:p>
            <a:pPr lvl="0">
              <a:defRPr/>
            </a:pPr>
            <a:endParaRPr lang="en-US" sz="1400" dirty="0" smtClean="0"/>
          </a:p>
          <a:p>
            <a:pPr lvl="0">
              <a:defRPr/>
            </a:pPr>
            <a:endParaRPr lang="en-US" sz="1400" dirty="0"/>
          </a:p>
        </p:txBody>
      </p:sp>
      <p:graphicFrame>
        <p:nvGraphicFramePr>
          <p:cNvPr id="6" name="Table 5"/>
          <p:cNvGraphicFramePr>
            <a:graphicFrameLocks noGrp="1"/>
          </p:cNvGraphicFramePr>
          <p:nvPr/>
        </p:nvGraphicFramePr>
        <p:xfrm>
          <a:off x="685800" y="3124200"/>
          <a:ext cx="8077200" cy="3169205"/>
        </p:xfrm>
        <a:graphic>
          <a:graphicData uri="http://schemas.openxmlformats.org/drawingml/2006/table">
            <a:tbl>
              <a:tblPr firstRow="1" bandRow="1">
                <a:tableStyleId>{5C22544A-7EE6-4342-B048-85BDC9FD1C3A}</a:tableStyleId>
              </a:tblPr>
              <a:tblGrid>
                <a:gridCol w="1828800"/>
                <a:gridCol w="1447800"/>
                <a:gridCol w="4800600"/>
              </a:tblGrid>
              <a:tr h="310107">
                <a:tc>
                  <a:txBody>
                    <a:bodyPr/>
                    <a:lstStyle/>
                    <a:p>
                      <a:pPr algn="ctr"/>
                      <a:r>
                        <a:rPr lang="en-US" sz="1800" b="1" kern="1200" baseline="0" dirty="0" smtClean="0">
                          <a:solidFill>
                            <a:schemeClr val="lt1"/>
                          </a:solidFill>
                          <a:latin typeface="+mn-lt"/>
                          <a:ea typeface="+mn-ea"/>
                          <a:cs typeface="+mn-cs"/>
                        </a:rPr>
                        <a:t>Service</a:t>
                      </a:r>
                      <a:endParaRPr lang="en-US" dirty="0"/>
                    </a:p>
                  </a:txBody>
                  <a:tcPr/>
                </a:tc>
                <a:tc>
                  <a:txBody>
                    <a:bodyPr/>
                    <a:lstStyle/>
                    <a:p>
                      <a:pPr algn="ctr"/>
                      <a:r>
                        <a:rPr lang="en-US" sz="1800" b="1" kern="1200" baseline="0" dirty="0" smtClean="0">
                          <a:solidFill>
                            <a:schemeClr val="lt1"/>
                          </a:solidFill>
                          <a:latin typeface="+mn-lt"/>
                          <a:ea typeface="+mn-ea"/>
                          <a:cs typeface="+mn-cs"/>
                        </a:rPr>
                        <a:t>Type</a:t>
                      </a:r>
                      <a:endParaRPr lang="en-US" dirty="0"/>
                    </a:p>
                  </a:txBody>
                  <a:tcPr/>
                </a:tc>
                <a:tc>
                  <a:txBody>
                    <a:bodyPr/>
                    <a:lstStyle/>
                    <a:p>
                      <a:pPr algn="ctr"/>
                      <a:r>
                        <a:rPr lang="en-US" sz="1800" b="1" kern="1200" baseline="0" dirty="0" smtClean="0">
                          <a:solidFill>
                            <a:schemeClr val="lt1"/>
                          </a:solidFill>
                          <a:latin typeface="+mn-lt"/>
                          <a:ea typeface="+mn-ea"/>
                          <a:cs typeface="+mn-cs"/>
                        </a:rPr>
                        <a:t>Description</a:t>
                      </a:r>
                      <a:endParaRPr lang="en-US" dirty="0"/>
                    </a:p>
                  </a:txBody>
                  <a:tcPr/>
                </a:tc>
              </a:tr>
              <a:tr h="310107">
                <a:tc>
                  <a:txBody>
                    <a:bodyPr/>
                    <a:lstStyle/>
                    <a:p>
                      <a:pPr algn="l"/>
                      <a:r>
                        <a:rPr lang="en-US" sz="1500" kern="1200" baseline="0" dirty="0" smtClean="0">
                          <a:solidFill>
                            <a:schemeClr val="dk1"/>
                          </a:solidFill>
                          <a:latin typeface="+mn-lt"/>
                          <a:ea typeface="+mn-ea"/>
                          <a:cs typeface="+mn-cs"/>
                        </a:rPr>
                        <a:t>Package Admin</a:t>
                      </a:r>
                      <a:endParaRPr lang="en-US" sz="1500" dirty="0"/>
                    </a:p>
                  </a:txBody>
                  <a:tcPr/>
                </a:tc>
                <a:tc>
                  <a:txBody>
                    <a:bodyPr/>
                    <a:lstStyle/>
                    <a:p>
                      <a:pPr algn="ctr"/>
                      <a:r>
                        <a:rPr lang="en-US" sz="1500" kern="1200" baseline="0" dirty="0" smtClean="0">
                          <a:solidFill>
                            <a:schemeClr val="dk1"/>
                          </a:solidFill>
                          <a:latin typeface="+mn-lt"/>
                          <a:ea typeface="+mn-ea"/>
                          <a:cs typeface="+mn-cs"/>
                        </a:rPr>
                        <a:t>Core</a:t>
                      </a:r>
                      <a:endParaRPr lang="en-US" sz="1500" dirty="0"/>
                    </a:p>
                  </a:txBody>
                  <a:tcPr/>
                </a:tc>
                <a:tc>
                  <a:txBody>
                    <a:bodyPr/>
                    <a:lstStyle/>
                    <a:p>
                      <a:pPr algn="l"/>
                      <a:r>
                        <a:rPr lang="en-US" sz="1500" kern="1200" baseline="0" dirty="0" smtClean="0">
                          <a:solidFill>
                            <a:schemeClr val="dk1"/>
                          </a:solidFill>
                          <a:latin typeface="+mn-lt"/>
                          <a:ea typeface="+mn-ea"/>
                          <a:cs typeface="+mn-cs"/>
                        </a:rPr>
                        <a:t>Manages bundle updates and discovers who exports what.</a:t>
                      </a:r>
                      <a:endParaRPr lang="en-US" sz="1500" dirty="0"/>
                    </a:p>
                  </a:txBody>
                  <a:tcPr/>
                </a:tc>
              </a:tr>
              <a:tr h="310107">
                <a:tc>
                  <a:txBody>
                    <a:bodyPr/>
                    <a:lstStyle/>
                    <a:p>
                      <a:pPr algn="l"/>
                      <a:r>
                        <a:rPr lang="en-US" sz="1500" kern="1200" baseline="0" dirty="0" smtClean="0">
                          <a:solidFill>
                            <a:schemeClr val="dk1"/>
                          </a:solidFill>
                          <a:latin typeface="+mn-lt"/>
                          <a:ea typeface="+mn-ea"/>
                          <a:cs typeface="+mn-cs"/>
                        </a:rPr>
                        <a:t>Start Level</a:t>
                      </a:r>
                      <a:endParaRPr lang="en-US" sz="1500" dirty="0"/>
                    </a:p>
                  </a:txBody>
                  <a:tcPr/>
                </a:tc>
                <a:tc>
                  <a:txBody>
                    <a:bodyPr/>
                    <a:lstStyle/>
                    <a:p>
                      <a:pPr algn="ctr"/>
                      <a:r>
                        <a:rPr lang="en-US" sz="1500" kern="1200" baseline="0" dirty="0" smtClean="0">
                          <a:solidFill>
                            <a:schemeClr val="dk1"/>
                          </a:solidFill>
                          <a:latin typeface="+mn-lt"/>
                          <a:ea typeface="+mn-ea"/>
                          <a:cs typeface="+mn-cs"/>
                        </a:rPr>
                        <a:t>Core</a:t>
                      </a:r>
                      <a:endParaRPr lang="en-US" sz="1500" dirty="0"/>
                    </a:p>
                  </a:txBody>
                  <a:tcPr/>
                </a:tc>
                <a:tc>
                  <a:txBody>
                    <a:bodyPr/>
                    <a:lstStyle/>
                    <a:p>
                      <a:pPr algn="l"/>
                      <a:r>
                        <a:rPr lang="en-US" sz="1500" kern="1200" baseline="0" dirty="0" smtClean="0">
                          <a:solidFill>
                            <a:schemeClr val="dk1"/>
                          </a:solidFill>
                          <a:latin typeface="+mn-lt"/>
                          <a:ea typeface="+mn-ea"/>
                          <a:cs typeface="+mn-cs"/>
                        </a:rPr>
                        <a:t>Queries and controls framework and bundle start levels</a:t>
                      </a:r>
                      <a:endParaRPr lang="en-US" sz="1500" dirty="0"/>
                    </a:p>
                  </a:txBody>
                  <a:tcPr/>
                </a:tc>
              </a:tr>
              <a:tr h="310107">
                <a:tc>
                  <a:txBody>
                    <a:bodyPr/>
                    <a:lstStyle/>
                    <a:p>
                      <a:pPr algn="l"/>
                      <a:r>
                        <a:rPr lang="en-US" sz="1500" kern="1200" baseline="0" dirty="0" smtClean="0">
                          <a:solidFill>
                            <a:schemeClr val="dk1"/>
                          </a:solidFill>
                          <a:latin typeface="+mn-lt"/>
                          <a:ea typeface="+mn-ea"/>
                          <a:cs typeface="+mn-cs"/>
                        </a:rPr>
                        <a:t>Permission Admin</a:t>
                      </a:r>
                      <a:endParaRPr lang="en-US" sz="1500" dirty="0"/>
                    </a:p>
                  </a:txBody>
                  <a:tcPr/>
                </a:tc>
                <a:tc>
                  <a:txBody>
                    <a:bodyPr/>
                    <a:lstStyle/>
                    <a:p>
                      <a:pPr algn="ctr"/>
                      <a:r>
                        <a:rPr lang="en-US" sz="1500" kern="1200" baseline="0" dirty="0" smtClean="0">
                          <a:solidFill>
                            <a:schemeClr val="dk1"/>
                          </a:solidFill>
                          <a:latin typeface="+mn-lt"/>
                          <a:ea typeface="+mn-ea"/>
                          <a:cs typeface="+mn-cs"/>
                        </a:rPr>
                        <a:t>Core</a:t>
                      </a:r>
                      <a:endParaRPr lang="en-US" sz="1500" dirty="0"/>
                    </a:p>
                  </a:txBody>
                  <a:tcPr/>
                </a:tc>
                <a:tc>
                  <a:txBody>
                    <a:bodyPr/>
                    <a:lstStyle/>
                    <a:p>
                      <a:pPr algn="l"/>
                      <a:r>
                        <a:rPr lang="en-US" sz="1500" kern="1200" baseline="0" dirty="0" smtClean="0">
                          <a:solidFill>
                            <a:schemeClr val="dk1"/>
                          </a:solidFill>
                          <a:latin typeface="+mn-lt"/>
                          <a:ea typeface="+mn-ea"/>
                          <a:cs typeface="+mn-cs"/>
                        </a:rPr>
                        <a:t>Manages bundle and service permissions</a:t>
                      </a:r>
                      <a:endParaRPr lang="en-US" sz="1500" dirty="0"/>
                    </a:p>
                  </a:txBody>
                  <a:tcPr/>
                </a:tc>
              </a:tr>
              <a:tr h="310107">
                <a:tc>
                  <a:txBody>
                    <a:bodyPr/>
                    <a:lstStyle/>
                    <a:p>
                      <a:pPr algn="l"/>
                      <a:r>
                        <a:rPr lang="en-US" sz="1500" kern="1200" baseline="0" dirty="0" smtClean="0">
                          <a:solidFill>
                            <a:schemeClr val="dk1"/>
                          </a:solidFill>
                          <a:latin typeface="+mn-lt"/>
                          <a:ea typeface="+mn-ea"/>
                          <a:cs typeface="+mn-cs"/>
                        </a:rPr>
                        <a:t>URL Handlers</a:t>
                      </a:r>
                      <a:endParaRPr lang="en-US" sz="1500" dirty="0"/>
                    </a:p>
                  </a:txBody>
                  <a:tcPr/>
                </a:tc>
                <a:tc>
                  <a:txBody>
                    <a:bodyPr/>
                    <a:lstStyle/>
                    <a:p>
                      <a:pPr algn="ctr"/>
                      <a:r>
                        <a:rPr lang="en-US" sz="1500" kern="1200" baseline="0" dirty="0" smtClean="0">
                          <a:solidFill>
                            <a:schemeClr val="dk1"/>
                          </a:solidFill>
                          <a:latin typeface="+mn-lt"/>
                          <a:ea typeface="+mn-ea"/>
                          <a:cs typeface="+mn-cs"/>
                        </a:rPr>
                        <a:t>Core</a:t>
                      </a:r>
                      <a:endParaRPr lang="en-US" sz="1500" dirty="0"/>
                    </a:p>
                  </a:txBody>
                  <a:tcPr/>
                </a:tc>
                <a:tc>
                  <a:txBody>
                    <a:bodyPr/>
                    <a:lstStyle/>
                    <a:p>
                      <a:pPr algn="l"/>
                      <a:r>
                        <a:rPr lang="en-US" sz="1500" kern="1200" baseline="0" dirty="0" smtClean="0">
                          <a:solidFill>
                            <a:schemeClr val="dk1"/>
                          </a:solidFill>
                          <a:latin typeface="+mn-lt"/>
                          <a:ea typeface="+mn-ea"/>
                          <a:cs typeface="+mn-cs"/>
                        </a:rPr>
                        <a:t>Handles dynamic URL streams</a:t>
                      </a:r>
                      <a:endParaRPr lang="en-US" sz="1500" dirty="0"/>
                    </a:p>
                  </a:txBody>
                  <a:tcPr/>
                </a:tc>
              </a:tr>
              <a:tr h="310107">
                <a:tc>
                  <a:txBody>
                    <a:bodyPr/>
                    <a:lstStyle/>
                    <a:p>
                      <a:pPr algn="l"/>
                      <a:r>
                        <a:rPr lang="en-US" sz="1500" kern="1200" baseline="0" dirty="0" smtClean="0">
                          <a:solidFill>
                            <a:schemeClr val="dk1"/>
                          </a:solidFill>
                          <a:latin typeface="+mn-lt"/>
                          <a:ea typeface="+mn-ea"/>
                          <a:cs typeface="+mn-cs"/>
                        </a:rPr>
                        <a:t>Event Admin</a:t>
                      </a:r>
                      <a:endParaRPr lang="en-US" sz="1500" dirty="0"/>
                    </a:p>
                  </a:txBody>
                  <a:tcPr/>
                </a:tc>
                <a:tc>
                  <a:txBody>
                    <a:bodyPr/>
                    <a:lstStyle/>
                    <a:p>
                      <a:pPr algn="ctr"/>
                      <a:r>
                        <a:rPr lang="en-US" sz="1500" kern="1200" baseline="0" dirty="0" smtClean="0">
                          <a:solidFill>
                            <a:schemeClr val="dk1"/>
                          </a:solidFill>
                          <a:latin typeface="+mn-lt"/>
                          <a:ea typeface="+mn-ea"/>
                          <a:cs typeface="+mn-cs"/>
                        </a:rPr>
                        <a:t>Compendium</a:t>
                      </a:r>
                      <a:endParaRPr lang="en-US" sz="1500" dirty="0"/>
                    </a:p>
                  </a:txBody>
                  <a:tcPr/>
                </a:tc>
                <a:tc>
                  <a:txBody>
                    <a:bodyPr/>
                    <a:lstStyle/>
                    <a:p>
                      <a:pPr algn="l"/>
                      <a:r>
                        <a:rPr lang="en-US" sz="1500" kern="1200" baseline="0" dirty="0" smtClean="0">
                          <a:solidFill>
                            <a:schemeClr val="dk1"/>
                          </a:solidFill>
                          <a:latin typeface="+mn-lt"/>
                          <a:ea typeface="+mn-ea"/>
                          <a:cs typeface="+mn-cs"/>
                        </a:rPr>
                        <a:t>Provides a topic-based publish-subscribe event model</a:t>
                      </a:r>
                      <a:endParaRPr lang="en-US" sz="1500" dirty="0"/>
                    </a:p>
                  </a:txBody>
                  <a:tcPr/>
                </a:tc>
              </a:tr>
              <a:tr h="334565">
                <a:tc>
                  <a:txBody>
                    <a:bodyPr/>
                    <a:lstStyle/>
                    <a:p>
                      <a:pPr algn="l"/>
                      <a:r>
                        <a:rPr lang="en-US" sz="1500" kern="1200" baseline="0" dirty="0" smtClean="0">
                          <a:solidFill>
                            <a:schemeClr val="dk1"/>
                          </a:solidFill>
                          <a:latin typeface="+mn-lt"/>
                          <a:ea typeface="+mn-ea"/>
                          <a:cs typeface="+mn-cs"/>
                        </a:rPr>
                        <a:t>Configuration Admin</a:t>
                      </a:r>
                      <a:endParaRPr lang="en-US" sz="1500" dirty="0"/>
                    </a:p>
                  </a:txBody>
                  <a:tcPr/>
                </a:tc>
                <a:tc>
                  <a:txBody>
                    <a:bodyPr/>
                    <a:lstStyle/>
                    <a:p>
                      <a:pPr algn="ctr"/>
                      <a:r>
                        <a:rPr lang="en-US" sz="1500" kern="1200" baseline="0" dirty="0" smtClean="0">
                          <a:solidFill>
                            <a:schemeClr val="dk1"/>
                          </a:solidFill>
                          <a:latin typeface="+mn-lt"/>
                          <a:ea typeface="+mn-ea"/>
                          <a:cs typeface="+mn-cs"/>
                        </a:rPr>
                        <a:t>Compendium</a:t>
                      </a:r>
                      <a:endParaRPr lang="en-US" sz="1500" dirty="0"/>
                    </a:p>
                  </a:txBody>
                  <a:tcPr/>
                </a:tc>
                <a:tc>
                  <a:txBody>
                    <a:bodyPr/>
                    <a:lstStyle/>
                    <a:p>
                      <a:pPr algn="l"/>
                      <a:r>
                        <a:rPr lang="en-US" sz="1500" kern="1200" baseline="0" dirty="0" smtClean="0">
                          <a:solidFill>
                            <a:schemeClr val="dk1"/>
                          </a:solidFill>
                          <a:latin typeface="+mn-lt"/>
                          <a:ea typeface="+mn-ea"/>
                          <a:cs typeface="+mn-cs"/>
                        </a:rPr>
                        <a:t>Manages and persists configuration data</a:t>
                      </a:r>
                      <a:endParaRPr lang="en-US" sz="1500" dirty="0"/>
                    </a:p>
                  </a:txBody>
                  <a:tcPr/>
                </a:tc>
              </a:tr>
              <a:tr h="310107">
                <a:tc>
                  <a:txBody>
                    <a:bodyPr/>
                    <a:lstStyle/>
                    <a:p>
                      <a:pPr algn="l"/>
                      <a:r>
                        <a:rPr lang="en-US" sz="1500" kern="1200" baseline="0" dirty="0" smtClean="0">
                          <a:solidFill>
                            <a:schemeClr val="dk1"/>
                          </a:solidFill>
                          <a:latin typeface="+mn-lt"/>
                          <a:ea typeface="+mn-ea"/>
                          <a:cs typeface="+mn-cs"/>
                        </a:rPr>
                        <a:t>User Admin</a:t>
                      </a:r>
                      <a:endParaRPr lang="en-US" sz="1500" dirty="0"/>
                    </a:p>
                  </a:txBody>
                  <a:tcPr/>
                </a:tc>
                <a:tc>
                  <a:txBody>
                    <a:bodyPr/>
                    <a:lstStyle/>
                    <a:p>
                      <a:pPr algn="ctr"/>
                      <a:r>
                        <a:rPr lang="en-US" sz="1500" kern="1200" baseline="0" dirty="0" smtClean="0">
                          <a:solidFill>
                            <a:schemeClr val="dk1"/>
                          </a:solidFill>
                          <a:latin typeface="+mn-lt"/>
                          <a:ea typeface="+mn-ea"/>
                          <a:cs typeface="+mn-cs"/>
                        </a:rPr>
                        <a:t>Compendium</a:t>
                      </a:r>
                      <a:endParaRPr lang="en-US" sz="1500" dirty="0"/>
                    </a:p>
                  </a:txBody>
                  <a:tcPr/>
                </a:tc>
                <a:tc>
                  <a:txBody>
                    <a:bodyPr/>
                    <a:lstStyle/>
                    <a:p>
                      <a:pPr algn="l"/>
                      <a:r>
                        <a:rPr lang="en-US" sz="1500" kern="1200" baseline="0" dirty="0" smtClean="0">
                          <a:solidFill>
                            <a:schemeClr val="dk1"/>
                          </a:solidFill>
                          <a:latin typeface="+mn-lt"/>
                          <a:ea typeface="+mn-ea"/>
                          <a:cs typeface="+mn-cs"/>
                        </a:rPr>
                        <a:t>Performs role-based authentication and authorization</a:t>
                      </a:r>
                      <a:endParaRPr lang="en-US" sz="1500" dirty="0"/>
                    </a:p>
                  </a:txBody>
                  <a:tcPr/>
                </a:tc>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kern="1200" baseline="0" dirty="0" smtClean="0">
                          <a:solidFill>
                            <a:schemeClr val="dk1"/>
                          </a:solidFill>
                          <a:latin typeface="+mn-lt"/>
                          <a:ea typeface="+mn-ea"/>
                          <a:cs typeface="+mn-cs"/>
                        </a:rPr>
                        <a:t>HTTP</a:t>
                      </a:r>
                      <a:endParaRPr lang="en-US" sz="1500" dirty="0" smtClean="0"/>
                    </a:p>
                    <a:p>
                      <a:pPr algn="l"/>
                      <a:endParaRPr lang="en-US" sz="1500" dirty="0"/>
                    </a:p>
                  </a:txBody>
                  <a:tcPr/>
                </a:tc>
                <a:tc>
                  <a:txBody>
                    <a:bodyPr/>
                    <a:lstStyle/>
                    <a:p>
                      <a:pPr algn="ctr"/>
                      <a:r>
                        <a:rPr lang="en-US" sz="1500" kern="1200" baseline="0" dirty="0" smtClean="0">
                          <a:solidFill>
                            <a:schemeClr val="dk1"/>
                          </a:solidFill>
                          <a:latin typeface="+mn-lt"/>
                          <a:ea typeface="+mn-ea"/>
                          <a:cs typeface="+mn-cs"/>
                        </a:rPr>
                        <a:t>Compendium</a:t>
                      </a:r>
                      <a:endParaRPr lang="en-US" sz="1500" dirty="0"/>
                    </a:p>
                  </a:txBody>
                  <a:tcPr/>
                </a:tc>
                <a:tc>
                  <a:txBody>
                    <a:bodyPr/>
                    <a:lstStyle/>
                    <a:p>
                      <a:pPr algn="l"/>
                      <a:r>
                        <a:rPr lang="en-US" sz="1500" kern="1200" baseline="0" dirty="0" smtClean="0">
                          <a:solidFill>
                            <a:schemeClr val="dk1"/>
                          </a:solidFill>
                          <a:latin typeface="+mn-lt"/>
                          <a:ea typeface="+mn-ea"/>
                          <a:cs typeface="+mn-cs"/>
                        </a:rPr>
                        <a:t>Puts simple </a:t>
                      </a:r>
                      <a:r>
                        <a:rPr lang="en-US" sz="1500" kern="1200" baseline="0" dirty="0" err="1" smtClean="0">
                          <a:solidFill>
                            <a:schemeClr val="dk1"/>
                          </a:solidFill>
                          <a:latin typeface="+mn-lt"/>
                          <a:ea typeface="+mn-ea"/>
                          <a:cs typeface="+mn-cs"/>
                        </a:rPr>
                        <a:t>servlets</a:t>
                      </a:r>
                      <a:r>
                        <a:rPr lang="en-US" sz="1500" kern="1200" baseline="0" dirty="0" smtClean="0">
                          <a:solidFill>
                            <a:schemeClr val="dk1"/>
                          </a:solidFill>
                          <a:latin typeface="+mn-lt"/>
                          <a:ea typeface="+mn-ea"/>
                          <a:cs typeface="+mn-cs"/>
                        </a:rPr>
                        <a:t> and resources onto the web</a:t>
                      </a:r>
                      <a:endParaRPr lang="en-US" sz="1500"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Internals</a:t>
            </a:r>
            <a:endParaRPr lang="fr-CA" dirty="0" smtClean="0">
              <a:solidFill>
                <a:schemeClr val="bg1"/>
              </a:solidFill>
            </a:endParaRPr>
          </a:p>
        </p:txBody>
      </p:sp>
      <p:sp>
        <p:nvSpPr>
          <p:cNvPr id="5" name="Content Placeholder 4"/>
          <p:cNvSpPr>
            <a:spLocks noGrp="1"/>
          </p:cNvSpPr>
          <p:nvPr>
            <p:ph idx="1"/>
          </p:nvPr>
        </p:nvSpPr>
        <p:spPr>
          <a:xfrm>
            <a:off x="381000" y="1981200"/>
            <a:ext cx="8229600" cy="3124200"/>
          </a:xfrm>
        </p:spPr>
        <p:txBody>
          <a:bodyPr/>
          <a:lstStyle/>
          <a:p>
            <a:pPr lvl="0">
              <a:defRPr/>
            </a:pPr>
            <a:r>
              <a:rPr lang="en-US" sz="1400" dirty="0" smtClean="0"/>
              <a:t>The Export-Package and Import-Package metadata declarations included in bundle manifests form the backbone of the </a:t>
            </a:r>
            <a:r>
              <a:rPr lang="en-US" sz="1400" dirty="0" err="1" smtClean="0"/>
              <a:t>OSGi</a:t>
            </a:r>
            <a:r>
              <a:rPr lang="en-US" sz="1400" dirty="0" smtClean="0"/>
              <a:t> bundle dependency model. One of the most important tasks performed by the </a:t>
            </a:r>
            <a:r>
              <a:rPr lang="en-US" sz="1400" dirty="0" err="1" smtClean="0"/>
              <a:t>OSGi</a:t>
            </a:r>
            <a:r>
              <a:rPr lang="en-US" sz="1400" dirty="0" smtClean="0"/>
              <a:t> framework is automating dependency management, which is called bundle dependency resolution.</a:t>
            </a:r>
          </a:p>
          <a:p>
            <a:pPr lvl="0">
              <a:defRPr/>
            </a:pPr>
            <a:r>
              <a:rPr lang="en-US" sz="1400" dirty="0" smtClean="0"/>
              <a:t>A bundle’s dependencies must be resolved by the framework before the bundle can be used and the dependency resolution algorithm is sophisticated.</a:t>
            </a:r>
          </a:p>
          <a:p>
            <a:pPr lvl="0">
              <a:defRPr/>
            </a:pPr>
            <a:r>
              <a:rPr lang="en-US" sz="1400" dirty="0" smtClean="0"/>
              <a:t>Transitive dependencies occur when bundle A depends on packages from bundle B and bundle B in turn depends on packages from bundle C. To use bundle A, you need to resolve the dependencies of both bundle B and bundle C.</a:t>
            </a:r>
          </a:p>
          <a:p>
            <a:r>
              <a:rPr lang="en-US" sz="1400" dirty="0" smtClean="0"/>
              <a:t>If any dependency can’t be satisfied, then the resolve fails, and the instigating bundle can’t be used until its dependencies are satisfied.</a:t>
            </a:r>
          </a:p>
          <a:p>
            <a:r>
              <a:rPr lang="en-US" sz="1400" dirty="0" smtClean="0"/>
              <a:t>At execution time, each </a:t>
            </a:r>
            <a:r>
              <a:rPr lang="en-US" sz="1400" dirty="0" err="1" smtClean="0"/>
              <a:t>OSGi</a:t>
            </a:r>
            <a:r>
              <a:rPr lang="en-US" sz="1400" dirty="0" smtClean="0"/>
              <a:t> bundle has a class loader associated with it, which is how the bundle gains access to all the classes to which it should have access.</a:t>
            </a:r>
          </a:p>
          <a:p>
            <a:endParaRPr lang="en-US" sz="1400" dirty="0" smtClean="0"/>
          </a:p>
          <a:p>
            <a:pPr lvl="0">
              <a:defRPr/>
            </a:pP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1752600" y="5094071"/>
            <a:ext cx="5029200" cy="925729"/>
          </a:xfrm>
          <a:prstGeom prst="rect">
            <a:avLst/>
          </a:prstGeom>
          <a:noFill/>
          <a:ln w="9525">
            <a:noFill/>
            <a:miter lim="800000"/>
            <a:headEnd/>
            <a:tailEnd/>
          </a:ln>
          <a:effectLst/>
        </p:spPr>
      </p:pic>
      <p:sp>
        <p:nvSpPr>
          <p:cNvPr id="6" name="TextBox 5"/>
          <p:cNvSpPr txBox="1"/>
          <p:nvPr/>
        </p:nvSpPr>
        <p:spPr>
          <a:xfrm>
            <a:off x="533400" y="6096000"/>
            <a:ext cx="8229600" cy="738664"/>
          </a:xfrm>
          <a:prstGeom prst="rect">
            <a:avLst/>
          </a:prstGeom>
          <a:noFill/>
        </p:spPr>
        <p:txBody>
          <a:bodyPr wrap="square" rtlCol="0">
            <a:spAutoFit/>
          </a:bodyPr>
          <a:lstStyle/>
          <a:p>
            <a:pPr lvl="0"/>
            <a:r>
              <a:rPr lang="en-US" sz="1400" dirty="0" smtClean="0">
                <a:latin typeface="+mj-lt"/>
              </a:rPr>
              <a:t>Transitive dependencies occur when bundle A depends on packages from bundle B and bundle B depends on packages from bundle C. To use A, you need to resolve the dependencies from B and C.</a:t>
            </a:r>
          </a:p>
          <a:p>
            <a:pPr>
              <a:buFont typeface="Arial" pitchFamily="34" charset="0"/>
              <a:buChar char="•"/>
            </a:pPr>
            <a:endParaRPr lang="en-US" sz="1400"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Internals</a:t>
            </a:r>
            <a:endParaRPr lang="fr-CA" dirty="0" smtClean="0">
              <a:solidFill>
                <a:schemeClr val="bg1"/>
              </a:solidFill>
            </a:endParaRPr>
          </a:p>
        </p:txBody>
      </p:sp>
      <p:sp>
        <p:nvSpPr>
          <p:cNvPr id="5" name="Content Placeholder 4"/>
          <p:cNvSpPr>
            <a:spLocks noGrp="1"/>
          </p:cNvSpPr>
          <p:nvPr>
            <p:ph idx="1"/>
          </p:nvPr>
        </p:nvSpPr>
        <p:spPr>
          <a:xfrm>
            <a:off x="381000" y="1828800"/>
            <a:ext cx="8229600" cy="2362200"/>
          </a:xfrm>
        </p:spPr>
        <p:txBody>
          <a:bodyPr/>
          <a:lstStyle/>
          <a:p>
            <a:r>
              <a:rPr lang="en-US" sz="1300" dirty="0" smtClean="0"/>
              <a:t>What happens when multiple candidates are available to resolve the same dependency? A web application needs to import the </a:t>
            </a:r>
            <a:r>
              <a:rPr lang="en-US" sz="1300" b="1" i="1" dirty="0" err="1" smtClean="0"/>
              <a:t>javax.servlet</a:t>
            </a:r>
            <a:r>
              <a:rPr lang="en-US" sz="1300" dirty="0" smtClean="0"/>
              <a:t> package and both a </a:t>
            </a:r>
            <a:r>
              <a:rPr lang="en-US" sz="1300" dirty="0" err="1" smtClean="0"/>
              <a:t>servlet</a:t>
            </a:r>
            <a:r>
              <a:rPr lang="en-US" sz="1300" dirty="0" smtClean="0"/>
              <a:t> API bundle and a Tomcat bundle provide the package.</a:t>
            </a:r>
          </a:p>
          <a:p>
            <a:r>
              <a:rPr lang="en-US" sz="1300" dirty="0" smtClean="0"/>
              <a:t>When the framework tries to resolve the dependencies of the web application, it determines that the web application requires </a:t>
            </a:r>
            <a:r>
              <a:rPr lang="en-US" sz="1300" dirty="0" err="1" smtClean="0"/>
              <a:t>javax.servlet</a:t>
            </a:r>
            <a:r>
              <a:rPr lang="en-US" sz="1300" dirty="0" smtClean="0"/>
              <a:t> with a minimum version of 2.4.0 and both the </a:t>
            </a:r>
            <a:r>
              <a:rPr lang="en-US" sz="1300" dirty="0" err="1" smtClean="0"/>
              <a:t>servlet</a:t>
            </a:r>
            <a:r>
              <a:rPr lang="en-US" sz="1300" dirty="0" smtClean="0"/>
              <a:t> API and Tomcat bundles meet this requirement.</a:t>
            </a:r>
          </a:p>
          <a:p>
            <a:r>
              <a:rPr lang="en-US" sz="1300" dirty="0" smtClean="0"/>
              <a:t>The framework favors the highest matching version, so in this case it selects Tomcat to resolve the web application’s dependency.</a:t>
            </a:r>
          </a:p>
          <a:p>
            <a:r>
              <a:rPr lang="en-US" sz="1300" dirty="0" smtClean="0"/>
              <a:t>If both bundles export the same version the framework chooses between candidates based on the order in which they’re installed in the framework. Bundles installed earlier are given priority over bundles installed later;</a:t>
            </a:r>
            <a:endParaRPr lang="en-US" sz="1300" dirty="0"/>
          </a:p>
        </p:txBody>
      </p:sp>
      <p:pic>
        <p:nvPicPr>
          <p:cNvPr id="2050" name="Picture 2"/>
          <p:cNvPicPr>
            <a:picLocks noChangeAspect="1" noChangeArrowheads="1"/>
          </p:cNvPicPr>
          <p:nvPr/>
        </p:nvPicPr>
        <p:blipFill>
          <a:blip r:embed="rId3" cstate="print"/>
          <a:srcRect/>
          <a:stretch>
            <a:fillRect/>
          </a:stretch>
        </p:blipFill>
        <p:spPr bwMode="auto">
          <a:xfrm>
            <a:off x="1905000" y="3828911"/>
            <a:ext cx="4038600" cy="28004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Internals</a:t>
            </a:r>
            <a:endParaRPr lang="fr-CA" dirty="0" smtClean="0">
              <a:solidFill>
                <a:schemeClr val="bg1"/>
              </a:solidFill>
            </a:endParaRPr>
          </a:p>
        </p:txBody>
      </p:sp>
      <p:sp>
        <p:nvSpPr>
          <p:cNvPr id="5" name="Content Placeholder 4"/>
          <p:cNvSpPr>
            <a:spLocks noGrp="1"/>
          </p:cNvSpPr>
          <p:nvPr>
            <p:ph idx="1"/>
          </p:nvPr>
        </p:nvSpPr>
        <p:spPr>
          <a:xfrm>
            <a:off x="381000" y="1905000"/>
            <a:ext cx="8229600" cy="1447800"/>
          </a:xfrm>
        </p:spPr>
        <p:txBody>
          <a:bodyPr/>
          <a:lstStyle/>
          <a:p>
            <a:r>
              <a:rPr lang="en-US" sz="1400" dirty="0" smtClean="0"/>
              <a:t>The </a:t>
            </a:r>
            <a:r>
              <a:rPr lang="en-US" sz="1400" dirty="0" err="1" smtClean="0"/>
              <a:t>OSGi</a:t>
            </a:r>
            <a:r>
              <a:rPr lang="en-US" sz="1400" dirty="0" smtClean="0"/>
              <a:t> framework allows bundles to be dynamically installed at any time during execution. The framework doesn’t always start from a clean slate. It’s possible for some bundles to be installed, resolved, and already in use when new bundles are installed. This creates another means to differentiate among exporters: already-resolved exporters and not-yet resolved exporters.</a:t>
            </a:r>
          </a:p>
          <a:p>
            <a:r>
              <a:rPr lang="en-US" sz="1400" dirty="0" smtClean="0"/>
              <a:t>The framework gives priority to already-resolved exporters.</a:t>
            </a:r>
          </a:p>
          <a:p>
            <a:r>
              <a:rPr lang="en-US" sz="1400" dirty="0" smtClean="0"/>
              <a:t>Bundles can only collaborate if they’re using the same version of a shared package.</a:t>
            </a:r>
          </a:p>
          <a:p>
            <a:endParaRPr lang="en-US" sz="1300" dirty="0"/>
          </a:p>
        </p:txBody>
      </p:sp>
      <p:pic>
        <p:nvPicPr>
          <p:cNvPr id="3074" name="Picture 2"/>
          <p:cNvPicPr>
            <a:picLocks noChangeAspect="1" noChangeArrowheads="1"/>
          </p:cNvPicPr>
          <p:nvPr/>
        </p:nvPicPr>
        <p:blipFill>
          <a:blip r:embed="rId3" cstate="print"/>
          <a:srcRect/>
          <a:stretch>
            <a:fillRect/>
          </a:stretch>
        </p:blipFill>
        <p:spPr bwMode="auto">
          <a:xfrm>
            <a:off x="2286000" y="3657600"/>
            <a:ext cx="4049197" cy="2579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Internals</a:t>
            </a:r>
            <a:endParaRPr lang="fr-CA" dirty="0" smtClean="0">
              <a:solidFill>
                <a:schemeClr val="bg1"/>
              </a:solidFill>
            </a:endParaRPr>
          </a:p>
        </p:txBody>
      </p:sp>
      <p:sp>
        <p:nvSpPr>
          <p:cNvPr id="5" name="Content Placeholder 4"/>
          <p:cNvSpPr>
            <a:spLocks noGrp="1"/>
          </p:cNvSpPr>
          <p:nvPr>
            <p:ph idx="1"/>
          </p:nvPr>
        </p:nvSpPr>
        <p:spPr>
          <a:xfrm>
            <a:off x="381000" y="1905000"/>
            <a:ext cx="8229600" cy="2362200"/>
          </a:xfrm>
        </p:spPr>
        <p:txBody>
          <a:bodyPr/>
          <a:lstStyle/>
          <a:p>
            <a:r>
              <a:rPr lang="en-US" sz="1300" dirty="0" smtClean="0"/>
              <a:t>A class space from the bundle's perspective is a set of visible packages to it. A bundle’s class space must be consistent, which means only a single instance of a given package must be visible to the bundle.</a:t>
            </a:r>
          </a:p>
          <a:p>
            <a:r>
              <a:rPr lang="en-US" sz="1300" dirty="0" smtClean="0"/>
              <a:t>In the example we define instances of a package as those with the same name, but from different providers. The </a:t>
            </a:r>
            <a:r>
              <a:rPr lang="en-US" sz="1300" dirty="0" err="1" smtClean="0"/>
              <a:t>OSGi</a:t>
            </a:r>
            <a:r>
              <a:rPr lang="en-US" sz="1300" dirty="0" smtClean="0"/>
              <a:t> framework strives to ensure that the class spaces of all bundles remain consistent.</a:t>
            </a:r>
          </a:p>
          <a:p>
            <a:r>
              <a:rPr lang="en-US" sz="1300" dirty="0" smtClean="0"/>
              <a:t>Because the HTTP service bundle is wired to the </a:t>
            </a:r>
            <a:r>
              <a:rPr lang="en-US" sz="1300" dirty="0" err="1" smtClean="0"/>
              <a:t>Servlet</a:t>
            </a:r>
            <a:r>
              <a:rPr lang="en-US" sz="1300" dirty="0" smtClean="0"/>
              <a:t> API bundle, its parameter type is version 2.3.0 of </a:t>
            </a:r>
            <a:r>
              <a:rPr lang="en-US" sz="1300" dirty="0" err="1" smtClean="0"/>
              <a:t>javax.servlet.Servlet</a:t>
            </a:r>
            <a:r>
              <a:rPr lang="en-US" sz="1300" dirty="0" smtClean="0"/>
              <a:t>.</a:t>
            </a:r>
          </a:p>
          <a:p>
            <a:r>
              <a:rPr lang="en-US" sz="1300" dirty="0" smtClean="0"/>
              <a:t>When the HTTP client bundle tries to invoke </a:t>
            </a:r>
            <a:r>
              <a:rPr lang="en-US" sz="1300" dirty="0" err="1" smtClean="0"/>
              <a:t>HTTPService.registerServlet</a:t>
            </a:r>
            <a:r>
              <a:rPr lang="en-US" sz="1300" dirty="0" smtClean="0"/>
              <a:t>(), it’s wired to the Tomcat bundle and creates a 2.4.0 instance of </a:t>
            </a:r>
            <a:r>
              <a:rPr lang="en-US" sz="1300" dirty="0" err="1" smtClean="0"/>
              <a:t>javax.servlet.Servlet</a:t>
            </a:r>
            <a:r>
              <a:rPr lang="en-US" sz="1300" dirty="0" smtClean="0"/>
              <a:t>. </a:t>
            </a:r>
          </a:p>
          <a:p>
            <a:r>
              <a:rPr lang="en-US" sz="1300" dirty="0" smtClean="0"/>
              <a:t>The class spaces of the HTTP service and client bundles aren’t consistent; two different versions of </a:t>
            </a:r>
            <a:r>
              <a:rPr lang="en-US" sz="1300" dirty="0" err="1" smtClean="0"/>
              <a:t>javax.servlet</a:t>
            </a:r>
            <a:r>
              <a:rPr lang="en-US" sz="1300" dirty="0" smtClean="0"/>
              <a:t> are reachable from both.</a:t>
            </a:r>
          </a:p>
          <a:p>
            <a:endParaRPr lang="en-US" sz="1300" dirty="0"/>
          </a:p>
        </p:txBody>
      </p:sp>
      <p:pic>
        <p:nvPicPr>
          <p:cNvPr id="2" name="Picture 2"/>
          <p:cNvPicPr>
            <a:picLocks noChangeAspect="1" noChangeArrowheads="1"/>
          </p:cNvPicPr>
          <p:nvPr/>
        </p:nvPicPr>
        <p:blipFill>
          <a:blip r:embed="rId3" cstate="print"/>
          <a:srcRect/>
          <a:stretch>
            <a:fillRect/>
          </a:stretch>
        </p:blipFill>
        <p:spPr bwMode="auto">
          <a:xfrm>
            <a:off x="990600" y="4114800"/>
            <a:ext cx="5943600" cy="125430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990600" y="5562600"/>
            <a:ext cx="5967412" cy="1275792"/>
          </a:xfrm>
          <a:prstGeom prst="rect">
            <a:avLst/>
          </a:prstGeom>
          <a:noFill/>
          <a:ln w="9525">
            <a:noFill/>
            <a:miter lim="800000"/>
            <a:headEnd/>
            <a:tailEnd/>
          </a:ln>
          <a:effectLst/>
        </p:spPr>
      </p:pic>
      <p:sp>
        <p:nvSpPr>
          <p:cNvPr id="7" name="TextBox 6"/>
          <p:cNvSpPr txBox="1"/>
          <p:nvPr/>
        </p:nvSpPr>
        <p:spPr>
          <a:xfrm>
            <a:off x="7239000" y="4495800"/>
            <a:ext cx="1066800" cy="307777"/>
          </a:xfrm>
          <a:prstGeom prst="rect">
            <a:avLst/>
          </a:prstGeom>
          <a:noFill/>
        </p:spPr>
        <p:txBody>
          <a:bodyPr wrap="square" rtlCol="0">
            <a:spAutoFit/>
          </a:bodyPr>
          <a:lstStyle/>
          <a:p>
            <a:r>
              <a:rPr lang="en-US" sz="1400" dirty="0" smtClean="0">
                <a:latin typeface="+mj-lt"/>
              </a:rPr>
              <a:t>Problem !!!</a:t>
            </a:r>
            <a:endParaRPr lang="en-US" sz="1400" dirty="0">
              <a:latin typeface="+mj-lt"/>
            </a:endParaRPr>
          </a:p>
        </p:txBody>
      </p:sp>
      <p:sp>
        <p:nvSpPr>
          <p:cNvPr id="8" name="TextBox 7"/>
          <p:cNvSpPr txBox="1"/>
          <p:nvPr/>
        </p:nvSpPr>
        <p:spPr>
          <a:xfrm>
            <a:off x="7239000" y="5801380"/>
            <a:ext cx="1503104" cy="523220"/>
          </a:xfrm>
          <a:prstGeom prst="rect">
            <a:avLst/>
          </a:prstGeom>
          <a:noFill/>
        </p:spPr>
        <p:txBody>
          <a:bodyPr wrap="none" rtlCol="0">
            <a:spAutoFit/>
          </a:bodyPr>
          <a:lstStyle/>
          <a:p>
            <a:r>
              <a:rPr lang="en-US" sz="1400" dirty="0" smtClean="0">
                <a:latin typeface="+mj-lt"/>
              </a:rPr>
              <a:t>OSGI decision </a:t>
            </a:r>
            <a:r>
              <a:rPr lang="en-US" sz="1400" dirty="0" smtClean="0">
                <a:latin typeface="+mj-lt"/>
                <a:sym typeface="Wingdings" pitchFamily="2" charset="2"/>
              </a:rPr>
              <a:t></a:t>
            </a:r>
          </a:p>
          <a:p>
            <a:r>
              <a:rPr lang="en-US" sz="1400" dirty="0" smtClean="0">
                <a:latin typeface="+mj-lt"/>
                <a:sym typeface="Wingdings" pitchFamily="2" charset="2"/>
              </a:rPr>
              <a:t>increment version</a:t>
            </a:r>
            <a:endParaRPr lang="en-US" sz="1400" dirty="0">
              <a:latin typeface="+mj-l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mtClean="0">
                <a:solidFill>
                  <a:schemeClr val="bg1"/>
                </a:solidFill>
              </a:rPr>
              <a:t>OSGI Internals</a:t>
            </a:r>
            <a:endParaRPr lang="fr-CA" dirty="0" smtClean="0">
              <a:solidFill>
                <a:schemeClr val="bg1"/>
              </a:solidFill>
            </a:endParaRPr>
          </a:p>
        </p:txBody>
      </p:sp>
      <p:sp>
        <p:nvSpPr>
          <p:cNvPr id="5" name="Content Placeholder 4"/>
          <p:cNvSpPr>
            <a:spLocks noGrp="1"/>
          </p:cNvSpPr>
          <p:nvPr>
            <p:ph idx="1"/>
          </p:nvPr>
        </p:nvSpPr>
        <p:spPr>
          <a:xfrm>
            <a:off x="381000" y="1905000"/>
            <a:ext cx="8229600" cy="2057400"/>
          </a:xfrm>
        </p:spPr>
        <p:txBody>
          <a:bodyPr/>
          <a:lstStyle/>
          <a:p>
            <a:r>
              <a:rPr lang="en-US" sz="1300" dirty="0" smtClean="0"/>
              <a:t>Directives are additional metadata to alter how the framework interprets the metadata to which the directives are attached.</a:t>
            </a:r>
          </a:p>
          <a:p>
            <a:pPr>
              <a:buNone/>
            </a:pPr>
            <a:r>
              <a:rPr lang="en-US" sz="1300" dirty="0" smtClean="0"/>
              <a:t>	</a:t>
            </a:r>
            <a:r>
              <a:rPr lang="en-US" sz="1300" b="1" dirty="0" smtClean="0">
                <a:solidFill>
                  <a:srgbClr val="0070C0"/>
                </a:solidFill>
              </a:rPr>
              <a:t>Export-Package: </a:t>
            </a:r>
            <a:r>
              <a:rPr lang="en-US" sz="1300" b="1" dirty="0" err="1" smtClean="0">
                <a:solidFill>
                  <a:srgbClr val="0070C0"/>
                </a:solidFill>
              </a:rPr>
              <a:t>org.osgi.service.http</a:t>
            </a:r>
            <a:r>
              <a:rPr lang="en-US" sz="1300" b="1" dirty="0" smtClean="0">
                <a:solidFill>
                  <a:srgbClr val="0070C0"/>
                </a:solidFill>
              </a:rPr>
              <a:t>;</a:t>
            </a:r>
          </a:p>
          <a:p>
            <a:pPr>
              <a:buNone/>
            </a:pPr>
            <a:r>
              <a:rPr lang="en-US" sz="1300" b="1" dirty="0" smtClean="0">
                <a:solidFill>
                  <a:srgbClr val="0070C0"/>
                </a:solidFill>
              </a:rPr>
              <a:t>	uses:="</a:t>
            </a:r>
            <a:r>
              <a:rPr lang="en-US" sz="1300" b="1" dirty="0" err="1" smtClean="0">
                <a:solidFill>
                  <a:srgbClr val="0070C0"/>
                </a:solidFill>
              </a:rPr>
              <a:t>javax.servlet</a:t>
            </a:r>
            <a:r>
              <a:rPr lang="en-US" sz="1300" b="1" dirty="0" smtClean="0">
                <a:solidFill>
                  <a:srgbClr val="0070C0"/>
                </a:solidFill>
              </a:rPr>
              <a:t>"; version="1.0.0"</a:t>
            </a:r>
          </a:p>
          <a:p>
            <a:pPr>
              <a:buNone/>
            </a:pPr>
            <a:r>
              <a:rPr lang="en-US" sz="1300" b="1" dirty="0" smtClean="0">
                <a:solidFill>
                  <a:srgbClr val="0070C0"/>
                </a:solidFill>
              </a:rPr>
              <a:t>	Import-Package: </a:t>
            </a:r>
            <a:r>
              <a:rPr lang="en-US" sz="1300" b="1" dirty="0" err="1" smtClean="0">
                <a:solidFill>
                  <a:srgbClr val="0070C0"/>
                </a:solidFill>
              </a:rPr>
              <a:t>javax.servlet</a:t>
            </a:r>
            <a:r>
              <a:rPr lang="en-US" sz="1300" b="1" dirty="0" smtClean="0">
                <a:solidFill>
                  <a:srgbClr val="0070C0"/>
                </a:solidFill>
              </a:rPr>
              <a:t>; version="2.3.0"</a:t>
            </a:r>
          </a:p>
          <a:p>
            <a:r>
              <a:rPr lang="en-US" sz="1300" dirty="0" smtClean="0"/>
              <a:t>This indicates that </a:t>
            </a:r>
            <a:r>
              <a:rPr lang="en-US" sz="1300" dirty="0" err="1" smtClean="0"/>
              <a:t>org.osgi.service.http</a:t>
            </a:r>
            <a:r>
              <a:rPr lang="en-US" sz="1300" dirty="0" smtClean="0"/>
              <a:t> uses </a:t>
            </a:r>
            <a:r>
              <a:rPr lang="en-US" sz="1300" dirty="0" err="1" smtClean="0"/>
              <a:t>javax.servlet</a:t>
            </a:r>
            <a:r>
              <a:rPr lang="en-US" sz="1300" dirty="0" smtClean="0"/>
              <a:t>.  The framework ensures that importers of </a:t>
            </a:r>
            <a:r>
              <a:rPr lang="en-US" sz="1300" dirty="0" err="1" smtClean="0"/>
              <a:t>org.osgi.service.http</a:t>
            </a:r>
            <a:r>
              <a:rPr lang="en-US" sz="1300" dirty="0" smtClean="0"/>
              <a:t> also use the same </a:t>
            </a:r>
            <a:r>
              <a:rPr lang="en-US" sz="1300" dirty="0" err="1" smtClean="0"/>
              <a:t>javax.servlet</a:t>
            </a:r>
            <a:r>
              <a:rPr lang="en-US" sz="1300" dirty="0" smtClean="0"/>
              <a:t> used by the HTTP service implementation.</a:t>
            </a:r>
          </a:p>
          <a:p>
            <a:r>
              <a:rPr lang="en-US" sz="1300" dirty="0" smtClean="0"/>
              <a:t>Uses constraints detect class-space inconsistencies, so the framework can't resolve the HTTP client bundle.</a:t>
            </a:r>
            <a:endParaRPr lang="en-US" sz="1300" dirty="0"/>
          </a:p>
        </p:txBody>
      </p:sp>
      <p:pic>
        <p:nvPicPr>
          <p:cNvPr id="5122" name="Picture 2"/>
          <p:cNvPicPr>
            <a:picLocks noChangeAspect="1" noChangeArrowheads="1"/>
          </p:cNvPicPr>
          <p:nvPr/>
        </p:nvPicPr>
        <p:blipFill>
          <a:blip r:embed="rId3" cstate="print"/>
          <a:srcRect/>
          <a:stretch>
            <a:fillRect/>
          </a:stretch>
        </p:blipFill>
        <p:spPr bwMode="auto">
          <a:xfrm>
            <a:off x="838200" y="3810000"/>
            <a:ext cx="6248400" cy="1376766"/>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762000" y="5257800"/>
            <a:ext cx="6324600" cy="1393706"/>
          </a:xfrm>
          <a:prstGeom prst="rect">
            <a:avLst/>
          </a:prstGeom>
          <a:noFill/>
          <a:ln w="9525">
            <a:noFill/>
            <a:miter lim="800000"/>
            <a:headEnd/>
            <a:tailEnd/>
          </a:ln>
          <a:effectLst/>
        </p:spPr>
      </p:pic>
      <p:sp>
        <p:nvSpPr>
          <p:cNvPr id="12" name="TextBox 11"/>
          <p:cNvSpPr txBox="1"/>
          <p:nvPr/>
        </p:nvSpPr>
        <p:spPr>
          <a:xfrm>
            <a:off x="7460926" y="3962400"/>
            <a:ext cx="1244251" cy="738664"/>
          </a:xfrm>
          <a:prstGeom prst="rect">
            <a:avLst/>
          </a:prstGeom>
          <a:noFill/>
        </p:spPr>
        <p:txBody>
          <a:bodyPr wrap="none" rtlCol="0">
            <a:spAutoFit/>
          </a:bodyPr>
          <a:lstStyle/>
          <a:p>
            <a:r>
              <a:rPr lang="en-US" sz="1400" dirty="0" smtClean="0">
                <a:latin typeface="+mj-lt"/>
              </a:rPr>
              <a:t>Http Client </a:t>
            </a:r>
          </a:p>
          <a:p>
            <a:r>
              <a:rPr lang="en-US" sz="1400" dirty="0" smtClean="0">
                <a:latin typeface="+mj-lt"/>
              </a:rPr>
              <a:t>dependencies </a:t>
            </a:r>
          </a:p>
          <a:p>
            <a:r>
              <a:rPr lang="en-US" sz="1400" dirty="0" smtClean="0">
                <a:latin typeface="+mj-lt"/>
              </a:rPr>
              <a:t>unresolved</a:t>
            </a:r>
            <a:endParaRPr lang="en-US" sz="1400" dirty="0">
              <a:latin typeface="+mj-lt"/>
            </a:endParaRPr>
          </a:p>
        </p:txBody>
      </p:sp>
      <p:sp>
        <p:nvSpPr>
          <p:cNvPr id="14" name="TextBox 13"/>
          <p:cNvSpPr txBox="1"/>
          <p:nvPr/>
        </p:nvSpPr>
        <p:spPr>
          <a:xfrm>
            <a:off x="7315200" y="5334000"/>
            <a:ext cx="1676400" cy="954107"/>
          </a:xfrm>
          <a:prstGeom prst="rect">
            <a:avLst/>
          </a:prstGeom>
          <a:noFill/>
        </p:spPr>
        <p:txBody>
          <a:bodyPr wrap="square" rtlCol="0">
            <a:spAutoFit/>
          </a:bodyPr>
          <a:lstStyle/>
          <a:p>
            <a:r>
              <a:rPr lang="en-US" sz="1400" dirty="0" smtClean="0">
                <a:latin typeface="+mj-lt"/>
              </a:rPr>
              <a:t>Http Client bundle resolved after changing </a:t>
            </a:r>
            <a:r>
              <a:rPr lang="en-US" sz="1400" dirty="0" err="1" smtClean="0">
                <a:latin typeface="+mj-lt"/>
              </a:rPr>
              <a:t>javax.servlet</a:t>
            </a:r>
            <a:r>
              <a:rPr lang="en-US" sz="1400" dirty="0" smtClean="0">
                <a:latin typeface="+mj-lt"/>
              </a:rPr>
              <a:t> version</a:t>
            </a:r>
            <a:endParaRPr lang="en-US" sz="1400" dirty="0">
              <a:latin typeface="+mj-l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1905000"/>
            <a:ext cx="8229600" cy="2057400"/>
          </a:xfrm>
        </p:spPr>
        <p:txBody>
          <a:bodyPr/>
          <a:lstStyle/>
          <a:p>
            <a:r>
              <a:rPr lang="en-US" sz="1200" b="1" dirty="0" smtClean="0"/>
              <a:t>A component model </a:t>
            </a:r>
            <a:r>
              <a:rPr lang="en-US" sz="1200" dirty="0" smtClean="0"/>
              <a:t>describes what a component looks like, how it interacts with other components, and what capabilities it has (such as lifecycle or configuration management). </a:t>
            </a:r>
            <a:r>
              <a:rPr lang="en-US" sz="1200" b="1" dirty="0" smtClean="0"/>
              <a:t>A component framework </a:t>
            </a:r>
            <a:r>
              <a:rPr lang="en-US" sz="1200" dirty="0" smtClean="0"/>
              <a:t>implements the runtime needed to support a component model and execute the components.</a:t>
            </a:r>
          </a:p>
          <a:p>
            <a:r>
              <a:rPr lang="en-US" sz="1200" dirty="0" smtClean="0"/>
              <a:t>Modules and components are packaged as independent deployment units.  </a:t>
            </a:r>
            <a:r>
              <a:rPr lang="en-US" sz="1200" b="1" dirty="0" smtClean="0"/>
              <a:t>Modules</a:t>
            </a:r>
            <a:r>
              <a:rPr lang="en-US" sz="1200" dirty="0" smtClean="0"/>
              <a:t> deal with code packaging and the dependencies among code.  </a:t>
            </a:r>
            <a:r>
              <a:rPr lang="en-US" sz="1200" b="1" dirty="0" smtClean="0"/>
              <a:t>Components</a:t>
            </a:r>
            <a:r>
              <a:rPr lang="en-US" sz="1200" dirty="0" smtClean="0"/>
              <a:t> deal with implementing higher-level functionality and the dependencies among components. The advantage of using component orientation is that we can create easy applications, easy snapping them together and reusing them.</a:t>
            </a:r>
          </a:p>
          <a:p>
            <a:r>
              <a:rPr lang="en-US" sz="1200" dirty="0" smtClean="0"/>
              <a:t>The core </a:t>
            </a:r>
            <a:r>
              <a:rPr lang="en-US" sz="1200" dirty="0" err="1" smtClean="0"/>
              <a:t>OSGi</a:t>
            </a:r>
            <a:r>
              <a:rPr lang="en-US" sz="1200" dirty="0" smtClean="0"/>
              <a:t> specification defines a component model and the framework for executing the corresponding components.  The type of component model defined by </a:t>
            </a:r>
            <a:r>
              <a:rPr lang="en-US" sz="1200" dirty="0" err="1" smtClean="0"/>
              <a:t>OSGi</a:t>
            </a:r>
            <a:r>
              <a:rPr lang="en-US" sz="1200" dirty="0" smtClean="0"/>
              <a:t> is called a service-oriented component model. </a:t>
            </a:r>
          </a:p>
          <a:p>
            <a:r>
              <a:rPr lang="en-US" sz="1200" dirty="0" smtClean="0"/>
              <a:t>Component frameworks in </a:t>
            </a:r>
            <a:r>
              <a:rPr lang="en-US" sz="1200" dirty="0" err="1" smtClean="0"/>
              <a:t>OSGi</a:t>
            </a:r>
            <a:r>
              <a:rPr lang="en-US" sz="1200" dirty="0" smtClean="0"/>
              <a:t> are generally implemented as other bundles using the extender pattern. </a:t>
            </a:r>
            <a:endParaRPr lang="en-US" sz="1200" dirty="0"/>
          </a:p>
        </p:txBody>
      </p:sp>
      <p:pic>
        <p:nvPicPr>
          <p:cNvPr id="1026" name="Picture 2"/>
          <p:cNvPicPr>
            <a:picLocks noChangeAspect="1" noChangeArrowheads="1"/>
          </p:cNvPicPr>
          <p:nvPr/>
        </p:nvPicPr>
        <p:blipFill>
          <a:blip r:embed="rId3" cstate="print"/>
          <a:srcRect/>
          <a:stretch>
            <a:fillRect/>
          </a:stretch>
        </p:blipFill>
        <p:spPr bwMode="auto">
          <a:xfrm>
            <a:off x="2667000" y="3979974"/>
            <a:ext cx="3581400" cy="28780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1828800"/>
            <a:ext cx="8229600" cy="3581400"/>
          </a:xfrm>
        </p:spPr>
        <p:txBody>
          <a:bodyPr/>
          <a:lstStyle/>
          <a:p>
            <a:r>
              <a:rPr lang="en-US" sz="1300" dirty="0" smtClean="0"/>
              <a:t>The Declarative Services specification was defined by the </a:t>
            </a:r>
            <a:r>
              <a:rPr lang="en-US" sz="1300" dirty="0" err="1" smtClean="0"/>
              <a:t>OSGi</a:t>
            </a:r>
            <a:r>
              <a:rPr lang="en-US" sz="1300" dirty="0" smtClean="0"/>
              <a:t> Alliance as part of the R4 compendium specification. It defines a lightweight approach for managing service dependencies. The focus of the Declarative Services specification is:</a:t>
            </a:r>
          </a:p>
          <a:p>
            <a:r>
              <a:rPr lang="en-US" sz="1300" b="1" dirty="0" smtClean="0"/>
              <a:t>Startup time </a:t>
            </a:r>
            <a:r>
              <a:rPr lang="en-US" sz="1300" dirty="0" smtClean="0">
                <a:sym typeface="Wingdings" pitchFamily="2" charset="2"/>
              </a:rPr>
              <a:t></a:t>
            </a:r>
            <a:r>
              <a:rPr lang="en-US" sz="1300" dirty="0" smtClean="0"/>
              <a:t> the initialization time of each bundle adds to the initialization time of the entire application.</a:t>
            </a:r>
          </a:p>
          <a:p>
            <a:r>
              <a:rPr lang="en-US" sz="1300" b="1" dirty="0" smtClean="0"/>
              <a:t>Memory footprint </a:t>
            </a:r>
            <a:r>
              <a:rPr lang="en-US" sz="1300" dirty="0" smtClean="0">
                <a:sym typeface="Wingdings" pitchFamily="2" charset="2"/>
              </a:rPr>
              <a:t></a:t>
            </a:r>
            <a:r>
              <a:rPr lang="en-US" sz="1300" dirty="0" smtClean="0"/>
              <a:t> registering services implies the creation of many classes and services. These classes and objects consume memory and resources even if these services are never used.</a:t>
            </a:r>
          </a:p>
          <a:p>
            <a:r>
              <a:rPr lang="en-US" sz="1300" b="1" dirty="0" smtClean="0"/>
              <a:t>Complexity</a:t>
            </a:r>
            <a:r>
              <a:rPr lang="en-US" sz="1300" dirty="0" smtClean="0"/>
              <a:t> </a:t>
            </a:r>
            <a:r>
              <a:rPr lang="en-US" sz="1300" dirty="0" smtClean="0">
                <a:sym typeface="Wingdings" pitchFamily="2" charset="2"/>
              </a:rPr>
              <a:t></a:t>
            </a:r>
            <a:r>
              <a:rPr lang="en-US" sz="1300" dirty="0" smtClean="0"/>
              <a:t> a large amount of code is required to handle complex service-dependency scenarios. </a:t>
            </a:r>
          </a:p>
          <a:p>
            <a:r>
              <a:rPr lang="en-US" sz="1300" dirty="0" smtClean="0"/>
              <a:t>Example of header: Service-Component: OSGI-INF/weather.xml</a:t>
            </a:r>
          </a:p>
          <a:p>
            <a:r>
              <a:rPr lang="en-US" sz="1300" dirty="0" smtClean="0"/>
              <a:t>This header is defined by the Declarative Services specification and has 2 meanings: </a:t>
            </a:r>
          </a:p>
          <a:p>
            <a:pPr>
              <a:buNone/>
            </a:pPr>
            <a:r>
              <a:rPr lang="en-US" sz="1300" dirty="0" smtClean="0"/>
              <a:t>	 - its existence tells the Declarative Services framework that this bundle contains components.</a:t>
            </a:r>
          </a:p>
          <a:p>
            <a:pPr>
              <a:buNone/>
            </a:pPr>
            <a:r>
              <a:rPr lang="en-US" sz="1300" dirty="0" smtClean="0"/>
              <a:t>	 - the referenced XML file contains metadata describing the contained components.</a:t>
            </a:r>
          </a:p>
          <a:p>
            <a:r>
              <a:rPr lang="en-US" sz="1300" dirty="0" smtClean="0"/>
              <a:t>When a bundle is installed into the </a:t>
            </a:r>
            <a:r>
              <a:rPr lang="en-US" sz="1300" dirty="0" err="1" smtClean="0"/>
              <a:t>OSGi</a:t>
            </a:r>
            <a:r>
              <a:rPr lang="en-US" sz="1300" dirty="0" smtClean="0"/>
              <a:t> framework, the Declarative Services framework follows the extender pattern and probes for this manifest entry. If it exists, the Declarative Services framework takes over management of the contained components according to the information in the referenced file. In Declarative Services, the convention is to place component description files in the bundle’s OSGI-INF/ directory following an OSGI-INF/&lt;component-name&gt;.xml naming convention.</a:t>
            </a:r>
          </a:p>
          <a:p>
            <a:endParaRPr lang="en-US" sz="1300" dirty="0"/>
          </a:p>
        </p:txBody>
      </p:sp>
      <p:pic>
        <p:nvPicPr>
          <p:cNvPr id="2050" name="Picture 2"/>
          <p:cNvPicPr>
            <a:picLocks noChangeAspect="1" noChangeArrowheads="1"/>
          </p:cNvPicPr>
          <p:nvPr/>
        </p:nvPicPr>
        <p:blipFill>
          <a:blip r:embed="rId3" cstate="print"/>
          <a:srcRect/>
          <a:stretch>
            <a:fillRect/>
          </a:stretch>
        </p:blipFill>
        <p:spPr bwMode="auto">
          <a:xfrm>
            <a:off x="1447800" y="5457092"/>
            <a:ext cx="5943600" cy="12485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pPr lvl="0"/>
            <a:r>
              <a:rPr lang="en-US" dirty="0" smtClean="0">
                <a:solidFill>
                  <a:schemeClr val="bg1"/>
                </a:solidFill>
              </a:rPr>
              <a:t>Architecture</a:t>
            </a:r>
            <a:endParaRPr lang="fr-CA" dirty="0" smtClean="0">
              <a:solidFill>
                <a:schemeClr val="bg1"/>
              </a:solidFill>
            </a:endParaRPr>
          </a:p>
        </p:txBody>
      </p:sp>
      <p:sp>
        <p:nvSpPr>
          <p:cNvPr id="5" name="Content Placeholder 4"/>
          <p:cNvSpPr>
            <a:spLocks noGrp="1"/>
          </p:cNvSpPr>
          <p:nvPr>
            <p:ph idx="1"/>
          </p:nvPr>
        </p:nvSpPr>
        <p:spPr>
          <a:xfrm>
            <a:off x="457200" y="1752601"/>
            <a:ext cx="8229600" cy="2819399"/>
          </a:xfrm>
        </p:spPr>
        <p:txBody>
          <a:bodyPr/>
          <a:lstStyle/>
          <a:p>
            <a:pPr lvl="0">
              <a:defRPr/>
            </a:pPr>
            <a:r>
              <a:rPr lang="en-US" sz="1400" b="1" dirty="0" smtClean="0"/>
              <a:t>The module layer </a:t>
            </a:r>
            <a:r>
              <a:rPr lang="en-US" sz="1400" dirty="0" smtClean="0"/>
              <a:t>doesn’t have any service API, but defines the modularization characteristics.</a:t>
            </a:r>
          </a:p>
          <a:p>
            <a:pPr lvl="0">
              <a:defRPr/>
            </a:pPr>
            <a:r>
              <a:rPr lang="en-US" sz="1400" b="1" dirty="0" smtClean="0"/>
              <a:t>The security layer</a:t>
            </a:r>
            <a:r>
              <a:rPr lang="en-US" sz="1400" dirty="0" smtClean="0"/>
              <a:t> is based on Java 2 security architecture and defines how a bundle can be digitally signed and how security checks can be enforced in the context of the framework.</a:t>
            </a:r>
          </a:p>
          <a:p>
            <a:pPr lvl="0">
              <a:defRPr/>
            </a:pPr>
            <a:r>
              <a:rPr lang="en-US" sz="1400" b="1" dirty="0" smtClean="0"/>
              <a:t>The life-cycle layer </a:t>
            </a:r>
            <a:r>
              <a:rPr lang="en-US" sz="1400" dirty="0" smtClean="0"/>
              <a:t>defines and manages the  states an </a:t>
            </a:r>
            <a:r>
              <a:rPr lang="en-US" sz="1400" dirty="0" err="1" smtClean="0"/>
              <a:t>OSGi</a:t>
            </a:r>
            <a:r>
              <a:rPr lang="en-US" sz="1400" dirty="0" smtClean="0"/>
              <a:t> bundle can find itself in at any time. The transition of a bundle from each of these states is caused by either an administrative console or the framework performing dynamically based on what other actions are taking place in dependent bundles.</a:t>
            </a:r>
          </a:p>
          <a:p>
            <a:pPr lvl="0">
              <a:defRPr/>
            </a:pPr>
            <a:r>
              <a:rPr lang="en-US" sz="1400" b="1" dirty="0" smtClean="0"/>
              <a:t>The service registry </a:t>
            </a:r>
            <a:r>
              <a:rPr lang="en-US" sz="1400" dirty="0" smtClean="0"/>
              <a:t>layer provides a cooperation model for bundles to share objects between bundles. A number of events are defined to handle the coming and going of services.</a:t>
            </a:r>
          </a:p>
          <a:p>
            <a:pPr lvl="0">
              <a:defRPr/>
            </a:pPr>
            <a:r>
              <a:rPr lang="en-US" sz="1400" b="1" dirty="0" smtClean="0"/>
              <a:t>The Service Layer</a:t>
            </a:r>
            <a:r>
              <a:rPr lang="en-US" sz="1400" dirty="0" smtClean="0"/>
              <a:t>. A service in </a:t>
            </a:r>
            <a:r>
              <a:rPr lang="en-US" sz="1400" dirty="0" err="1" smtClean="0"/>
              <a:t>OSGi</a:t>
            </a:r>
            <a:r>
              <a:rPr lang="en-US" sz="1400" dirty="0" smtClean="0"/>
              <a:t> is a Java object inside a bundle, which is listed in an </a:t>
            </a:r>
            <a:r>
              <a:rPr lang="en-US" sz="1400" dirty="0" err="1" smtClean="0"/>
              <a:t>OSGi</a:t>
            </a:r>
            <a:r>
              <a:rPr lang="en-US" sz="1400" dirty="0" smtClean="0"/>
              <a:t> service registry for the benefit of other bundles running in the same JVM. The bundle can register a service, it can search for a service, or it can receive notifications when a service changes.</a:t>
            </a:r>
            <a:endParaRPr lang="en-US" sz="1400" dirty="0"/>
          </a:p>
        </p:txBody>
      </p:sp>
      <p:pic>
        <p:nvPicPr>
          <p:cNvPr id="6" name="Picture 2"/>
          <p:cNvPicPr>
            <a:picLocks noChangeAspect="1" noChangeArrowheads="1"/>
          </p:cNvPicPr>
          <p:nvPr/>
        </p:nvPicPr>
        <p:blipFill>
          <a:blip r:embed="rId3" cstate="print"/>
          <a:srcRect/>
          <a:stretch>
            <a:fillRect/>
          </a:stretch>
        </p:blipFill>
        <p:spPr bwMode="auto">
          <a:xfrm>
            <a:off x="2743200" y="4724400"/>
            <a:ext cx="3235647"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1905000"/>
            <a:ext cx="8229600" cy="4648200"/>
          </a:xfrm>
        </p:spPr>
        <p:txBody>
          <a:bodyPr/>
          <a:lstStyle/>
          <a:p>
            <a:r>
              <a:rPr lang="en-US" sz="1300" dirty="0" smtClean="0"/>
              <a:t>Declarative Services defines a similar lifecycle for components, where they’re enabled, then satisfied, and then activated.  The Declarative Services specification defines the following stages to a component lifecycle:</a:t>
            </a:r>
          </a:p>
          <a:p>
            <a:pPr>
              <a:buNone/>
            </a:pPr>
            <a:r>
              <a:rPr lang="en-US" sz="1300" dirty="0" smtClean="0"/>
              <a:t>	 - </a:t>
            </a:r>
            <a:r>
              <a:rPr lang="en-US" sz="1300" b="1" dirty="0" smtClean="0"/>
              <a:t>Enabled</a:t>
            </a:r>
            <a:r>
              <a:rPr lang="en-US" sz="1300" dirty="0" smtClean="0"/>
              <a:t> </a:t>
            </a:r>
            <a:r>
              <a:rPr lang="en-US" sz="1300" dirty="0" smtClean="0">
                <a:sym typeface="Wingdings" pitchFamily="2" charset="2"/>
              </a:rPr>
              <a:t> a </a:t>
            </a:r>
            <a:r>
              <a:rPr lang="en-US" sz="1300" dirty="0" err="1" smtClean="0">
                <a:sym typeface="Wingdings" pitchFamily="2" charset="2"/>
              </a:rPr>
              <a:t>b</a:t>
            </a:r>
            <a:r>
              <a:rPr lang="en-US" sz="1300" dirty="0" err="1" smtClean="0"/>
              <a:t>oolean</a:t>
            </a:r>
            <a:r>
              <a:rPr lang="en-US" sz="1300" dirty="0" smtClean="0"/>
              <a:t> flag controls whether the component is eligible for management. </a:t>
            </a:r>
          </a:p>
          <a:p>
            <a:pPr>
              <a:buNone/>
            </a:pPr>
            <a:r>
              <a:rPr lang="en-US" sz="1300" dirty="0" smtClean="0"/>
              <a:t>	-  </a:t>
            </a:r>
            <a:r>
              <a:rPr lang="en-US" sz="1300" b="1" dirty="0" smtClean="0"/>
              <a:t>Satisfied</a:t>
            </a:r>
            <a:r>
              <a:rPr lang="en-US" sz="1300" dirty="0" smtClean="0"/>
              <a:t> </a:t>
            </a:r>
            <a:r>
              <a:rPr lang="en-US" sz="1300" dirty="0" smtClean="0">
                <a:sym typeface="Wingdings" pitchFamily="2" charset="2"/>
              </a:rPr>
              <a:t> t</a:t>
            </a:r>
            <a:r>
              <a:rPr lang="en-US" sz="1300" dirty="0" smtClean="0"/>
              <a:t>he component is enabled, its mandatory dependencies are satisfied, any provided services are published in the service registry, but the component itself isn’t yet instantiated.</a:t>
            </a:r>
          </a:p>
          <a:p>
            <a:pPr>
              <a:buNone/>
            </a:pPr>
            <a:r>
              <a:rPr lang="en-US" sz="1300" dirty="0" smtClean="0"/>
              <a:t>	- </a:t>
            </a:r>
            <a:r>
              <a:rPr lang="en-US" sz="1300" b="1" dirty="0" smtClean="0"/>
              <a:t>Activated</a:t>
            </a:r>
            <a:r>
              <a:rPr lang="en-US" sz="1300" dirty="0" smtClean="0"/>
              <a:t> </a:t>
            </a:r>
            <a:r>
              <a:rPr lang="en-US" sz="1300" dirty="0" smtClean="0">
                <a:sym typeface="Wingdings" pitchFamily="2" charset="2"/>
              </a:rPr>
              <a:t> </a:t>
            </a:r>
            <a:r>
              <a:rPr lang="en-US" sz="1300" dirty="0" smtClean="0"/>
              <a:t>The component is enabled, its mandatory dependencies are satisfied, any provided services are published in the service registry, and the component instance has been created as a result of a request to use its service. </a:t>
            </a:r>
          </a:p>
          <a:p>
            <a:pPr>
              <a:buNone/>
            </a:pPr>
            <a:r>
              <a:rPr lang="en-US" sz="1300" dirty="0" smtClean="0"/>
              <a:t>	 - </a:t>
            </a:r>
            <a:r>
              <a:rPr lang="en-US" sz="1300" b="1" dirty="0" smtClean="0"/>
              <a:t>Modified</a:t>
            </a:r>
            <a:r>
              <a:rPr lang="en-US" sz="1300" dirty="0" smtClean="0"/>
              <a:t> </a:t>
            </a:r>
            <a:r>
              <a:rPr lang="en-US" sz="1300" dirty="0" smtClean="0">
                <a:sym typeface="Wingdings" pitchFamily="2" charset="2"/>
              </a:rPr>
              <a:t> </a:t>
            </a:r>
            <a:r>
              <a:rPr lang="en-US" sz="1300" dirty="0" smtClean="0"/>
              <a:t>The configuration associated with the component has changed, and the component instance should be notified.</a:t>
            </a:r>
          </a:p>
          <a:p>
            <a:pPr>
              <a:buNone/>
            </a:pPr>
            <a:r>
              <a:rPr lang="en-US" sz="1300" dirty="0" smtClean="0"/>
              <a:t>	- </a:t>
            </a:r>
            <a:r>
              <a:rPr lang="en-US" sz="1300" b="1" dirty="0" smtClean="0"/>
              <a:t>Deactivated</a:t>
            </a:r>
            <a:r>
              <a:rPr lang="en-US" sz="1300" dirty="0" smtClean="0"/>
              <a:t> </a:t>
            </a:r>
            <a:r>
              <a:rPr lang="en-US" sz="1300" dirty="0" smtClean="0">
                <a:sym typeface="Wingdings" pitchFamily="2" charset="2"/>
              </a:rPr>
              <a:t></a:t>
            </a:r>
            <a:r>
              <a:rPr lang="en-US" sz="1300" dirty="0" smtClean="0"/>
              <a:t>Either the component has been disabled or its mandatory dependencies are no longer satisfied, so its provided services are no longer available and its component instance, if created, is </a:t>
            </a:r>
            <a:r>
              <a:rPr lang="en-US" sz="1300" dirty="0" err="1" smtClean="0"/>
              <a:t>dereferenced</a:t>
            </a:r>
            <a:r>
              <a:rPr lang="en-US" sz="1300" dirty="0" smtClean="0"/>
              <a:t> for garbage collection.</a:t>
            </a:r>
          </a:p>
          <a:p>
            <a:r>
              <a:rPr lang="en-US" sz="1300" dirty="0" smtClean="0"/>
              <a:t>We can enable/disable a component declaratively using the enabled attribute of the &lt;component&gt; XML element and programmatically using the </a:t>
            </a:r>
            <a:r>
              <a:rPr lang="en-US" sz="1300" b="1" dirty="0" err="1" smtClean="0"/>
              <a:t>ComponentContext</a:t>
            </a:r>
            <a:r>
              <a:rPr lang="en-US" sz="1300" dirty="0" smtClean="0"/>
              <a:t> interface.</a:t>
            </a:r>
          </a:p>
          <a:p>
            <a:r>
              <a:rPr lang="en-US" sz="1300" dirty="0" smtClean="0"/>
              <a:t>When a component is enabled, it may become satisfied. A component can become satisfied only if all of its mandatory dependencies are satisfied.  After it’s satisfied, it may become activated if its provided service is requested.</a:t>
            </a:r>
          </a:p>
          <a:p>
            <a:r>
              <a:rPr lang="en-US" sz="1300" dirty="0" smtClean="0"/>
              <a:t>The component lifecycle is coupled to the lifecycle of its containing bundle. Only components in activated bundles are eligible for lifecycle management. If a bundle is stopped, the Declarative Services framework automatically deactivates all activated components contained in it.</a:t>
            </a:r>
            <a:endParaRPr lang="en-US" sz="13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1905000"/>
            <a:ext cx="8229600" cy="2743200"/>
          </a:xfrm>
        </p:spPr>
        <p:txBody>
          <a:bodyPr/>
          <a:lstStyle/>
          <a:p>
            <a:r>
              <a:rPr lang="en-US" sz="1300" dirty="0" smtClean="0"/>
              <a:t>The names of callback methods (activate() and deactivate()) are defaults. The activation and deactivation methods are optional. For example, the following code snippet redefines the activation and deactivation methods to be start() and stop(), respectively:</a:t>
            </a:r>
          </a:p>
          <a:p>
            <a:pPr>
              <a:buNone/>
            </a:pPr>
            <a:r>
              <a:rPr lang="en-US" sz="1300" dirty="0" smtClean="0"/>
              <a:t>	</a:t>
            </a:r>
            <a:r>
              <a:rPr lang="en-US" sz="1300" b="1" dirty="0" smtClean="0">
                <a:solidFill>
                  <a:srgbClr val="0070C0"/>
                </a:solidFill>
              </a:rPr>
              <a:t>&lt;component name="</a:t>
            </a:r>
            <a:r>
              <a:rPr lang="en-US" sz="1300" b="1" dirty="0" err="1" smtClean="0">
                <a:solidFill>
                  <a:srgbClr val="0070C0"/>
                </a:solidFill>
              </a:rPr>
              <a:t>org.kenshin.weather</a:t>
            </a:r>
            <a:r>
              <a:rPr lang="en-US" sz="1300" b="1" dirty="0" smtClean="0">
                <a:solidFill>
                  <a:srgbClr val="0070C0"/>
                </a:solidFill>
              </a:rPr>
              <a:t>" activate="start" deactivate="stop"&gt;</a:t>
            </a:r>
          </a:p>
          <a:p>
            <a:r>
              <a:rPr lang="en-US" sz="1300" dirty="0" smtClean="0"/>
              <a:t>There’s also a callback method for the modified component lifecycle stage. Unlike the activation and deactivation methods, this lifecycle callback has no default method name, so you must define the method name in the &lt;component&gt; element, as follows:</a:t>
            </a:r>
          </a:p>
          <a:p>
            <a:r>
              <a:rPr lang="en-US" sz="1300" b="1" dirty="0" smtClean="0">
                <a:solidFill>
                  <a:srgbClr val="0070C0"/>
                </a:solidFill>
              </a:rPr>
              <a:t>&lt;component name="</a:t>
            </a:r>
            <a:r>
              <a:rPr lang="en-US" sz="1300" b="1" dirty="0" err="1" smtClean="0">
                <a:solidFill>
                  <a:srgbClr val="0070C0"/>
                </a:solidFill>
              </a:rPr>
              <a:t>org.kenshin.weather</a:t>
            </a:r>
            <a:r>
              <a:rPr lang="en-US" sz="1300" b="1" dirty="0" smtClean="0">
                <a:solidFill>
                  <a:srgbClr val="0070C0"/>
                </a:solidFill>
              </a:rPr>
              <a:t>" modified="modified"&gt;</a:t>
            </a:r>
          </a:p>
          <a:p>
            <a:r>
              <a:rPr lang="en-US" sz="1300" dirty="0" smtClean="0"/>
              <a:t>The Declarative Services framework creates a unique </a:t>
            </a:r>
            <a:r>
              <a:rPr lang="en-US" sz="1300" b="1" dirty="0" err="1" smtClean="0"/>
              <a:t>ComponentContext</a:t>
            </a:r>
            <a:r>
              <a:rPr lang="en-US" sz="1300" dirty="0" smtClean="0"/>
              <a:t> object for each component it activates and has a similar role as </a:t>
            </a:r>
            <a:r>
              <a:rPr lang="en-US" sz="1300" b="1" dirty="0" err="1" smtClean="0"/>
              <a:t>BundleContext</a:t>
            </a:r>
            <a:r>
              <a:rPr lang="en-US" sz="1300" dirty="0" smtClean="0"/>
              <a:t>.</a:t>
            </a:r>
          </a:p>
        </p:txBody>
      </p:sp>
      <p:pic>
        <p:nvPicPr>
          <p:cNvPr id="3074" name="Picture 2"/>
          <p:cNvPicPr>
            <a:picLocks noChangeAspect="1" noChangeArrowheads="1"/>
          </p:cNvPicPr>
          <p:nvPr/>
        </p:nvPicPr>
        <p:blipFill>
          <a:blip r:embed="rId3" cstate="print"/>
          <a:srcRect/>
          <a:stretch>
            <a:fillRect/>
          </a:stretch>
        </p:blipFill>
        <p:spPr bwMode="auto">
          <a:xfrm>
            <a:off x="1600200" y="4343400"/>
            <a:ext cx="5715000" cy="19730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1905000"/>
            <a:ext cx="8229600" cy="3276600"/>
          </a:xfrm>
        </p:spPr>
        <p:txBody>
          <a:bodyPr/>
          <a:lstStyle/>
          <a:p>
            <a:r>
              <a:rPr lang="en-US" sz="1300" dirty="0" smtClean="0"/>
              <a:t>The </a:t>
            </a:r>
            <a:r>
              <a:rPr lang="en-US" sz="1300" dirty="0" err="1" smtClean="0"/>
              <a:t>OSGi</a:t>
            </a:r>
            <a:r>
              <a:rPr lang="en-US" sz="1300" dirty="0" smtClean="0"/>
              <a:t> Alliance has defined two "standard" component frameworks: </a:t>
            </a:r>
            <a:r>
              <a:rPr lang="en-US" sz="1300" b="1" dirty="0" smtClean="0"/>
              <a:t>Declarative Services</a:t>
            </a:r>
            <a:r>
              <a:rPr lang="en-US" sz="1300" dirty="0" smtClean="0"/>
              <a:t> and </a:t>
            </a:r>
            <a:r>
              <a:rPr lang="en-US" sz="1300" b="1" dirty="0" smtClean="0"/>
              <a:t>Blueprint</a:t>
            </a:r>
            <a:r>
              <a:rPr lang="en-US" sz="1300" dirty="0" smtClean="0"/>
              <a:t>.</a:t>
            </a:r>
          </a:p>
          <a:p>
            <a:r>
              <a:rPr lang="en-US" sz="1300" dirty="0" smtClean="0"/>
              <a:t>Both specifications are interoperable at execution time via services, so either can be used to implement a given service interface without impacting clients. </a:t>
            </a:r>
          </a:p>
          <a:p>
            <a:pPr>
              <a:buNone/>
            </a:pPr>
            <a:r>
              <a:rPr lang="en-US" sz="1300" dirty="0" smtClean="0"/>
              <a:t>	 - Declarative Services focuses on building lightweight components with quick startup times.</a:t>
            </a:r>
          </a:p>
          <a:p>
            <a:pPr>
              <a:buNone/>
            </a:pPr>
            <a:r>
              <a:rPr lang="en-US" sz="1300" dirty="0" smtClean="0"/>
              <a:t>	 - Blueprint focuses on building highly configurable enterprise-oriented applications.</a:t>
            </a:r>
          </a:p>
          <a:p>
            <a:r>
              <a:rPr lang="en-US" sz="1300" dirty="0" smtClean="0"/>
              <a:t>Blueprint component container features:</a:t>
            </a:r>
          </a:p>
          <a:p>
            <a:pPr lvl="1"/>
            <a:r>
              <a:rPr lang="en-US" sz="1200" dirty="0" smtClean="0"/>
              <a:t>Provides components with the same basic semantics as Spring beans: Injection, lifecycle callbacks, support for singletons or prototype instances, Construction via reflective construction or static factory methods</a:t>
            </a:r>
          </a:p>
          <a:p>
            <a:pPr lvl="1"/>
            <a:r>
              <a:rPr lang="en-US" sz="1200" dirty="0" smtClean="0"/>
              <a:t>Gets one or more services from the </a:t>
            </a:r>
            <a:r>
              <a:rPr lang="en-US" sz="1200" dirty="0" err="1" smtClean="0"/>
              <a:t>OSGi</a:t>
            </a:r>
            <a:r>
              <a:rPr lang="en-US" sz="1200" dirty="0" smtClean="0"/>
              <a:t> service registry for the component based on the service interface and an optional filter over the service properties.</a:t>
            </a:r>
          </a:p>
          <a:p>
            <a:pPr lvl="1"/>
            <a:r>
              <a:rPr lang="en-US" sz="1200" dirty="0" smtClean="0"/>
              <a:t>Allows components to provide </a:t>
            </a:r>
            <a:r>
              <a:rPr lang="en-US" sz="1200" dirty="0" err="1" smtClean="0"/>
              <a:t>OSGi</a:t>
            </a:r>
            <a:r>
              <a:rPr lang="en-US" sz="1200" dirty="0" smtClean="0"/>
              <a:t> services</a:t>
            </a:r>
          </a:p>
          <a:p>
            <a:pPr lvl="1"/>
            <a:r>
              <a:rPr lang="en-US" sz="1200" dirty="0" smtClean="0"/>
              <a:t>Provides components access to the </a:t>
            </a:r>
            <a:r>
              <a:rPr lang="en-US" sz="1200" dirty="0" err="1" smtClean="0"/>
              <a:t>OSGi</a:t>
            </a:r>
            <a:r>
              <a:rPr lang="en-US" sz="1200" dirty="0" smtClean="0"/>
              <a:t> framework and the Blueprint container, including the bundle context of the component.</a:t>
            </a:r>
          </a:p>
          <a:p>
            <a:r>
              <a:rPr lang="en-US" sz="1300" dirty="0" smtClean="0"/>
              <a:t>The </a:t>
            </a:r>
            <a:r>
              <a:rPr lang="en-US" sz="1300" b="1" dirty="0" smtClean="0"/>
              <a:t>Apache Aries </a:t>
            </a:r>
            <a:r>
              <a:rPr lang="en-US" sz="1300" dirty="0" smtClean="0"/>
              <a:t>and </a:t>
            </a:r>
            <a:r>
              <a:rPr lang="en-US" sz="1300" b="1" dirty="0" smtClean="0"/>
              <a:t>Eclipse Gemini </a:t>
            </a:r>
            <a:r>
              <a:rPr lang="en-US" sz="1300" dirty="0" smtClean="0"/>
              <a:t>projects are popular blueprint component frameworks.</a:t>
            </a:r>
            <a:endParaRPr lang="en-US" sz="1300" dirty="0"/>
          </a:p>
        </p:txBody>
      </p:sp>
      <p:pic>
        <p:nvPicPr>
          <p:cNvPr id="2" name="Picture 2"/>
          <p:cNvPicPr>
            <a:picLocks noChangeAspect="1" noChangeArrowheads="1"/>
          </p:cNvPicPr>
          <p:nvPr/>
        </p:nvPicPr>
        <p:blipFill>
          <a:blip r:embed="rId3" cstate="print"/>
          <a:srcRect/>
          <a:stretch>
            <a:fillRect/>
          </a:stretch>
        </p:blipFill>
        <p:spPr bwMode="auto">
          <a:xfrm>
            <a:off x="838200" y="5029200"/>
            <a:ext cx="7789209"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457200" y="5867400"/>
            <a:ext cx="8229600" cy="685800"/>
          </a:xfrm>
        </p:spPr>
        <p:txBody>
          <a:bodyPr/>
          <a:lstStyle/>
          <a:p>
            <a:pPr lvl="0">
              <a:defRPr/>
            </a:pPr>
            <a:r>
              <a:rPr lang="en-US" sz="1400" dirty="0" smtClean="0"/>
              <a:t>We build the </a:t>
            </a:r>
            <a:r>
              <a:rPr lang="en-US" sz="1400" b="1" i="1" dirty="0" smtClean="0"/>
              <a:t>org.blueprint.helloService-0.0.1-SNAPSHOT.jar </a:t>
            </a:r>
            <a:r>
              <a:rPr lang="en-US" sz="1400" dirty="0" smtClean="0"/>
              <a:t>bundle that contains the interface plus extra entries in the META-INF/MANIFEST.MF file.</a:t>
            </a:r>
            <a:endParaRPr lang="en-US" sz="1400" dirty="0"/>
          </a:p>
        </p:txBody>
      </p:sp>
      <p:pic>
        <p:nvPicPr>
          <p:cNvPr id="5122" name="Picture 2"/>
          <p:cNvPicPr>
            <a:picLocks noChangeAspect="1" noChangeArrowheads="1"/>
          </p:cNvPicPr>
          <p:nvPr/>
        </p:nvPicPr>
        <p:blipFill>
          <a:blip r:embed="rId3" cstate="print"/>
          <a:srcRect/>
          <a:stretch>
            <a:fillRect/>
          </a:stretch>
        </p:blipFill>
        <p:spPr bwMode="auto">
          <a:xfrm>
            <a:off x="459727" y="2028825"/>
            <a:ext cx="3578873" cy="1628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4800600" y="2438400"/>
            <a:ext cx="3943350" cy="8096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cstate="print"/>
          <a:srcRect/>
          <a:stretch>
            <a:fillRect/>
          </a:stretch>
        </p:blipFill>
        <p:spPr bwMode="auto">
          <a:xfrm>
            <a:off x="2209799" y="3886200"/>
            <a:ext cx="3835591"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6248400"/>
            <a:ext cx="8229600" cy="457200"/>
          </a:xfrm>
        </p:spPr>
        <p:txBody>
          <a:bodyPr/>
          <a:lstStyle/>
          <a:p>
            <a:pPr lvl="0">
              <a:defRPr/>
            </a:pPr>
            <a:r>
              <a:rPr lang="en-US" sz="1200" dirty="0" smtClean="0"/>
              <a:t>We build the </a:t>
            </a:r>
            <a:r>
              <a:rPr lang="en-US" sz="1200" b="1" dirty="0" smtClean="0"/>
              <a:t>org.blueprint.helloServiceImpl-0.0.1-SNAPSHOT.jar</a:t>
            </a:r>
            <a:r>
              <a:rPr lang="en-US" sz="1200" b="1" i="1" dirty="0" smtClean="0"/>
              <a:t> </a:t>
            </a:r>
            <a:r>
              <a:rPr lang="en-US" sz="1200" dirty="0" smtClean="0"/>
              <a:t>bundle that contains the interface plus extra entries in the META-INF/MANIFEST.MF file. Also we provide the</a:t>
            </a:r>
            <a:r>
              <a:rPr lang="en-US" sz="1200" b="1" dirty="0" smtClean="0"/>
              <a:t> OSGI-ING/blueprint/config.xml </a:t>
            </a:r>
            <a:r>
              <a:rPr lang="en-US" sz="1200" dirty="0" smtClean="0"/>
              <a:t>file that exports the service.</a:t>
            </a:r>
            <a:endParaRPr lang="en-US" sz="1200" dirty="0"/>
          </a:p>
        </p:txBody>
      </p:sp>
      <p:pic>
        <p:nvPicPr>
          <p:cNvPr id="6146" name="Picture 2"/>
          <p:cNvPicPr>
            <a:picLocks noChangeAspect="1" noChangeArrowheads="1"/>
          </p:cNvPicPr>
          <p:nvPr/>
        </p:nvPicPr>
        <p:blipFill>
          <a:blip r:embed="rId3" cstate="print"/>
          <a:srcRect/>
          <a:stretch>
            <a:fillRect/>
          </a:stretch>
        </p:blipFill>
        <p:spPr bwMode="auto">
          <a:xfrm>
            <a:off x="114300" y="2047875"/>
            <a:ext cx="4229100" cy="26765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4714875" y="2819400"/>
            <a:ext cx="4352925" cy="84772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cstate="print"/>
          <a:srcRect/>
          <a:stretch>
            <a:fillRect/>
          </a:stretch>
        </p:blipFill>
        <p:spPr bwMode="auto">
          <a:xfrm>
            <a:off x="2427092" y="4464653"/>
            <a:ext cx="4735708" cy="17075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5638800"/>
            <a:ext cx="8229600" cy="990600"/>
          </a:xfrm>
        </p:spPr>
        <p:txBody>
          <a:bodyPr/>
          <a:lstStyle/>
          <a:p>
            <a:r>
              <a:rPr lang="en-US" sz="1400" dirty="0" smtClean="0"/>
              <a:t>The </a:t>
            </a:r>
            <a:r>
              <a:rPr lang="en-US" sz="1400" b="1" dirty="0" smtClean="0"/>
              <a:t>OSGI-INF/blueprint/config.xml</a:t>
            </a:r>
            <a:r>
              <a:rPr lang="en-US" sz="1400" dirty="0" smtClean="0"/>
              <a:t> file creates the service and exports the “</a:t>
            </a:r>
            <a:r>
              <a:rPr lang="en-US" sz="1400" dirty="0" err="1" smtClean="0"/>
              <a:t>helloService</a:t>
            </a:r>
            <a:r>
              <a:rPr lang="en-US" sz="1400" dirty="0" smtClean="0"/>
              <a:t>”. In the &lt;service&gt; tag it’s indicated to use auto-export=“interfaces”. The default value for this attribute is “disabled” and in this case we need to provide in the META-INF/MANIFEST.MF file a new entry </a:t>
            </a:r>
            <a:r>
              <a:rPr lang="en-US" sz="1400" b="1" dirty="0" smtClean="0"/>
              <a:t>Export-Service</a:t>
            </a:r>
            <a:r>
              <a:rPr lang="en-US" sz="1400" dirty="0" smtClean="0"/>
              <a:t> with the service interface(full java path)</a:t>
            </a:r>
            <a:endParaRPr lang="en-US" sz="1400" dirty="0"/>
          </a:p>
        </p:txBody>
      </p:sp>
      <p:pic>
        <p:nvPicPr>
          <p:cNvPr id="7170" name="Picture 2"/>
          <p:cNvPicPr>
            <a:picLocks noChangeAspect="1" noChangeArrowheads="1"/>
          </p:cNvPicPr>
          <p:nvPr/>
        </p:nvPicPr>
        <p:blipFill>
          <a:blip r:embed="rId3" cstate="print"/>
          <a:srcRect/>
          <a:stretch>
            <a:fillRect/>
          </a:stretch>
        </p:blipFill>
        <p:spPr bwMode="auto">
          <a:xfrm>
            <a:off x="552450" y="1995899"/>
            <a:ext cx="2952750" cy="3490502"/>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3733800" y="2517316"/>
            <a:ext cx="5105400" cy="2588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457200" y="6019800"/>
            <a:ext cx="8229600" cy="609600"/>
          </a:xfrm>
        </p:spPr>
        <p:txBody>
          <a:bodyPr/>
          <a:lstStyle/>
          <a:p>
            <a:pPr lvl="0">
              <a:defRPr/>
            </a:pPr>
            <a:r>
              <a:rPr lang="en-US" sz="1300" dirty="0" smtClean="0"/>
              <a:t>We build the </a:t>
            </a:r>
            <a:r>
              <a:rPr lang="en-US" sz="1300" b="1" dirty="0" smtClean="0"/>
              <a:t>org.blueprint.helloClient-0.0.1-SNAPSHOT.jar</a:t>
            </a:r>
            <a:r>
              <a:rPr lang="en-US" sz="1300" b="1" i="1" dirty="0" smtClean="0"/>
              <a:t> </a:t>
            </a:r>
            <a:r>
              <a:rPr lang="en-US" sz="1300" dirty="0" smtClean="0"/>
              <a:t>bundle that contains the interface plus extra entries in the META-INF/MANIFEST.MF file. Also we provide the</a:t>
            </a:r>
            <a:r>
              <a:rPr lang="en-US" sz="1300" b="1" dirty="0" smtClean="0"/>
              <a:t> OSGI-ING/blueprint/config.xml </a:t>
            </a:r>
            <a:r>
              <a:rPr lang="en-US" sz="1300" dirty="0" smtClean="0"/>
              <a:t>that uses the exported “</a:t>
            </a:r>
            <a:r>
              <a:rPr lang="en-US" sz="1300" dirty="0" err="1" smtClean="0"/>
              <a:t>helloService</a:t>
            </a:r>
            <a:r>
              <a:rPr lang="en-US" sz="1300" dirty="0" smtClean="0"/>
              <a:t>” service.</a:t>
            </a:r>
            <a:endParaRPr lang="en-US" sz="1300" dirty="0"/>
          </a:p>
        </p:txBody>
      </p:sp>
      <p:pic>
        <p:nvPicPr>
          <p:cNvPr id="8194" name="Picture 2"/>
          <p:cNvPicPr>
            <a:picLocks noChangeAspect="1" noChangeArrowheads="1"/>
          </p:cNvPicPr>
          <p:nvPr/>
        </p:nvPicPr>
        <p:blipFill>
          <a:blip r:embed="rId3" cstate="print"/>
          <a:srcRect/>
          <a:stretch>
            <a:fillRect/>
          </a:stretch>
        </p:blipFill>
        <p:spPr bwMode="auto">
          <a:xfrm>
            <a:off x="76200" y="2057400"/>
            <a:ext cx="5280747" cy="2895363"/>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5257800" y="3581400"/>
            <a:ext cx="3733800" cy="774418"/>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cstate="print"/>
          <a:srcRect/>
          <a:stretch>
            <a:fillRect/>
          </a:stretch>
        </p:blipFill>
        <p:spPr bwMode="auto">
          <a:xfrm>
            <a:off x="1600200" y="4648200"/>
            <a:ext cx="5029200" cy="1199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381000" y="6019800"/>
            <a:ext cx="8229600" cy="457200"/>
          </a:xfrm>
        </p:spPr>
        <p:txBody>
          <a:bodyPr/>
          <a:lstStyle/>
          <a:p>
            <a:r>
              <a:rPr lang="en-US" sz="1400" dirty="0" smtClean="0"/>
              <a:t>The </a:t>
            </a:r>
            <a:r>
              <a:rPr lang="en-US" sz="1400" b="1" dirty="0" smtClean="0"/>
              <a:t>OSGI-INF/blueprint/config.xml</a:t>
            </a:r>
            <a:r>
              <a:rPr lang="en-US" sz="1400" dirty="0" smtClean="0"/>
              <a:t> file uses  the service and injects it into the “</a:t>
            </a:r>
            <a:r>
              <a:rPr lang="en-US" sz="1400" b="1" dirty="0" err="1" smtClean="0"/>
              <a:t>helloClient</a:t>
            </a:r>
            <a:r>
              <a:rPr lang="en-US" sz="1400" dirty="0" smtClean="0"/>
              <a:t>” client.</a:t>
            </a:r>
            <a:endParaRPr lang="en-US" sz="1400" dirty="0"/>
          </a:p>
        </p:txBody>
      </p:sp>
      <p:pic>
        <p:nvPicPr>
          <p:cNvPr id="9220" name="Picture 4"/>
          <p:cNvPicPr>
            <a:picLocks noChangeAspect="1" noChangeArrowheads="1"/>
          </p:cNvPicPr>
          <p:nvPr/>
        </p:nvPicPr>
        <p:blipFill>
          <a:blip r:embed="rId3" cstate="print"/>
          <a:srcRect/>
          <a:stretch>
            <a:fillRect/>
          </a:stretch>
        </p:blipFill>
        <p:spPr bwMode="auto">
          <a:xfrm>
            <a:off x="3038265" y="2720024"/>
            <a:ext cx="6029535" cy="2537776"/>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cstate="print"/>
          <a:srcRect/>
          <a:stretch>
            <a:fillRect/>
          </a:stretch>
        </p:blipFill>
        <p:spPr bwMode="auto">
          <a:xfrm>
            <a:off x="557262" y="2057400"/>
            <a:ext cx="2490738"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Advanced component </a:t>
            </a:r>
            <a:r>
              <a:rPr lang="fr-CA" dirty="0" err="1" smtClean="0">
                <a:solidFill>
                  <a:schemeClr val="bg1"/>
                </a:solidFill>
              </a:rPr>
              <a:t>frameworks</a:t>
            </a:r>
            <a:endParaRPr lang="fr-CA" dirty="0" smtClean="0">
              <a:solidFill>
                <a:schemeClr val="bg1"/>
              </a:solidFill>
            </a:endParaRPr>
          </a:p>
        </p:txBody>
      </p:sp>
      <p:sp>
        <p:nvSpPr>
          <p:cNvPr id="5" name="Content Placeholder 4"/>
          <p:cNvSpPr>
            <a:spLocks noGrp="1"/>
          </p:cNvSpPr>
          <p:nvPr>
            <p:ph idx="1"/>
          </p:nvPr>
        </p:nvSpPr>
        <p:spPr>
          <a:xfrm>
            <a:off x="457200" y="5791200"/>
            <a:ext cx="8229600" cy="838200"/>
          </a:xfrm>
        </p:spPr>
        <p:txBody>
          <a:bodyPr/>
          <a:lstStyle/>
          <a:p>
            <a:r>
              <a:rPr lang="en-US" sz="1400" dirty="0" smtClean="0"/>
              <a:t>When the “Hello Client” component is stated the Blueprint containers reads the </a:t>
            </a:r>
            <a:r>
              <a:rPr lang="en-US" sz="1400" b="1" dirty="0" smtClean="0"/>
              <a:t>OSGI-ING/blueprint/config.xml </a:t>
            </a:r>
            <a:r>
              <a:rPr lang="en-US" sz="1400" dirty="0" smtClean="0"/>
              <a:t>descriptor file, injects the “</a:t>
            </a:r>
            <a:r>
              <a:rPr lang="en-US" sz="1400" dirty="0" err="1" smtClean="0"/>
              <a:t>helloService</a:t>
            </a:r>
            <a:r>
              <a:rPr lang="en-US" sz="1400" dirty="0" smtClean="0"/>
              <a:t>” and invokes the </a:t>
            </a:r>
            <a:r>
              <a:rPr lang="en-US" sz="1400" dirty="0" err="1" smtClean="0"/>
              <a:t>HelloClient.startUp</a:t>
            </a:r>
            <a:r>
              <a:rPr lang="en-US" sz="1400" dirty="0" smtClean="0"/>
              <a:t>() method as defined in the descriptor.</a:t>
            </a:r>
            <a:endParaRPr lang="en-US" sz="1400" dirty="0"/>
          </a:p>
        </p:txBody>
      </p:sp>
      <p:pic>
        <p:nvPicPr>
          <p:cNvPr id="10242" name="Picture 2"/>
          <p:cNvPicPr>
            <a:picLocks noChangeAspect="1" noChangeArrowheads="1"/>
          </p:cNvPicPr>
          <p:nvPr/>
        </p:nvPicPr>
        <p:blipFill>
          <a:blip r:embed="rId3" cstate="print"/>
          <a:srcRect/>
          <a:stretch>
            <a:fillRect/>
          </a:stretch>
        </p:blipFill>
        <p:spPr bwMode="auto">
          <a:xfrm>
            <a:off x="768156" y="2057400"/>
            <a:ext cx="7613844" cy="338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Spring</a:t>
            </a:r>
            <a:r>
              <a:rPr lang="fr-CA" dirty="0" smtClean="0">
                <a:solidFill>
                  <a:schemeClr val="bg1"/>
                </a:solidFill>
              </a:rPr>
              <a:t> DM</a:t>
            </a:r>
          </a:p>
        </p:txBody>
      </p:sp>
      <p:sp>
        <p:nvSpPr>
          <p:cNvPr id="5" name="Content Placeholder 4"/>
          <p:cNvSpPr>
            <a:spLocks noGrp="1"/>
          </p:cNvSpPr>
          <p:nvPr>
            <p:ph idx="1"/>
          </p:nvPr>
        </p:nvSpPr>
        <p:spPr>
          <a:xfrm>
            <a:off x="381000" y="1905000"/>
            <a:ext cx="8229600" cy="4724400"/>
          </a:xfrm>
        </p:spPr>
        <p:txBody>
          <a:bodyPr/>
          <a:lstStyle/>
          <a:p>
            <a:r>
              <a:rPr lang="en-US" sz="1300" dirty="0" smtClean="0"/>
              <a:t>At the center of </a:t>
            </a:r>
            <a:r>
              <a:rPr lang="en-US" sz="1300" b="1" dirty="0" smtClean="0"/>
              <a:t>Spring-DM</a:t>
            </a:r>
            <a:r>
              <a:rPr lang="en-US" sz="1300" dirty="0" smtClean="0"/>
              <a:t>(Dynamic Modules) is the </a:t>
            </a:r>
            <a:r>
              <a:rPr lang="en-US" sz="1300" b="1" dirty="0" smtClean="0"/>
              <a:t>Spring-DM extender</a:t>
            </a:r>
            <a:r>
              <a:rPr lang="en-US" sz="1300" dirty="0" smtClean="0"/>
              <a:t>.</a:t>
            </a:r>
          </a:p>
          <a:p>
            <a:r>
              <a:rPr lang="en-US" sz="1300" dirty="0" smtClean="0"/>
              <a:t>The Spring-DM extender’s purpose is to watch for other bundles to be started, and if they are Spring-enabled, it will create a Spring application context for them. Spring-enabled means that the bundle contains one or more Spring context definition files.</a:t>
            </a:r>
          </a:p>
          <a:p>
            <a:r>
              <a:rPr lang="en-US" sz="1300" dirty="0" smtClean="0"/>
              <a:t>By default, the Spring-DM extender looks for Spring context definition files in the META-INF/spring directory; it creates a separate Spring application context for each Spring-enabled bundle.</a:t>
            </a:r>
          </a:p>
          <a:p>
            <a:r>
              <a:rPr lang="en-US" sz="1300" dirty="0" smtClean="0"/>
              <a:t>We can tell Spring-DM where to look for the Spring context definition files using the header Spring-Context in the manifest file(META-INF/MANIFEST.MF).</a:t>
            </a:r>
          </a:p>
          <a:p>
            <a:r>
              <a:rPr lang="en-US" sz="1300" dirty="0" smtClean="0"/>
              <a:t>Examples:</a:t>
            </a:r>
          </a:p>
          <a:p>
            <a:pPr>
              <a:buNone/>
            </a:pPr>
            <a:r>
              <a:rPr lang="en-US" sz="1300" b="1" dirty="0" smtClean="0">
                <a:solidFill>
                  <a:srgbClr val="0070C0"/>
                </a:solidFill>
              </a:rPr>
              <a:t>	Spring-Context: spring-</a:t>
            </a:r>
            <a:r>
              <a:rPr lang="en-US" sz="1300" b="1" dirty="0" err="1" smtClean="0">
                <a:solidFill>
                  <a:srgbClr val="0070C0"/>
                </a:solidFill>
              </a:rPr>
              <a:t>config</a:t>
            </a:r>
            <a:r>
              <a:rPr lang="en-US" sz="1300" b="1" dirty="0" smtClean="0">
                <a:solidFill>
                  <a:srgbClr val="0070C0"/>
                </a:solidFill>
              </a:rPr>
              <a:t>/*.xml</a:t>
            </a:r>
          </a:p>
          <a:p>
            <a:pPr>
              <a:buNone/>
            </a:pPr>
            <a:r>
              <a:rPr lang="en-US" sz="1300" b="1" dirty="0" smtClean="0">
                <a:solidFill>
                  <a:srgbClr val="0070C0"/>
                </a:solidFill>
              </a:rPr>
              <a:t>	Spring-Context: spring-</a:t>
            </a:r>
            <a:r>
              <a:rPr lang="en-US" sz="1300" b="1" dirty="0" err="1" smtClean="0">
                <a:solidFill>
                  <a:srgbClr val="0070C0"/>
                </a:solidFill>
              </a:rPr>
              <a:t>config</a:t>
            </a:r>
            <a:r>
              <a:rPr lang="en-US" sz="1300" b="1" dirty="0" smtClean="0">
                <a:solidFill>
                  <a:srgbClr val="0070C0"/>
                </a:solidFill>
              </a:rPr>
              <a:t>/some-beans.xml, \</a:t>
            </a:r>
          </a:p>
          <a:p>
            <a:pPr>
              <a:buNone/>
            </a:pPr>
            <a:r>
              <a:rPr lang="en-US" sz="1300" b="1" dirty="0" smtClean="0">
                <a:solidFill>
                  <a:srgbClr val="0070C0"/>
                </a:solidFill>
              </a:rPr>
              <a:t>	spring-</a:t>
            </a:r>
            <a:r>
              <a:rPr lang="en-US" sz="1300" b="1" dirty="0" err="1" smtClean="0">
                <a:solidFill>
                  <a:srgbClr val="0070C0"/>
                </a:solidFill>
              </a:rPr>
              <a:t>config</a:t>
            </a:r>
            <a:r>
              <a:rPr lang="en-US" sz="1300" b="1" dirty="0" smtClean="0">
                <a:solidFill>
                  <a:srgbClr val="0070C0"/>
                </a:solidFill>
              </a:rPr>
              <a:t>/some-more-beans.xml</a:t>
            </a:r>
          </a:p>
          <a:p>
            <a:r>
              <a:rPr lang="en-US" sz="1300" dirty="0" smtClean="0"/>
              <a:t>Spring DM Extender comes as a bundle and needs to be installed into a OSGI runtime.</a:t>
            </a:r>
          </a:p>
          <a:p>
            <a:r>
              <a:rPr lang="en-US" sz="1300" dirty="0" smtClean="0"/>
              <a:t>Any bundle deployed into an </a:t>
            </a:r>
            <a:r>
              <a:rPr lang="en-US" sz="1300" dirty="0" err="1" smtClean="0"/>
              <a:t>OSGi</a:t>
            </a:r>
            <a:r>
              <a:rPr lang="en-US" sz="1300" dirty="0" smtClean="0"/>
              <a:t> environment running Spring-DM will always be inspected for the presence of a Spring-DM trigger point and automatically will be assigned a Spring context of the </a:t>
            </a:r>
            <a:r>
              <a:rPr lang="en-US" sz="1300" b="1" dirty="0" err="1" smtClean="0"/>
              <a:t>OsgiBundleXmlApplicationContext</a:t>
            </a:r>
            <a:r>
              <a:rPr lang="en-US" sz="1300" dirty="0" smtClean="0"/>
              <a:t> class.</a:t>
            </a:r>
          </a:p>
          <a:p>
            <a:r>
              <a:rPr lang="en-US" sz="1300" dirty="0" smtClean="0"/>
              <a:t>In Spring-DM there are two types of extenders, those applicable to bundles using standard Spring artifacts, and those having to do with bundles using Spring web artifacts.</a:t>
            </a:r>
          </a:p>
          <a:p>
            <a:r>
              <a:rPr lang="en-US" sz="1300" dirty="0" smtClean="0"/>
              <a:t>To declare a service in Spring-DM we need to wire a bean in the Spring application context. We configure the beans that Spring creates defining a Spring application context in an XML file. We can easy add any other Spring namespace to support many more Spring artifacts in the same configuration file.</a:t>
            </a:r>
          </a:p>
          <a:p>
            <a:endParaRPr lang="en-US" sz="1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pPr lvl="0"/>
            <a:r>
              <a:rPr lang="en-US" dirty="0" smtClean="0">
                <a:solidFill>
                  <a:schemeClr val="bg1"/>
                </a:solidFill>
              </a:rPr>
              <a:t>Architecture</a:t>
            </a:r>
            <a:endParaRPr lang="fr-CA" dirty="0" smtClean="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1013689" y="1828800"/>
            <a:ext cx="3405911" cy="284797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066800" y="4660822"/>
            <a:ext cx="2743200" cy="2044778"/>
          </a:xfrm>
          <a:prstGeom prst="rect">
            <a:avLst/>
          </a:prstGeom>
          <a:noFill/>
          <a:ln w="9525">
            <a:noFill/>
            <a:miter lim="800000"/>
            <a:headEnd/>
            <a:tailEnd/>
          </a:ln>
          <a:effectLst/>
        </p:spPr>
      </p:pic>
      <p:sp>
        <p:nvSpPr>
          <p:cNvPr id="8" name="Content Placeholder 4"/>
          <p:cNvSpPr>
            <a:spLocks noGrp="1"/>
          </p:cNvSpPr>
          <p:nvPr>
            <p:ph idx="1"/>
          </p:nvPr>
        </p:nvSpPr>
        <p:spPr>
          <a:xfrm>
            <a:off x="4419600" y="2209800"/>
            <a:ext cx="4267200" cy="4343400"/>
          </a:xfrm>
        </p:spPr>
        <p:txBody>
          <a:bodyPr/>
          <a:lstStyle/>
          <a:p>
            <a:pPr lvl="0">
              <a:defRPr/>
            </a:pPr>
            <a:r>
              <a:rPr lang="en-US" sz="1400" b="1" dirty="0" smtClean="0"/>
              <a:t>Installed </a:t>
            </a:r>
            <a:r>
              <a:rPr lang="en-US" sz="1400" dirty="0" smtClean="0">
                <a:sym typeface="Wingdings" pitchFamily="2" charset="2"/>
              </a:rPr>
              <a:t></a:t>
            </a:r>
            <a:r>
              <a:rPr lang="en-US" sz="1400" dirty="0" smtClean="0"/>
              <a:t> a bundle has been validated and is prepared to be activated.</a:t>
            </a:r>
          </a:p>
          <a:p>
            <a:pPr lvl="0">
              <a:defRPr/>
            </a:pPr>
            <a:r>
              <a:rPr lang="en-US" sz="1400" b="1" dirty="0" smtClean="0"/>
              <a:t>Resolved</a:t>
            </a:r>
            <a:r>
              <a:rPr lang="en-US" sz="1400" dirty="0" smtClean="0"/>
              <a:t> </a:t>
            </a:r>
            <a:r>
              <a:rPr lang="en-US" sz="1400" dirty="0" smtClean="0">
                <a:sym typeface="Wingdings" pitchFamily="2" charset="2"/>
              </a:rPr>
              <a:t></a:t>
            </a:r>
            <a:r>
              <a:rPr lang="en-US" sz="1400" dirty="0" smtClean="0"/>
              <a:t> all dependencies declared for a bundle have been resolved.</a:t>
            </a:r>
          </a:p>
          <a:p>
            <a:pPr lvl="0">
              <a:defRPr/>
            </a:pPr>
            <a:r>
              <a:rPr lang="en-US" sz="1400" b="1" dirty="0" smtClean="0"/>
              <a:t>Starting</a:t>
            </a:r>
            <a:r>
              <a:rPr lang="en-US" sz="1400" dirty="0" smtClean="0"/>
              <a:t> </a:t>
            </a:r>
            <a:r>
              <a:rPr lang="en-US" sz="1400" dirty="0" smtClean="0">
                <a:sym typeface="Wingdings" pitchFamily="2" charset="2"/>
              </a:rPr>
              <a:t></a:t>
            </a:r>
            <a:r>
              <a:rPr lang="en-US" sz="1400" dirty="0" smtClean="0"/>
              <a:t> a bundle is in the process of transitioning to an active state.</a:t>
            </a:r>
          </a:p>
          <a:p>
            <a:pPr lvl="0">
              <a:defRPr/>
            </a:pPr>
            <a:r>
              <a:rPr lang="en-US" sz="1400" b="1" dirty="0" smtClean="0"/>
              <a:t>Active</a:t>
            </a:r>
            <a:r>
              <a:rPr lang="en-US" sz="1400" dirty="0" smtClean="0"/>
              <a:t> </a:t>
            </a:r>
            <a:r>
              <a:rPr lang="en-US" sz="1400" dirty="0" smtClean="0">
                <a:sym typeface="Wingdings" pitchFamily="2" charset="2"/>
              </a:rPr>
              <a:t></a:t>
            </a:r>
            <a:r>
              <a:rPr lang="en-US" sz="1400" dirty="0" smtClean="0"/>
              <a:t> a bundle has been loaded into the actual JVM footprint.</a:t>
            </a:r>
          </a:p>
          <a:p>
            <a:pPr lvl="0">
              <a:defRPr/>
            </a:pPr>
            <a:r>
              <a:rPr lang="en-US" sz="1400" b="1" dirty="0" smtClean="0"/>
              <a:t>Stopping</a:t>
            </a:r>
            <a:r>
              <a:rPr lang="en-US" sz="1400" dirty="0" smtClean="0"/>
              <a:t> </a:t>
            </a:r>
            <a:r>
              <a:rPr lang="en-US" sz="1400" dirty="0" smtClean="0">
                <a:sym typeface="Wingdings" pitchFamily="2" charset="2"/>
              </a:rPr>
              <a:t> </a:t>
            </a:r>
            <a:r>
              <a:rPr lang="en-US" sz="1400" dirty="0" smtClean="0"/>
              <a:t> bundle is in the process of being stopped.</a:t>
            </a:r>
          </a:p>
          <a:p>
            <a:pPr lvl="0">
              <a:defRPr/>
            </a:pPr>
            <a:r>
              <a:rPr lang="en-US" sz="1400" b="1" dirty="0" smtClean="0"/>
              <a:t>Uninstalled </a:t>
            </a:r>
            <a:r>
              <a:rPr lang="en-US" sz="1400" dirty="0" smtClean="0">
                <a:sym typeface="Wingdings" pitchFamily="2" charset="2"/>
              </a:rPr>
              <a:t></a:t>
            </a:r>
            <a:r>
              <a:rPr lang="en-US" sz="1400" dirty="0" smtClean="0"/>
              <a:t>a bundle is effectively uninstalled, meaning no verification process has taken place.</a:t>
            </a:r>
          </a:p>
          <a:p>
            <a:pPr lvl="0">
              <a:defRPr/>
            </a:pPr>
            <a:endParaRPr lang="en-US" sz="1400" dirty="0" smtClean="0"/>
          </a:p>
          <a:p>
            <a:pPr lvl="0">
              <a:defRPr/>
            </a:pPr>
            <a:endParaRPr lang="en-US" sz="1400" dirty="0" smtClean="0"/>
          </a:p>
          <a:p>
            <a:pPr lvl="0">
              <a:defRPr/>
            </a:pPr>
            <a:endParaRPr lang="en-US" sz="1400" dirty="0" smtClean="0"/>
          </a:p>
          <a:p>
            <a:r>
              <a:rPr lang="en-US" sz="1400" dirty="0" err="1" smtClean="0"/>
              <a:t>OSGi</a:t>
            </a:r>
            <a:r>
              <a:rPr lang="en-US" sz="1400" dirty="0" smtClean="0"/>
              <a:t> bundles can both publish and consume services (like an SOA in a JVM).</a:t>
            </a:r>
            <a:endParaRPr lang="en-US" sz="1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Spring</a:t>
            </a:r>
            <a:r>
              <a:rPr lang="fr-CA" dirty="0" smtClean="0">
                <a:solidFill>
                  <a:schemeClr val="bg1"/>
                </a:solidFill>
              </a:rPr>
              <a:t> DM</a:t>
            </a:r>
          </a:p>
        </p:txBody>
      </p:sp>
      <p:sp>
        <p:nvSpPr>
          <p:cNvPr id="5" name="Content Placeholder 4"/>
          <p:cNvSpPr>
            <a:spLocks noGrp="1"/>
          </p:cNvSpPr>
          <p:nvPr>
            <p:ph idx="1"/>
          </p:nvPr>
        </p:nvSpPr>
        <p:spPr>
          <a:xfrm>
            <a:off x="381000" y="6172200"/>
            <a:ext cx="8229600" cy="457200"/>
          </a:xfrm>
        </p:spPr>
        <p:txBody>
          <a:bodyPr/>
          <a:lstStyle/>
          <a:p>
            <a:r>
              <a:rPr lang="en-US" sz="1300" dirty="0" smtClean="0"/>
              <a:t>We’ve defined the interface, the implementation and the client that will call the method. The 2 properties “hello” and “name” from the client have the getter and setter defined. </a:t>
            </a:r>
            <a:endParaRPr lang="en-US" sz="1300" dirty="0"/>
          </a:p>
        </p:txBody>
      </p:sp>
      <p:pic>
        <p:nvPicPr>
          <p:cNvPr id="1026" name="Picture 2"/>
          <p:cNvPicPr>
            <a:picLocks noChangeAspect="1" noChangeArrowheads="1"/>
          </p:cNvPicPr>
          <p:nvPr/>
        </p:nvPicPr>
        <p:blipFill>
          <a:blip r:embed="rId3" cstate="print"/>
          <a:srcRect/>
          <a:stretch>
            <a:fillRect/>
          </a:stretch>
        </p:blipFill>
        <p:spPr bwMode="auto">
          <a:xfrm>
            <a:off x="5715000" y="2286000"/>
            <a:ext cx="2466975" cy="8286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81000" y="1981200"/>
            <a:ext cx="4495800" cy="1905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162550" y="3657600"/>
            <a:ext cx="3752850" cy="8477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657225" y="4114800"/>
            <a:ext cx="4371975" cy="1834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Spring</a:t>
            </a:r>
            <a:r>
              <a:rPr lang="fr-CA" dirty="0" smtClean="0">
                <a:solidFill>
                  <a:schemeClr val="bg1"/>
                </a:solidFill>
              </a:rPr>
              <a:t> DM</a:t>
            </a:r>
          </a:p>
        </p:txBody>
      </p:sp>
      <p:pic>
        <p:nvPicPr>
          <p:cNvPr id="2050" name="Picture 2"/>
          <p:cNvPicPr>
            <a:picLocks noChangeAspect="1" noChangeArrowheads="1"/>
          </p:cNvPicPr>
          <p:nvPr/>
        </p:nvPicPr>
        <p:blipFill>
          <a:blip r:embed="rId3" cstate="print"/>
          <a:srcRect/>
          <a:stretch>
            <a:fillRect/>
          </a:stretch>
        </p:blipFill>
        <p:spPr bwMode="auto">
          <a:xfrm>
            <a:off x="381000" y="2012199"/>
            <a:ext cx="5345253" cy="1874001"/>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228600" y="4010068"/>
            <a:ext cx="5486400" cy="2771732"/>
          </a:xfrm>
          <a:prstGeom prst="rect">
            <a:avLst/>
          </a:prstGeom>
          <a:noFill/>
          <a:ln w="9525">
            <a:noFill/>
            <a:miter lim="800000"/>
            <a:headEnd/>
            <a:tailEnd/>
          </a:ln>
          <a:effectLst/>
        </p:spPr>
      </p:pic>
      <p:sp>
        <p:nvSpPr>
          <p:cNvPr id="7" name="Content Placeholder 4"/>
          <p:cNvSpPr>
            <a:spLocks noGrp="1"/>
          </p:cNvSpPr>
          <p:nvPr>
            <p:ph idx="1"/>
          </p:nvPr>
        </p:nvSpPr>
        <p:spPr>
          <a:xfrm>
            <a:off x="5791200" y="2743200"/>
            <a:ext cx="3276600" cy="3505200"/>
          </a:xfrm>
        </p:spPr>
        <p:txBody>
          <a:bodyPr/>
          <a:lstStyle/>
          <a:p>
            <a:r>
              <a:rPr lang="en-US" sz="1300" dirty="0" smtClean="0"/>
              <a:t>We’ve defined the 2 xml files in the META-INF/spring directory for the current bundle: </a:t>
            </a:r>
            <a:r>
              <a:rPr lang="en-US" sz="1300" b="1" dirty="0" smtClean="0"/>
              <a:t>org.service.helloService-0.0.1-SNAPSHOT.jar</a:t>
            </a:r>
            <a:r>
              <a:rPr lang="en-US" sz="1300" dirty="0" smtClean="0"/>
              <a:t>.</a:t>
            </a:r>
          </a:p>
          <a:p>
            <a:r>
              <a:rPr lang="en-US" sz="1300" dirty="0" smtClean="0"/>
              <a:t>The first xml creates and binds the service in the OSGI Service Registry.</a:t>
            </a:r>
          </a:p>
          <a:p>
            <a:r>
              <a:rPr lang="en-US" sz="1300" dirty="0" smtClean="0"/>
              <a:t>The seconds xml obtains a reference from the OSGI Service Registry and injects it into the client.</a:t>
            </a:r>
            <a:endParaRPr lang="en-US" sz="1300" dirty="0"/>
          </a:p>
        </p:txBody>
      </p:sp>
      <p:pic>
        <p:nvPicPr>
          <p:cNvPr id="2052" name="Picture 4"/>
          <p:cNvPicPr>
            <a:picLocks noChangeAspect="1" noChangeArrowheads="1"/>
          </p:cNvPicPr>
          <p:nvPr/>
        </p:nvPicPr>
        <p:blipFill>
          <a:blip r:embed="rId5" cstate="print"/>
          <a:srcRect/>
          <a:stretch>
            <a:fillRect/>
          </a:stretch>
        </p:blipFill>
        <p:spPr bwMode="auto">
          <a:xfrm>
            <a:off x="4038600" y="5562600"/>
            <a:ext cx="4867275" cy="1038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err="1" smtClean="0">
                <a:solidFill>
                  <a:schemeClr val="bg1"/>
                </a:solidFill>
              </a:rPr>
              <a:t>Spring</a:t>
            </a:r>
            <a:r>
              <a:rPr lang="fr-CA" dirty="0" smtClean="0">
                <a:solidFill>
                  <a:schemeClr val="bg1"/>
                </a:solidFill>
              </a:rPr>
              <a:t> DM</a:t>
            </a:r>
          </a:p>
        </p:txBody>
      </p:sp>
      <p:sp>
        <p:nvSpPr>
          <p:cNvPr id="5" name="Content Placeholder 4"/>
          <p:cNvSpPr>
            <a:spLocks noGrp="1"/>
          </p:cNvSpPr>
          <p:nvPr>
            <p:ph idx="1"/>
          </p:nvPr>
        </p:nvSpPr>
        <p:spPr>
          <a:xfrm>
            <a:off x="381000" y="1981200"/>
            <a:ext cx="8229600" cy="2667000"/>
          </a:xfrm>
        </p:spPr>
        <p:txBody>
          <a:bodyPr/>
          <a:lstStyle/>
          <a:p>
            <a:r>
              <a:rPr lang="en-US" sz="1300" dirty="0" smtClean="0"/>
              <a:t>The </a:t>
            </a:r>
            <a:r>
              <a:rPr lang="en-US" sz="1300" b="1" dirty="0" smtClean="0"/>
              <a:t>Spring-DM’s web extender</a:t>
            </a:r>
            <a:r>
              <a:rPr lang="en-US" sz="1300" dirty="0" smtClean="0"/>
              <a:t> is a bundle that has an activator whose job is to watch for web bundles to </a:t>
            </a:r>
          </a:p>
          <a:p>
            <a:r>
              <a:rPr lang="en-US" sz="1300" dirty="0" smtClean="0"/>
              <a:t>be installed into the </a:t>
            </a:r>
            <a:r>
              <a:rPr lang="en-US" sz="1300" dirty="0" err="1" smtClean="0"/>
              <a:t>OSGi</a:t>
            </a:r>
            <a:r>
              <a:rPr lang="en-US" sz="1300" dirty="0" smtClean="0"/>
              <a:t> framework and deploy that bundle to either Tomcat or Jetty.</a:t>
            </a:r>
          </a:p>
          <a:p>
            <a:r>
              <a:rPr lang="en-US" sz="1300" dirty="0" smtClean="0"/>
              <a:t>To deploy web bundles we don't need Spring-DM in </a:t>
            </a:r>
            <a:r>
              <a:rPr lang="en-US" sz="1300" dirty="0" err="1" smtClean="0"/>
              <a:t>OSGi</a:t>
            </a:r>
            <a:r>
              <a:rPr lang="en-US" sz="1300" dirty="0" smtClean="0"/>
              <a:t>. </a:t>
            </a:r>
          </a:p>
          <a:p>
            <a:r>
              <a:rPr lang="en-US" sz="1300" dirty="0" smtClean="0"/>
              <a:t>The HTTP Service doesn’t support filters, listeners, or even JSP. The Spring-DM’s web extender allows to deploy web applications in a bundle that resembles a traditional WAR file, right down to the web.xml file that registers </a:t>
            </a:r>
            <a:r>
              <a:rPr lang="en-US" sz="1300" dirty="0" err="1" smtClean="0"/>
              <a:t>servlets</a:t>
            </a:r>
            <a:r>
              <a:rPr lang="en-US" sz="1300" dirty="0" smtClean="0"/>
              <a:t>.</a:t>
            </a:r>
          </a:p>
          <a:p>
            <a:r>
              <a:rPr lang="en-US" sz="1300" dirty="0" smtClean="0"/>
              <a:t>In a conventional Java web application, all of the application’s modules end up packaged within a single WAR file.</a:t>
            </a:r>
          </a:p>
          <a:p>
            <a:r>
              <a:rPr lang="en-US" sz="1300" dirty="0" smtClean="0"/>
              <a:t>An </a:t>
            </a:r>
            <a:r>
              <a:rPr lang="en-US" sz="1300" dirty="0" err="1" smtClean="0"/>
              <a:t>OSGi</a:t>
            </a:r>
            <a:r>
              <a:rPr lang="en-US" sz="1300" dirty="0" smtClean="0"/>
              <a:t> web bundle resembles a WAR file but collaborates with other bundles instead of carrying its own dependencies.</a:t>
            </a:r>
          </a:p>
          <a:p>
            <a:r>
              <a:rPr lang="en-US" sz="1300" dirty="0" smtClean="0"/>
              <a:t>In a conventional Java web application, all of the application’s modules end up packaged within a single WAR file.</a:t>
            </a:r>
          </a:p>
          <a:p>
            <a:r>
              <a:rPr lang="en-US" sz="1300" dirty="0" smtClean="0"/>
              <a:t>An </a:t>
            </a:r>
            <a:r>
              <a:rPr lang="en-US" sz="1300" dirty="0" err="1" smtClean="0"/>
              <a:t>OSGi</a:t>
            </a:r>
            <a:r>
              <a:rPr lang="en-US" sz="1300" dirty="0" smtClean="0"/>
              <a:t> web bundle resembles a WAR file but collaborates with other bundles instead of carrying its own dependencies.</a:t>
            </a:r>
          </a:p>
          <a:p>
            <a:endParaRPr lang="en-US" sz="1300" dirty="0"/>
          </a:p>
        </p:txBody>
      </p:sp>
      <p:pic>
        <p:nvPicPr>
          <p:cNvPr id="3074" name="Picture 2"/>
          <p:cNvPicPr>
            <a:picLocks noChangeAspect="1" noChangeArrowheads="1"/>
          </p:cNvPicPr>
          <p:nvPr/>
        </p:nvPicPr>
        <p:blipFill>
          <a:blip r:embed="rId3" cstate="print"/>
          <a:srcRect/>
          <a:stretch>
            <a:fillRect/>
          </a:stretch>
        </p:blipFill>
        <p:spPr bwMode="auto">
          <a:xfrm>
            <a:off x="1143000" y="5320430"/>
            <a:ext cx="2895600" cy="130897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4495800" y="4650845"/>
            <a:ext cx="2895600" cy="19785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828800"/>
            <a:ext cx="8229600" cy="4648200"/>
          </a:xfrm>
        </p:spPr>
        <p:txBody>
          <a:bodyPr/>
          <a:lstStyle/>
          <a:p>
            <a:r>
              <a:rPr lang="en-US" sz="1200" dirty="0" err="1" smtClean="0"/>
              <a:t>SpringSource</a:t>
            </a:r>
            <a:r>
              <a:rPr lang="en-US" sz="1200" dirty="0" smtClean="0"/>
              <a:t> dm Server is an open source, </a:t>
            </a:r>
            <a:r>
              <a:rPr lang="en-US" sz="1200" dirty="0" err="1" smtClean="0"/>
              <a:t>OSGi</a:t>
            </a:r>
            <a:r>
              <a:rPr lang="en-US" sz="1200" dirty="0" smtClean="0"/>
              <a:t>-based, Java application server. It supports the deployment of </a:t>
            </a:r>
            <a:r>
              <a:rPr lang="en-US" sz="1200" dirty="0" err="1" smtClean="0"/>
              <a:t>OSGi</a:t>
            </a:r>
            <a:r>
              <a:rPr lang="en-US" sz="1200" dirty="0" smtClean="0"/>
              <a:t> bundles and unmodified Java web applications as </a:t>
            </a:r>
            <a:r>
              <a:rPr lang="en-US" sz="1200" dirty="0" err="1" smtClean="0"/>
              <a:t>OSGi</a:t>
            </a:r>
            <a:r>
              <a:rPr lang="en-US" sz="1200" dirty="0" smtClean="0"/>
              <a:t>-influenced Shared Libraries WARs and Shared Services WARs. </a:t>
            </a:r>
            <a:r>
              <a:rPr lang="en-US" sz="1200" dirty="0" err="1" smtClean="0"/>
              <a:t>SpringSource</a:t>
            </a:r>
            <a:r>
              <a:rPr lang="en-US" sz="1200" dirty="0" smtClean="0"/>
              <a:t> dm Server is based on the Equinox </a:t>
            </a:r>
            <a:r>
              <a:rPr lang="en-US" sz="1200" dirty="0" err="1" smtClean="0"/>
              <a:t>OSGi</a:t>
            </a:r>
            <a:r>
              <a:rPr lang="en-US" sz="1200" dirty="0" smtClean="0"/>
              <a:t> implementation, part of the Eclipse project.</a:t>
            </a:r>
          </a:p>
          <a:p>
            <a:r>
              <a:rPr lang="en-US" sz="1200" dirty="0" err="1" smtClean="0"/>
              <a:t>SpringSource</a:t>
            </a:r>
            <a:r>
              <a:rPr lang="en-US" sz="1200" dirty="0" smtClean="0"/>
              <a:t> dm Server v1.0 was released in 2008 and v2.0 in 2010. </a:t>
            </a:r>
            <a:r>
              <a:rPr lang="en-US" sz="1200" dirty="0" err="1" smtClean="0"/>
              <a:t>SpringSource</a:t>
            </a:r>
            <a:r>
              <a:rPr lang="en-US" sz="1200" dirty="0" smtClean="0"/>
              <a:t> donated dm Server to Eclipse as the Virgo project later in 2010.</a:t>
            </a:r>
          </a:p>
          <a:p>
            <a:r>
              <a:rPr lang="en-US" sz="1200" dirty="0" smtClean="0"/>
              <a:t>The Platform supports applications packaged in three </a:t>
            </a:r>
            <a:r>
              <a:rPr lang="en-US" sz="1200" dirty="0" smtClean="0"/>
              <a:t>forms: </a:t>
            </a:r>
            <a:r>
              <a:rPr lang="en-US" sz="1200" b="1" dirty="0" smtClean="0">
                <a:solidFill>
                  <a:srgbClr val="0070C0"/>
                </a:solidFill>
              </a:rPr>
              <a:t>Java </a:t>
            </a:r>
            <a:r>
              <a:rPr lang="en-US" sz="1200" b="1" dirty="0" smtClean="0">
                <a:solidFill>
                  <a:srgbClr val="0070C0"/>
                </a:solidFill>
              </a:rPr>
              <a:t>EE </a:t>
            </a:r>
            <a:r>
              <a:rPr lang="en-US" sz="1200" b="1" dirty="0" smtClean="0">
                <a:solidFill>
                  <a:srgbClr val="0070C0"/>
                </a:solidFill>
              </a:rPr>
              <a:t>WAR,  Raw </a:t>
            </a:r>
            <a:r>
              <a:rPr lang="en-US" sz="1200" b="1" dirty="0" err="1" smtClean="0">
                <a:solidFill>
                  <a:srgbClr val="0070C0"/>
                </a:solidFill>
              </a:rPr>
              <a:t>OSGi</a:t>
            </a:r>
            <a:r>
              <a:rPr lang="en-US" sz="1200" b="1" dirty="0" smtClean="0">
                <a:solidFill>
                  <a:srgbClr val="0070C0"/>
                </a:solidFill>
              </a:rPr>
              <a:t> </a:t>
            </a:r>
            <a:r>
              <a:rPr lang="en-US" sz="1200" b="1" dirty="0" smtClean="0">
                <a:solidFill>
                  <a:srgbClr val="0070C0"/>
                </a:solidFill>
              </a:rPr>
              <a:t>bundles, Platform </a:t>
            </a:r>
            <a:r>
              <a:rPr lang="en-US" sz="1200" b="1" dirty="0" smtClean="0">
                <a:solidFill>
                  <a:srgbClr val="0070C0"/>
                </a:solidFill>
              </a:rPr>
              <a:t>Archive (PAR). </a:t>
            </a:r>
            <a:r>
              <a:rPr lang="en-US" sz="1200" b="1" dirty="0" smtClean="0">
                <a:solidFill>
                  <a:srgbClr val="0070C0"/>
                </a:solidFill>
              </a:rPr>
              <a:t> </a:t>
            </a:r>
            <a:endParaRPr lang="en-US" sz="1200" b="1" dirty="0" smtClean="0">
              <a:solidFill>
                <a:srgbClr val="0070C0"/>
              </a:solidFill>
            </a:endParaRPr>
          </a:p>
          <a:p>
            <a:r>
              <a:rPr lang="en-US" sz="1200" dirty="0" smtClean="0"/>
              <a:t>The </a:t>
            </a:r>
            <a:r>
              <a:rPr lang="en-US" sz="1200" dirty="0" err="1" smtClean="0"/>
              <a:t>SpringSource</a:t>
            </a:r>
            <a:r>
              <a:rPr lang="en-US" sz="1200" dirty="0" smtClean="0"/>
              <a:t> dm Server offers </a:t>
            </a:r>
            <a:r>
              <a:rPr lang="en-US" sz="1200" b="1" dirty="0" smtClean="0"/>
              <a:t>native WAR </a:t>
            </a:r>
            <a:r>
              <a:rPr lang="en-US" sz="1200" dirty="0" smtClean="0"/>
              <a:t>support just like any other Java EE server container and has supports Shared Library WARs. A </a:t>
            </a:r>
            <a:r>
              <a:rPr lang="en-US" sz="1200" b="1" dirty="0" smtClean="0"/>
              <a:t>Shared Library WAR </a:t>
            </a:r>
            <a:r>
              <a:rPr lang="en-US" sz="1200" dirty="0" smtClean="0"/>
              <a:t>allows the </a:t>
            </a:r>
            <a:r>
              <a:rPr lang="en-US" sz="1200" dirty="0" err="1" smtClean="0"/>
              <a:t>SpringSource</a:t>
            </a:r>
            <a:r>
              <a:rPr lang="en-US" sz="1200" dirty="0" smtClean="0"/>
              <a:t> dm Server to use its shared bundle repository to fulfill a WAR’s dependencies. Instead of a WAR loading its library dependencies (JARs) from the standard /WEB-INF/ lib directory, libraries are taken from the </a:t>
            </a:r>
            <a:r>
              <a:rPr lang="en-US" sz="1200" dirty="0" err="1" smtClean="0"/>
              <a:t>SpringSource</a:t>
            </a:r>
            <a:r>
              <a:rPr lang="en-US" sz="1200" dirty="0" smtClean="0"/>
              <a:t> dm Server shared bundle </a:t>
            </a:r>
            <a:r>
              <a:rPr lang="en-US" sz="1200" dirty="0" smtClean="0"/>
              <a:t>repository. This </a:t>
            </a:r>
            <a:r>
              <a:rPr lang="en-US" sz="1200" dirty="0" smtClean="0"/>
              <a:t>makes a WAR file not only smaller in size, but also a contributor to </a:t>
            </a:r>
            <a:r>
              <a:rPr lang="en-US" sz="1200" dirty="0" smtClean="0"/>
              <a:t>reducing </a:t>
            </a:r>
            <a:r>
              <a:rPr lang="en-US" sz="1200" dirty="0" smtClean="0"/>
              <a:t>overall memory usage, since a WAR uses Shared Library instances.</a:t>
            </a:r>
          </a:p>
          <a:p>
            <a:r>
              <a:rPr lang="en-US" sz="1200" dirty="0" smtClean="0"/>
              <a:t>A </a:t>
            </a:r>
            <a:r>
              <a:rPr lang="en-US" sz="1200" b="1" dirty="0" smtClean="0"/>
              <a:t>PAR</a:t>
            </a:r>
            <a:r>
              <a:rPr lang="en-US" sz="1200" dirty="0" smtClean="0"/>
              <a:t> is simply a collection of </a:t>
            </a:r>
            <a:r>
              <a:rPr lang="en-US" sz="1200" dirty="0" err="1" smtClean="0"/>
              <a:t>OSGi</a:t>
            </a:r>
            <a:r>
              <a:rPr lang="en-US" sz="1200" dirty="0" smtClean="0"/>
              <a:t> bundles (modules) grouped together in a standard JAR file, along with a name and a version that uniquely identify the application. The PAR file is deployed as a single unit into the Platform. The Platform will extract all the modules from the PAR and install them. Third-party dependencies will be installed on-the-fly as needed</a:t>
            </a:r>
            <a:r>
              <a:rPr lang="en-US" sz="1200" dirty="0" smtClean="0"/>
              <a:t>.</a:t>
            </a:r>
          </a:p>
          <a:p>
            <a:r>
              <a:rPr lang="en-US" sz="1200" dirty="0" smtClean="0"/>
              <a:t>PAR format benefits: modularization, robust versioning, improved manageability.</a:t>
            </a:r>
            <a:endParaRPr lang="en-US" sz="1200" dirty="0" smtClean="0"/>
          </a:p>
          <a:p>
            <a:r>
              <a:rPr lang="en-US" sz="1300" dirty="0" smtClean="0"/>
              <a:t>We can create </a:t>
            </a:r>
            <a:r>
              <a:rPr lang="en-US" sz="1300" b="1" dirty="0" smtClean="0"/>
              <a:t>plans</a:t>
            </a:r>
            <a:r>
              <a:rPr lang="en-US" sz="1300" dirty="0" smtClean="0"/>
              <a:t> </a:t>
            </a:r>
            <a:r>
              <a:rPr lang="en-US" sz="1300" dirty="0" smtClean="0"/>
              <a:t>(from version 3.0.2.RELEASE) that </a:t>
            </a:r>
            <a:r>
              <a:rPr lang="en-US" sz="1300" dirty="0" smtClean="0"/>
              <a:t>are similar to a PAR because it encapsulates all the artifacts in a </a:t>
            </a:r>
            <a:r>
              <a:rPr lang="en-US" sz="1300" dirty="0" smtClean="0"/>
              <a:t>single </a:t>
            </a:r>
            <a:r>
              <a:rPr lang="en-US" sz="1300" dirty="0" smtClean="0"/>
              <a:t>deployment unit.</a:t>
            </a:r>
          </a:p>
          <a:p>
            <a:r>
              <a:rPr lang="en-US" sz="1300" dirty="0" smtClean="0"/>
              <a:t>The main difference is that the plan is a XML file that lists the artifacts from the </a:t>
            </a:r>
            <a:r>
              <a:rPr lang="en-US" sz="1300" dirty="0" smtClean="0"/>
              <a:t>application. In </a:t>
            </a:r>
            <a:r>
              <a:rPr lang="en-US" sz="1300" dirty="0" smtClean="0"/>
              <a:t>contrast the PAR is an actual </a:t>
            </a:r>
            <a:r>
              <a:rPr lang="en-US" sz="1300" dirty="0" smtClean="0"/>
              <a:t>JAR </a:t>
            </a:r>
            <a:r>
              <a:rPr lang="en-US" sz="1300" dirty="0" smtClean="0"/>
              <a:t>file that </a:t>
            </a:r>
            <a:r>
              <a:rPr lang="en-US" sz="1300" dirty="0" smtClean="0"/>
              <a:t>physically </a:t>
            </a:r>
            <a:r>
              <a:rPr lang="en-US" sz="1300" dirty="0" smtClean="0"/>
              <a:t>encapsulates the artifacts</a:t>
            </a:r>
            <a:r>
              <a:rPr lang="en-US" sz="1300" dirty="0" smtClean="0"/>
              <a:t>.</a:t>
            </a:r>
          </a:p>
          <a:p>
            <a:r>
              <a:rPr lang="en-US" sz="1300" dirty="0" smtClean="0"/>
              <a:t>A </a:t>
            </a:r>
            <a:r>
              <a:rPr lang="en-US" sz="1300" b="1" dirty="0" smtClean="0"/>
              <a:t>configuration</a:t>
            </a:r>
            <a:r>
              <a:rPr lang="en-US" sz="1300" dirty="0" smtClean="0"/>
              <a:t> (from version 3.0.2.RELEASE)</a:t>
            </a:r>
            <a:r>
              <a:rPr lang="en-US" sz="1300" b="1" dirty="0" smtClean="0"/>
              <a:t> </a:t>
            </a:r>
            <a:r>
              <a:rPr lang="en-US" sz="1300" dirty="0" smtClean="0"/>
              <a:t> </a:t>
            </a:r>
            <a:r>
              <a:rPr lang="en-US" sz="1300" dirty="0" smtClean="0"/>
              <a:t>is simply a Java properties file. When deployed it will be </a:t>
            </a:r>
            <a:r>
              <a:rPr lang="en-US" sz="1300" dirty="0" smtClean="0"/>
              <a:t>recognized </a:t>
            </a:r>
            <a:r>
              <a:rPr lang="en-US" sz="1300" dirty="0" smtClean="0"/>
              <a:t>by the </a:t>
            </a:r>
            <a:r>
              <a:rPr lang="en-US" sz="1300" dirty="0" err="1" smtClean="0"/>
              <a:t>deployer</a:t>
            </a:r>
            <a:r>
              <a:rPr lang="en-US" sz="1300" dirty="0" smtClean="0"/>
              <a:t> and installed in to Configuration Admin for later use by your applications. VTS supports both singleton (</a:t>
            </a:r>
            <a:r>
              <a:rPr lang="en-US" sz="1300" dirty="0" err="1" smtClean="0"/>
              <a:t>ManagedService</a:t>
            </a:r>
            <a:r>
              <a:rPr lang="en-US" sz="1300" dirty="0" smtClean="0"/>
              <a:t>) and factory (</a:t>
            </a:r>
            <a:r>
              <a:rPr lang="en-US" sz="1300" dirty="0" err="1" smtClean="0"/>
              <a:t>ManagedServiceFactory</a:t>
            </a:r>
            <a:r>
              <a:rPr lang="en-US" sz="1300" dirty="0" smtClean="0"/>
              <a:t>) configurations.</a:t>
            </a:r>
            <a:endParaRPr lang="en-US" sz="13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828800"/>
            <a:ext cx="8229600" cy="3124200"/>
          </a:xfrm>
        </p:spPr>
        <p:txBody>
          <a:bodyPr/>
          <a:lstStyle/>
          <a:p>
            <a:r>
              <a:rPr lang="en-US" sz="1300" dirty="0" smtClean="0"/>
              <a:t>The core components of the dm Server:</a:t>
            </a:r>
          </a:p>
          <a:p>
            <a:pPr>
              <a:buNone/>
            </a:pPr>
            <a:r>
              <a:rPr lang="en-US" sz="1300" dirty="0" smtClean="0"/>
              <a:t>	 </a:t>
            </a:r>
            <a:r>
              <a:rPr lang="en-US" sz="1300" dirty="0" smtClean="0"/>
              <a:t>- OSGI R4.2 as the core technology</a:t>
            </a:r>
          </a:p>
          <a:p>
            <a:pPr>
              <a:buNone/>
            </a:pPr>
            <a:r>
              <a:rPr lang="en-US" sz="1300" dirty="0" smtClean="0"/>
              <a:t>	 </a:t>
            </a:r>
            <a:r>
              <a:rPr lang="en-US" sz="1300" dirty="0" smtClean="0"/>
              <a:t>- Eclipse Equinox as OSGI container(RI)</a:t>
            </a:r>
          </a:p>
          <a:p>
            <a:pPr>
              <a:buNone/>
            </a:pPr>
            <a:r>
              <a:rPr lang="en-US" sz="1300" dirty="0" smtClean="0"/>
              <a:t>	 </a:t>
            </a:r>
            <a:r>
              <a:rPr lang="en-US" sz="1300" dirty="0" smtClean="0"/>
              <a:t>- Spring </a:t>
            </a:r>
            <a:r>
              <a:rPr lang="en-US" sz="1300" dirty="0" smtClean="0"/>
              <a:t>framework </a:t>
            </a:r>
            <a:r>
              <a:rPr lang="en-US" sz="1300" dirty="0" smtClean="0"/>
              <a:t>as application framework</a:t>
            </a:r>
          </a:p>
          <a:p>
            <a:pPr>
              <a:buNone/>
            </a:pPr>
            <a:r>
              <a:rPr lang="en-US" sz="1300" dirty="0" smtClean="0"/>
              <a:t>	 </a:t>
            </a:r>
            <a:r>
              <a:rPr lang="en-US" sz="1300" dirty="0" smtClean="0"/>
              <a:t>- Spring Dynamic Modules to add Spring support to OSGI bundles</a:t>
            </a:r>
          </a:p>
          <a:p>
            <a:pPr>
              <a:buNone/>
            </a:pPr>
            <a:r>
              <a:rPr lang="en-US" sz="1300" dirty="0" smtClean="0"/>
              <a:t>	 </a:t>
            </a:r>
            <a:r>
              <a:rPr lang="en-US" sz="1300" dirty="0" smtClean="0"/>
              <a:t>- OSGI web </a:t>
            </a:r>
            <a:r>
              <a:rPr lang="en-US" sz="1300" dirty="0" smtClean="0"/>
              <a:t>container</a:t>
            </a:r>
          </a:p>
          <a:p>
            <a:r>
              <a:rPr lang="en-US" sz="1300" dirty="0" smtClean="0"/>
              <a:t>Spring framework architecture is divided into modules. Spring's core is a lightweight </a:t>
            </a:r>
            <a:r>
              <a:rPr lang="en-US" sz="1300" dirty="0" err="1" smtClean="0"/>
              <a:t>IoC</a:t>
            </a:r>
            <a:r>
              <a:rPr lang="en-US" sz="1300" dirty="0" smtClean="0"/>
              <a:t> container that is able to manage the components(beans</a:t>
            </a:r>
            <a:r>
              <a:rPr lang="en-US" sz="1300" dirty="0" smtClean="0"/>
              <a:t>). </a:t>
            </a:r>
          </a:p>
          <a:p>
            <a:r>
              <a:rPr lang="en-US" sz="1300" dirty="0" smtClean="0"/>
              <a:t>Spring-DM comes with an extender bundle that can automatically discover Spring bases bundles and manage </a:t>
            </a:r>
            <a:r>
              <a:rPr lang="en-US" sz="1300" dirty="0" smtClean="0"/>
              <a:t> Spring </a:t>
            </a:r>
            <a:r>
              <a:rPr lang="en-US" sz="1300" dirty="0" smtClean="0"/>
              <a:t>application context for each of these bundles. </a:t>
            </a:r>
            <a:endParaRPr lang="en-US" sz="1300" dirty="0" smtClean="0"/>
          </a:p>
          <a:p>
            <a:r>
              <a:rPr lang="en-US" sz="1300" dirty="0" smtClean="0"/>
              <a:t>An OSGI web container is included with the dm Server to support Java web </a:t>
            </a:r>
            <a:r>
              <a:rPr lang="en-US" sz="1300" dirty="0" err="1" smtClean="0"/>
              <a:t>appliactions</a:t>
            </a:r>
            <a:r>
              <a:rPr lang="en-US" sz="1300" dirty="0" smtClean="0"/>
              <a:t>. An OSGI web </a:t>
            </a:r>
            <a:r>
              <a:rPr lang="en-US" sz="1300" dirty="0" smtClean="0"/>
              <a:t>container provides </a:t>
            </a:r>
            <a:r>
              <a:rPr lang="en-US" sz="1300" dirty="0" smtClean="0"/>
              <a:t>an implementation to run </a:t>
            </a:r>
            <a:r>
              <a:rPr lang="en-US" sz="1300" dirty="0" err="1" smtClean="0"/>
              <a:t>servlets</a:t>
            </a:r>
            <a:r>
              <a:rPr lang="en-US" sz="1300" dirty="0" smtClean="0"/>
              <a:t> and JSP components with OSGI features.</a:t>
            </a:r>
          </a:p>
          <a:p>
            <a:endParaRPr lang="en-US" sz="1300" dirty="0"/>
          </a:p>
        </p:txBody>
      </p:sp>
      <p:pic>
        <p:nvPicPr>
          <p:cNvPr id="1026" name="Picture 2"/>
          <p:cNvPicPr>
            <a:picLocks noChangeAspect="1" noChangeArrowheads="1"/>
          </p:cNvPicPr>
          <p:nvPr/>
        </p:nvPicPr>
        <p:blipFill>
          <a:blip r:embed="rId3"/>
          <a:srcRect/>
          <a:stretch>
            <a:fillRect/>
          </a:stretch>
        </p:blipFill>
        <p:spPr bwMode="auto">
          <a:xfrm>
            <a:off x="2362200" y="4876800"/>
            <a:ext cx="3276600" cy="1802130"/>
          </a:xfrm>
          <a:prstGeom prst="rect">
            <a:avLst/>
          </a:prstGeom>
          <a:noFill/>
          <a:ln w="9525">
            <a:noFill/>
            <a:miter lim="800000"/>
            <a:headEnd/>
            <a:tailEnd/>
          </a:ln>
          <a:effectLst/>
        </p:spPr>
      </p:pic>
      <p:sp>
        <p:nvSpPr>
          <p:cNvPr id="6" name="TextBox 5"/>
          <p:cNvSpPr txBox="1"/>
          <p:nvPr/>
        </p:nvSpPr>
        <p:spPr>
          <a:xfrm>
            <a:off x="5867400" y="5715000"/>
            <a:ext cx="2133600" cy="523220"/>
          </a:xfrm>
          <a:prstGeom prst="rect">
            <a:avLst/>
          </a:prstGeom>
          <a:noFill/>
        </p:spPr>
        <p:txBody>
          <a:bodyPr wrap="square" rtlCol="0">
            <a:spAutoFit/>
          </a:bodyPr>
          <a:lstStyle/>
          <a:p>
            <a:pPr>
              <a:buFont typeface="Wingdings"/>
              <a:buChar char="ß"/>
            </a:pPr>
            <a:r>
              <a:rPr lang="en-US" sz="1400" dirty="0" smtClean="0">
                <a:latin typeface="+mj-lt"/>
              </a:rPr>
              <a:t>Spring framework </a:t>
            </a:r>
          </a:p>
          <a:p>
            <a:r>
              <a:rPr lang="en-US" sz="1400" dirty="0" smtClean="0">
                <a:latin typeface="+mj-lt"/>
              </a:rPr>
              <a:t>application components</a:t>
            </a:r>
            <a:endParaRPr lang="en-US" sz="1400" dirty="0">
              <a:latin typeface="+mj-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905000"/>
            <a:ext cx="8229600" cy="2667000"/>
          </a:xfrm>
        </p:spPr>
        <p:txBody>
          <a:bodyPr/>
          <a:lstStyle/>
          <a:p>
            <a:r>
              <a:rPr lang="en-US" sz="1300" dirty="0" err="1" smtClean="0"/>
              <a:t>SpringSource</a:t>
            </a:r>
            <a:r>
              <a:rPr lang="en-US" sz="1300" dirty="0" smtClean="0"/>
              <a:t> </a:t>
            </a:r>
            <a:r>
              <a:rPr lang="en-US" sz="1300" dirty="0" smtClean="0"/>
              <a:t>Dm directory structure:</a:t>
            </a:r>
          </a:p>
          <a:p>
            <a:pPr lvl="1"/>
            <a:r>
              <a:rPr lang="en-US" sz="1300" dirty="0" smtClean="0"/>
              <a:t> </a:t>
            </a:r>
            <a:r>
              <a:rPr lang="en-US" sz="1300" b="1" dirty="0" smtClean="0"/>
              <a:t>bin</a:t>
            </a:r>
            <a:r>
              <a:rPr lang="en-US" sz="1300" dirty="0" smtClean="0"/>
              <a:t> </a:t>
            </a:r>
            <a:r>
              <a:rPr lang="en-US" sz="1300" dirty="0" smtClean="0">
                <a:sym typeface="Wingdings" pitchFamily="2" charset="2"/>
              </a:rPr>
              <a:t></a:t>
            </a:r>
            <a:r>
              <a:rPr lang="en-US" sz="1300" dirty="0" smtClean="0"/>
              <a:t> start/stop scripts for Unix and Windows </a:t>
            </a:r>
            <a:r>
              <a:rPr lang="en-US" sz="1300" dirty="0" err="1" smtClean="0"/>
              <a:t>envirnoments</a:t>
            </a:r>
            <a:r>
              <a:rPr lang="en-US" sz="1300" dirty="0" smtClean="0"/>
              <a:t>.</a:t>
            </a:r>
          </a:p>
          <a:p>
            <a:pPr lvl="1"/>
            <a:r>
              <a:rPr lang="en-US" sz="1300" dirty="0" smtClean="0"/>
              <a:t> </a:t>
            </a:r>
            <a:r>
              <a:rPr lang="en-US" sz="1300" b="1" dirty="0" err="1" smtClean="0"/>
              <a:t>config</a:t>
            </a:r>
            <a:r>
              <a:rPr lang="en-US" sz="1300" dirty="0" smtClean="0"/>
              <a:t> </a:t>
            </a:r>
            <a:r>
              <a:rPr lang="en-US" sz="1300" dirty="0" smtClean="0">
                <a:sym typeface="Wingdings" pitchFamily="2" charset="2"/>
              </a:rPr>
              <a:t></a:t>
            </a:r>
            <a:r>
              <a:rPr lang="en-US" sz="1300" dirty="0" smtClean="0"/>
              <a:t> configuration files for Apache Tomcat container, Eclipse’s </a:t>
            </a:r>
            <a:r>
              <a:rPr lang="en-US" sz="1300" dirty="0" err="1" smtClean="0"/>
              <a:t>OSGi</a:t>
            </a:r>
            <a:r>
              <a:rPr lang="en-US" sz="1300" dirty="0" smtClean="0"/>
              <a:t> Equinox environment, </a:t>
            </a:r>
            <a:r>
              <a:rPr lang="en-US" sz="1300" dirty="0" err="1" smtClean="0"/>
              <a:t>SpringSource</a:t>
            </a:r>
            <a:r>
              <a:rPr lang="en-US" sz="1300" dirty="0" smtClean="0"/>
              <a:t> dm Server.</a:t>
            </a:r>
          </a:p>
          <a:p>
            <a:pPr lvl="1"/>
            <a:r>
              <a:rPr lang="en-US" sz="1300" dirty="0" smtClean="0"/>
              <a:t> </a:t>
            </a:r>
            <a:r>
              <a:rPr lang="en-US" sz="1300" b="1" dirty="0" smtClean="0"/>
              <a:t>docs</a:t>
            </a:r>
            <a:r>
              <a:rPr lang="en-US" sz="1300" dirty="0" smtClean="0"/>
              <a:t> </a:t>
            </a:r>
            <a:r>
              <a:rPr lang="en-US" sz="1300" dirty="0" smtClean="0">
                <a:sym typeface="Wingdings" pitchFamily="2" charset="2"/>
              </a:rPr>
              <a:t></a:t>
            </a:r>
            <a:r>
              <a:rPr lang="en-US" sz="1300" dirty="0" smtClean="0"/>
              <a:t> users and programmers guide for </a:t>
            </a:r>
            <a:r>
              <a:rPr lang="en-US" sz="1300" dirty="0" err="1" smtClean="0"/>
              <a:t>SpringSource</a:t>
            </a:r>
            <a:r>
              <a:rPr lang="en-US" sz="1300" dirty="0" smtClean="0"/>
              <a:t> dm Server</a:t>
            </a:r>
          </a:p>
          <a:p>
            <a:pPr lvl="1"/>
            <a:r>
              <a:rPr lang="en-US" sz="1300" dirty="0" smtClean="0"/>
              <a:t> </a:t>
            </a:r>
            <a:r>
              <a:rPr lang="en-US" sz="1300" b="1" dirty="0" smtClean="0"/>
              <a:t>lib</a:t>
            </a:r>
            <a:r>
              <a:rPr lang="en-US" sz="1300" dirty="0" smtClean="0"/>
              <a:t> </a:t>
            </a:r>
            <a:r>
              <a:rPr lang="en-US" sz="1300" dirty="0" smtClean="0">
                <a:sym typeface="Wingdings" pitchFamily="2" charset="2"/>
              </a:rPr>
              <a:t></a:t>
            </a:r>
            <a:r>
              <a:rPr lang="en-US" sz="1300" dirty="0" smtClean="0"/>
              <a:t> contains Java libraries required to bootstrap the </a:t>
            </a:r>
            <a:r>
              <a:rPr lang="en-US" sz="1300" dirty="0" err="1" smtClean="0"/>
              <a:t>SpringSource</a:t>
            </a:r>
            <a:r>
              <a:rPr lang="en-US" sz="1300" dirty="0" smtClean="0"/>
              <a:t> dm Server.</a:t>
            </a:r>
          </a:p>
          <a:p>
            <a:pPr lvl="1"/>
            <a:r>
              <a:rPr lang="en-US" sz="1300" dirty="0" smtClean="0"/>
              <a:t> </a:t>
            </a:r>
            <a:r>
              <a:rPr lang="en-US" sz="1300" b="1" dirty="0" smtClean="0"/>
              <a:t>licenses</a:t>
            </a:r>
            <a:r>
              <a:rPr lang="en-US" sz="1300" dirty="0" smtClean="0"/>
              <a:t> </a:t>
            </a:r>
            <a:r>
              <a:rPr lang="en-US" sz="1300" dirty="0" smtClean="0">
                <a:sym typeface="Wingdings" pitchFamily="2" charset="2"/>
              </a:rPr>
              <a:t></a:t>
            </a:r>
            <a:r>
              <a:rPr lang="en-US" sz="1300" dirty="0" smtClean="0"/>
              <a:t> various licenses applicable to components used </a:t>
            </a:r>
            <a:r>
              <a:rPr lang="en-US" sz="1300" dirty="0" err="1" smtClean="0"/>
              <a:t>bySpringSource</a:t>
            </a:r>
            <a:r>
              <a:rPr lang="en-US" sz="1300" dirty="0" smtClean="0"/>
              <a:t> dm Server.</a:t>
            </a:r>
          </a:p>
          <a:p>
            <a:pPr lvl="1"/>
            <a:r>
              <a:rPr lang="en-US" sz="1300" dirty="0" smtClean="0"/>
              <a:t> </a:t>
            </a:r>
            <a:r>
              <a:rPr lang="en-US" sz="1300" b="1" dirty="0" smtClean="0"/>
              <a:t>pickup</a:t>
            </a:r>
            <a:r>
              <a:rPr lang="en-US" sz="1300" dirty="0" smtClean="0"/>
              <a:t> </a:t>
            </a:r>
            <a:r>
              <a:rPr lang="en-US" sz="1300" dirty="0" smtClean="0">
                <a:sym typeface="Wingdings" pitchFamily="2" charset="2"/>
              </a:rPr>
              <a:t></a:t>
            </a:r>
            <a:r>
              <a:rPr lang="en-US" sz="1300" dirty="0" smtClean="0"/>
              <a:t> hot deploy for each unit at startup.</a:t>
            </a:r>
          </a:p>
          <a:p>
            <a:pPr lvl="1"/>
            <a:r>
              <a:rPr lang="en-US" sz="1300" dirty="0" smtClean="0"/>
              <a:t> </a:t>
            </a:r>
            <a:r>
              <a:rPr lang="en-US" sz="1300" b="1" dirty="0" smtClean="0"/>
              <a:t>serviceability</a:t>
            </a:r>
            <a:r>
              <a:rPr lang="en-US" sz="1300" dirty="0" smtClean="0"/>
              <a:t> </a:t>
            </a:r>
            <a:r>
              <a:rPr lang="en-US" sz="1300" dirty="0" smtClean="0">
                <a:sym typeface="Wingdings" pitchFamily="2" charset="2"/>
              </a:rPr>
              <a:t></a:t>
            </a:r>
            <a:r>
              <a:rPr lang="en-US" sz="1300" dirty="0" smtClean="0"/>
              <a:t> Contains diagnostic information generated by the </a:t>
            </a:r>
            <a:r>
              <a:rPr lang="en-US" sz="1300" dirty="0" err="1" smtClean="0"/>
              <a:t>SpringSource</a:t>
            </a:r>
            <a:r>
              <a:rPr lang="en-US" sz="1300" dirty="0" smtClean="0"/>
              <a:t> dm Server</a:t>
            </a:r>
          </a:p>
          <a:p>
            <a:pPr lvl="1"/>
            <a:r>
              <a:rPr lang="en-US" sz="1300" dirty="0" smtClean="0"/>
              <a:t> </a:t>
            </a:r>
            <a:r>
              <a:rPr lang="en-US" sz="1300" b="1" dirty="0" smtClean="0"/>
              <a:t>work</a:t>
            </a:r>
            <a:r>
              <a:rPr lang="en-US" sz="1300" dirty="0" smtClean="0"/>
              <a:t> </a:t>
            </a:r>
            <a:r>
              <a:rPr lang="en-US" sz="1300" dirty="0" smtClean="0">
                <a:sym typeface="Wingdings" pitchFamily="2" charset="2"/>
              </a:rPr>
              <a:t></a:t>
            </a:r>
            <a:r>
              <a:rPr lang="en-US" sz="1300" dirty="0" smtClean="0"/>
              <a:t> directory containing running application classes and configuration file snapshots.</a:t>
            </a:r>
          </a:p>
          <a:p>
            <a:pPr lvl="1"/>
            <a:r>
              <a:rPr lang="en-US" sz="1300" dirty="0" smtClean="0"/>
              <a:t> </a:t>
            </a:r>
            <a:r>
              <a:rPr lang="en-US" sz="1300" b="1" dirty="0" smtClean="0"/>
              <a:t>repository</a:t>
            </a:r>
            <a:r>
              <a:rPr lang="en-US" sz="1300" dirty="0" smtClean="0"/>
              <a:t> </a:t>
            </a:r>
            <a:r>
              <a:rPr lang="en-US" sz="1300" dirty="0" smtClean="0">
                <a:sym typeface="Wingdings" pitchFamily="2" charset="2"/>
              </a:rPr>
              <a:t></a:t>
            </a:r>
            <a:r>
              <a:rPr lang="en-US" sz="1300" dirty="0" smtClean="0"/>
              <a:t> various bundles and libraries used by the </a:t>
            </a:r>
            <a:r>
              <a:rPr lang="en-US" sz="1300" dirty="0" err="1" smtClean="0"/>
              <a:t>SpringSource</a:t>
            </a:r>
            <a:r>
              <a:rPr lang="en-US" sz="1300" dirty="0" smtClean="0"/>
              <a:t> dm Server</a:t>
            </a:r>
          </a:p>
          <a:p>
            <a:pPr>
              <a:buNone/>
            </a:pPr>
            <a:endParaRPr lang="en-US" sz="1300" dirty="0"/>
          </a:p>
        </p:txBody>
      </p:sp>
      <p:pic>
        <p:nvPicPr>
          <p:cNvPr id="4" name="Picture 2"/>
          <p:cNvPicPr>
            <a:picLocks noChangeAspect="1" noChangeArrowheads="1"/>
          </p:cNvPicPr>
          <p:nvPr/>
        </p:nvPicPr>
        <p:blipFill>
          <a:blip r:embed="rId3"/>
          <a:srcRect/>
          <a:stretch>
            <a:fillRect/>
          </a:stretch>
        </p:blipFill>
        <p:spPr bwMode="auto">
          <a:xfrm>
            <a:off x="2514600" y="4572000"/>
            <a:ext cx="381802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828800"/>
            <a:ext cx="8229600" cy="1371600"/>
          </a:xfrm>
        </p:spPr>
        <p:txBody>
          <a:bodyPr/>
          <a:lstStyle/>
          <a:p>
            <a:r>
              <a:rPr lang="en-US" sz="1200" dirty="0" smtClean="0"/>
              <a:t>The dm Server provides a solution by supporting the concept of an application that </a:t>
            </a:r>
            <a:r>
              <a:rPr lang="en-US" sz="1200" dirty="0" smtClean="0"/>
              <a:t>consists of </a:t>
            </a:r>
            <a:r>
              <a:rPr lang="en-US" sz="1200" dirty="0" smtClean="0"/>
              <a:t>a set of bundles, the </a:t>
            </a:r>
            <a:r>
              <a:rPr lang="en-US" sz="1200" dirty="0" smtClean="0"/>
              <a:t>PAR(Platform </a:t>
            </a:r>
            <a:r>
              <a:rPr lang="en-US" sz="1200" dirty="0" smtClean="0"/>
              <a:t>Archive) format. A PAR file contains multiple bundle JAR and </a:t>
            </a:r>
            <a:r>
              <a:rPr lang="en-US" sz="1200" dirty="0" smtClean="0"/>
              <a:t> a </a:t>
            </a:r>
            <a:r>
              <a:rPr lang="en-US" sz="1200" dirty="0" smtClean="0"/>
              <a:t>MANIFEST.MF file. </a:t>
            </a:r>
            <a:endParaRPr lang="en-US" sz="1200" dirty="0" smtClean="0"/>
          </a:p>
          <a:p>
            <a:r>
              <a:rPr lang="en-US" sz="1200" dirty="0" smtClean="0"/>
              <a:t>A PAR scopes </a:t>
            </a:r>
            <a:r>
              <a:rPr lang="en-US" sz="1200" dirty="0" err="1" smtClean="0"/>
              <a:t>OSGi</a:t>
            </a:r>
            <a:r>
              <a:rPr lang="en-US" sz="1200" dirty="0" smtClean="0"/>
              <a:t> services, making them visible only in the same deployment unit. This eliminates any possibility of name clashes, if more than two applications using the same service name, but different logic, are deployed on the platform</a:t>
            </a:r>
            <a:r>
              <a:rPr lang="en-US" sz="1200" dirty="0" smtClean="0"/>
              <a:t>.</a:t>
            </a:r>
          </a:p>
          <a:p>
            <a:r>
              <a:rPr lang="en-US" sz="1200" dirty="0" smtClean="0"/>
              <a:t>To start the dm Server we run the startup script located in the bin subdirectory(statup.bat for Windows</a:t>
            </a:r>
            <a:r>
              <a:rPr lang="en-US" sz="1200" dirty="0" smtClean="0"/>
              <a:t>). </a:t>
            </a:r>
          </a:p>
          <a:p>
            <a:r>
              <a:rPr lang="en-US" sz="1200" dirty="0" smtClean="0"/>
              <a:t>Default admin console credentials are: </a:t>
            </a:r>
            <a:r>
              <a:rPr lang="en-US" sz="1200" b="1" dirty="0" smtClean="0"/>
              <a:t>admin/</a:t>
            </a:r>
            <a:r>
              <a:rPr lang="en-US" sz="1200" b="1" dirty="0" err="1" smtClean="0"/>
              <a:t>springsource</a:t>
            </a:r>
            <a:r>
              <a:rPr lang="en-US" sz="1200" dirty="0" smtClean="0"/>
              <a:t>.</a:t>
            </a:r>
            <a:endParaRPr lang="en-US" sz="1200" dirty="0" smtClean="0"/>
          </a:p>
          <a:p>
            <a:endParaRPr lang="en-US" sz="1300" dirty="0"/>
          </a:p>
        </p:txBody>
      </p:sp>
      <p:pic>
        <p:nvPicPr>
          <p:cNvPr id="2051" name="Picture 3"/>
          <p:cNvPicPr>
            <a:picLocks noChangeAspect="1" noChangeArrowheads="1"/>
          </p:cNvPicPr>
          <p:nvPr/>
        </p:nvPicPr>
        <p:blipFill>
          <a:blip r:embed="rId3"/>
          <a:srcRect/>
          <a:stretch>
            <a:fillRect/>
          </a:stretch>
        </p:blipFill>
        <p:spPr bwMode="auto">
          <a:xfrm>
            <a:off x="2209800" y="3124200"/>
            <a:ext cx="4698382"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828800"/>
            <a:ext cx="8229600" cy="457200"/>
          </a:xfrm>
        </p:spPr>
        <p:txBody>
          <a:bodyPr/>
          <a:lstStyle/>
          <a:p>
            <a:r>
              <a:rPr lang="en-US" sz="1300" dirty="0" smtClean="0"/>
              <a:t>Admin console provides some basic configuration: deploy, list bundles, list services, OSGI bundles states, OSGI bundle </a:t>
            </a:r>
            <a:r>
              <a:rPr lang="en-US" sz="1300" dirty="0" smtClean="0"/>
              <a:t>headers </a:t>
            </a:r>
            <a:r>
              <a:rPr lang="en-US" sz="1300" dirty="0" smtClean="0"/>
              <a:t>inspector.</a:t>
            </a:r>
            <a:endParaRPr lang="en-US" sz="1300" dirty="0"/>
          </a:p>
        </p:txBody>
      </p:sp>
      <p:pic>
        <p:nvPicPr>
          <p:cNvPr id="6" name="Picture 4"/>
          <p:cNvPicPr>
            <a:picLocks noChangeAspect="1" noChangeArrowheads="1"/>
          </p:cNvPicPr>
          <p:nvPr/>
        </p:nvPicPr>
        <p:blipFill>
          <a:blip r:embed="rId3"/>
          <a:srcRect/>
          <a:stretch>
            <a:fillRect/>
          </a:stretch>
        </p:blipFill>
        <p:spPr bwMode="auto">
          <a:xfrm>
            <a:off x="152400" y="3886200"/>
            <a:ext cx="4742451" cy="28956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5255370" y="3886200"/>
            <a:ext cx="3812430" cy="2895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914400" y="2362200"/>
            <a:ext cx="7010400" cy="13461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981200"/>
            <a:ext cx="8229600" cy="914400"/>
          </a:xfrm>
        </p:spPr>
        <p:txBody>
          <a:bodyPr/>
          <a:lstStyle/>
          <a:p>
            <a:r>
              <a:rPr lang="en-US" sz="1300" dirty="0" smtClean="0"/>
              <a:t>The Virgo project is intended to provide a runtime platform for the development of server-side enterprise applications built on top of Equinox, and optionally using modules from the Gemini project(Blueprint Service projects</a:t>
            </a:r>
            <a:r>
              <a:rPr lang="en-US" sz="1300" dirty="0" smtClean="0"/>
              <a:t>). Virgo </a:t>
            </a:r>
            <a:r>
              <a:rPr lang="en-US" sz="1300" dirty="0" smtClean="0"/>
              <a:t>will be a subproject of the Eclipse Runtime Project</a:t>
            </a:r>
            <a:r>
              <a:rPr lang="en-US" sz="1300" dirty="0" smtClean="0"/>
              <a:t>. </a:t>
            </a:r>
            <a:r>
              <a:rPr lang="en-US" sz="1300" dirty="0" smtClean="0"/>
              <a:t>Virgo is licensed under the Eclipse Public </a:t>
            </a:r>
            <a:r>
              <a:rPr lang="en-US" sz="1300" dirty="0" smtClean="0"/>
              <a:t>License. Both </a:t>
            </a:r>
            <a:r>
              <a:rPr lang="en-US" sz="1300" dirty="0" smtClean="0"/>
              <a:t>SAP and </a:t>
            </a:r>
            <a:r>
              <a:rPr lang="en-US" sz="1300" dirty="0" err="1" smtClean="0"/>
              <a:t>Tasktop</a:t>
            </a:r>
            <a:r>
              <a:rPr lang="en-US" sz="1300" dirty="0" smtClean="0"/>
              <a:t> have expressed interest in participating in the Virgo </a:t>
            </a:r>
            <a:r>
              <a:rPr lang="en-US" sz="1300" dirty="0" smtClean="0"/>
              <a:t>project. </a:t>
            </a:r>
          </a:p>
          <a:p>
            <a:endParaRPr lang="en-US" sz="1300" dirty="0" smtClean="0"/>
          </a:p>
        </p:txBody>
      </p:sp>
      <p:pic>
        <p:nvPicPr>
          <p:cNvPr id="2" name="Picture 2"/>
          <p:cNvPicPr>
            <a:picLocks noChangeAspect="1" noChangeArrowheads="1"/>
          </p:cNvPicPr>
          <p:nvPr/>
        </p:nvPicPr>
        <p:blipFill>
          <a:blip r:embed="rId3"/>
          <a:srcRect/>
          <a:stretch>
            <a:fillRect/>
          </a:stretch>
        </p:blipFill>
        <p:spPr bwMode="auto">
          <a:xfrm>
            <a:off x="1600200" y="3048000"/>
            <a:ext cx="5172075"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905000"/>
            <a:ext cx="8229600" cy="1295400"/>
          </a:xfrm>
        </p:spPr>
        <p:txBody>
          <a:bodyPr/>
          <a:lstStyle/>
          <a:p>
            <a:r>
              <a:rPr lang="en-US" sz="1300" dirty="0" smtClean="0"/>
              <a:t>The Virgo Tomcat Server introduces a number of features to solve </a:t>
            </a:r>
            <a:r>
              <a:rPr lang="en-US" sz="1300" dirty="0" smtClean="0"/>
              <a:t>common issues:</a:t>
            </a:r>
          </a:p>
          <a:p>
            <a:pPr>
              <a:buNone/>
            </a:pPr>
            <a:r>
              <a:rPr lang="en-US" sz="1300" dirty="0" smtClean="0"/>
              <a:t>	- </a:t>
            </a:r>
            <a:r>
              <a:rPr lang="en-US" sz="1300" dirty="0" smtClean="0"/>
              <a:t>full set of </a:t>
            </a:r>
            <a:r>
              <a:rPr lang="en-US" sz="1300" dirty="0" err="1" smtClean="0"/>
              <a:t>OSGi</a:t>
            </a:r>
            <a:r>
              <a:rPr lang="en-US" sz="1300" dirty="0" smtClean="0"/>
              <a:t> bundles for many popular Java </a:t>
            </a:r>
            <a:r>
              <a:rPr lang="en-US" sz="1300" dirty="0" smtClean="0"/>
              <a:t>libraries</a:t>
            </a:r>
          </a:p>
          <a:p>
            <a:pPr>
              <a:buNone/>
            </a:pPr>
            <a:r>
              <a:rPr lang="en-US" sz="1300" dirty="0" smtClean="0"/>
              <a:t>	- </a:t>
            </a:r>
            <a:r>
              <a:rPr lang="en-US" sz="1300" dirty="0" err="1" smtClean="0"/>
              <a:t>OSGi</a:t>
            </a:r>
            <a:r>
              <a:rPr lang="en-US" sz="1300" dirty="0" smtClean="0"/>
              <a:t> </a:t>
            </a:r>
            <a:r>
              <a:rPr lang="en-US" sz="1300" dirty="0" smtClean="0"/>
              <a:t>library concept that obviates the need to duplicate verbose Import-Package </a:t>
            </a:r>
            <a:r>
              <a:rPr lang="en-US" sz="1300" dirty="0" smtClean="0"/>
              <a:t>statements</a:t>
            </a:r>
          </a:p>
          <a:p>
            <a:pPr>
              <a:buNone/>
            </a:pPr>
            <a:r>
              <a:rPr lang="en-US" sz="1300" dirty="0" smtClean="0"/>
              <a:t>	- the </a:t>
            </a:r>
            <a:r>
              <a:rPr lang="en-US" sz="1300" dirty="0" smtClean="0"/>
              <a:t>concept of a plan, which is an XML file that lists a collection of bundles that Virgo Tomcat Server should load together as a single application</a:t>
            </a:r>
            <a:endParaRPr lang="en-US" sz="1300" dirty="0"/>
          </a:p>
        </p:txBody>
      </p:sp>
      <p:pic>
        <p:nvPicPr>
          <p:cNvPr id="5122" name="Picture 2"/>
          <p:cNvPicPr>
            <a:picLocks noChangeAspect="1" noChangeArrowheads="1"/>
          </p:cNvPicPr>
          <p:nvPr/>
        </p:nvPicPr>
        <p:blipFill>
          <a:blip r:embed="rId3"/>
          <a:srcRect/>
          <a:stretch>
            <a:fillRect/>
          </a:stretch>
        </p:blipFill>
        <p:spPr bwMode="auto">
          <a:xfrm>
            <a:off x="1676400" y="3124200"/>
            <a:ext cx="4876800" cy="36500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Implementations</a:t>
            </a:r>
            <a:endParaRPr lang="fr-CA" dirty="0" smtClean="0">
              <a:solidFill>
                <a:schemeClr val="bg1"/>
              </a:solidFill>
            </a:endParaRPr>
          </a:p>
        </p:txBody>
      </p:sp>
      <p:sp>
        <p:nvSpPr>
          <p:cNvPr id="5" name="Content Placeholder 4"/>
          <p:cNvSpPr>
            <a:spLocks noGrp="1"/>
          </p:cNvSpPr>
          <p:nvPr>
            <p:ph idx="1"/>
          </p:nvPr>
        </p:nvSpPr>
        <p:spPr>
          <a:xfrm>
            <a:off x="457200" y="1905000"/>
            <a:ext cx="8229600" cy="4038600"/>
          </a:xfrm>
        </p:spPr>
        <p:txBody>
          <a:bodyPr/>
          <a:lstStyle/>
          <a:p>
            <a:pPr lvl="0">
              <a:defRPr/>
            </a:pPr>
            <a:r>
              <a:rPr lang="en-US" sz="1500" b="1" dirty="0" smtClean="0"/>
              <a:t>Apache Felix </a:t>
            </a:r>
            <a:r>
              <a:rPr lang="en-US" sz="1500" dirty="0" smtClean="0">
                <a:sym typeface="Wingdings" pitchFamily="2" charset="2"/>
              </a:rPr>
              <a:t> open source implementation for </a:t>
            </a:r>
            <a:r>
              <a:rPr lang="en-US" sz="1500" dirty="0" err="1" smtClean="0">
                <a:sym typeface="Wingdings" pitchFamily="2" charset="2"/>
              </a:rPr>
              <a:t>OSGi</a:t>
            </a:r>
            <a:r>
              <a:rPr lang="en-US" sz="1500" dirty="0" smtClean="0">
                <a:sym typeface="Wingdings" pitchFamily="2" charset="2"/>
              </a:rPr>
              <a:t> Release 4 core. </a:t>
            </a:r>
          </a:p>
          <a:p>
            <a:pPr lvl="0">
              <a:defRPr/>
            </a:pPr>
            <a:r>
              <a:rPr lang="en-US" sz="1500" b="1" dirty="0" smtClean="0">
                <a:sym typeface="Wingdings" pitchFamily="2" charset="2"/>
              </a:rPr>
              <a:t>Equinox </a:t>
            </a:r>
            <a:r>
              <a:rPr lang="en-US" sz="1500" dirty="0" smtClean="0">
                <a:sym typeface="Wingdings" pitchFamily="2" charset="2"/>
              </a:rPr>
              <a:t> open source Eclipse project that provides a certified implementation of the </a:t>
            </a:r>
            <a:r>
              <a:rPr lang="en-US" sz="1500" dirty="0" err="1" smtClean="0">
                <a:sym typeface="Wingdings" pitchFamily="2" charset="2"/>
              </a:rPr>
              <a:t>OSGi</a:t>
            </a:r>
            <a:r>
              <a:rPr lang="en-US" sz="1500" dirty="0" smtClean="0">
                <a:sym typeface="Wingdings" pitchFamily="2" charset="2"/>
              </a:rPr>
              <a:t> R4.x core framework specification. Equinox started as a project to replace the original Eclipse plug-in runtime in version 3.0 of Eclipse.</a:t>
            </a:r>
          </a:p>
          <a:p>
            <a:pPr>
              <a:defRPr/>
            </a:pPr>
            <a:r>
              <a:rPr lang="en-US" sz="1500" b="1" dirty="0" err="1" smtClean="0"/>
              <a:t>Knopflerfish</a:t>
            </a:r>
            <a:r>
              <a:rPr lang="en-US" sz="1500" b="1" dirty="0" smtClean="0"/>
              <a:t> </a:t>
            </a:r>
            <a:r>
              <a:rPr lang="en-US" sz="1500" b="1" dirty="0" smtClean="0">
                <a:sym typeface="Wingdings" pitchFamily="2" charset="2"/>
              </a:rPr>
              <a:t></a:t>
            </a:r>
            <a:r>
              <a:rPr lang="en-US" sz="1500" dirty="0" smtClean="0">
                <a:sym typeface="Wingdings" pitchFamily="2" charset="2"/>
              </a:rPr>
              <a:t> a non-profit organization, developing </a:t>
            </a:r>
            <a:r>
              <a:rPr lang="en-US" sz="1500" dirty="0" err="1" smtClean="0">
                <a:sym typeface="Wingdings" pitchFamily="2" charset="2"/>
              </a:rPr>
              <a:t>OSGi</a:t>
            </a:r>
            <a:r>
              <a:rPr lang="en-US" sz="1500" dirty="0" smtClean="0">
                <a:sym typeface="Wingdings" pitchFamily="2" charset="2"/>
              </a:rPr>
              <a:t> related material and provides an easy to use open source certified implementation of the </a:t>
            </a:r>
            <a:r>
              <a:rPr lang="en-US" sz="1500" dirty="0" err="1" smtClean="0">
                <a:sym typeface="Wingdings" pitchFamily="2" charset="2"/>
              </a:rPr>
              <a:t>OSGi</a:t>
            </a:r>
            <a:r>
              <a:rPr lang="en-US" sz="1500" dirty="0" smtClean="0">
                <a:sym typeface="Wingdings" pitchFamily="2" charset="2"/>
              </a:rPr>
              <a:t> R4 v4.2 core framework specification as well as related build tools and applications. </a:t>
            </a:r>
            <a:r>
              <a:rPr lang="en-US" sz="1500" dirty="0" err="1" smtClean="0">
                <a:sym typeface="Wingdings" pitchFamily="2" charset="2"/>
              </a:rPr>
              <a:t>Knopflerfish</a:t>
            </a:r>
            <a:r>
              <a:rPr lang="en-US" sz="1500" dirty="0" smtClean="0">
                <a:sym typeface="Wingdings" pitchFamily="2" charset="2"/>
              </a:rPr>
              <a:t> is available under a BSD style license.</a:t>
            </a:r>
          </a:p>
          <a:p>
            <a:pPr>
              <a:defRPr/>
            </a:pPr>
            <a:r>
              <a:rPr lang="en-US" sz="1500" b="1" dirty="0" smtClean="0">
                <a:sym typeface="Wingdings" pitchFamily="2" charset="2"/>
              </a:rPr>
              <a:t>Apache Aries </a:t>
            </a:r>
            <a:r>
              <a:rPr lang="en-US" sz="1500" dirty="0" smtClean="0">
                <a:sym typeface="Wingdings" pitchFamily="2" charset="2"/>
              </a:rPr>
              <a:t> </a:t>
            </a:r>
            <a:r>
              <a:rPr lang="en-US" sz="1500" dirty="0" smtClean="0"/>
              <a:t>consists of a set of pluggable Java components enabling an enterprise </a:t>
            </a:r>
            <a:r>
              <a:rPr lang="en-US" sz="1500" dirty="0" err="1" smtClean="0"/>
              <a:t>OSGi</a:t>
            </a:r>
            <a:r>
              <a:rPr lang="en-US" sz="1500" dirty="0" smtClean="0"/>
              <a:t> application programming mode. This includes implementations and extensions of application-focused specifications defined by the </a:t>
            </a:r>
            <a:r>
              <a:rPr lang="en-US" sz="1500" dirty="0" err="1" smtClean="0"/>
              <a:t>OSGi</a:t>
            </a:r>
            <a:r>
              <a:rPr lang="en-US" sz="1500" dirty="0" smtClean="0"/>
              <a:t>. It provides also </a:t>
            </a:r>
            <a:r>
              <a:rPr lang="en-US" sz="1500" dirty="0" err="1" smtClean="0"/>
              <a:t>BlueprintContainer</a:t>
            </a:r>
            <a:r>
              <a:rPr lang="en-US" sz="1500" dirty="0" smtClean="0"/>
              <a:t> and projects to integrate enterprise technologies such as JTA, JNDI, JPA.</a:t>
            </a:r>
          </a:p>
          <a:p>
            <a:pPr>
              <a:defRPr/>
            </a:pPr>
            <a:r>
              <a:rPr lang="en-US" sz="1500" b="1" dirty="0" smtClean="0"/>
              <a:t>Apache </a:t>
            </a:r>
            <a:r>
              <a:rPr lang="en-US" sz="1500" b="1" dirty="0" err="1" smtClean="0"/>
              <a:t>Karaf</a:t>
            </a:r>
            <a:r>
              <a:rPr lang="en-US" sz="1500" dirty="0" smtClean="0"/>
              <a:t> </a:t>
            </a:r>
            <a:r>
              <a:rPr lang="en-US" sz="1500" dirty="0" smtClean="0">
                <a:sym typeface="Wingdings" pitchFamily="2" charset="2"/>
              </a:rPr>
              <a:t> </a:t>
            </a:r>
            <a:r>
              <a:rPr lang="en-US" sz="1600" dirty="0" smtClean="0"/>
              <a:t>small </a:t>
            </a:r>
            <a:r>
              <a:rPr lang="en-US" sz="1600" dirty="0" err="1" smtClean="0"/>
              <a:t>OSGi</a:t>
            </a:r>
            <a:r>
              <a:rPr lang="en-US" sz="1600" dirty="0" smtClean="0"/>
              <a:t> based runtime which provides a lightweight container onto which various components and applications can be deployed. Supports exploded bundles and custom </a:t>
            </a:r>
            <a:r>
              <a:rPr lang="en-US" sz="1600" dirty="0" err="1" smtClean="0"/>
              <a:t>deployers</a:t>
            </a:r>
            <a:r>
              <a:rPr lang="en-US" sz="1600" dirty="0" smtClean="0"/>
              <a:t> such as blueprint and spring ones.</a:t>
            </a:r>
            <a:endParaRPr lang="en-US" sz="1500" dirty="0" smtClean="0"/>
          </a:p>
          <a:p>
            <a:pPr lvl="0">
              <a:defRPr/>
            </a:pPr>
            <a:r>
              <a:rPr lang="en-US" sz="1500" b="1" dirty="0" smtClean="0"/>
              <a:t>Concierge</a:t>
            </a:r>
            <a:r>
              <a:rPr lang="en-US" sz="1500" dirty="0" smtClean="0"/>
              <a:t>  </a:t>
            </a:r>
            <a:r>
              <a:rPr lang="en-US" sz="1500" dirty="0" smtClean="0">
                <a:sym typeface="Wingdings" pitchFamily="2" charset="2"/>
              </a:rPr>
              <a:t> OSGI </a:t>
            </a:r>
            <a:r>
              <a:rPr lang="en-US" sz="1500" dirty="0" smtClean="0"/>
              <a:t>R3 framework implementation intended for resource-constrained devices like mobile and embedded systems. </a:t>
            </a:r>
            <a:endParaRPr lang="en-US" sz="15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981200"/>
            <a:ext cx="8229600" cy="4648200"/>
          </a:xfrm>
        </p:spPr>
        <p:txBody>
          <a:bodyPr/>
          <a:lstStyle/>
          <a:p>
            <a:r>
              <a:rPr lang="en-US" sz="1300" dirty="0" smtClean="0"/>
              <a:t>We’ve defined the interface, the implementation and the client that will call the method. The 2 properties “hello” and “name” from the client have the getter and setter defined. </a:t>
            </a:r>
            <a:endParaRPr lang="en-US" sz="13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981200"/>
            <a:ext cx="8229600" cy="4648200"/>
          </a:xfrm>
        </p:spPr>
        <p:txBody>
          <a:bodyPr/>
          <a:lstStyle/>
          <a:p>
            <a:r>
              <a:rPr lang="en-US" sz="1300" dirty="0" smtClean="0"/>
              <a:t>We’ve defined the interface, the implementation and the client that will call the method. The 2 properties “hello” and “name” from the client have the getter and setter defined. </a:t>
            </a:r>
            <a:endParaRPr lang="en-US" sz="13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sz="4000" dirty="0" err="1" smtClean="0">
                <a:solidFill>
                  <a:schemeClr val="bg1"/>
                </a:solidFill>
              </a:rPr>
              <a:t>SpringSource</a:t>
            </a:r>
            <a:r>
              <a:rPr lang="fr-CA" sz="4000" dirty="0" smtClean="0">
                <a:solidFill>
                  <a:schemeClr val="bg1"/>
                </a:solidFill>
              </a:rPr>
              <a:t> Dm Server/</a:t>
            </a:r>
            <a:r>
              <a:rPr lang="fr-CA" sz="4000" dirty="0" err="1" smtClean="0">
                <a:solidFill>
                  <a:schemeClr val="bg1"/>
                </a:solidFill>
              </a:rPr>
              <a:t>Eclipse</a:t>
            </a:r>
            <a:r>
              <a:rPr lang="fr-CA" sz="4000" dirty="0" smtClean="0">
                <a:solidFill>
                  <a:schemeClr val="bg1"/>
                </a:solidFill>
              </a:rPr>
              <a:t> </a:t>
            </a:r>
            <a:r>
              <a:rPr lang="fr-CA" sz="4000" dirty="0" err="1" smtClean="0">
                <a:solidFill>
                  <a:schemeClr val="bg1"/>
                </a:solidFill>
              </a:rPr>
              <a:t>Virgo</a:t>
            </a:r>
            <a:endParaRPr lang="fr-CA" sz="4000" dirty="0" smtClean="0">
              <a:solidFill>
                <a:schemeClr val="bg1"/>
              </a:solidFill>
            </a:endParaRPr>
          </a:p>
        </p:txBody>
      </p:sp>
      <p:sp>
        <p:nvSpPr>
          <p:cNvPr id="5" name="Content Placeholder 4"/>
          <p:cNvSpPr>
            <a:spLocks noGrp="1"/>
          </p:cNvSpPr>
          <p:nvPr>
            <p:ph idx="1"/>
          </p:nvPr>
        </p:nvSpPr>
        <p:spPr>
          <a:xfrm>
            <a:off x="381000" y="1981200"/>
            <a:ext cx="8229600" cy="4648200"/>
          </a:xfrm>
        </p:spPr>
        <p:txBody>
          <a:bodyPr/>
          <a:lstStyle/>
          <a:p>
            <a:r>
              <a:rPr lang="en-US" sz="1300" dirty="0" smtClean="0"/>
              <a:t>We’ve defined the interface, the implementation and the client that will call the method. The 2 properties “hello” and “name” from the client have the getter and setter defined. </a:t>
            </a:r>
            <a:endParaRPr lang="en-US" sz="13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rPr>
              <a:t>Benefits</a:t>
            </a:r>
            <a:r>
              <a:rPr lang="fr-CA" dirty="0" smtClean="0">
                <a:solidFill>
                  <a:schemeClr val="bg1"/>
                </a:solidFill>
              </a:rPr>
              <a:t> of </a:t>
            </a:r>
            <a:r>
              <a:rPr lang="fr-CA" dirty="0" err="1" smtClean="0">
                <a:solidFill>
                  <a:schemeClr val="bg1"/>
                </a:solidFill>
              </a:rPr>
              <a:t>using</a:t>
            </a:r>
            <a:r>
              <a:rPr lang="fr-CA" dirty="0" smtClean="0">
                <a:solidFill>
                  <a:schemeClr val="bg1"/>
                </a:solidFill>
              </a:rPr>
              <a:t> OSGI</a:t>
            </a:r>
          </a:p>
        </p:txBody>
      </p:sp>
      <p:sp>
        <p:nvSpPr>
          <p:cNvPr id="5123" name="Espace réservé du contenu 4"/>
          <p:cNvSpPr>
            <a:spLocks noGrp="1"/>
          </p:cNvSpPr>
          <p:nvPr>
            <p:ph idx="1"/>
          </p:nvPr>
        </p:nvSpPr>
        <p:spPr>
          <a:xfrm>
            <a:off x="457200" y="1524000"/>
            <a:ext cx="8229600" cy="5105400"/>
          </a:xfrm>
        </p:spPr>
        <p:txBody>
          <a:bodyPr/>
          <a:lstStyle/>
          <a:p>
            <a:r>
              <a:rPr lang="en-US" sz="1500" b="1" dirty="0" smtClean="0">
                <a:solidFill>
                  <a:schemeClr val="bg1"/>
                </a:solidFill>
              </a:rPr>
              <a:t>Reduced Complexity </a:t>
            </a:r>
            <a:r>
              <a:rPr lang="en-US" sz="1500" dirty="0" smtClean="0">
                <a:solidFill>
                  <a:schemeClr val="bg1"/>
                </a:solidFill>
              </a:rPr>
              <a:t>- The modules(bundles) hide their internals from other bundles and communicate through well defined services. </a:t>
            </a:r>
          </a:p>
          <a:p>
            <a:r>
              <a:rPr lang="en-US" sz="1500" b="1" dirty="0" smtClean="0">
                <a:solidFill>
                  <a:schemeClr val="bg1"/>
                </a:solidFill>
              </a:rPr>
              <a:t>Reuse</a:t>
            </a:r>
            <a:r>
              <a:rPr lang="en-US" sz="1500" dirty="0" smtClean="0">
                <a:solidFill>
                  <a:schemeClr val="bg1"/>
                </a:solidFill>
              </a:rPr>
              <a:t> - The </a:t>
            </a:r>
            <a:r>
              <a:rPr lang="en-US" sz="1500" dirty="0" err="1" smtClean="0">
                <a:solidFill>
                  <a:schemeClr val="bg1"/>
                </a:solidFill>
              </a:rPr>
              <a:t>OSGi</a:t>
            </a:r>
            <a:r>
              <a:rPr lang="en-US" sz="1500" dirty="0" smtClean="0">
                <a:solidFill>
                  <a:schemeClr val="bg1"/>
                </a:solidFill>
              </a:rPr>
              <a:t> component model makes it very easy to use many third party components in an application.</a:t>
            </a:r>
          </a:p>
          <a:p>
            <a:r>
              <a:rPr lang="en-US" sz="1500" b="1" dirty="0" smtClean="0">
                <a:solidFill>
                  <a:schemeClr val="bg1"/>
                </a:solidFill>
              </a:rPr>
              <a:t>Dynamic</a:t>
            </a:r>
            <a:r>
              <a:rPr lang="en-US" sz="1500" dirty="0" smtClean="0">
                <a:solidFill>
                  <a:schemeClr val="bg1"/>
                </a:solidFill>
              </a:rPr>
              <a:t> - The </a:t>
            </a:r>
            <a:r>
              <a:rPr lang="en-US" sz="1500" dirty="0" err="1" smtClean="0">
                <a:solidFill>
                  <a:schemeClr val="bg1"/>
                </a:solidFill>
              </a:rPr>
              <a:t>OSGi</a:t>
            </a:r>
            <a:r>
              <a:rPr lang="en-US" sz="1500" dirty="0" smtClean="0">
                <a:solidFill>
                  <a:schemeClr val="bg1"/>
                </a:solidFill>
              </a:rPr>
              <a:t> framework can update bundles on the fly and services.</a:t>
            </a:r>
          </a:p>
          <a:p>
            <a:r>
              <a:rPr lang="en-US" sz="1500" b="1" dirty="0" smtClean="0">
                <a:solidFill>
                  <a:schemeClr val="bg1"/>
                </a:solidFill>
              </a:rPr>
              <a:t>Easy Deployment </a:t>
            </a:r>
            <a:r>
              <a:rPr lang="en-US" sz="1500" dirty="0" smtClean="0">
                <a:solidFill>
                  <a:schemeClr val="bg1"/>
                </a:solidFill>
              </a:rPr>
              <a:t>- The </a:t>
            </a:r>
            <a:r>
              <a:rPr lang="en-US" sz="1500" dirty="0" err="1" smtClean="0">
                <a:solidFill>
                  <a:schemeClr val="bg1"/>
                </a:solidFill>
              </a:rPr>
              <a:t>OSGi</a:t>
            </a:r>
            <a:r>
              <a:rPr lang="en-US" sz="1500" dirty="0" smtClean="0">
                <a:solidFill>
                  <a:schemeClr val="bg1"/>
                </a:solidFill>
              </a:rPr>
              <a:t>  technology is not just a standard for component, but also specifies how components are installed and managed. The standardized management API makes it very easy to integrate </a:t>
            </a:r>
            <a:r>
              <a:rPr lang="en-US" sz="1500" dirty="0" err="1" smtClean="0">
                <a:solidFill>
                  <a:schemeClr val="bg1"/>
                </a:solidFill>
              </a:rPr>
              <a:t>OSGi</a:t>
            </a:r>
            <a:r>
              <a:rPr lang="en-US" sz="1500" dirty="0" smtClean="0">
                <a:solidFill>
                  <a:schemeClr val="bg1"/>
                </a:solidFill>
              </a:rPr>
              <a:t> technology in existing and future systems. </a:t>
            </a:r>
          </a:p>
          <a:p>
            <a:r>
              <a:rPr lang="en-US" sz="1500" b="1" dirty="0" smtClean="0">
                <a:solidFill>
                  <a:schemeClr val="bg1"/>
                </a:solidFill>
              </a:rPr>
              <a:t>Dynamic Updates </a:t>
            </a:r>
            <a:r>
              <a:rPr lang="en-US" sz="1500" dirty="0" smtClean="0">
                <a:solidFill>
                  <a:schemeClr val="bg1"/>
                </a:solidFill>
              </a:rPr>
              <a:t>-  Bundles can be installed, started, stopped, updated, and uninstalled without bringing down the whole system(reduces deployment times).</a:t>
            </a:r>
          </a:p>
          <a:p>
            <a:r>
              <a:rPr lang="en-US" sz="1500" b="1" dirty="0" smtClean="0">
                <a:solidFill>
                  <a:schemeClr val="bg1"/>
                </a:solidFill>
              </a:rPr>
              <a:t>Adaptive</a:t>
            </a:r>
            <a:r>
              <a:rPr lang="en-US" sz="1500" dirty="0" smtClean="0">
                <a:solidFill>
                  <a:schemeClr val="bg1"/>
                </a:solidFill>
              </a:rPr>
              <a:t> - The </a:t>
            </a:r>
            <a:r>
              <a:rPr lang="en-US" sz="1500" dirty="0" err="1" smtClean="0">
                <a:solidFill>
                  <a:schemeClr val="bg1"/>
                </a:solidFill>
              </a:rPr>
              <a:t>OSGi</a:t>
            </a:r>
            <a:r>
              <a:rPr lang="en-US" sz="1500" dirty="0" smtClean="0">
                <a:solidFill>
                  <a:schemeClr val="bg1"/>
                </a:solidFill>
              </a:rPr>
              <a:t> component model is designed from the ground up to allow the mixing and matching of components. The </a:t>
            </a:r>
            <a:r>
              <a:rPr lang="en-US" sz="1500" dirty="0" err="1" smtClean="0">
                <a:solidFill>
                  <a:schemeClr val="bg1"/>
                </a:solidFill>
              </a:rPr>
              <a:t>OSGi</a:t>
            </a:r>
            <a:r>
              <a:rPr lang="en-US" sz="1500" dirty="0" smtClean="0">
                <a:solidFill>
                  <a:schemeClr val="bg1"/>
                </a:solidFill>
              </a:rPr>
              <a:t> service registry is a dynamic registry where bundles can register, get, and listen to services.</a:t>
            </a:r>
          </a:p>
          <a:p>
            <a:r>
              <a:rPr lang="en-US" sz="1500" b="1" dirty="0" smtClean="0">
                <a:solidFill>
                  <a:schemeClr val="bg1"/>
                </a:solidFill>
              </a:rPr>
              <a:t>Transparency</a:t>
            </a:r>
            <a:r>
              <a:rPr lang="en-US" sz="1500" dirty="0" smtClean="0">
                <a:solidFill>
                  <a:schemeClr val="bg1"/>
                </a:solidFill>
              </a:rPr>
              <a:t> - Bundles and services are main components in the </a:t>
            </a:r>
            <a:r>
              <a:rPr lang="en-US" sz="1500" dirty="0" err="1" smtClean="0">
                <a:solidFill>
                  <a:schemeClr val="bg1"/>
                </a:solidFill>
              </a:rPr>
              <a:t>OSGi</a:t>
            </a:r>
            <a:r>
              <a:rPr lang="en-US" sz="1500" dirty="0" smtClean="0">
                <a:solidFill>
                  <a:schemeClr val="bg1"/>
                </a:solidFill>
              </a:rPr>
              <a:t> environment. The management API provides access to the internal state of a bundle as well as how it is connected to other bundles.</a:t>
            </a:r>
          </a:p>
          <a:p>
            <a:r>
              <a:rPr lang="en-US" sz="1500" b="1" dirty="0" smtClean="0">
                <a:solidFill>
                  <a:schemeClr val="bg1"/>
                </a:solidFill>
              </a:rPr>
              <a:t>Versioning</a:t>
            </a:r>
            <a:r>
              <a:rPr lang="en-US" sz="1500" dirty="0" smtClean="0">
                <a:solidFill>
                  <a:schemeClr val="bg1"/>
                </a:solidFill>
              </a:rPr>
              <a:t> - </a:t>
            </a:r>
            <a:r>
              <a:rPr lang="en-US" sz="1500" dirty="0" err="1" smtClean="0">
                <a:solidFill>
                  <a:schemeClr val="bg1"/>
                </a:solidFill>
              </a:rPr>
              <a:t>OSGi</a:t>
            </a:r>
            <a:r>
              <a:rPr lang="en-US" sz="1500" dirty="0" smtClean="0">
                <a:solidFill>
                  <a:schemeClr val="bg1"/>
                </a:solidFill>
              </a:rPr>
              <a:t> technology solves JAR hell. JAR hell is the problem that library A works with library </a:t>
            </a:r>
            <a:r>
              <a:rPr lang="en-US" sz="1500" dirty="0" err="1" smtClean="0">
                <a:solidFill>
                  <a:schemeClr val="bg1"/>
                </a:solidFill>
              </a:rPr>
              <a:t>B;version</a:t>
            </a:r>
            <a:r>
              <a:rPr lang="en-US" sz="1500" dirty="0" smtClean="0">
                <a:solidFill>
                  <a:schemeClr val="bg1"/>
                </a:solidFill>
              </a:rPr>
              <a:t>=2, but library C can only work with </a:t>
            </a:r>
            <a:r>
              <a:rPr lang="en-US" sz="1500" dirty="0" err="1" smtClean="0">
                <a:solidFill>
                  <a:schemeClr val="bg1"/>
                </a:solidFill>
              </a:rPr>
              <a:t>B;version</a:t>
            </a:r>
            <a:r>
              <a:rPr lang="en-US" sz="1500" dirty="0" smtClean="0">
                <a:solidFill>
                  <a:schemeClr val="bg1"/>
                </a:solidFill>
              </a:rPr>
              <a:t>=3. In the </a:t>
            </a:r>
            <a:r>
              <a:rPr lang="en-US" sz="1500" dirty="0" err="1" smtClean="0">
                <a:solidFill>
                  <a:schemeClr val="bg1"/>
                </a:solidFill>
              </a:rPr>
              <a:t>OSGi</a:t>
            </a:r>
            <a:r>
              <a:rPr lang="en-US" sz="1500" dirty="0" smtClean="0">
                <a:solidFill>
                  <a:schemeClr val="bg1"/>
                </a:solidFill>
              </a:rPr>
              <a:t>  environment, all bundles are carefully versioned and only bundles that can collaborate are wired together in the same class space.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rPr>
              <a:t>Benefits</a:t>
            </a:r>
            <a:r>
              <a:rPr lang="fr-CA" dirty="0" smtClean="0">
                <a:solidFill>
                  <a:schemeClr val="bg1"/>
                </a:solidFill>
              </a:rPr>
              <a:t> of </a:t>
            </a:r>
            <a:r>
              <a:rPr lang="fr-CA" dirty="0" err="1" smtClean="0">
                <a:solidFill>
                  <a:schemeClr val="bg1"/>
                </a:solidFill>
              </a:rPr>
              <a:t>using</a:t>
            </a:r>
            <a:r>
              <a:rPr lang="fr-CA" dirty="0" smtClean="0">
                <a:solidFill>
                  <a:schemeClr val="bg1"/>
                </a:solidFill>
              </a:rPr>
              <a:t> OSGI</a:t>
            </a:r>
          </a:p>
        </p:txBody>
      </p:sp>
      <p:sp>
        <p:nvSpPr>
          <p:cNvPr id="5123" name="Espace réservé du contenu 4"/>
          <p:cNvSpPr>
            <a:spLocks noGrp="1"/>
          </p:cNvSpPr>
          <p:nvPr>
            <p:ph idx="1"/>
          </p:nvPr>
        </p:nvSpPr>
        <p:spPr>
          <a:xfrm>
            <a:off x="457200" y="1581150"/>
            <a:ext cx="8229600" cy="4743450"/>
          </a:xfrm>
        </p:spPr>
        <p:txBody>
          <a:bodyPr/>
          <a:lstStyle/>
          <a:p>
            <a:r>
              <a:rPr lang="en-US" sz="1500" b="1" dirty="0" smtClean="0">
                <a:solidFill>
                  <a:schemeClr val="bg1"/>
                </a:solidFill>
              </a:rPr>
              <a:t>Simple</a:t>
            </a:r>
            <a:r>
              <a:rPr lang="en-US" sz="1500" dirty="0" smtClean="0">
                <a:solidFill>
                  <a:schemeClr val="bg1"/>
                </a:solidFill>
              </a:rPr>
              <a:t> - The core API is only one package and less than 30 classes/interfaces and is sufficient to write bundles, install them, start, stop, update, and uninstall them and includes all listener and security classes.</a:t>
            </a:r>
            <a:endParaRPr lang="fr-CA" sz="1500" dirty="0" smtClean="0">
              <a:solidFill>
                <a:schemeClr val="bg1"/>
              </a:solidFill>
            </a:endParaRPr>
          </a:p>
          <a:p>
            <a:r>
              <a:rPr lang="en-US" sz="1500" b="1" dirty="0" smtClean="0">
                <a:solidFill>
                  <a:schemeClr val="bg1"/>
                </a:solidFill>
              </a:rPr>
              <a:t>Small</a:t>
            </a:r>
            <a:r>
              <a:rPr lang="en-US" sz="1500" dirty="0" smtClean="0">
                <a:solidFill>
                  <a:schemeClr val="bg1"/>
                </a:solidFill>
              </a:rPr>
              <a:t> - The </a:t>
            </a:r>
            <a:r>
              <a:rPr lang="en-US" sz="1500" dirty="0" err="1" smtClean="0">
                <a:solidFill>
                  <a:schemeClr val="bg1"/>
                </a:solidFill>
              </a:rPr>
              <a:t>OSGi</a:t>
            </a:r>
            <a:r>
              <a:rPr lang="en-US" sz="1500" dirty="0" smtClean="0">
                <a:solidFill>
                  <a:schemeClr val="bg1"/>
                </a:solidFill>
              </a:rPr>
              <a:t> Release 4 Framework can be implemented in about a 300KB JAR file. </a:t>
            </a:r>
            <a:r>
              <a:rPr lang="en-US" sz="1500" dirty="0" err="1" smtClean="0">
                <a:solidFill>
                  <a:schemeClr val="bg1"/>
                </a:solidFill>
              </a:rPr>
              <a:t>OSGi</a:t>
            </a:r>
            <a:r>
              <a:rPr lang="en-US" sz="1500" dirty="0" smtClean="0">
                <a:solidFill>
                  <a:schemeClr val="bg1"/>
                </a:solidFill>
              </a:rPr>
              <a:t> therefore runs on a large range of devices: from very small, to small, to mainframes. It only asks for a minimal Java VM to run and adds very little on top of it. </a:t>
            </a:r>
          </a:p>
          <a:p>
            <a:r>
              <a:rPr lang="en-US" sz="1500" b="1" dirty="0" smtClean="0">
                <a:solidFill>
                  <a:schemeClr val="bg1"/>
                </a:solidFill>
              </a:rPr>
              <a:t>Fast</a:t>
            </a:r>
            <a:r>
              <a:rPr lang="en-US" sz="1500" dirty="0" smtClean="0">
                <a:solidFill>
                  <a:schemeClr val="bg1"/>
                </a:solidFill>
              </a:rPr>
              <a:t> - One of the primary responsibilities of the </a:t>
            </a:r>
            <a:r>
              <a:rPr lang="en-US" sz="1500" dirty="0" err="1" smtClean="0">
                <a:solidFill>
                  <a:schemeClr val="bg1"/>
                </a:solidFill>
              </a:rPr>
              <a:t>OSGi</a:t>
            </a:r>
            <a:r>
              <a:rPr lang="en-US" sz="1500" dirty="0" smtClean="0">
                <a:solidFill>
                  <a:schemeClr val="bg1"/>
                </a:solidFill>
              </a:rPr>
              <a:t> framework is loading the classes from bundles. </a:t>
            </a:r>
            <a:r>
              <a:rPr lang="en-US" sz="1500" dirty="0" err="1" smtClean="0">
                <a:solidFill>
                  <a:schemeClr val="bg1"/>
                </a:solidFill>
              </a:rPr>
              <a:t>OSGi</a:t>
            </a:r>
            <a:r>
              <a:rPr lang="en-US" sz="1500" dirty="0" smtClean="0">
                <a:solidFill>
                  <a:schemeClr val="bg1"/>
                </a:solidFill>
              </a:rPr>
              <a:t> pre-wires bundles and knows for each bundle exactly which bundle provides the class.</a:t>
            </a:r>
          </a:p>
          <a:p>
            <a:r>
              <a:rPr lang="en-US" sz="1500" b="1" dirty="0" smtClean="0">
                <a:solidFill>
                  <a:schemeClr val="bg1"/>
                </a:solidFill>
              </a:rPr>
              <a:t>Lazy</a:t>
            </a:r>
            <a:r>
              <a:rPr lang="en-US" sz="1500" dirty="0" smtClean="0">
                <a:solidFill>
                  <a:schemeClr val="bg1"/>
                </a:solidFill>
              </a:rPr>
              <a:t> - The </a:t>
            </a:r>
            <a:r>
              <a:rPr lang="en-US" sz="1500" dirty="0" err="1" smtClean="0">
                <a:solidFill>
                  <a:schemeClr val="bg1"/>
                </a:solidFill>
              </a:rPr>
              <a:t>OSGi</a:t>
            </a:r>
            <a:r>
              <a:rPr lang="en-US" sz="1500" dirty="0" smtClean="0">
                <a:solidFill>
                  <a:schemeClr val="bg1"/>
                </a:solidFill>
              </a:rPr>
              <a:t> technology has many mechanisms in place to do things only when they are really needed. For examples, bundles can be started eagerly, but they can also be configured to only start when another bundle is using them.</a:t>
            </a:r>
          </a:p>
          <a:p>
            <a:r>
              <a:rPr lang="en-US" sz="1500" b="1" dirty="0" smtClean="0">
                <a:solidFill>
                  <a:schemeClr val="bg1"/>
                </a:solidFill>
              </a:rPr>
              <a:t>Widely Used </a:t>
            </a:r>
            <a:r>
              <a:rPr lang="en-US" sz="1500" dirty="0" smtClean="0">
                <a:solidFill>
                  <a:schemeClr val="bg1"/>
                </a:solidFill>
              </a:rPr>
              <a:t>- The </a:t>
            </a:r>
            <a:r>
              <a:rPr lang="en-US" sz="1500" dirty="0" err="1" smtClean="0">
                <a:solidFill>
                  <a:schemeClr val="bg1"/>
                </a:solidFill>
              </a:rPr>
              <a:t>OSGi</a:t>
            </a:r>
            <a:r>
              <a:rPr lang="en-US" sz="1500" dirty="0" smtClean="0">
                <a:solidFill>
                  <a:schemeClr val="bg1"/>
                </a:solidFill>
              </a:rPr>
              <a:t> specifications started out in the embedded home automation market but since 1998 they have been extensively used in many industries: automotive, mobile telephony, industrial automation, gateways &amp; routers, private branch exchanges, fixed line telephony, and many more. Since 2003, the highly popular Eclipse Integrated Development Environment runs on </a:t>
            </a:r>
            <a:r>
              <a:rPr lang="en-US" sz="1500" dirty="0" err="1" smtClean="0">
                <a:solidFill>
                  <a:schemeClr val="bg1"/>
                </a:solidFill>
              </a:rPr>
              <a:t>OSGi</a:t>
            </a:r>
            <a:r>
              <a:rPr lang="en-US" sz="1500" dirty="0" smtClean="0">
                <a:solidFill>
                  <a:schemeClr val="bg1"/>
                </a:solidFill>
              </a:rPr>
              <a:t> technology and provides extensive support for bundle development. Today, we can find </a:t>
            </a:r>
            <a:r>
              <a:rPr lang="en-US" sz="1500" dirty="0" err="1" smtClean="0">
                <a:solidFill>
                  <a:schemeClr val="bg1"/>
                </a:solidFill>
              </a:rPr>
              <a:t>OSGi</a:t>
            </a:r>
            <a:r>
              <a:rPr lang="en-US" sz="1500" dirty="0" smtClean="0">
                <a:solidFill>
                  <a:schemeClr val="bg1"/>
                </a:solidFill>
              </a:rPr>
              <a:t> technology at the foundation of IBM </a:t>
            </a:r>
            <a:r>
              <a:rPr lang="en-US" sz="1500" dirty="0" err="1" smtClean="0">
                <a:solidFill>
                  <a:schemeClr val="bg1"/>
                </a:solidFill>
              </a:rPr>
              <a:t>Websphere</a:t>
            </a:r>
            <a:r>
              <a:rPr lang="en-US" sz="1500" dirty="0" smtClean="0">
                <a:solidFill>
                  <a:schemeClr val="bg1"/>
                </a:solidFill>
              </a:rPr>
              <a:t>, </a:t>
            </a:r>
            <a:r>
              <a:rPr lang="en-US" sz="1500" dirty="0" err="1" smtClean="0">
                <a:solidFill>
                  <a:schemeClr val="bg1"/>
                </a:solidFill>
              </a:rPr>
              <a:t>SpringSource</a:t>
            </a:r>
            <a:r>
              <a:rPr lang="en-US" sz="1500" dirty="0" smtClean="0">
                <a:solidFill>
                  <a:schemeClr val="bg1"/>
                </a:solidFill>
              </a:rPr>
              <a:t> Application Server, Oracle (formerly BEA) </a:t>
            </a:r>
            <a:r>
              <a:rPr lang="en-US" sz="1500" dirty="0" err="1" smtClean="0">
                <a:solidFill>
                  <a:schemeClr val="bg1"/>
                </a:solidFill>
              </a:rPr>
              <a:t>Weblogic</a:t>
            </a:r>
            <a:r>
              <a:rPr lang="en-US" sz="1500" dirty="0" smtClean="0">
                <a:solidFill>
                  <a:schemeClr val="bg1"/>
                </a:solidFill>
              </a:rPr>
              <a:t>, Sun's </a:t>
            </a:r>
            <a:r>
              <a:rPr lang="en-US" sz="1500" dirty="0" err="1" smtClean="0">
                <a:solidFill>
                  <a:schemeClr val="bg1"/>
                </a:solidFill>
              </a:rPr>
              <a:t>GlassFish</a:t>
            </a:r>
            <a:r>
              <a:rPr lang="en-US" sz="1500" dirty="0" smtClean="0">
                <a:solidFill>
                  <a:schemeClr val="bg1"/>
                </a:solidFill>
              </a:rPr>
              <a:t>, and </a:t>
            </a:r>
            <a:r>
              <a:rPr lang="en-US" sz="1500" dirty="0" err="1" smtClean="0">
                <a:solidFill>
                  <a:schemeClr val="bg1"/>
                </a:solidFill>
              </a:rPr>
              <a:t>Redhat's</a:t>
            </a:r>
            <a:r>
              <a:rPr lang="en-US" sz="1500" dirty="0" smtClean="0">
                <a:solidFill>
                  <a:schemeClr val="bg1"/>
                </a:solidFill>
              </a:rPr>
              <a:t> </a:t>
            </a:r>
            <a:r>
              <a:rPr lang="en-US" sz="1500" dirty="0" err="1" smtClean="0">
                <a:solidFill>
                  <a:schemeClr val="bg1"/>
                </a:solidFill>
              </a:rPr>
              <a:t>JBoss</a:t>
            </a:r>
            <a:r>
              <a:rPr lang="en-US" sz="1500" dirty="0" smtClean="0">
                <a:solidFill>
                  <a:schemeClr val="bg1"/>
                </a:solidFill>
              </a:rPr>
              <a:t>.</a:t>
            </a:r>
            <a:endParaRPr lang="fr-CA" sz="1500" dirty="0" smtClean="0">
              <a:solidFill>
                <a:schemeClr val="bg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smtClean="0">
                <a:solidFill>
                  <a:schemeClr val="bg1"/>
                </a:solidFill>
              </a:rPr>
              <a:t>Conclusions</a:t>
            </a:r>
          </a:p>
        </p:txBody>
      </p:sp>
      <p:sp>
        <p:nvSpPr>
          <p:cNvPr id="5123" name="Espace réservé du contenu 4"/>
          <p:cNvSpPr>
            <a:spLocks noGrp="1"/>
          </p:cNvSpPr>
          <p:nvPr>
            <p:ph idx="1"/>
          </p:nvPr>
        </p:nvSpPr>
        <p:spPr>
          <a:xfrm>
            <a:off x="457200" y="2071688"/>
            <a:ext cx="8229600" cy="4500562"/>
          </a:xfrm>
        </p:spPr>
        <p:txBody>
          <a:bodyPr/>
          <a:lstStyle/>
          <a:p>
            <a:r>
              <a:rPr lang="en-US" sz="1400" dirty="0" err="1" smtClean="0">
                <a:solidFill>
                  <a:schemeClr val="bg1"/>
                </a:solidFill>
              </a:rPr>
              <a:t>OSGi</a:t>
            </a:r>
            <a:r>
              <a:rPr lang="en-US" sz="1400" dirty="0" smtClean="0">
                <a:solidFill>
                  <a:schemeClr val="bg1"/>
                </a:solidFill>
              </a:rPr>
              <a:t> reduces complexity by providing a modular architecture for today's large-scale distributed systems as well as small, embedded applications. The </a:t>
            </a:r>
            <a:r>
              <a:rPr lang="en-US" sz="1400" dirty="0" err="1" smtClean="0">
                <a:solidFill>
                  <a:schemeClr val="bg1"/>
                </a:solidFill>
              </a:rPr>
              <a:t>OSGi</a:t>
            </a:r>
            <a:r>
              <a:rPr lang="en-US" sz="1400" dirty="0" smtClean="0">
                <a:solidFill>
                  <a:schemeClr val="bg1"/>
                </a:solidFill>
              </a:rPr>
              <a:t> modular and dynamic model reduces operational costs and integrates multiple devices in a networked environment.</a:t>
            </a:r>
          </a:p>
          <a:p>
            <a:r>
              <a:rPr lang="en-US" sz="1400" dirty="0" smtClean="0">
                <a:solidFill>
                  <a:schemeClr val="bg1"/>
                </a:solidFill>
              </a:rPr>
              <a:t>The </a:t>
            </a:r>
            <a:r>
              <a:rPr lang="en-US" sz="1400" dirty="0" err="1" smtClean="0">
                <a:solidFill>
                  <a:schemeClr val="bg1"/>
                </a:solidFill>
              </a:rPr>
              <a:t>OSGi</a:t>
            </a:r>
            <a:r>
              <a:rPr lang="en-US" sz="1400" dirty="0" smtClean="0">
                <a:solidFill>
                  <a:schemeClr val="bg1"/>
                </a:solidFill>
              </a:rPr>
              <a:t> component system is  used to build highly complex applications like IDEs (Eclipse), application servers (</a:t>
            </a:r>
            <a:r>
              <a:rPr lang="en-US" sz="1400" dirty="0" err="1" smtClean="0">
                <a:solidFill>
                  <a:schemeClr val="bg1"/>
                </a:solidFill>
              </a:rPr>
              <a:t>GlassFish</a:t>
            </a:r>
            <a:r>
              <a:rPr lang="en-US" sz="1400" dirty="0" smtClean="0">
                <a:solidFill>
                  <a:schemeClr val="bg1"/>
                </a:solidFill>
              </a:rPr>
              <a:t>, IBM </a:t>
            </a:r>
            <a:r>
              <a:rPr lang="en-US" sz="1400" dirty="0" err="1" smtClean="0">
                <a:solidFill>
                  <a:schemeClr val="bg1"/>
                </a:solidFill>
              </a:rPr>
              <a:t>Websphere</a:t>
            </a:r>
            <a:r>
              <a:rPr lang="en-US" sz="1400" dirty="0" smtClean="0">
                <a:solidFill>
                  <a:schemeClr val="bg1"/>
                </a:solidFill>
              </a:rPr>
              <a:t>, Oracle/BEA </a:t>
            </a:r>
            <a:r>
              <a:rPr lang="en-US" sz="1400" dirty="0" err="1" smtClean="0">
                <a:solidFill>
                  <a:schemeClr val="bg1"/>
                </a:solidFill>
              </a:rPr>
              <a:t>Weblogic</a:t>
            </a:r>
            <a:r>
              <a:rPr lang="en-US" sz="1400" dirty="0" smtClean="0">
                <a:solidFill>
                  <a:schemeClr val="bg1"/>
                </a:solidFill>
              </a:rPr>
              <a:t>, Jonas, </a:t>
            </a:r>
            <a:r>
              <a:rPr lang="en-US" sz="1400" dirty="0" err="1" smtClean="0">
                <a:solidFill>
                  <a:schemeClr val="bg1"/>
                </a:solidFill>
              </a:rPr>
              <a:t>JBoss</a:t>
            </a:r>
            <a:r>
              <a:rPr lang="en-US" sz="1400" dirty="0" smtClean="0">
                <a:solidFill>
                  <a:schemeClr val="bg1"/>
                </a:solidFill>
              </a:rPr>
              <a:t>), application frameworks (Spring, </a:t>
            </a:r>
            <a:r>
              <a:rPr lang="en-US" sz="1400" dirty="0" err="1" smtClean="0">
                <a:solidFill>
                  <a:schemeClr val="bg1"/>
                </a:solidFill>
              </a:rPr>
              <a:t>Guice</a:t>
            </a:r>
            <a:r>
              <a:rPr lang="en-US" sz="1400" dirty="0" smtClean="0">
                <a:solidFill>
                  <a:schemeClr val="bg1"/>
                </a:solidFill>
              </a:rPr>
              <a:t>), industrial automation, residential gateways, phones, and so much more. </a:t>
            </a:r>
          </a:p>
          <a:p>
            <a:r>
              <a:rPr lang="en-US" sz="1400" dirty="0" smtClean="0">
                <a:solidFill>
                  <a:schemeClr val="bg1"/>
                </a:solidFill>
              </a:rPr>
              <a:t>OSGI provides an extensive security model so that components can run in a shielded environment. With the proper permissions, components can reuse and cooperate, unlike other Java application environments.</a:t>
            </a:r>
          </a:p>
          <a:p>
            <a:endParaRPr lang="fr-CA" dirty="0" smtClean="0">
              <a:solidFill>
                <a:schemeClr val="bg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rPr>
              <a:t>Bibliography</a:t>
            </a:r>
            <a:endParaRPr lang="fr-CA" dirty="0" smtClean="0">
              <a:solidFill>
                <a:schemeClr val="bg1"/>
              </a:solidFill>
            </a:endParaRPr>
          </a:p>
        </p:txBody>
      </p:sp>
      <p:sp>
        <p:nvSpPr>
          <p:cNvPr id="5123" name="Espace réservé du contenu 4"/>
          <p:cNvSpPr>
            <a:spLocks noGrp="1"/>
          </p:cNvSpPr>
          <p:nvPr>
            <p:ph idx="1"/>
          </p:nvPr>
        </p:nvSpPr>
        <p:spPr>
          <a:xfrm>
            <a:off x="457200" y="2071688"/>
            <a:ext cx="8229600" cy="4500562"/>
          </a:xfrm>
        </p:spPr>
        <p:txBody>
          <a:bodyPr/>
          <a:lstStyle/>
          <a:p>
            <a:r>
              <a:rPr lang="fr-CA" sz="1600" dirty="0" smtClean="0">
                <a:solidFill>
                  <a:schemeClr val="bg1"/>
                </a:solidFill>
              </a:rPr>
              <a:t>http://en.wikipedia.org/wiki/OSGi</a:t>
            </a:r>
          </a:p>
          <a:p>
            <a:r>
              <a:rPr lang="fr-CA" sz="1600" dirty="0" smtClean="0">
                <a:solidFill>
                  <a:schemeClr val="bg1"/>
                </a:solidFill>
              </a:rPr>
              <a:t>http://www.osgi.org</a:t>
            </a:r>
          </a:p>
          <a:p>
            <a:r>
              <a:rPr lang="fr-CA" sz="1600" dirty="0" smtClean="0">
                <a:solidFill>
                  <a:schemeClr val="bg1"/>
                </a:solidFill>
              </a:rPr>
              <a:t>Manning – </a:t>
            </a:r>
            <a:r>
              <a:rPr lang="fr-CA" sz="1600" dirty="0" err="1" smtClean="0">
                <a:solidFill>
                  <a:schemeClr val="bg1"/>
                </a:solidFill>
              </a:rPr>
              <a:t>OSGi</a:t>
            </a:r>
            <a:r>
              <a:rPr lang="fr-CA" sz="1600" dirty="0" smtClean="0">
                <a:solidFill>
                  <a:schemeClr val="bg1"/>
                </a:solidFill>
              </a:rPr>
              <a:t> in </a:t>
            </a:r>
            <a:r>
              <a:rPr lang="fr-CA" sz="1600" dirty="0" err="1" smtClean="0">
                <a:solidFill>
                  <a:schemeClr val="bg1"/>
                </a:solidFill>
              </a:rPr>
              <a:t>Depth</a:t>
            </a:r>
            <a:r>
              <a:rPr lang="fr-CA" sz="1600" dirty="0" smtClean="0">
                <a:solidFill>
                  <a:schemeClr val="bg1"/>
                </a:solidFill>
              </a:rPr>
              <a:t> </a:t>
            </a:r>
          </a:p>
          <a:p>
            <a:r>
              <a:rPr lang="fr-CA" sz="1600" dirty="0" smtClean="0">
                <a:solidFill>
                  <a:schemeClr val="bg1"/>
                </a:solidFill>
              </a:rPr>
              <a:t>Manning – </a:t>
            </a:r>
            <a:r>
              <a:rPr lang="fr-CA" sz="1600" dirty="0" err="1" smtClean="0">
                <a:solidFill>
                  <a:schemeClr val="bg1"/>
                </a:solidFill>
              </a:rPr>
              <a:t>OSGi</a:t>
            </a:r>
            <a:r>
              <a:rPr lang="fr-CA" sz="1600" dirty="0" smtClean="0">
                <a:solidFill>
                  <a:schemeClr val="bg1"/>
                </a:solidFill>
              </a:rPr>
              <a:t> in Action</a:t>
            </a:r>
          </a:p>
          <a:p>
            <a:r>
              <a:rPr lang="fr-CA" sz="1600" dirty="0" smtClean="0">
                <a:solidFill>
                  <a:schemeClr val="bg1"/>
                </a:solidFill>
              </a:rPr>
              <a:t>Manning – </a:t>
            </a:r>
            <a:r>
              <a:rPr lang="fr-CA" sz="1600" dirty="0" err="1" smtClean="0">
                <a:solidFill>
                  <a:schemeClr val="bg1"/>
                </a:solidFill>
              </a:rPr>
              <a:t>Spring</a:t>
            </a:r>
            <a:r>
              <a:rPr lang="fr-CA" sz="1600" dirty="0" smtClean="0">
                <a:solidFill>
                  <a:schemeClr val="bg1"/>
                </a:solidFill>
              </a:rPr>
              <a:t> </a:t>
            </a:r>
            <a:r>
              <a:rPr lang="fr-CA" sz="1600" dirty="0" err="1" smtClean="0">
                <a:solidFill>
                  <a:schemeClr val="bg1"/>
                </a:solidFill>
              </a:rPr>
              <a:t>Dynamic</a:t>
            </a:r>
            <a:r>
              <a:rPr lang="fr-CA" sz="1600" dirty="0" smtClean="0">
                <a:solidFill>
                  <a:schemeClr val="bg1"/>
                </a:solidFill>
              </a:rPr>
              <a:t> Modules in Action</a:t>
            </a:r>
          </a:p>
          <a:p>
            <a:r>
              <a:rPr lang="fr-CA" sz="1600" dirty="0" err="1" smtClean="0">
                <a:solidFill>
                  <a:schemeClr val="bg1"/>
                </a:solidFill>
              </a:rPr>
              <a:t>Apress</a:t>
            </a:r>
            <a:r>
              <a:rPr lang="fr-CA" sz="1600" dirty="0" smtClean="0">
                <a:solidFill>
                  <a:schemeClr val="bg1"/>
                </a:solidFill>
              </a:rPr>
              <a:t> - Pro </a:t>
            </a:r>
            <a:r>
              <a:rPr lang="fr-CA" sz="1600" dirty="0" err="1" smtClean="0">
                <a:solidFill>
                  <a:schemeClr val="bg1"/>
                </a:solidFill>
              </a:rPr>
              <a:t>Spring</a:t>
            </a:r>
            <a:r>
              <a:rPr lang="fr-CA" sz="1600" dirty="0" smtClean="0">
                <a:solidFill>
                  <a:schemeClr val="bg1"/>
                </a:solidFill>
              </a:rPr>
              <a:t> </a:t>
            </a:r>
            <a:r>
              <a:rPr lang="fr-CA" sz="1600" dirty="0" err="1" smtClean="0">
                <a:solidFill>
                  <a:schemeClr val="bg1"/>
                </a:solidFill>
              </a:rPr>
              <a:t>Dynamic</a:t>
            </a:r>
            <a:r>
              <a:rPr lang="fr-CA" sz="1600" dirty="0" smtClean="0">
                <a:solidFill>
                  <a:schemeClr val="bg1"/>
                </a:solidFill>
              </a:rPr>
              <a:t> Modules for OSGI Service </a:t>
            </a:r>
            <a:r>
              <a:rPr lang="fr-CA" sz="1600" dirty="0" err="1" smtClean="0">
                <a:solidFill>
                  <a:schemeClr val="bg1"/>
                </a:solidFill>
              </a:rPr>
              <a:t>Platforms</a:t>
            </a:r>
            <a:endParaRPr lang="fr-CA" sz="1600" dirty="0" smtClean="0">
              <a:solidFill>
                <a:schemeClr val="bg1"/>
              </a:solidFill>
            </a:endParaRPr>
          </a:p>
          <a:p>
            <a:r>
              <a:rPr lang="fr-CA" sz="1600" dirty="0" err="1" smtClean="0">
                <a:solidFill>
                  <a:schemeClr val="bg1"/>
                </a:solidFill>
              </a:rPr>
              <a:t>Pragmatic</a:t>
            </a:r>
            <a:r>
              <a:rPr lang="fr-CA" sz="1600" dirty="0" smtClean="0">
                <a:solidFill>
                  <a:schemeClr val="bg1"/>
                </a:solidFill>
              </a:rPr>
              <a:t> Bookshelf  -</a:t>
            </a:r>
            <a:r>
              <a:rPr lang="en-US" sz="1600" dirty="0" smtClean="0">
                <a:solidFill>
                  <a:schemeClr val="bg1"/>
                </a:solidFill>
              </a:rPr>
              <a:t> Modular Java Creating Flexible Applications with </a:t>
            </a:r>
            <a:r>
              <a:rPr lang="en-US" sz="1600" dirty="0" err="1" smtClean="0">
                <a:solidFill>
                  <a:schemeClr val="bg1"/>
                </a:solidFill>
              </a:rPr>
              <a:t>OSGi</a:t>
            </a:r>
            <a:r>
              <a:rPr lang="en-US" sz="1600" dirty="0" smtClean="0">
                <a:solidFill>
                  <a:schemeClr val="bg1"/>
                </a:solidFill>
              </a:rPr>
              <a:t> and Spring</a:t>
            </a:r>
          </a:p>
          <a:p>
            <a:r>
              <a:rPr lang="en-US" sz="1600" dirty="0" err="1" smtClean="0">
                <a:solidFill>
                  <a:schemeClr val="bg1"/>
                </a:solidFill>
              </a:rPr>
              <a:t>Packtpub</a:t>
            </a:r>
            <a:r>
              <a:rPr lang="en-US" sz="1600" dirty="0" smtClean="0">
                <a:solidFill>
                  <a:schemeClr val="bg1"/>
                </a:solidFill>
              </a:rPr>
              <a:t> - </a:t>
            </a:r>
            <a:r>
              <a:rPr lang="en-US" sz="1600" dirty="0" err="1" smtClean="0">
                <a:solidFill>
                  <a:schemeClr val="bg1"/>
                </a:solidFill>
              </a:rPr>
              <a:t>OSGi</a:t>
            </a:r>
            <a:r>
              <a:rPr lang="en-US" sz="1600" dirty="0" smtClean="0">
                <a:solidFill>
                  <a:schemeClr val="bg1"/>
                </a:solidFill>
              </a:rPr>
              <a:t> and Apache Felix 3 0 Beginners Guide</a:t>
            </a:r>
          </a:p>
          <a:p>
            <a:r>
              <a:rPr lang="en-US" sz="1600" dirty="0" err="1" smtClean="0">
                <a:solidFill>
                  <a:schemeClr val="bg1"/>
                </a:solidFill>
              </a:rPr>
              <a:t>OSGi</a:t>
            </a:r>
            <a:r>
              <a:rPr lang="en-US" sz="1600" dirty="0" smtClean="0">
                <a:solidFill>
                  <a:schemeClr val="bg1"/>
                </a:solidFill>
              </a:rPr>
              <a:t> Service Platform Core Specification Release 4, Version 4.3 April 2011</a:t>
            </a:r>
          </a:p>
          <a:p>
            <a:r>
              <a:rPr lang="en-US" sz="1600" dirty="0" smtClean="0">
                <a:solidFill>
                  <a:schemeClr val="bg1"/>
                </a:solidFill>
              </a:rPr>
              <a:t>Spring Dynamic Modules Reference Guide </a:t>
            </a:r>
            <a:r>
              <a:rPr lang="en-US" sz="1600" dirty="0" smtClean="0">
                <a:solidFill>
                  <a:schemeClr val="bg1"/>
                </a:solidFill>
              </a:rPr>
              <a:t>2.0.0.M1</a:t>
            </a:r>
          </a:p>
          <a:p>
            <a:r>
              <a:rPr lang="fr-CA" sz="1600" dirty="0" smtClean="0">
                <a:solidFill>
                  <a:schemeClr val="bg1"/>
                </a:solidFill>
              </a:rPr>
              <a:t>http://</a:t>
            </a:r>
            <a:r>
              <a:rPr lang="fr-CA" sz="1600" dirty="0" smtClean="0">
                <a:solidFill>
                  <a:schemeClr val="bg1"/>
                </a:solidFill>
              </a:rPr>
              <a:t>forum.springsource.org/showthread.php?82969-Eclipse-Virgo-project-proposal</a:t>
            </a:r>
          </a:p>
          <a:p>
            <a:r>
              <a:rPr lang="fr-CA" sz="1600" dirty="0" smtClean="0">
                <a:solidFill>
                  <a:schemeClr val="bg1"/>
                </a:solidFill>
              </a:rPr>
              <a:t>http://blog.springsource.com/2010/01/12/dm-server-project-moves-to-eclipse-org</a:t>
            </a:r>
            <a:r>
              <a:rPr lang="fr-CA" sz="1600" dirty="0" smtClean="0">
                <a:solidFill>
                  <a:schemeClr val="bg1"/>
                </a:solidFill>
              </a:rPr>
              <a:t>/</a:t>
            </a:r>
          </a:p>
          <a:p>
            <a:r>
              <a:rPr lang="fr-CA" sz="1600" dirty="0" err="1" smtClean="0">
                <a:solidFill>
                  <a:schemeClr val="bg1"/>
                </a:solidFill>
              </a:rPr>
              <a:t>Apress</a:t>
            </a:r>
            <a:r>
              <a:rPr lang="fr-CA" sz="1600" dirty="0" smtClean="0">
                <a:solidFill>
                  <a:schemeClr val="bg1"/>
                </a:solidFill>
              </a:rPr>
              <a:t> – Pro </a:t>
            </a:r>
            <a:r>
              <a:rPr lang="fr-CA" sz="1600" dirty="0" err="1" smtClean="0">
                <a:solidFill>
                  <a:schemeClr val="bg1"/>
                </a:solidFill>
              </a:rPr>
              <a:t>SpringSource</a:t>
            </a:r>
            <a:r>
              <a:rPr lang="fr-CA" sz="1600" dirty="0" smtClean="0">
                <a:solidFill>
                  <a:schemeClr val="bg1"/>
                </a:solidFill>
              </a:rPr>
              <a:t> dm Server</a:t>
            </a:r>
          </a:p>
          <a:p>
            <a:r>
              <a:rPr lang="fr-CA" sz="1600" dirty="0" err="1" smtClean="0">
                <a:solidFill>
                  <a:schemeClr val="bg1"/>
                </a:solidFill>
              </a:rPr>
              <a:t>Eclipse</a:t>
            </a:r>
            <a:r>
              <a:rPr lang="fr-CA" sz="1600" dirty="0" smtClean="0">
                <a:solidFill>
                  <a:schemeClr val="bg1"/>
                </a:solidFill>
              </a:rPr>
              <a:t> </a:t>
            </a:r>
            <a:r>
              <a:rPr lang="fr-CA" sz="1600" dirty="0" err="1" smtClean="0">
                <a:solidFill>
                  <a:schemeClr val="bg1"/>
                </a:solidFill>
              </a:rPr>
              <a:t>Virgo</a:t>
            </a:r>
            <a:r>
              <a:rPr lang="fr-CA" sz="1600" dirty="0" smtClean="0">
                <a:solidFill>
                  <a:schemeClr val="bg1"/>
                </a:solidFill>
              </a:rPr>
              <a:t> 3.0 Programmer Guide</a:t>
            </a:r>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a:xfrm>
            <a:off x="457200" y="2971800"/>
            <a:ext cx="8229600" cy="1143000"/>
          </a:xfrm>
        </p:spPr>
        <p:txBody>
          <a:bodyPr/>
          <a:lstStyle/>
          <a:p>
            <a:r>
              <a:rPr lang="fr-CA" dirty="0" smtClean="0">
                <a:solidFill>
                  <a:schemeClr val="bg1"/>
                </a:solidFill>
              </a:rPr>
              <a:t>Questions?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Implementations</a:t>
            </a:r>
            <a:endParaRPr lang="fr-CA" dirty="0" smtClean="0">
              <a:solidFill>
                <a:schemeClr val="bg1"/>
              </a:solidFill>
            </a:endParaRPr>
          </a:p>
        </p:txBody>
      </p:sp>
      <p:sp>
        <p:nvSpPr>
          <p:cNvPr id="5" name="Content Placeholder 4"/>
          <p:cNvSpPr>
            <a:spLocks noGrp="1"/>
          </p:cNvSpPr>
          <p:nvPr>
            <p:ph idx="1"/>
          </p:nvPr>
        </p:nvSpPr>
        <p:spPr>
          <a:xfrm>
            <a:off x="457200" y="1752601"/>
            <a:ext cx="8229600" cy="3124199"/>
          </a:xfrm>
        </p:spPr>
        <p:txBody>
          <a:bodyPr/>
          <a:lstStyle/>
          <a:p>
            <a:pPr lvl="0">
              <a:defRPr/>
            </a:pPr>
            <a:r>
              <a:rPr lang="en-US" sz="1300" dirty="0" smtClean="0"/>
              <a:t>To run Apache Felix </a:t>
            </a:r>
            <a:r>
              <a:rPr lang="en-US" sz="1300" dirty="0" err="1" smtClean="0"/>
              <a:t>OSGi</a:t>
            </a:r>
            <a:r>
              <a:rPr lang="en-US" sz="1300" dirty="0" smtClean="0"/>
              <a:t> we download, unpack and run the following commands: </a:t>
            </a:r>
          </a:p>
          <a:p>
            <a:pPr lvl="0">
              <a:buNone/>
              <a:defRPr/>
            </a:pPr>
            <a:r>
              <a:rPr lang="en-US" sz="1300" dirty="0" smtClean="0"/>
              <a:t>	</a:t>
            </a:r>
            <a:r>
              <a:rPr lang="en-US" sz="1300" dirty="0" err="1" smtClean="0"/>
              <a:t>cd</a:t>
            </a:r>
            <a:r>
              <a:rPr lang="en-US" sz="1300" dirty="0" smtClean="0"/>
              <a:t> </a:t>
            </a:r>
            <a:r>
              <a:rPr lang="en-US" sz="1300" dirty="0" err="1" smtClean="0"/>
              <a:t>felix-framework_version_x.x.x</a:t>
            </a:r>
            <a:r>
              <a:rPr lang="en-US" sz="1300" dirty="0" smtClean="0"/>
              <a:t>.</a:t>
            </a:r>
          </a:p>
          <a:p>
            <a:pPr lvl="0">
              <a:buNone/>
              <a:defRPr/>
            </a:pPr>
            <a:r>
              <a:rPr lang="en-US" sz="1300" dirty="0" smtClean="0"/>
              <a:t>	java -jar bin/felix.jar.</a:t>
            </a:r>
          </a:p>
          <a:p>
            <a:pPr lvl="0">
              <a:defRPr/>
            </a:pPr>
            <a:r>
              <a:rPr lang="en-US" sz="1300" dirty="0" smtClean="0"/>
              <a:t>The newer Apache Felix versions include Apache Felix </a:t>
            </a:r>
            <a:r>
              <a:rPr lang="en-US" sz="1300" dirty="0" err="1" smtClean="0"/>
              <a:t>Gogo</a:t>
            </a:r>
            <a:r>
              <a:rPr lang="en-US" sz="1300" dirty="0" smtClean="0"/>
              <a:t> a subproject, implementing the </a:t>
            </a:r>
            <a:r>
              <a:rPr lang="en-US" sz="1300" dirty="0" err="1" smtClean="0"/>
              <a:t>OSGi</a:t>
            </a:r>
            <a:r>
              <a:rPr lang="en-US" sz="1300" dirty="0" smtClean="0"/>
              <a:t> RFC 147.</a:t>
            </a:r>
          </a:p>
          <a:p>
            <a:pPr lvl="0">
              <a:defRPr/>
            </a:pPr>
            <a:r>
              <a:rPr lang="en-US" sz="1300" dirty="0" smtClean="0"/>
              <a:t>The framework launcher starts the framework and installs and starts all bundles contained in the bundle directory of the current directory. By default, the framework creates a cache directory, called </a:t>
            </a:r>
            <a:r>
              <a:rPr lang="en-US" sz="1300" b="1" dirty="0" err="1" smtClean="0"/>
              <a:t>felix</a:t>
            </a:r>
            <a:r>
              <a:rPr lang="en-US" sz="1300" b="1" dirty="0" smtClean="0"/>
              <a:t>-cache</a:t>
            </a:r>
            <a:r>
              <a:rPr lang="en-US" sz="1300" dirty="0" smtClean="0"/>
              <a:t>, in your current working directory.  If you want to start the framework using a different bundle cache directory we execute: </a:t>
            </a:r>
          </a:p>
          <a:p>
            <a:pPr lvl="0">
              <a:defRPr/>
            </a:pPr>
            <a:r>
              <a:rPr lang="en-US" sz="1300" dirty="0" smtClean="0"/>
              <a:t>java -jar bin/felix.jar &lt;cache-path&gt;</a:t>
            </a:r>
          </a:p>
          <a:p>
            <a:pPr lvl="0">
              <a:defRPr/>
            </a:pPr>
            <a:r>
              <a:rPr lang="en-US" sz="1300" dirty="0" smtClean="0"/>
              <a:t>In </a:t>
            </a:r>
            <a:r>
              <a:rPr lang="en-US" sz="1300" dirty="0" err="1" smtClean="0"/>
              <a:t>Gogo</a:t>
            </a:r>
            <a:r>
              <a:rPr lang="en-US" sz="1300" dirty="0" smtClean="0"/>
              <a:t>, command names are made up of two parts: &lt;scope&gt;:&lt;name&gt;. To install bundles, use the </a:t>
            </a:r>
            <a:r>
              <a:rPr lang="en-US" sz="1300" dirty="0" err="1" smtClean="0"/>
              <a:t>felix:install</a:t>
            </a:r>
            <a:r>
              <a:rPr lang="en-US" sz="1300" dirty="0" smtClean="0"/>
              <a:t> command. Example: </a:t>
            </a:r>
            <a:r>
              <a:rPr lang="en-US" sz="1300" dirty="0" err="1" smtClean="0"/>
              <a:t>felix:install</a:t>
            </a:r>
            <a:r>
              <a:rPr lang="en-US" sz="1300" dirty="0" smtClean="0"/>
              <a:t> file:/path/to/bundle/bundle.jar</a:t>
            </a:r>
          </a:p>
          <a:p>
            <a:pPr lvl="0">
              <a:defRPr/>
            </a:pPr>
            <a:r>
              <a:rPr lang="en-US" sz="1300" dirty="0" smtClean="0"/>
              <a:t>Common commands: </a:t>
            </a:r>
            <a:r>
              <a:rPr lang="en-US" sz="1300" dirty="0" err="1" smtClean="0"/>
              <a:t>felix:stop</a:t>
            </a:r>
            <a:r>
              <a:rPr lang="en-US" sz="1300" dirty="0" smtClean="0"/>
              <a:t>, </a:t>
            </a:r>
            <a:r>
              <a:rPr lang="en-US" sz="1300" dirty="0" err="1" smtClean="0"/>
              <a:t>felix:start</a:t>
            </a:r>
            <a:r>
              <a:rPr lang="en-US" sz="1300" dirty="0" smtClean="0"/>
              <a:t>, </a:t>
            </a:r>
            <a:r>
              <a:rPr lang="en-US" sz="1300" dirty="0" err="1" smtClean="0"/>
              <a:t>felix:uninstall</a:t>
            </a:r>
            <a:r>
              <a:rPr lang="en-US" sz="1300" dirty="0" smtClean="0"/>
              <a:t>.</a:t>
            </a:r>
          </a:p>
          <a:p>
            <a:pPr lvl="0">
              <a:defRPr/>
            </a:pPr>
            <a:r>
              <a:rPr lang="en-US" sz="1300" dirty="0" smtClean="0"/>
              <a:t>Bundles can be updated using the </a:t>
            </a:r>
            <a:r>
              <a:rPr lang="en-US" sz="1300" dirty="0" err="1" smtClean="0"/>
              <a:t>felix:update</a:t>
            </a:r>
            <a:r>
              <a:rPr lang="en-US" sz="1300" dirty="0" smtClean="0"/>
              <a:t> command. The update command allows you to specify an URL from which to retrieve the updated bundle, but if one is not specified it will try to update the bundle from the bundle's </a:t>
            </a:r>
            <a:r>
              <a:rPr lang="en-US" sz="1300" b="1" dirty="0" smtClean="0"/>
              <a:t>Bundle-</a:t>
            </a:r>
            <a:r>
              <a:rPr lang="en-US" sz="1300" b="1" dirty="0" err="1" smtClean="0"/>
              <a:t>UpdateLocation</a:t>
            </a:r>
            <a:r>
              <a:rPr lang="en-US" sz="1300" dirty="0" smtClean="0"/>
              <a:t> manifest attribute, if present.</a:t>
            </a:r>
            <a:endParaRPr lang="en-US" sz="1300" dirty="0"/>
          </a:p>
        </p:txBody>
      </p:sp>
      <p:pic>
        <p:nvPicPr>
          <p:cNvPr id="1026" name="Picture 2"/>
          <p:cNvPicPr>
            <a:picLocks noChangeAspect="1" noChangeArrowheads="1"/>
          </p:cNvPicPr>
          <p:nvPr/>
        </p:nvPicPr>
        <p:blipFill>
          <a:blip r:embed="rId3" cstate="print"/>
          <a:srcRect/>
          <a:stretch>
            <a:fillRect/>
          </a:stretch>
        </p:blipFill>
        <p:spPr bwMode="auto">
          <a:xfrm>
            <a:off x="1905000" y="4993324"/>
            <a:ext cx="5029200" cy="17122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Implementations</a:t>
            </a:r>
            <a:endParaRPr lang="fr-CA" dirty="0" smtClean="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152400" y="1996644"/>
            <a:ext cx="3724275" cy="356595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3958707" y="1981200"/>
            <a:ext cx="5032893" cy="3581400"/>
          </a:xfrm>
          <a:prstGeom prst="rect">
            <a:avLst/>
          </a:prstGeom>
          <a:noFill/>
          <a:ln w="9525">
            <a:noFill/>
            <a:miter lim="800000"/>
            <a:headEnd/>
            <a:tailEnd/>
          </a:ln>
          <a:effectLst/>
        </p:spPr>
      </p:pic>
      <p:sp>
        <p:nvSpPr>
          <p:cNvPr id="6" name="Content Placeholder 4"/>
          <p:cNvSpPr>
            <a:spLocks noGrp="1"/>
          </p:cNvSpPr>
          <p:nvPr>
            <p:ph idx="1"/>
          </p:nvPr>
        </p:nvSpPr>
        <p:spPr>
          <a:xfrm>
            <a:off x="228600" y="5715000"/>
            <a:ext cx="8229600" cy="914399"/>
          </a:xfrm>
        </p:spPr>
        <p:txBody>
          <a:bodyPr/>
          <a:lstStyle/>
          <a:p>
            <a:pPr lvl="0">
              <a:defRPr/>
            </a:pPr>
            <a:r>
              <a:rPr lang="en-US" sz="1400" dirty="0" err="1" smtClean="0"/>
              <a:t>obr</a:t>
            </a:r>
            <a:r>
              <a:rPr lang="en-US" sz="1400" dirty="0" smtClean="0"/>
              <a:t> info &lt;bundle-name&gt;[;&lt;version&gt;] </a:t>
            </a:r>
            <a:r>
              <a:rPr lang="en-US" sz="1400" dirty="0" smtClean="0">
                <a:sym typeface="Wingdings" pitchFamily="2" charset="2"/>
              </a:rPr>
              <a:t> displays the meta-data for the specified bundles. It is also possible to specify the version if more than one version exists</a:t>
            </a:r>
            <a:endParaRPr 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381000" y="228600"/>
            <a:ext cx="8229600" cy="1143000"/>
          </a:xfrm>
        </p:spPr>
        <p:txBody>
          <a:bodyPr/>
          <a:lstStyle/>
          <a:p>
            <a:r>
              <a:rPr lang="fr-CA" dirty="0" smtClean="0">
                <a:solidFill>
                  <a:schemeClr val="bg1"/>
                </a:solidFill>
              </a:rPr>
              <a:t>OSGI </a:t>
            </a:r>
            <a:r>
              <a:rPr lang="fr-CA" dirty="0" err="1" smtClean="0">
                <a:solidFill>
                  <a:schemeClr val="bg1"/>
                </a:solidFill>
              </a:rPr>
              <a:t>Implementations</a:t>
            </a:r>
            <a:endParaRPr lang="fr-CA" dirty="0" smtClean="0">
              <a:solidFill>
                <a:schemeClr val="bg1"/>
              </a:solidFill>
            </a:endParaRPr>
          </a:p>
        </p:txBody>
      </p:sp>
      <p:sp>
        <p:nvSpPr>
          <p:cNvPr id="5" name="Content Placeholder 4"/>
          <p:cNvSpPr>
            <a:spLocks noGrp="1"/>
          </p:cNvSpPr>
          <p:nvPr>
            <p:ph idx="1"/>
          </p:nvPr>
        </p:nvSpPr>
        <p:spPr>
          <a:xfrm>
            <a:off x="457200" y="1752601"/>
            <a:ext cx="8229600" cy="2743199"/>
          </a:xfrm>
        </p:spPr>
        <p:txBody>
          <a:bodyPr/>
          <a:lstStyle/>
          <a:p>
            <a:pPr lvl="0">
              <a:defRPr/>
            </a:pPr>
            <a:r>
              <a:rPr lang="en-US" sz="1300" dirty="0" smtClean="0"/>
              <a:t>To start Equinox </a:t>
            </a:r>
            <a:r>
              <a:rPr lang="en-US" sz="1300" dirty="0" err="1" smtClean="0"/>
              <a:t>OSGi</a:t>
            </a:r>
            <a:r>
              <a:rPr lang="en-US" sz="1300" dirty="0" smtClean="0"/>
              <a:t> framework we execute the following command:</a:t>
            </a:r>
          </a:p>
          <a:p>
            <a:pPr lvl="0">
              <a:buNone/>
              <a:defRPr/>
            </a:pPr>
            <a:r>
              <a:rPr lang="en-US" sz="1300" dirty="0" smtClean="0"/>
              <a:t>	java -jar org.eclipse.osgi_3.2.0.jar –console</a:t>
            </a:r>
          </a:p>
          <a:p>
            <a:pPr>
              <a:defRPr/>
            </a:pPr>
            <a:r>
              <a:rPr lang="en-US" sz="1300" dirty="0" smtClean="0"/>
              <a:t>Common commands: install &lt;</a:t>
            </a:r>
            <a:r>
              <a:rPr lang="en-US" sz="1300" dirty="0" err="1" smtClean="0"/>
              <a:t>bundle_URL</a:t>
            </a:r>
            <a:r>
              <a:rPr lang="en-US" sz="1300" dirty="0" smtClean="0"/>
              <a:t>&gt;, start &lt;bundle&gt;, stop &lt;bundle&gt;, </a:t>
            </a:r>
            <a:r>
              <a:rPr lang="en-US" sz="1300" dirty="0" err="1" smtClean="0"/>
              <a:t>ss</a:t>
            </a:r>
            <a:r>
              <a:rPr lang="en-US" sz="1300" dirty="0" smtClean="0"/>
              <a:t> (status installed bundles), </a:t>
            </a:r>
            <a:r>
              <a:rPr lang="en-US" sz="1300" dirty="0" err="1" smtClean="0"/>
              <a:t>diag</a:t>
            </a:r>
            <a:r>
              <a:rPr lang="en-US" sz="1300" dirty="0" smtClean="0"/>
              <a:t> &lt;bundle&gt; (reports any problems).</a:t>
            </a:r>
          </a:p>
          <a:p>
            <a:pPr>
              <a:defRPr/>
            </a:pPr>
            <a:r>
              <a:rPr lang="en-US" sz="1300" dirty="0" smtClean="0"/>
              <a:t>The Equinox </a:t>
            </a:r>
            <a:r>
              <a:rPr lang="en-US" sz="1300" dirty="0" err="1" smtClean="0"/>
              <a:t>OSGi</a:t>
            </a:r>
            <a:r>
              <a:rPr lang="en-US" sz="1300" dirty="0" smtClean="0"/>
              <a:t> implementation is extremely configurable. The default configuration is found in /configuration/config.ini file. If we want to specify a different configuration,  add -configuration &lt;location&gt; to the command line.</a:t>
            </a:r>
          </a:p>
          <a:p>
            <a:pPr>
              <a:defRPr/>
            </a:pPr>
            <a:r>
              <a:rPr lang="en-US" sz="1300" dirty="0" smtClean="0"/>
              <a:t>If we have bundles B1.jar and B2.jar that we want to have installed and started when Equinox is run we configure in config.ini:</a:t>
            </a:r>
          </a:p>
          <a:p>
            <a:pPr>
              <a:buNone/>
              <a:defRPr/>
            </a:pPr>
            <a:r>
              <a:rPr lang="en-US" sz="1300" dirty="0" smtClean="0"/>
              <a:t>	 </a:t>
            </a:r>
            <a:r>
              <a:rPr lang="en-US" sz="1300" dirty="0" err="1" smtClean="0"/>
              <a:t>osgi.bundles</a:t>
            </a:r>
            <a:r>
              <a:rPr lang="en-US" sz="1300" dirty="0" smtClean="0"/>
              <a:t>=B1.jar@start, B2.jar@start</a:t>
            </a:r>
          </a:p>
          <a:p>
            <a:pPr>
              <a:buNone/>
              <a:defRPr/>
            </a:pPr>
            <a:r>
              <a:rPr lang="en-US" sz="1300" dirty="0" smtClean="0"/>
              <a:t>	 </a:t>
            </a:r>
            <a:r>
              <a:rPr lang="en-US" sz="1300" dirty="0" err="1" smtClean="0"/>
              <a:t>eclipse.ignoreApp</a:t>
            </a:r>
            <a:r>
              <a:rPr lang="en-US" sz="1300" dirty="0" smtClean="0"/>
              <a:t>=true #</a:t>
            </a:r>
            <a:r>
              <a:rPr lang="en-US" sz="1400" dirty="0" smtClean="0"/>
              <a:t>Normally the eclipse launcher expects an eclipse app</a:t>
            </a:r>
            <a:endParaRPr lang="en-US" sz="1300" dirty="0" smtClean="0"/>
          </a:p>
          <a:p>
            <a:pPr>
              <a:defRPr/>
            </a:pPr>
            <a:r>
              <a:rPr lang="en-US" sz="1300" dirty="0" smtClean="0"/>
              <a:t>When Equinox is started using the command line above, B1 and B2 are installed and started.</a:t>
            </a:r>
          </a:p>
          <a:p>
            <a:pPr lvl="0">
              <a:buNone/>
              <a:defRPr/>
            </a:pPr>
            <a:endParaRPr lang="en-US" sz="1400" dirty="0"/>
          </a:p>
        </p:txBody>
      </p:sp>
      <p:pic>
        <p:nvPicPr>
          <p:cNvPr id="3074" name="Picture 2"/>
          <p:cNvPicPr>
            <a:picLocks noChangeAspect="1" noChangeArrowheads="1"/>
          </p:cNvPicPr>
          <p:nvPr/>
        </p:nvPicPr>
        <p:blipFill>
          <a:blip r:embed="rId3" cstate="print"/>
          <a:srcRect/>
          <a:stretch>
            <a:fillRect/>
          </a:stretch>
        </p:blipFill>
        <p:spPr bwMode="auto">
          <a:xfrm>
            <a:off x="1905000" y="4572000"/>
            <a:ext cx="4684644"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138</Template>
  <TotalTime>2135</TotalTime>
  <Words>5859</Words>
  <Application>Microsoft Office PowerPoint</Application>
  <PresentationFormat>On-screen Show (4:3)</PresentationFormat>
  <Paragraphs>432</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138</vt:lpstr>
      <vt:lpstr>OSGI</vt:lpstr>
      <vt:lpstr>Contents</vt:lpstr>
      <vt:lpstr>What is OSGI?</vt:lpstr>
      <vt:lpstr>Architecture</vt:lpstr>
      <vt:lpstr>Architecture</vt:lpstr>
      <vt:lpstr>OSGI Implementations</vt:lpstr>
      <vt:lpstr>OSGI Implementations</vt:lpstr>
      <vt:lpstr>OSGI Implementations</vt:lpstr>
      <vt:lpstr>OSGI Implementations</vt:lpstr>
      <vt:lpstr>OSGI Implementations</vt:lpstr>
      <vt:lpstr>Create and deploy bundles</vt:lpstr>
      <vt:lpstr>Create and deploy bundles</vt:lpstr>
      <vt:lpstr>Create and deploy bundles</vt:lpstr>
      <vt:lpstr>Create and deploy bundles</vt:lpstr>
      <vt:lpstr>Create and deploy bundles</vt:lpstr>
      <vt:lpstr>Create and deploy bundles</vt:lpstr>
      <vt:lpstr>Create and deploy bundles</vt:lpstr>
      <vt:lpstr>Create and deploy bundles</vt:lpstr>
      <vt:lpstr>OSGI Metadata</vt:lpstr>
      <vt:lpstr>OSGI Metadata</vt:lpstr>
      <vt:lpstr>OSGI Core Classes</vt:lpstr>
      <vt:lpstr>OSGI Core Classes</vt:lpstr>
      <vt:lpstr>OSGI Core Classes</vt:lpstr>
      <vt:lpstr>OSGI Core Classes</vt:lpstr>
      <vt:lpstr>OSGI Core Classes</vt:lpstr>
      <vt:lpstr>OSGI Services</vt:lpstr>
      <vt:lpstr>OSGI Services</vt:lpstr>
      <vt:lpstr>OSGI Services</vt:lpstr>
      <vt:lpstr>OSGI Services</vt:lpstr>
      <vt:lpstr>OSGI Services</vt:lpstr>
      <vt:lpstr>OSGI Services</vt:lpstr>
      <vt:lpstr>OSGI Services</vt:lpstr>
      <vt:lpstr>OSGI Internals</vt:lpstr>
      <vt:lpstr>OSGI Internals</vt:lpstr>
      <vt:lpstr>OSGI Internals</vt:lpstr>
      <vt:lpstr>OSGI Internals</vt:lpstr>
      <vt:lpstr>OSGI Internals</vt:lpstr>
      <vt:lpstr>Advanced component frameworks</vt:lpstr>
      <vt:lpstr>Advanced component frameworks</vt:lpstr>
      <vt:lpstr>Advanced component frameworks</vt:lpstr>
      <vt:lpstr>Advanced component frameworks</vt:lpstr>
      <vt:lpstr>Advanced component frameworks</vt:lpstr>
      <vt:lpstr>Advanced component frameworks</vt:lpstr>
      <vt:lpstr>Advanced component frameworks</vt:lpstr>
      <vt:lpstr>Advanced component frameworks</vt:lpstr>
      <vt:lpstr>Advanced component frameworks</vt:lpstr>
      <vt:lpstr>Advanced component frameworks</vt:lpstr>
      <vt:lpstr>Advanced component frameworks</vt:lpstr>
      <vt:lpstr>Spring DM</vt:lpstr>
      <vt:lpstr>Spring DM</vt:lpstr>
      <vt:lpstr>Spring DM</vt:lpstr>
      <vt:lpstr>Spring DM</vt:lpstr>
      <vt:lpstr>SpringSource Dm Server/Eclipse Virgo</vt:lpstr>
      <vt:lpstr>SpringSource Dm Server/Eclipse Virgo</vt:lpstr>
      <vt:lpstr>SpringSource Dm Server/Eclipse Virgo</vt:lpstr>
      <vt:lpstr>SpringSource Dm Server/Eclipse Virgo</vt:lpstr>
      <vt:lpstr>SpringSource Dm Server/Eclipse Virgo</vt:lpstr>
      <vt:lpstr>SpringSource Dm Server/Eclipse Virgo</vt:lpstr>
      <vt:lpstr>SpringSource Dm Server/Eclipse Virgo</vt:lpstr>
      <vt:lpstr>SpringSource Dm Server/Eclipse Virgo</vt:lpstr>
      <vt:lpstr>SpringSource Dm Server/Eclipse Virgo</vt:lpstr>
      <vt:lpstr>SpringSource Dm Server/Eclipse Virgo</vt:lpstr>
      <vt:lpstr>Benefits of using OSGI</vt:lpstr>
      <vt:lpstr>Benefits of using OSGI</vt:lpstr>
      <vt:lpstr>Conclusions</vt:lpstr>
      <vt:lpstr>Bibliography</vt:lpstr>
      <vt:lpstr>Questions?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IONUTZ</dc:creator>
  <cp:lastModifiedBy>IONUTZ</cp:lastModifiedBy>
  <cp:revision>269</cp:revision>
  <dcterms:created xsi:type="dcterms:W3CDTF">2011-12-30T16:33:06Z</dcterms:created>
  <dcterms:modified xsi:type="dcterms:W3CDTF">2012-01-08T12:34:45Z</dcterms:modified>
</cp:coreProperties>
</file>