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1" r:id="rId5"/>
    <p:sldId id="305" r:id="rId6"/>
    <p:sldId id="308" r:id="rId7"/>
    <p:sldId id="309" r:id="rId8"/>
    <p:sldId id="307" r:id="rId9"/>
    <p:sldId id="306" r:id="rId10"/>
    <p:sldId id="302" r:id="rId11"/>
    <p:sldId id="303" r:id="rId12"/>
    <p:sldId id="304" r:id="rId13"/>
    <p:sldId id="300" r:id="rId14"/>
    <p:sldId id="259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PowerMock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500" b="1" dirty="0" err="1" smtClean="0">
                <a:solidFill>
                  <a:srgbClr val="3C5790"/>
                </a:solidFill>
              </a:rPr>
              <a:t>PowerMock</a:t>
            </a:r>
            <a:r>
              <a:rPr lang="ro-RO" sz="1500" b="1" dirty="0" smtClean="0">
                <a:solidFill>
                  <a:srgbClr val="3C5790"/>
                </a:solidFill>
              </a:rPr>
              <a:t>ito</a:t>
            </a:r>
            <a:r>
              <a:rPr lang="ro-RO" sz="1500" dirty="0" smtClean="0">
                <a:solidFill>
                  <a:srgbClr val="3C5790"/>
                </a:solidFill>
              </a:rPr>
              <a:t> class is used to mock clases and instructc them what to do when methods calls are made.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048000"/>
            <a:ext cx="34861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2819400"/>
            <a:ext cx="4724400" cy="189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76400" y="5029200"/>
            <a:ext cx="51625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500" b="1" dirty="0" err="1" smtClean="0">
                <a:solidFill>
                  <a:srgbClr val="3C5790"/>
                </a:solidFill>
              </a:rPr>
              <a:t>PowerMock</a:t>
            </a:r>
            <a:r>
              <a:rPr lang="ro-RO" sz="1500" b="1" dirty="0" smtClean="0">
                <a:solidFill>
                  <a:srgbClr val="3C5790"/>
                </a:solidFill>
              </a:rPr>
              <a:t>ito</a:t>
            </a:r>
            <a:r>
              <a:rPr lang="ro-RO" sz="1500" dirty="0" smtClean="0">
                <a:solidFill>
                  <a:srgbClr val="3C5790"/>
                </a:solidFill>
              </a:rPr>
              <a:t> class can mock private methods and verify that they are called.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5105400"/>
            <a:ext cx="51149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2743200"/>
            <a:ext cx="34861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500" b="1" dirty="0" err="1" smtClean="0">
                <a:solidFill>
                  <a:srgbClr val="3C5790"/>
                </a:solidFill>
              </a:rPr>
              <a:t>PowerMock</a:t>
            </a:r>
            <a:r>
              <a:rPr lang="ro-RO" sz="1500" b="1" dirty="0" smtClean="0">
                <a:solidFill>
                  <a:srgbClr val="3C5790"/>
                </a:solidFill>
              </a:rPr>
              <a:t>ito</a:t>
            </a:r>
            <a:r>
              <a:rPr lang="ro-RO" sz="1500" dirty="0" smtClean="0">
                <a:solidFill>
                  <a:srgbClr val="3C5790"/>
                </a:solidFill>
              </a:rPr>
              <a:t> can mock constructors.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743200"/>
            <a:ext cx="4343400" cy="139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3276600"/>
            <a:ext cx="44386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4419600"/>
            <a:ext cx="6858000" cy="205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PowerMock</a:t>
            </a:r>
            <a:r>
              <a:rPr lang="en-US" sz="1400" dirty="0" smtClean="0">
                <a:solidFill>
                  <a:srgbClr val="3C5790"/>
                </a:solidFill>
              </a:rPr>
              <a:t> is an open source framework that extends </a:t>
            </a:r>
            <a:r>
              <a:rPr lang="en-US" sz="1400" dirty="0" err="1" smtClean="0">
                <a:solidFill>
                  <a:srgbClr val="3C5790"/>
                </a:solidFill>
              </a:rPr>
              <a:t>EasyMock</a:t>
            </a:r>
            <a:r>
              <a:rPr lang="en-US" sz="1400" dirty="0" smtClean="0">
                <a:solidFill>
                  <a:srgbClr val="3C5790"/>
                </a:solidFill>
              </a:rPr>
              <a:t> with more powerful capabilities.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Developers familiar with </a:t>
            </a:r>
            <a:r>
              <a:rPr lang="en-US" sz="1400" dirty="0" err="1" smtClean="0">
                <a:solidFill>
                  <a:srgbClr val="3C5790"/>
                </a:solidFill>
              </a:rPr>
              <a:t>EasyMock</a:t>
            </a:r>
            <a:r>
              <a:rPr lang="en-US" sz="1400" dirty="0" smtClean="0">
                <a:solidFill>
                  <a:srgbClr val="3C5790"/>
                </a:solidFill>
              </a:rPr>
              <a:t> will find </a:t>
            </a:r>
            <a:r>
              <a:rPr lang="en-US" sz="1400" dirty="0" err="1" smtClean="0">
                <a:solidFill>
                  <a:srgbClr val="3C5790"/>
                </a:solidFill>
              </a:rPr>
              <a:t>PowerMock</a:t>
            </a:r>
            <a:r>
              <a:rPr lang="en-US" sz="1400" dirty="0" smtClean="0">
                <a:solidFill>
                  <a:srgbClr val="3C5790"/>
                </a:solidFill>
              </a:rPr>
              <a:t> easy to use.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https://code.google.com/p/powermock/wiki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Packt Publishing - </a:t>
            </a:r>
            <a:r>
              <a:rPr lang="en-US" sz="1600" dirty="0" smtClean="0">
                <a:solidFill>
                  <a:schemeClr val="bg1"/>
                </a:solidFill>
              </a:rPr>
              <a:t>Instant Mock Testing with </a:t>
            </a:r>
            <a:r>
              <a:rPr lang="en-US" sz="1600" dirty="0" err="1" smtClean="0">
                <a:solidFill>
                  <a:schemeClr val="bg1"/>
                </a:solidFill>
              </a:rPr>
              <a:t>PowerMock</a:t>
            </a:r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PowerMock</a:t>
            </a:r>
            <a:r>
              <a:rPr lang="fr-CA" sz="160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smtClean="0">
                <a:solidFill>
                  <a:schemeClr val="bg1"/>
                </a:solidFill>
              </a:rPr>
              <a:t>PowerMock</a:t>
            </a:r>
            <a:r>
              <a:rPr lang="fr-CA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3716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PowerMock</a:t>
            </a:r>
            <a:r>
              <a:rPr lang="en-US" sz="1500" dirty="0" smtClean="0">
                <a:solidFill>
                  <a:srgbClr val="3C5790"/>
                </a:solidFill>
              </a:rPr>
              <a:t> consists of two extension API's: </a:t>
            </a:r>
            <a:r>
              <a:rPr lang="en-US" sz="1500" dirty="0" err="1" smtClean="0">
                <a:solidFill>
                  <a:srgbClr val="3C5790"/>
                </a:solidFill>
              </a:rPr>
              <a:t>EasyMock</a:t>
            </a:r>
            <a:r>
              <a:rPr lang="en-US" sz="1500" dirty="0" smtClean="0">
                <a:solidFill>
                  <a:srgbClr val="3C5790"/>
                </a:solidFill>
              </a:rPr>
              <a:t> and </a:t>
            </a:r>
            <a:r>
              <a:rPr lang="en-US" sz="1500" dirty="0" err="1" smtClean="0">
                <a:solidFill>
                  <a:srgbClr val="3C5790"/>
                </a:solidFill>
              </a:rPr>
              <a:t>Mockito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PowerMock</a:t>
            </a:r>
            <a:r>
              <a:rPr lang="en-US" sz="1500" dirty="0" smtClean="0">
                <a:solidFill>
                  <a:srgbClr val="3C5790"/>
                </a:solidFill>
              </a:rPr>
              <a:t> supports </a:t>
            </a:r>
            <a:r>
              <a:rPr lang="en-US" sz="1500" dirty="0" err="1" smtClean="0">
                <a:solidFill>
                  <a:srgbClr val="3C5790"/>
                </a:solidFill>
              </a:rPr>
              <a:t>JUnit</a:t>
            </a:r>
            <a:r>
              <a:rPr lang="en-US" sz="1500" dirty="0" smtClean="0">
                <a:solidFill>
                  <a:srgbClr val="3C5790"/>
                </a:solidFill>
              </a:rPr>
              <a:t> and </a:t>
            </a:r>
            <a:r>
              <a:rPr lang="en-US" sz="1500" dirty="0" err="1" smtClean="0">
                <a:solidFill>
                  <a:srgbClr val="3C5790"/>
                </a:solidFill>
              </a:rPr>
              <a:t>TestNG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PowerMock</a:t>
            </a:r>
            <a:r>
              <a:rPr lang="en-US" sz="1500" dirty="0" smtClean="0">
                <a:solidFill>
                  <a:srgbClr val="3C5790"/>
                </a:solidFill>
              </a:rPr>
              <a:t> enables to write good unit tests for even the most </a:t>
            </a:r>
            <a:r>
              <a:rPr lang="en-US" sz="1500" dirty="0" err="1" smtClean="0">
                <a:solidFill>
                  <a:srgbClr val="3C5790"/>
                </a:solidFill>
              </a:rPr>
              <a:t>untestable</a:t>
            </a:r>
            <a:r>
              <a:rPr lang="en-US" sz="1500" dirty="0" smtClean="0">
                <a:solidFill>
                  <a:srgbClr val="3C5790"/>
                </a:solidFill>
              </a:rPr>
              <a:t> code.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PowerMock</a:t>
            </a:r>
            <a:r>
              <a:rPr lang="en-US" sz="1500" dirty="0" smtClean="0">
                <a:solidFill>
                  <a:srgbClr val="3C5790"/>
                </a:solidFill>
              </a:rPr>
              <a:t> can mock static methods and final classes.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048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PowerMock</a:t>
            </a:r>
            <a:r>
              <a:rPr lang="en-US" sz="1400" dirty="0" smtClean="0">
                <a:solidFill>
                  <a:srgbClr val="3C5790"/>
                </a:solidFill>
              </a:rPr>
              <a:t> uses a custom </a:t>
            </a:r>
            <a:r>
              <a:rPr lang="en-US" sz="1400" dirty="0" err="1" smtClean="0">
                <a:solidFill>
                  <a:srgbClr val="3C5790"/>
                </a:solidFill>
              </a:rPr>
              <a:t>classloader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bytecode</a:t>
            </a:r>
            <a:r>
              <a:rPr lang="en-US" sz="1400" dirty="0" smtClean="0">
                <a:solidFill>
                  <a:srgbClr val="3C5790"/>
                </a:solidFill>
              </a:rPr>
              <a:t> manipulation to enable mocking of static methods, constructors, final classes and methods, private methods, removal of static </a:t>
            </a:r>
            <a:r>
              <a:rPr lang="en-US" sz="1400" dirty="0" err="1" smtClean="0">
                <a:solidFill>
                  <a:srgbClr val="3C5790"/>
                </a:solidFill>
              </a:rPr>
              <a:t>initializers</a:t>
            </a:r>
            <a:r>
              <a:rPr lang="en-US" sz="1400" dirty="0" smtClean="0">
                <a:solidFill>
                  <a:srgbClr val="3C5790"/>
                </a:solidFill>
              </a:rPr>
              <a:t> and more.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PowerMock</a:t>
            </a:r>
            <a:r>
              <a:rPr lang="en-US" sz="1400" dirty="0" smtClean="0">
                <a:solidFill>
                  <a:srgbClr val="3C5790"/>
                </a:solidFill>
              </a:rPr>
              <a:t> aims to extend the existing API's with a small number of methods and annotations to enable the extra features.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Currently </a:t>
            </a:r>
            <a:r>
              <a:rPr lang="en-US" sz="1400" dirty="0" err="1" smtClean="0">
                <a:solidFill>
                  <a:srgbClr val="3C5790"/>
                </a:solidFill>
              </a:rPr>
              <a:t>PowerMock</a:t>
            </a:r>
            <a:r>
              <a:rPr lang="en-US" sz="1400" dirty="0" smtClean="0">
                <a:solidFill>
                  <a:srgbClr val="3C5790"/>
                </a:solidFill>
              </a:rPr>
              <a:t> supports </a:t>
            </a:r>
            <a:r>
              <a:rPr lang="en-US" sz="1400" dirty="0" err="1" smtClean="0">
                <a:solidFill>
                  <a:srgbClr val="3C5790"/>
                </a:solidFill>
              </a:rPr>
              <a:t>EasyMock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Mockito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048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RunWith</a:t>
            </a:r>
            <a:r>
              <a:rPr lang="en-US" sz="1400" dirty="0" smtClean="0">
                <a:solidFill>
                  <a:srgbClr val="3C5790"/>
                </a:solidFill>
              </a:rPr>
              <a:t>(</a:t>
            </a:r>
            <a:r>
              <a:rPr lang="en-US" sz="1400" dirty="0" err="1" smtClean="0">
                <a:solidFill>
                  <a:srgbClr val="3C5790"/>
                </a:solidFill>
              </a:rPr>
              <a:t>PowerMockRunner.class</a:t>
            </a:r>
            <a:r>
              <a:rPr lang="en-US" sz="1400" dirty="0" smtClean="0">
                <a:solidFill>
                  <a:srgbClr val="3C5790"/>
                </a:solidFill>
              </a:rPr>
              <a:t>) annotation is used at the class-level of the test case.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PrepareForTest</a:t>
            </a:r>
            <a:r>
              <a:rPr lang="en-US" sz="1400" dirty="0" smtClean="0">
                <a:solidFill>
                  <a:srgbClr val="3C5790"/>
                </a:solidFill>
              </a:rPr>
              <a:t> annotation is used to inform </a:t>
            </a:r>
            <a:r>
              <a:rPr lang="en-US" sz="1400" dirty="0" err="1" smtClean="0">
                <a:solidFill>
                  <a:srgbClr val="3C5790"/>
                </a:solidFill>
              </a:rPr>
              <a:t>PowerMock</a:t>
            </a:r>
            <a:r>
              <a:rPr lang="en-US" sz="1400" dirty="0" smtClean="0">
                <a:solidFill>
                  <a:srgbClr val="3C5790"/>
                </a:solidFill>
              </a:rPr>
              <a:t> about the classes to be prepared for the test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SuppressStaticInitializationFor</a:t>
            </a:r>
            <a:r>
              <a:rPr lang="en-US" sz="1400" dirty="0" smtClean="0">
                <a:solidFill>
                  <a:srgbClr val="3C5790"/>
                </a:solidFill>
              </a:rPr>
              <a:t>("</a:t>
            </a:r>
            <a:r>
              <a:rPr lang="en-US" sz="1400" dirty="0" err="1" smtClean="0">
                <a:solidFill>
                  <a:srgbClr val="3C5790"/>
                </a:solidFill>
              </a:rPr>
              <a:t>org.mycompany.ClassWithEvilStaticInitializer</a:t>
            </a:r>
            <a:r>
              <a:rPr lang="en-US" sz="1400" dirty="0" smtClean="0">
                <a:solidFill>
                  <a:srgbClr val="3C5790"/>
                </a:solidFill>
              </a:rPr>
              <a:t>") annotation can remove the static </a:t>
            </a:r>
            <a:r>
              <a:rPr lang="en-US" sz="1400" dirty="0" err="1" smtClean="0">
                <a:solidFill>
                  <a:srgbClr val="3C5790"/>
                </a:solidFill>
              </a:rPr>
              <a:t>initializer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for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the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org.mycompany.ClassWithEvilStaticInitializer</a:t>
            </a:r>
            <a:r>
              <a:rPr lang="en-US" sz="1400" dirty="0" smtClean="0">
                <a:solidFill>
                  <a:srgbClr val="3C5790"/>
                </a:solidFill>
              </a:rPr>
              <a:t> class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048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Use </a:t>
            </a:r>
            <a:r>
              <a:rPr lang="en-US" sz="1400" b="1" dirty="0" err="1" smtClean="0">
                <a:solidFill>
                  <a:srgbClr val="3C5790"/>
                </a:solidFill>
              </a:rPr>
              <a:t>Whitebox.setInternalState</a:t>
            </a:r>
            <a:r>
              <a:rPr lang="en-US" sz="1400" dirty="0" smtClean="0">
                <a:solidFill>
                  <a:srgbClr val="3C5790"/>
                </a:solidFill>
              </a:rPr>
              <a:t>(..) to set a private member of an instance or class.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Use </a:t>
            </a:r>
            <a:r>
              <a:rPr lang="en-US" sz="1400" b="1" dirty="0" err="1" smtClean="0">
                <a:solidFill>
                  <a:srgbClr val="3C5790"/>
                </a:solidFill>
              </a:rPr>
              <a:t>Whitebox.getInternalState</a:t>
            </a:r>
            <a:r>
              <a:rPr lang="en-US" sz="1400" dirty="0" smtClean="0">
                <a:solidFill>
                  <a:srgbClr val="3C5790"/>
                </a:solidFill>
              </a:rPr>
              <a:t>(..) to get a private member of an instance or class.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Use </a:t>
            </a:r>
            <a:r>
              <a:rPr lang="en-US" sz="1400" b="1" dirty="0" err="1" smtClean="0">
                <a:solidFill>
                  <a:srgbClr val="3C5790"/>
                </a:solidFill>
              </a:rPr>
              <a:t>Whitebox.invokeMethod</a:t>
            </a:r>
            <a:r>
              <a:rPr lang="en-US" sz="1400" dirty="0" smtClean="0">
                <a:solidFill>
                  <a:srgbClr val="3C5790"/>
                </a:solidFill>
              </a:rPr>
              <a:t>(..) to invoke a private method of an instance or class.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Use </a:t>
            </a:r>
            <a:r>
              <a:rPr lang="en-US" sz="1400" b="1" dirty="0" err="1" smtClean="0">
                <a:solidFill>
                  <a:srgbClr val="3C5790"/>
                </a:solidFill>
              </a:rPr>
              <a:t>Whitebox.invokeConstructor</a:t>
            </a:r>
            <a:r>
              <a:rPr lang="en-US" sz="1400" dirty="0" smtClean="0">
                <a:solidFill>
                  <a:srgbClr val="3C5790"/>
                </a:solidFill>
              </a:rPr>
              <a:t>(..) to create an instance of a class with a private constructor.</a:t>
            </a:r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048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How to mock and stub: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1) Add @</a:t>
            </a:r>
            <a:r>
              <a:rPr lang="en-US" sz="1400" dirty="0" err="1" smtClean="0">
                <a:solidFill>
                  <a:srgbClr val="3C5790"/>
                </a:solidFill>
              </a:rPr>
              <a:t>PrepareForTest</a:t>
            </a:r>
            <a:r>
              <a:rPr lang="en-US" sz="1400" dirty="0" smtClean="0">
                <a:solidFill>
                  <a:srgbClr val="3C5790"/>
                </a:solidFill>
              </a:rPr>
              <a:t> at class level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@</a:t>
            </a:r>
            <a:r>
              <a:rPr lang="en-US" sz="1200" dirty="0" err="1" smtClean="0">
                <a:solidFill>
                  <a:srgbClr val="3C5790"/>
                </a:solidFill>
              </a:rPr>
              <a:t>PrepareForTest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Static.class</a:t>
            </a:r>
            <a:r>
              <a:rPr lang="en-US" sz="1200" dirty="0" smtClean="0">
                <a:solidFill>
                  <a:srgbClr val="3C5790"/>
                </a:solidFill>
              </a:rPr>
              <a:t>) // </a:t>
            </a:r>
            <a:r>
              <a:rPr lang="en-US" sz="1200" dirty="0" err="1" smtClean="0">
                <a:solidFill>
                  <a:srgbClr val="3C5790"/>
                </a:solidFill>
              </a:rPr>
              <a:t>Static.class</a:t>
            </a:r>
            <a:r>
              <a:rPr lang="en-US" sz="1200" dirty="0" smtClean="0">
                <a:solidFill>
                  <a:srgbClr val="3C5790"/>
                </a:solidFill>
              </a:rPr>
              <a:t> contains static methods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2) Call </a:t>
            </a:r>
            <a:r>
              <a:rPr lang="en-US" sz="1400" dirty="0" err="1" smtClean="0">
                <a:solidFill>
                  <a:srgbClr val="3C5790"/>
                </a:solidFill>
              </a:rPr>
              <a:t>PowerMockito.mockStatic</a:t>
            </a:r>
            <a:r>
              <a:rPr lang="en-US" sz="1400" dirty="0" smtClean="0">
                <a:solidFill>
                  <a:srgbClr val="3C5790"/>
                </a:solidFill>
              </a:rPr>
              <a:t>() to mock a static class (use PowerMockito.spy(class) to mock a specific method):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PowerMockito.mockStatic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Static.class</a:t>
            </a:r>
            <a:r>
              <a:rPr lang="en-US" sz="1200" dirty="0" smtClean="0">
                <a:solidFill>
                  <a:srgbClr val="3C5790"/>
                </a:solidFill>
              </a:rPr>
              <a:t>);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3)Use </a:t>
            </a:r>
            <a:r>
              <a:rPr lang="en-US" sz="1400" dirty="0" err="1" smtClean="0">
                <a:solidFill>
                  <a:srgbClr val="3C5790"/>
                </a:solidFill>
              </a:rPr>
              <a:t>Mockito.when</a:t>
            </a:r>
            <a:r>
              <a:rPr lang="en-US" sz="1400" dirty="0" smtClean="0">
                <a:solidFill>
                  <a:srgbClr val="3C5790"/>
                </a:solidFill>
              </a:rPr>
              <a:t>() to setup your expectation: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Mockito.when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Static.firstStaticMethod</a:t>
            </a:r>
            <a:r>
              <a:rPr lang="en-US" sz="1200" dirty="0" smtClean="0">
                <a:solidFill>
                  <a:srgbClr val="3C5790"/>
                </a:solidFill>
              </a:rPr>
              <a:t>(</a:t>
            </a:r>
            <a:r>
              <a:rPr lang="en-US" sz="1200" dirty="0" err="1" smtClean="0">
                <a:solidFill>
                  <a:srgbClr val="3C5790"/>
                </a:solidFill>
              </a:rPr>
              <a:t>param</a:t>
            </a:r>
            <a:r>
              <a:rPr lang="en-US" sz="1200" dirty="0" smtClean="0">
                <a:solidFill>
                  <a:srgbClr val="3C5790"/>
                </a:solidFill>
              </a:rPr>
              <a:t>)).</a:t>
            </a:r>
            <a:r>
              <a:rPr lang="en-US" sz="1200" dirty="0" err="1" smtClean="0">
                <a:solidFill>
                  <a:srgbClr val="3C5790"/>
                </a:solidFill>
              </a:rPr>
              <a:t>thenReturn</a:t>
            </a:r>
            <a:r>
              <a:rPr lang="en-US" sz="1200" dirty="0" smtClean="0">
                <a:solidFill>
                  <a:srgbClr val="3C5790"/>
                </a:solidFill>
              </a:rPr>
              <a:t>(value);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0480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Mockito.startsWith</a:t>
            </a:r>
            <a:r>
              <a:rPr lang="en-US" sz="1400" dirty="0" smtClean="0">
                <a:solidFill>
                  <a:srgbClr val="3C5790"/>
                </a:solidFill>
              </a:rPr>
              <a:t>() method can be used for </a:t>
            </a:r>
            <a:r>
              <a:rPr lang="en-US" sz="1400" dirty="0" err="1" smtClean="0">
                <a:solidFill>
                  <a:srgbClr val="3C5790"/>
                </a:solidFill>
              </a:rPr>
              <a:t>mathing</a:t>
            </a:r>
            <a:r>
              <a:rPr lang="en-US" sz="1400" dirty="0" smtClean="0">
                <a:solidFill>
                  <a:srgbClr val="3C5790"/>
                </a:solidFill>
              </a:rPr>
              <a:t> correct arguments to the method calls when the method is invoked.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Built-in argument matchers: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Mockito.eq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ver</a:t>
            </a:r>
            <a:r>
              <a:rPr lang="ro-RO" sz="1200" dirty="0" smtClean="0">
                <a:solidFill>
                  <a:srgbClr val="3C5790"/>
                </a:solidFill>
              </a:rPr>
              <a:t>i</a:t>
            </a:r>
            <a:r>
              <a:rPr lang="en-US" sz="1200" dirty="0" err="1" smtClean="0">
                <a:solidFill>
                  <a:srgbClr val="3C5790"/>
                </a:solidFill>
              </a:rPr>
              <a:t>fies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that the argument is exactly equal to the passed value.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Mockito.matches</a:t>
            </a:r>
            <a:r>
              <a:rPr lang="en-US" sz="1200" dirty="0" smtClean="0">
                <a:solidFill>
                  <a:srgbClr val="3C5790"/>
                </a:solidFill>
              </a:rPr>
              <a:t>: matches using a regular expression.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Mockito.any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maches</a:t>
            </a:r>
            <a:r>
              <a:rPr lang="en-US" sz="1200" dirty="0" smtClean="0">
                <a:solidFill>
                  <a:srgbClr val="3C5790"/>
                </a:solidFill>
              </a:rPr>
              <a:t> based on the type of the argument.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Mockito.isNull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maches</a:t>
            </a:r>
            <a:r>
              <a:rPr lang="en-US" sz="1200" dirty="0" smtClean="0">
                <a:solidFill>
                  <a:srgbClr val="3C5790"/>
                </a:solidFill>
              </a:rPr>
              <a:t> the null argument value for a certain class.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Mockito.isNotNull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matchs</a:t>
            </a:r>
            <a:r>
              <a:rPr lang="en-US" sz="1200" dirty="0" smtClean="0">
                <a:solidFill>
                  <a:srgbClr val="3C5790"/>
                </a:solidFill>
              </a:rPr>
              <a:t> the non null argument value for certain class.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Mockito.endsWith</a:t>
            </a:r>
            <a:r>
              <a:rPr lang="en-US" sz="1200" dirty="0" smtClean="0">
                <a:solidFill>
                  <a:srgbClr val="3C5790"/>
                </a:solidFill>
              </a:rPr>
              <a:t>: similar to </a:t>
            </a:r>
            <a:r>
              <a:rPr lang="en-US" sz="1200" dirty="0" err="1" smtClean="0">
                <a:solidFill>
                  <a:srgbClr val="3C5790"/>
                </a:solidFill>
              </a:rPr>
              <a:t>startWith</a:t>
            </a:r>
            <a:r>
              <a:rPr lang="en-US" sz="1200" dirty="0" smtClean="0">
                <a:solidFill>
                  <a:srgbClr val="3C5790"/>
                </a:solidFill>
              </a:rPr>
              <a:t>, but checks the end with the given value.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It might be hard to create the mocks by using the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PowerMockito.when</a:t>
            </a:r>
            <a:r>
              <a:rPr lang="en-US" sz="1400" b="1" dirty="0" smtClean="0">
                <a:solidFill>
                  <a:srgbClr val="3C5790"/>
                </a:solidFill>
              </a:rPr>
              <a:t>().</a:t>
            </a:r>
            <a:r>
              <a:rPr lang="en-US" sz="1400" b="1" dirty="0" err="1" smtClean="0">
                <a:solidFill>
                  <a:srgbClr val="3C5790"/>
                </a:solidFill>
              </a:rPr>
              <a:t>thenReturn</a:t>
            </a:r>
            <a:r>
              <a:rPr lang="en-US" sz="1400" b="1" dirty="0" smtClean="0">
                <a:solidFill>
                  <a:srgbClr val="3C5790"/>
                </a:solidFill>
              </a:rPr>
              <a:t>() </a:t>
            </a:r>
            <a:r>
              <a:rPr lang="en-US" sz="1400" dirty="0" smtClean="0">
                <a:solidFill>
                  <a:srgbClr val="3C5790"/>
                </a:solidFill>
              </a:rPr>
              <a:t>syntax.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Instead the generic </a:t>
            </a:r>
            <a:r>
              <a:rPr lang="en-US" sz="1400" b="1" dirty="0" smtClean="0">
                <a:solidFill>
                  <a:srgbClr val="3C5790"/>
                </a:solidFill>
              </a:rPr>
              <a:t>Answer</a:t>
            </a:r>
            <a:r>
              <a:rPr lang="en-US" sz="1400" dirty="0" smtClean="0">
                <a:solidFill>
                  <a:srgbClr val="3C5790"/>
                </a:solidFill>
              </a:rPr>
              <a:t> interface could be very handy.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124200"/>
            <a:ext cx="4267200" cy="2635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6849</TotalTime>
  <Words>517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143</vt:lpstr>
      <vt:lpstr>PowerMock</vt:lpstr>
      <vt:lpstr>Contents</vt:lpstr>
      <vt:lpstr>What is PowerMock?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711</cp:revision>
  <dcterms:created xsi:type="dcterms:W3CDTF">2012-04-12T06:19:17Z</dcterms:created>
  <dcterms:modified xsi:type="dcterms:W3CDTF">2015-01-23T20:09:19Z</dcterms:modified>
</cp:coreProperties>
</file>