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06" r:id="rId4"/>
    <p:sldId id="410" r:id="rId5"/>
    <p:sldId id="412" r:id="rId6"/>
    <p:sldId id="413" r:id="rId7"/>
    <p:sldId id="414" r:id="rId8"/>
    <p:sldId id="434" r:id="rId9"/>
    <p:sldId id="438" r:id="rId10"/>
    <p:sldId id="422" r:id="rId11"/>
    <p:sldId id="436" r:id="rId12"/>
    <p:sldId id="437" r:id="rId13"/>
    <p:sldId id="435" r:id="rId14"/>
    <p:sldId id="440" r:id="rId15"/>
    <p:sldId id="439" r:id="rId16"/>
    <p:sldId id="441" r:id="rId17"/>
    <p:sldId id="442" r:id="rId18"/>
    <p:sldId id="443" r:id="rId19"/>
    <p:sldId id="444" r:id="rId20"/>
    <p:sldId id="433" r:id="rId21"/>
    <p:sldId id="389" r:id="rId22"/>
    <p:sldId id="259" r:id="rId2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0" autoAdjust="0"/>
    <p:restoredTop sz="94660"/>
  </p:normalViewPr>
  <p:slideViewPr>
    <p:cSldViewPr>
      <p:cViewPr>
        <p:scale>
          <a:sx n="100" d="100"/>
          <a:sy n="100" d="100"/>
        </p:scale>
        <p:origin x="-21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05/07/2014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05/07/2014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05/07/2014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05/07/2014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05/07/2014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05/07/2014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05/07/2014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05/07/2014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05/07/2014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05/07/2014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05/07/2014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05/07/2014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Radius and </a:t>
            </a:r>
            <a:r>
              <a:rPr lang="fr-CA" sz="4000" dirty="0" err="1" smtClean="0">
                <a:solidFill>
                  <a:schemeClr val="bg1"/>
                </a:solidFill>
              </a:rPr>
              <a:t>TinyRadius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RADIUS and Security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Security protection in RADIUS is rather primitive.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Two main functions are provided, one is attribute (mainly password) hiding and the other is authentication of certain messages.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Both these functions are performed using MD5 hash functions and a secret that is shared </a:t>
            </a:r>
            <a:r>
              <a:rPr lang="en-US" sz="1500" dirty="0" smtClean="0">
                <a:solidFill>
                  <a:srgbClr val="3C5790"/>
                </a:solidFill>
              </a:rPr>
              <a:t>between the </a:t>
            </a:r>
            <a:r>
              <a:rPr lang="en-US" sz="1500" dirty="0">
                <a:solidFill>
                  <a:srgbClr val="3C5790"/>
                </a:solidFill>
              </a:rPr>
              <a:t>RADIUS server and the RADIUS client (NAS).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This secret is usually called the RADIUS shared secret.</a:t>
            </a:r>
            <a:endParaRPr lang="en-US" sz="11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RADIUS and </a:t>
            </a:r>
            <a:r>
              <a:rPr lang="fr-CA" dirty="0" smtClean="0">
                <a:solidFill>
                  <a:schemeClr val="bg1"/>
                </a:solidFill>
              </a:rPr>
              <a:t>Security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In the Access Request message, the authenticator field is called the request authenticator, while in the Access Challenge, Accept and Reject messages are called the response </a:t>
            </a:r>
            <a:r>
              <a:rPr lang="en-US" sz="1500" dirty="0" smtClean="0">
                <a:solidFill>
                  <a:srgbClr val="3C5790"/>
                </a:solidFill>
              </a:rPr>
              <a:t>authenticator.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In Access Request messages, the request authenticator value does not include any cryptographic secret.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Every time the client generates a new Access Request message with a new identifier it generates a new </a:t>
            </a:r>
            <a:r>
              <a:rPr lang="en-US" sz="1500" dirty="0" smtClean="0">
                <a:solidFill>
                  <a:srgbClr val="3C5790"/>
                </a:solidFill>
              </a:rPr>
              <a:t>authenticator.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When protecting the Access Request message with the Message Authenticator, the client calculates a hash (MD5) over the entire message.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Message Authenticator value= MD5 (Code, ID, Length, Request Authenticator, Attributes</a:t>
            </a:r>
            <a:r>
              <a:rPr lang="en-US" sz="1500" dirty="0" smtClean="0">
                <a:solidFill>
                  <a:srgbClr val="3C5790"/>
                </a:solidFill>
              </a:rPr>
              <a:t>).</a:t>
            </a:r>
            <a:endParaRPr lang="en-US" sz="1500" dirty="0">
              <a:solidFill>
                <a:srgbClr val="3C5790"/>
              </a:solidFill>
            </a:endParaRPr>
          </a:p>
          <a:p>
            <a:endParaRPr lang="en-US" sz="11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RADIUS and </a:t>
            </a:r>
            <a:r>
              <a:rPr lang="fr-CA" dirty="0" smtClean="0">
                <a:solidFill>
                  <a:schemeClr val="bg1"/>
                </a:solidFill>
              </a:rPr>
              <a:t>Security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752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When receiving an Access Request message that includes this authenticator, the </a:t>
            </a:r>
            <a:r>
              <a:rPr lang="en-US" sz="1500" dirty="0" smtClean="0">
                <a:solidFill>
                  <a:srgbClr val="3C5790"/>
                </a:solidFill>
              </a:rPr>
              <a:t>RADIUS server </a:t>
            </a:r>
            <a:r>
              <a:rPr lang="en-US" sz="1500" dirty="0">
                <a:solidFill>
                  <a:srgbClr val="3C5790"/>
                </a:solidFill>
              </a:rPr>
              <a:t>calculates the authenticator, using the shared secret and if there is not a match, </a:t>
            </a:r>
            <a:r>
              <a:rPr lang="en-US" sz="1500" dirty="0" smtClean="0">
                <a:solidFill>
                  <a:srgbClr val="3C5790"/>
                </a:solidFill>
              </a:rPr>
              <a:t>the server </a:t>
            </a:r>
            <a:r>
              <a:rPr lang="en-US" sz="1500" dirty="0">
                <a:solidFill>
                  <a:srgbClr val="3C5790"/>
                </a:solidFill>
              </a:rPr>
              <a:t>discards the message.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Authenticator value=MD5 (Code, ID, Length, 16 zero octets, request attributes</a:t>
            </a:r>
            <a:r>
              <a:rPr lang="en-US" sz="1500" dirty="0" smtClean="0">
                <a:solidFill>
                  <a:srgbClr val="3C5790"/>
                </a:solidFill>
              </a:rPr>
              <a:t>, shared </a:t>
            </a:r>
            <a:r>
              <a:rPr lang="en-US" sz="1500" dirty="0">
                <a:solidFill>
                  <a:srgbClr val="3C5790"/>
                </a:solidFill>
              </a:rPr>
              <a:t>secret</a:t>
            </a:r>
            <a:r>
              <a:rPr lang="en-US" sz="15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In contrast to the Access Request message, the messages from the RADIUS server to </a:t>
            </a:r>
            <a:r>
              <a:rPr lang="en-US" sz="1500" dirty="0" smtClean="0">
                <a:solidFill>
                  <a:srgbClr val="3C5790"/>
                </a:solidFill>
              </a:rPr>
              <a:t>the client </a:t>
            </a:r>
            <a:r>
              <a:rPr lang="en-US" sz="1500" dirty="0">
                <a:solidFill>
                  <a:srgbClr val="3C5790"/>
                </a:solidFill>
              </a:rPr>
              <a:t>(Access Challenge, Access Accept and Access Reject) receive better integrity protection.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Response Authenticator =MD5 (code, ID, Length, Request </a:t>
            </a:r>
            <a:r>
              <a:rPr lang="en-US" sz="1500" dirty="0" err="1">
                <a:solidFill>
                  <a:srgbClr val="3C5790"/>
                </a:solidFill>
              </a:rPr>
              <a:t>Authenticator,attributes</a:t>
            </a:r>
            <a:r>
              <a:rPr lang="en-US" sz="1500" dirty="0">
                <a:solidFill>
                  <a:srgbClr val="3C5790"/>
                </a:solidFill>
              </a:rPr>
              <a:t>, SS</a:t>
            </a:r>
            <a:r>
              <a:rPr lang="en-US" sz="1500" dirty="0" smtClean="0">
                <a:solidFill>
                  <a:srgbClr val="3C5790"/>
                </a:solidFill>
              </a:rPr>
              <a:t>)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43375"/>
            <a:ext cx="33623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62400"/>
            <a:ext cx="3811874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946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RADIUS Support for </a:t>
            </a:r>
            <a:r>
              <a:rPr lang="fr-CA" dirty="0" smtClean="0">
                <a:solidFill>
                  <a:schemeClr val="bg1"/>
                </a:solidFill>
              </a:rPr>
              <a:t>PAP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828800"/>
          </a:xfrm>
        </p:spPr>
        <p:txBody>
          <a:bodyPr/>
          <a:lstStyle/>
          <a:p>
            <a:r>
              <a:rPr lang="en-US" sz="1500" b="1" dirty="0" smtClean="0">
                <a:solidFill>
                  <a:srgbClr val="3C5790"/>
                </a:solidFill>
              </a:rPr>
              <a:t>Password </a:t>
            </a:r>
            <a:r>
              <a:rPr lang="en-US" sz="1500" b="1" dirty="0">
                <a:solidFill>
                  <a:srgbClr val="3C5790"/>
                </a:solidFill>
              </a:rPr>
              <a:t>Authentication Protocol (PAP)</a:t>
            </a:r>
            <a:r>
              <a:rPr lang="en-US" sz="1500" dirty="0">
                <a:solidFill>
                  <a:srgbClr val="3C5790"/>
                </a:solidFill>
              </a:rPr>
              <a:t> the most </a:t>
            </a:r>
            <a:r>
              <a:rPr lang="en-US" sz="1500" dirty="0" err="1" smtClean="0">
                <a:solidFill>
                  <a:srgbClr val="3C5790"/>
                </a:solidFill>
              </a:rPr>
              <a:t>proeminent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>
                <a:solidFill>
                  <a:srgbClr val="3C5790"/>
                </a:solidFill>
              </a:rPr>
              <a:t>way of performing user authentication.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During PAP authentication, if the server’s calculation of hash value fails, the </a:t>
            </a:r>
            <a:r>
              <a:rPr lang="en-US" sz="1500" dirty="0" smtClean="0">
                <a:solidFill>
                  <a:srgbClr val="3C5790"/>
                </a:solidFill>
              </a:rPr>
              <a:t>server cannot </a:t>
            </a:r>
            <a:r>
              <a:rPr lang="en-US" sz="1500" dirty="0">
                <a:solidFill>
                  <a:srgbClr val="3C5790"/>
                </a:solidFill>
              </a:rPr>
              <a:t>tell whether the user password was wrong or the shared secret between the NAS </a:t>
            </a:r>
            <a:r>
              <a:rPr lang="en-US" sz="1500" dirty="0" smtClean="0">
                <a:solidFill>
                  <a:srgbClr val="3C5790"/>
                </a:solidFill>
              </a:rPr>
              <a:t>and the </a:t>
            </a:r>
            <a:r>
              <a:rPr lang="en-US" sz="1500" dirty="0">
                <a:solidFill>
                  <a:srgbClr val="3C5790"/>
                </a:solidFill>
              </a:rPr>
              <a:t>RADIUS server was not correct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Attributes sent along with the Access Request for PAP authentication: </a:t>
            </a:r>
          </a:p>
          <a:p>
            <a:pPr lvl="1"/>
            <a:r>
              <a:rPr lang="en-US" sz="1300" b="1" dirty="0" smtClean="0">
                <a:solidFill>
                  <a:srgbClr val="3C5790"/>
                </a:solidFill>
              </a:rPr>
              <a:t>User </a:t>
            </a:r>
            <a:r>
              <a:rPr lang="en-US" sz="1300" b="1" dirty="0">
                <a:solidFill>
                  <a:srgbClr val="3C5790"/>
                </a:solidFill>
              </a:rPr>
              <a:t>name</a:t>
            </a:r>
            <a:r>
              <a:rPr lang="en-US" sz="1300" dirty="0">
                <a:solidFill>
                  <a:srgbClr val="3C5790"/>
                </a:solidFill>
              </a:rPr>
              <a:t>: PAP ID for the </a:t>
            </a:r>
            <a:r>
              <a:rPr lang="en-US" sz="1300" dirty="0" smtClean="0">
                <a:solidFill>
                  <a:srgbClr val="3C5790"/>
                </a:solidFill>
              </a:rPr>
              <a:t>user.</a:t>
            </a:r>
            <a:endParaRPr lang="en-US" sz="1300" dirty="0">
              <a:solidFill>
                <a:srgbClr val="3C5790"/>
              </a:solidFill>
            </a:endParaRPr>
          </a:p>
          <a:p>
            <a:pPr lvl="1"/>
            <a:r>
              <a:rPr lang="en-US" sz="1300" b="1" dirty="0" smtClean="0">
                <a:solidFill>
                  <a:srgbClr val="3C5790"/>
                </a:solidFill>
              </a:rPr>
              <a:t>User </a:t>
            </a:r>
            <a:r>
              <a:rPr lang="en-US" sz="1300" b="1" dirty="0">
                <a:solidFill>
                  <a:srgbClr val="3C5790"/>
                </a:solidFill>
              </a:rPr>
              <a:t>password</a:t>
            </a:r>
            <a:r>
              <a:rPr lang="en-US" sz="1300" dirty="0">
                <a:solidFill>
                  <a:srgbClr val="3C5790"/>
                </a:solidFill>
              </a:rPr>
              <a:t>: The MD5 hash of SS, RA and user password.</a:t>
            </a:r>
            <a:endParaRPr lang="en-US" sz="13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4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RADIUS Support for CHAP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8288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CHAP(Challenge Handshake Authentication Protocol)</a:t>
            </a:r>
            <a:r>
              <a:rPr lang="en-US" sz="1500" dirty="0">
                <a:solidFill>
                  <a:srgbClr val="3C5790"/>
                </a:solidFill>
              </a:rPr>
              <a:t> is above PAP and avoids sending the password over </a:t>
            </a:r>
            <a:r>
              <a:rPr lang="en-US" sz="1500" dirty="0" smtClean="0">
                <a:solidFill>
                  <a:srgbClr val="3C5790"/>
                </a:solidFill>
              </a:rPr>
              <a:t>the communication </a:t>
            </a:r>
            <a:r>
              <a:rPr lang="en-US" sz="1500" dirty="0">
                <a:solidFill>
                  <a:srgbClr val="3C5790"/>
                </a:solidFill>
              </a:rPr>
              <a:t>channel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Attributes sent along with the Access Request for CHAP authentication: </a:t>
            </a:r>
          </a:p>
          <a:p>
            <a:pPr lvl="1"/>
            <a:r>
              <a:rPr lang="en-US" sz="1300" b="1" dirty="0" smtClean="0">
                <a:solidFill>
                  <a:srgbClr val="3C5790"/>
                </a:solidFill>
              </a:rPr>
              <a:t>User </a:t>
            </a:r>
            <a:r>
              <a:rPr lang="en-US" sz="1300" b="1" dirty="0">
                <a:solidFill>
                  <a:srgbClr val="3C5790"/>
                </a:solidFill>
              </a:rPr>
              <a:t>name</a:t>
            </a:r>
            <a:r>
              <a:rPr lang="en-US" sz="1300" dirty="0">
                <a:solidFill>
                  <a:srgbClr val="3C5790"/>
                </a:solidFill>
              </a:rPr>
              <a:t>: CHAP user name.</a:t>
            </a:r>
          </a:p>
          <a:p>
            <a:pPr lvl="1"/>
            <a:r>
              <a:rPr lang="en-US" sz="1300" b="1" dirty="0" smtClean="0">
                <a:solidFill>
                  <a:srgbClr val="3C5790"/>
                </a:solidFill>
              </a:rPr>
              <a:t>CHAP </a:t>
            </a:r>
            <a:r>
              <a:rPr lang="en-US" sz="1300" b="1" dirty="0">
                <a:solidFill>
                  <a:srgbClr val="3C5790"/>
                </a:solidFill>
              </a:rPr>
              <a:t>password</a:t>
            </a:r>
            <a:r>
              <a:rPr lang="en-US" sz="1300" dirty="0">
                <a:solidFill>
                  <a:srgbClr val="3C5790"/>
                </a:solidFill>
              </a:rPr>
              <a:t>: includes both CHAP ID and the CHAP response of the user to the challenge presented by server.</a:t>
            </a:r>
          </a:p>
          <a:p>
            <a:pPr lvl="1"/>
            <a:r>
              <a:rPr lang="en-US" sz="1300" b="1" dirty="0" smtClean="0">
                <a:solidFill>
                  <a:srgbClr val="3C5790"/>
                </a:solidFill>
              </a:rPr>
              <a:t>CHAP </a:t>
            </a:r>
            <a:r>
              <a:rPr lang="en-US" sz="1300" b="1" dirty="0">
                <a:solidFill>
                  <a:srgbClr val="3C5790"/>
                </a:solidFill>
              </a:rPr>
              <a:t>challenge</a:t>
            </a:r>
            <a:r>
              <a:rPr lang="en-US" sz="1300" dirty="0">
                <a:solidFill>
                  <a:srgbClr val="3C5790"/>
                </a:solidFill>
              </a:rPr>
              <a:t>: presented to the user.</a:t>
            </a:r>
            <a:endParaRPr lang="en-US" sz="13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38600"/>
            <a:ext cx="54483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319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RADIUS </a:t>
            </a:r>
            <a:r>
              <a:rPr lang="fr-CA" dirty="0" err="1">
                <a:solidFill>
                  <a:schemeClr val="bg1"/>
                </a:solidFill>
              </a:rPr>
              <a:t>Accounting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8288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RADIUS base standards document </a:t>
            </a:r>
            <a:r>
              <a:rPr lang="en-US" sz="1500" dirty="0" smtClean="0">
                <a:solidFill>
                  <a:srgbClr val="3C5790"/>
                </a:solidFill>
              </a:rPr>
              <a:t>does not </a:t>
            </a:r>
            <a:r>
              <a:rPr lang="en-US" sz="1500" dirty="0">
                <a:solidFill>
                  <a:srgbClr val="3C5790"/>
                </a:solidFill>
              </a:rPr>
              <a:t>provide specifications for accounting support.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RADIUS accounting uses two messages types: Accounting Request and Accounting Response, both of which are also transported over UDP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An NAS that is capable of supporting RADIUS accounting generates an Accounting Request “Start” at the start of operation and sends it to the RADIUS accounting server</a:t>
            </a:r>
            <a:r>
              <a:rPr lang="en-US" sz="1500" dirty="0" smtClean="0">
                <a:solidFill>
                  <a:srgbClr val="3C5790"/>
                </a:solidFill>
              </a:rPr>
              <a:t>..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At the end of service delivery the client will generate an Accounting Stop </a:t>
            </a:r>
            <a:r>
              <a:rPr lang="en-US" sz="1500" dirty="0" smtClean="0">
                <a:solidFill>
                  <a:srgbClr val="3C5790"/>
                </a:solidFill>
              </a:rPr>
              <a:t>packet.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0"/>
            <a:ext cx="4852987" cy="2538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TinyRadius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TinyRadius</a:t>
            </a:r>
            <a:r>
              <a:rPr lang="en-US" sz="1500" dirty="0">
                <a:solidFill>
                  <a:srgbClr val="3C5790"/>
                </a:solidFill>
              </a:rPr>
              <a:t> is a simple, small and fast Java Radius </a:t>
            </a:r>
            <a:r>
              <a:rPr lang="en-US" sz="1500" dirty="0" smtClean="0">
                <a:solidFill>
                  <a:srgbClr val="3C5790"/>
                </a:solidFill>
              </a:rPr>
              <a:t>library.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It’s </a:t>
            </a:r>
            <a:r>
              <a:rPr lang="en-US" sz="1500" dirty="0">
                <a:solidFill>
                  <a:srgbClr val="3C5790"/>
                </a:solidFill>
              </a:rPr>
              <a:t>capable of sending and receiving Radius packets of all types.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It’s </a:t>
            </a:r>
            <a:r>
              <a:rPr lang="en-US" sz="1500" dirty="0">
                <a:solidFill>
                  <a:srgbClr val="3C5790"/>
                </a:solidFill>
              </a:rPr>
              <a:t>released under the terms of the LGPL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6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TinyRadius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TinyRadius</a:t>
            </a:r>
            <a:r>
              <a:rPr lang="en-US" sz="1500" dirty="0" smtClean="0">
                <a:solidFill>
                  <a:srgbClr val="3C5790"/>
                </a:solidFill>
              </a:rPr>
              <a:t> features: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 send and receive Radius packets (Access-Request, Access-Accept, Access-Reject, Access-Challenge, Accounting-Request, Accounting-Response and others) from within your Java application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 </a:t>
            </a:r>
            <a:r>
              <a:rPr lang="en-US" sz="1200" dirty="0">
                <a:solidFill>
                  <a:srgbClr val="3C5790"/>
                </a:solidFill>
              </a:rPr>
              <a:t>PAP and CHAP as authentication types for Access-Request messages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attach </a:t>
            </a:r>
            <a:r>
              <a:rPr lang="en-US" sz="1200" dirty="0">
                <a:solidFill>
                  <a:srgbClr val="3C5790"/>
                </a:solidFill>
              </a:rPr>
              <a:t>arbitrary Radius attributes to the packets employing attribute names read from a dictionary file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send </a:t>
            </a:r>
            <a:r>
              <a:rPr lang="en-US" sz="1200" dirty="0">
                <a:solidFill>
                  <a:srgbClr val="3C5790"/>
                </a:solidFill>
              </a:rPr>
              <a:t>and receive Radius packets with "Vendor-Specific" </a:t>
            </a:r>
            <a:r>
              <a:rPr lang="en-US" sz="1200" dirty="0" smtClean="0">
                <a:solidFill>
                  <a:srgbClr val="3C5790"/>
                </a:solidFill>
              </a:rPr>
              <a:t>attributes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4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TinyRadius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Examples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3048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Bellow it’s an example for creating Radius Server with PAP authentication.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47511"/>
            <a:ext cx="5562600" cy="453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13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TinyRadius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Examples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3048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Bellow it’s an example for creating Radius Client that uses PAP authentication.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4810125" cy="416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0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Radius?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Radius </a:t>
            </a:r>
            <a:r>
              <a:rPr lang="fr-CA" sz="1600" dirty="0" err="1" smtClean="0">
                <a:solidFill>
                  <a:srgbClr val="3C5790"/>
                </a:solidFill>
              </a:rPr>
              <a:t>History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Radius </a:t>
            </a:r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Radius Architecture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Radius Message </a:t>
            </a:r>
            <a:r>
              <a:rPr lang="fr-CA" sz="1600" dirty="0" smtClean="0">
                <a:solidFill>
                  <a:srgbClr val="3C5790"/>
                </a:solidFill>
              </a:rPr>
              <a:t>Format</a:t>
            </a:r>
          </a:p>
          <a:p>
            <a:r>
              <a:rPr lang="fr-CA" sz="1600" dirty="0">
                <a:solidFill>
                  <a:srgbClr val="3C5790"/>
                </a:solidFill>
              </a:rPr>
              <a:t>RADIUS and </a:t>
            </a:r>
            <a:r>
              <a:rPr lang="fr-CA" sz="1600" dirty="0" smtClean="0">
                <a:solidFill>
                  <a:srgbClr val="3C5790"/>
                </a:solidFill>
              </a:rPr>
              <a:t>Security</a:t>
            </a:r>
          </a:p>
          <a:p>
            <a:r>
              <a:rPr lang="fr-CA" sz="1600" dirty="0">
                <a:solidFill>
                  <a:srgbClr val="3C5790"/>
                </a:solidFill>
              </a:rPr>
              <a:t>RADIUS Support for PAP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RADIUS Support for </a:t>
            </a:r>
            <a:r>
              <a:rPr lang="fr-CA" sz="1600" dirty="0" smtClean="0">
                <a:solidFill>
                  <a:srgbClr val="3C5790"/>
                </a:solidFill>
              </a:rPr>
              <a:t>CHAP</a:t>
            </a:r>
          </a:p>
          <a:p>
            <a:r>
              <a:rPr lang="fr-CA" sz="1600" dirty="0">
                <a:solidFill>
                  <a:srgbClr val="3C5790"/>
                </a:solidFill>
              </a:rPr>
              <a:t>RADIUS </a:t>
            </a:r>
            <a:r>
              <a:rPr lang="fr-CA" sz="1600" dirty="0" err="1">
                <a:solidFill>
                  <a:srgbClr val="3C5790"/>
                </a:solidFill>
              </a:rPr>
              <a:t>Accounting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TinyRadius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TinyRadius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TinyRadius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Examples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Remote Authentication Dial-In User Service (RADIUS) is a client/server </a:t>
            </a:r>
            <a:r>
              <a:rPr lang="en-US" sz="1400" dirty="0" smtClean="0">
                <a:solidFill>
                  <a:srgbClr val="3C5790"/>
                </a:solidFill>
              </a:rPr>
              <a:t>protocol used for AAA.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TinyRadius</a:t>
            </a:r>
            <a:r>
              <a:rPr lang="en-US" sz="1400" dirty="0" smtClean="0">
                <a:solidFill>
                  <a:srgbClr val="3C5790"/>
                </a:solidFill>
              </a:rPr>
              <a:t> it’s very easy to use.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TinyRadius</a:t>
            </a:r>
            <a:r>
              <a:rPr lang="en-US" sz="1400" dirty="0" smtClean="0">
                <a:solidFill>
                  <a:srgbClr val="3C5790"/>
                </a:solidFill>
              </a:rPr>
              <a:t> is documented and has a Java API.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en.wikipedia.org/wiki/RADIUS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http://tinyradius.sourceforge.net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US" sz="1600" dirty="0">
                <a:solidFill>
                  <a:schemeClr val="bg1"/>
                </a:solidFill>
              </a:rPr>
              <a:t>Charging for Mobile All-IP </a:t>
            </a:r>
            <a:r>
              <a:rPr lang="en-US" sz="1600" dirty="0" smtClean="0">
                <a:solidFill>
                  <a:schemeClr val="bg1"/>
                </a:solidFill>
              </a:rPr>
              <a:t>Telecommunications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Wiley AAA and Network Security for Mobile Access Radius Diameter EAP PKI and IP Mobility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Radius?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Remote Authentication Dial In User Service (RADIUS) is a networking protocol that provides centralized Authentication, Authorization, and Accounting (AAA) management for users that connect and use a network service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RADIUS is a client/server protocol that runs in the application layer, using UDP as transport. </a:t>
            </a:r>
            <a:endParaRPr lang="en-US" sz="1500" dirty="0" smtClean="0">
              <a:solidFill>
                <a:srgbClr val="3C5790"/>
              </a:solidFill>
            </a:endParaRPr>
          </a:p>
          <a:p>
            <a:r>
              <a:rPr lang="en-US" sz="1500" dirty="0">
                <a:solidFill>
                  <a:srgbClr val="3C5790"/>
                </a:solidFill>
              </a:rPr>
              <a:t>The RADIUS server is usually a background process running on a UNIX or Microsoft Windows server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base RADIUS specification was revised several times (RFCs 2058, 2138) and is now included in RFC 2865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Radius </a:t>
            </a:r>
            <a:r>
              <a:rPr lang="fr-CA" dirty="0" err="1" smtClean="0">
                <a:solidFill>
                  <a:schemeClr val="bg1"/>
                </a:solidFill>
              </a:rPr>
              <a:t>History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RADIUS was originally specified in an RFI by Merit Network in 1991 to control dial-in access to </a:t>
            </a:r>
            <a:r>
              <a:rPr lang="en-US" sz="1500" dirty="0" err="1">
                <a:solidFill>
                  <a:srgbClr val="3C5790"/>
                </a:solidFill>
              </a:rPr>
              <a:t>NSFnet</a:t>
            </a:r>
            <a:r>
              <a:rPr lang="en-US" sz="15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RADIUS was later (1997) published as RFC 2058 and RFC 2059.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As of 2012, RADIUS can also use TCP as the transport layer with TLS for security.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Now, several commercial and open-source RADIUS servers exist.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Features can vary, but most can look up the users in text files, LDAP servers, various databases, etc.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11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Radius </a:t>
            </a:r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RADIUS was originally designed to serve the purpose of allowing a NAS to forward a dial-up user’s request and its </a:t>
            </a:r>
            <a:r>
              <a:rPr lang="en-US" sz="1500" dirty="0" smtClean="0">
                <a:solidFill>
                  <a:srgbClr val="3C5790"/>
                </a:solidFill>
              </a:rPr>
              <a:t>credentials </a:t>
            </a:r>
            <a:r>
              <a:rPr lang="en-US" sz="1500" dirty="0">
                <a:solidFill>
                  <a:srgbClr val="3C5790"/>
                </a:solidFill>
              </a:rPr>
              <a:t>to a backend server.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base specification describes the process of authenticating a user to a server using PAP </a:t>
            </a:r>
            <a:r>
              <a:rPr lang="en-US" sz="1500" dirty="0" smtClean="0">
                <a:solidFill>
                  <a:srgbClr val="3C5790"/>
                </a:solidFill>
              </a:rPr>
              <a:t>or CHAP</a:t>
            </a:r>
            <a:r>
              <a:rPr lang="en-US" sz="1500" dirty="0">
                <a:solidFill>
                  <a:srgbClr val="3C5790"/>
                </a:solidFill>
              </a:rPr>
              <a:t>, but does not describe support for accounting.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RADIUS was later extended to perform several other functions such as authentication using EAP.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0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Radius 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90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messages exchanged between a RADIUS client and a RADIUS server are verified through a shared key.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RADIUS protocol uses authentication and authorization processes by sending authorization information along with the authentication response message. 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24200"/>
            <a:ext cx="4633912" cy="3426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4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Radius Message Format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599"/>
            <a:ext cx="8686800" cy="838201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RADIUS packet format contains  header, including code, ID, length and an authenticator field, followed by the payload, which is a list of zero or more </a:t>
            </a:r>
            <a:r>
              <a:rPr lang="en-US" sz="1500" dirty="0" smtClean="0">
                <a:solidFill>
                  <a:srgbClr val="3C5790"/>
                </a:solidFill>
              </a:rPr>
              <a:t>attribute.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RADIUS messages are transported over UDPs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52800"/>
            <a:ext cx="31623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7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Radius Message </a:t>
            </a:r>
            <a:r>
              <a:rPr lang="fr-CA" dirty="0" smtClean="0">
                <a:solidFill>
                  <a:schemeClr val="bg1"/>
                </a:solidFill>
              </a:rPr>
              <a:t>Format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1981199"/>
            <a:ext cx="8686800" cy="457201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Code field (one byte) decides the type of RADIUS </a:t>
            </a:r>
            <a:r>
              <a:rPr lang="en-US" sz="1500" dirty="0" smtClean="0">
                <a:solidFill>
                  <a:srgbClr val="3C5790"/>
                </a:solidFill>
              </a:rPr>
              <a:t>message.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6" y="2317359"/>
            <a:ext cx="5400674" cy="446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1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Radius Message </a:t>
            </a:r>
            <a:r>
              <a:rPr lang="fr-CA" dirty="0" smtClean="0">
                <a:solidFill>
                  <a:schemeClr val="bg1"/>
                </a:solidFill>
              </a:rPr>
              <a:t>Format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1981199"/>
            <a:ext cx="8686800" cy="1371601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RADIUS Attribute Value Pairs (AVP) carry data in both the request and the response for the authentication, authorization, and accounting transactions.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length of the radius packet is used to determine the end of the AVPs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RADIUS is extensible; many vendors of RADIUS hardware and software implement their own variants using </a:t>
            </a:r>
            <a:r>
              <a:rPr lang="en-US" sz="1500" b="1" dirty="0">
                <a:solidFill>
                  <a:srgbClr val="3C5790"/>
                </a:solidFill>
              </a:rPr>
              <a:t>Vendor-Specific Attributes (VSAs</a:t>
            </a:r>
            <a:r>
              <a:rPr lang="en-US" sz="1500" b="1" dirty="0" smtClean="0">
                <a:solidFill>
                  <a:srgbClr val="3C5790"/>
                </a:solidFill>
              </a:rPr>
              <a:t>)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  <a:endParaRPr lang="en-US" sz="1500" b="1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67200"/>
            <a:ext cx="31623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37869"/>
            <a:ext cx="2590800" cy="3743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66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9150</TotalTime>
  <Words>1197</Words>
  <Application>Microsoft Office PowerPoint</Application>
  <PresentationFormat>On-screen Show (4:3)</PresentationFormat>
  <Paragraphs>102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143</vt:lpstr>
      <vt:lpstr>Radius and TinyRadius</vt:lpstr>
      <vt:lpstr>Contents</vt:lpstr>
      <vt:lpstr>What is Radius?</vt:lpstr>
      <vt:lpstr>Radius History</vt:lpstr>
      <vt:lpstr>Radius Features</vt:lpstr>
      <vt:lpstr>Radius Architecture</vt:lpstr>
      <vt:lpstr>Radius Message Format</vt:lpstr>
      <vt:lpstr>Radius Message Format (cont.)</vt:lpstr>
      <vt:lpstr>Radius Message Format (cont.)</vt:lpstr>
      <vt:lpstr>RADIUS and Security</vt:lpstr>
      <vt:lpstr>RADIUS and Security (cont.)</vt:lpstr>
      <vt:lpstr>RADIUS and Security (cont.)</vt:lpstr>
      <vt:lpstr>RADIUS Support for PAP</vt:lpstr>
      <vt:lpstr>RADIUS Support for CHAP</vt:lpstr>
      <vt:lpstr>RADIUS Accounting</vt:lpstr>
      <vt:lpstr>What is TinyRadius?</vt:lpstr>
      <vt:lpstr>TinyRadius Features</vt:lpstr>
      <vt:lpstr>TinyRadius Examples</vt:lpstr>
      <vt:lpstr>TinyRadius Examples (cont.)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1003</cp:revision>
  <dcterms:created xsi:type="dcterms:W3CDTF">2012-04-12T06:19:17Z</dcterms:created>
  <dcterms:modified xsi:type="dcterms:W3CDTF">2014-07-06T09:10:32Z</dcterms:modified>
</cp:coreProperties>
</file>