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11" r:id="rId5"/>
    <p:sldId id="412" r:id="rId6"/>
    <p:sldId id="424" r:id="rId7"/>
    <p:sldId id="389" r:id="rId8"/>
    <p:sldId id="413" r:id="rId9"/>
    <p:sldId id="414" r:id="rId10"/>
    <p:sldId id="416" r:id="rId11"/>
    <p:sldId id="386" r:id="rId12"/>
    <p:sldId id="417" r:id="rId13"/>
    <p:sldId id="418" r:id="rId14"/>
    <p:sldId id="419" r:id="rId15"/>
    <p:sldId id="420" r:id="rId16"/>
    <p:sldId id="421" r:id="rId17"/>
    <p:sldId id="422" r:id="rId18"/>
    <p:sldId id="443" r:id="rId19"/>
    <p:sldId id="444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2" r:id="rId32"/>
    <p:sldId id="441" r:id="rId33"/>
    <p:sldId id="445" r:id="rId34"/>
    <p:sldId id="446" r:id="rId35"/>
    <p:sldId id="447" r:id="rId36"/>
    <p:sldId id="448" r:id="rId37"/>
    <p:sldId id="449" r:id="rId38"/>
    <p:sldId id="450" r:id="rId39"/>
    <p:sldId id="410" r:id="rId40"/>
    <p:sldId id="451" r:id="rId41"/>
    <p:sldId id="425" r:id="rId42"/>
    <p:sldId id="426" r:id="rId43"/>
    <p:sldId id="427" r:id="rId44"/>
    <p:sldId id="428" r:id="rId45"/>
    <p:sldId id="423" r:id="rId46"/>
    <p:sldId id="259" r:id="rId4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01/07/2014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01/07/2014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01/07/2014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01/07/2014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01/07/2014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01/07/2014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01/07/2014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01/07/2014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01/07/2014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01/07/2014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01/07/2014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01/07/2014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Rhino VSA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ro-RO" sz="4000" dirty="0" smtClean="0">
                <a:solidFill>
                  <a:srgbClr val="3C5790"/>
                </a:solidFill>
              </a:rPr>
              <a:t>VSA Channel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VSA Channel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Channels are the communication pipelines between the diagram elements. 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For </a:t>
            </a:r>
            <a:r>
              <a:rPr lang="en-US" sz="1400" dirty="0" smtClean="0">
                <a:solidFill>
                  <a:srgbClr val="3C5790"/>
                </a:solidFill>
              </a:rPr>
              <a:t>a channel to be correctly configured, each of its ends must be associated with one of the endpoints of the connected components.</a:t>
            </a:r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2743200"/>
            <a:ext cx="8362950" cy="3867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ro-RO" sz="4000" dirty="0" smtClean="0">
                <a:solidFill>
                  <a:srgbClr val="3C5790"/>
                </a:solidFill>
              </a:rPr>
              <a:t>FSM Element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FSM Element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2209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FSM element represents a Finite State Machine component within the service scenario design.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FSM properties: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Name</a:t>
            </a:r>
            <a:r>
              <a:rPr lang="en-US" sz="1200" dirty="0" smtClean="0">
                <a:solidFill>
                  <a:srgbClr val="3C5790"/>
                </a:solidFill>
              </a:rPr>
              <a:t> - role name of the FSM.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Package prefix</a:t>
            </a:r>
            <a:r>
              <a:rPr lang="en-US" sz="1200" dirty="0" smtClean="0">
                <a:solidFill>
                  <a:srgbClr val="3C5790"/>
                </a:solidFill>
              </a:rPr>
              <a:t> - package name used as a prefix when generating code for this FSM.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Sbb</a:t>
            </a:r>
            <a:r>
              <a:rPr lang="en-US" sz="1200" b="1" dirty="0" smtClean="0">
                <a:solidFill>
                  <a:srgbClr val="3C5790"/>
                </a:solidFill>
              </a:rPr>
              <a:t> base class</a:t>
            </a:r>
            <a:r>
              <a:rPr lang="en-US" sz="1200" dirty="0" smtClean="0">
                <a:solidFill>
                  <a:srgbClr val="3C5790"/>
                </a:solidFill>
              </a:rPr>
              <a:t> - name of a base class which the VSA-controlled </a:t>
            </a:r>
            <a:r>
              <a:rPr lang="en-US" sz="1200" dirty="0" err="1" smtClean="0">
                <a:solidFill>
                  <a:srgbClr val="3C5790"/>
                </a:solidFill>
              </a:rPr>
              <a:t>Sbb</a:t>
            </a:r>
            <a:r>
              <a:rPr lang="en-US" sz="1200" dirty="0" smtClean="0">
                <a:solidFill>
                  <a:srgbClr val="3C5790"/>
                </a:solidFill>
              </a:rPr>
              <a:t> abstract class extends.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Initial-Event-Selector</a:t>
            </a:r>
            <a:r>
              <a:rPr lang="en-US" sz="1200" dirty="0" smtClean="0">
                <a:solidFill>
                  <a:srgbClr val="3C5790"/>
                </a:solidFill>
              </a:rPr>
              <a:t> - One of: ACTIVITY_CONTEXT, ADDRESS, ADDRESS_PROFILE, EVENT, EVENT_TYPE,METHOD.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SbbID</a:t>
            </a:r>
            <a:r>
              <a:rPr lang="en-US" sz="1200" dirty="0" smtClean="0">
                <a:solidFill>
                  <a:srgbClr val="3C5790"/>
                </a:solidFill>
              </a:rPr>
              <a:t> - The ID of the </a:t>
            </a:r>
            <a:r>
              <a:rPr lang="en-US" sz="1200" dirty="0" err="1" smtClean="0">
                <a:solidFill>
                  <a:srgbClr val="3C5790"/>
                </a:solidFill>
              </a:rPr>
              <a:t>Sbb</a:t>
            </a:r>
            <a:r>
              <a:rPr lang="en-US" sz="1200" dirty="0" smtClean="0">
                <a:solidFill>
                  <a:srgbClr val="3C5790"/>
                </a:solidFill>
              </a:rPr>
              <a:t> to which this FSM is mapped. If empty, a default ID will be generated when required.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DSL</a:t>
            </a:r>
            <a:r>
              <a:rPr lang="en-US" sz="1200" dirty="0" smtClean="0">
                <a:solidFill>
                  <a:srgbClr val="3C5790"/>
                </a:solidFill>
              </a:rPr>
              <a:t> file - The project-relative path to the file where the FSM's DSL file shall be located.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ActionImpl</a:t>
            </a:r>
            <a:r>
              <a:rPr lang="en-US" sz="1200" b="1" dirty="0" smtClean="0">
                <a:solidFill>
                  <a:srgbClr val="3C5790"/>
                </a:solidFill>
              </a:rPr>
              <a:t>. Class</a:t>
            </a:r>
            <a:r>
              <a:rPr lang="en-US" sz="1200" dirty="0" smtClean="0">
                <a:solidFill>
                  <a:srgbClr val="3C5790"/>
                </a:solidFill>
              </a:rPr>
              <a:t> - The project-relative path to the file where the </a:t>
            </a:r>
            <a:r>
              <a:rPr lang="en-US" sz="1200" dirty="0" smtClean="0">
                <a:solidFill>
                  <a:srgbClr val="3C5790"/>
                </a:solidFill>
              </a:rPr>
              <a:t>FSM's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191000"/>
            <a:ext cx="2809875" cy="1600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ro-RO" sz="4000" dirty="0" smtClean="0">
                <a:solidFill>
                  <a:srgbClr val="3C5790"/>
                </a:solidFill>
              </a:rPr>
              <a:t>FSM Diagram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FSM Diagram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1219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FSM stands for </a:t>
            </a:r>
            <a:r>
              <a:rPr lang="en-US" sz="1400" b="1" dirty="0" smtClean="0">
                <a:solidFill>
                  <a:srgbClr val="3C5790"/>
                </a:solidFill>
              </a:rPr>
              <a:t>Finite </a:t>
            </a:r>
            <a:r>
              <a:rPr lang="en-US" sz="1400" b="1" dirty="0" smtClean="0">
                <a:solidFill>
                  <a:srgbClr val="3C5790"/>
                </a:solidFill>
              </a:rPr>
              <a:t>State </a:t>
            </a:r>
            <a:r>
              <a:rPr lang="en-US" sz="1400" b="1" dirty="0" smtClean="0">
                <a:solidFill>
                  <a:srgbClr val="3C5790"/>
                </a:solidFill>
              </a:rPr>
              <a:t>Machine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FSM diagrams in VSA are visual representations of the FSM concept introduced by </a:t>
            </a:r>
            <a:r>
              <a:rPr lang="en-US" sz="1400" dirty="0" smtClean="0">
                <a:solidFill>
                  <a:srgbClr val="3C5790"/>
                </a:solidFill>
              </a:rPr>
              <a:t>FSM </a:t>
            </a:r>
            <a:r>
              <a:rPr lang="en-US" sz="1400" dirty="0" smtClean="0">
                <a:solidFill>
                  <a:srgbClr val="3C5790"/>
                </a:solidFill>
              </a:rPr>
              <a:t>Tool. 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They </a:t>
            </a:r>
            <a:r>
              <a:rPr lang="en-US" sz="1400" dirty="0" smtClean="0">
                <a:solidFill>
                  <a:srgbClr val="3C5790"/>
                </a:solidFill>
              </a:rPr>
              <a:t>consist of a set of states which are connected by conditional transitions. 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Each </a:t>
            </a:r>
            <a:r>
              <a:rPr lang="en-US" sz="1400" dirty="0" smtClean="0">
                <a:solidFill>
                  <a:srgbClr val="3C5790"/>
                </a:solidFill>
              </a:rPr>
              <a:t>state has sets of actions which are called at certain stages in the FSM execution algorithm.</a:t>
            </a:r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200400"/>
            <a:ext cx="5915025" cy="33813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ro-RO" sz="4000" dirty="0" smtClean="0">
                <a:solidFill>
                  <a:srgbClr val="3C5790"/>
                </a:solidFill>
              </a:rPr>
              <a:t>Flowcharts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Flowcharts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Action flowcharts represent user-defined implementations of actions from FSM diagrams. 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They </a:t>
            </a:r>
            <a:r>
              <a:rPr lang="en-US" sz="1400" dirty="0" smtClean="0">
                <a:solidFill>
                  <a:srgbClr val="3C5790"/>
                </a:solidFill>
              </a:rPr>
              <a:t>contain a set of flowchart elements which are executed sequentially when the containing action is executed during the FSM execution algorithm.</a:t>
            </a:r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7982" y="2535754"/>
            <a:ext cx="3977618" cy="424604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Flowcharts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295400"/>
          </a:xfrm>
        </p:spPr>
        <p:txBody>
          <a:bodyPr/>
          <a:lstStyle/>
          <a:p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b="1" dirty="0" smtClean="0">
                <a:solidFill>
                  <a:srgbClr val="3C5790"/>
                </a:solidFill>
              </a:rPr>
              <a:t>action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b="1" dirty="0" smtClean="0">
                <a:solidFill>
                  <a:srgbClr val="3C5790"/>
                </a:solidFill>
              </a:rPr>
              <a:t>flowchart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b="1" dirty="0" smtClean="0">
                <a:solidFill>
                  <a:srgbClr val="3C5790"/>
                </a:solidFill>
              </a:rPr>
              <a:t>start</a:t>
            </a:r>
            <a:r>
              <a:rPr lang="en-US" sz="1200" dirty="0" smtClean="0">
                <a:solidFill>
                  <a:srgbClr val="3C5790"/>
                </a:solidFill>
              </a:rPr>
              <a:t> and </a:t>
            </a:r>
            <a:r>
              <a:rPr lang="en-US" sz="1200" b="1" dirty="0" smtClean="0">
                <a:solidFill>
                  <a:srgbClr val="3C5790"/>
                </a:solidFill>
              </a:rPr>
              <a:t>end</a:t>
            </a:r>
            <a:r>
              <a:rPr lang="en-US" sz="1200" dirty="0" smtClean="0">
                <a:solidFill>
                  <a:srgbClr val="3C5790"/>
                </a:solidFill>
              </a:rPr>
              <a:t> represent the entry and exit points of the control flow, from the </a:t>
            </a:r>
            <a:r>
              <a:rPr lang="en-US" sz="1200" dirty="0" smtClean="0">
                <a:solidFill>
                  <a:srgbClr val="3C5790"/>
                </a:solidFill>
              </a:rPr>
              <a:t>point where </a:t>
            </a:r>
            <a:r>
              <a:rPr lang="en-US" sz="1200" dirty="0" smtClean="0">
                <a:solidFill>
                  <a:srgbClr val="3C5790"/>
                </a:solidFill>
              </a:rPr>
              <a:t>the FSM execution algorithm invokes the action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0"/>
            <a:r>
              <a:rPr lang="en-US" sz="1200" b="1" dirty="0" smtClean="0">
                <a:solidFill>
                  <a:srgbClr val="3C5790"/>
                </a:solidFill>
              </a:rPr>
              <a:t>Set Input</a:t>
            </a:r>
            <a:r>
              <a:rPr lang="en-US" sz="1200" dirty="0" smtClean="0">
                <a:solidFill>
                  <a:srgbClr val="3C5790"/>
                </a:solidFill>
              </a:rPr>
              <a:t> can be used to raise an FSM input for the next execution round of the FSM.</a:t>
            </a:r>
          </a:p>
          <a:p>
            <a:pPr lvl="0"/>
            <a:r>
              <a:rPr lang="en-US" sz="1200" b="1" dirty="0" smtClean="0">
                <a:solidFill>
                  <a:srgbClr val="3C5790"/>
                </a:solidFill>
              </a:rPr>
              <a:t>Unset Input</a:t>
            </a:r>
            <a:r>
              <a:rPr lang="en-US" sz="1200" dirty="0" smtClean="0">
                <a:solidFill>
                  <a:srgbClr val="3C5790"/>
                </a:solidFill>
              </a:rPr>
              <a:t> can be used to lower an FSM input for the next execution round of the FSM.</a:t>
            </a:r>
          </a:p>
          <a:p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080212"/>
            <a:ext cx="3581400" cy="164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4982477"/>
            <a:ext cx="4512398" cy="187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Flowcharts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1447800"/>
          </a:xfrm>
        </p:spPr>
        <p:txBody>
          <a:bodyPr/>
          <a:lstStyle/>
          <a:p>
            <a:r>
              <a:rPr lang="en-US" sz="1100" b="1" dirty="0" err="1" smtClean="0">
                <a:solidFill>
                  <a:srgbClr val="3C5790"/>
                </a:solidFill>
              </a:rPr>
              <a:t>SendOutput</a:t>
            </a:r>
            <a:r>
              <a:rPr lang="en-US" sz="1100" b="1" dirty="0" smtClean="0">
                <a:solidFill>
                  <a:srgbClr val="3C5790"/>
                </a:solidFill>
              </a:rPr>
              <a:t> </a:t>
            </a:r>
            <a:r>
              <a:rPr lang="en-US" sz="1100" dirty="0" smtClean="0">
                <a:solidFill>
                  <a:srgbClr val="3C5790"/>
                </a:solidFill>
              </a:rPr>
              <a:t>represents an attempt by the current FSM to communicate with another component in the application scenario</a:t>
            </a:r>
            <a:r>
              <a:rPr lang="en-US" sz="11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100" b="1" dirty="0" smtClean="0">
                <a:solidFill>
                  <a:srgbClr val="3C5790"/>
                </a:solidFill>
              </a:rPr>
              <a:t>Java Operations </a:t>
            </a:r>
            <a:r>
              <a:rPr lang="en-US" sz="1100" dirty="0" smtClean="0">
                <a:solidFill>
                  <a:srgbClr val="3C5790"/>
                </a:solidFill>
              </a:rPr>
              <a:t>give you complete control over a section of the generated code</a:t>
            </a:r>
            <a:r>
              <a:rPr lang="en-US" sz="11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100" b="1" dirty="0" smtClean="0">
                <a:solidFill>
                  <a:srgbClr val="3C5790"/>
                </a:solidFill>
              </a:rPr>
              <a:t>Java Conditions </a:t>
            </a:r>
            <a:r>
              <a:rPr lang="en-US" sz="1100" dirty="0" smtClean="0">
                <a:solidFill>
                  <a:srgbClr val="3C5790"/>
                </a:solidFill>
              </a:rPr>
              <a:t>are similar to Java Operations, but split into true and false </a:t>
            </a:r>
            <a:r>
              <a:rPr lang="en-US" sz="1100" dirty="0" smtClean="0">
                <a:solidFill>
                  <a:srgbClr val="3C5790"/>
                </a:solidFill>
              </a:rPr>
              <a:t>branches</a:t>
            </a:r>
          </a:p>
          <a:p>
            <a:r>
              <a:rPr lang="en-US" sz="1100" dirty="0" smtClean="0">
                <a:solidFill>
                  <a:srgbClr val="3C5790"/>
                </a:solidFill>
              </a:rPr>
              <a:t>The </a:t>
            </a:r>
            <a:r>
              <a:rPr lang="en-US" sz="1100" b="1" dirty="0" smtClean="0">
                <a:solidFill>
                  <a:srgbClr val="3C5790"/>
                </a:solidFill>
              </a:rPr>
              <a:t>Assign</a:t>
            </a:r>
            <a:r>
              <a:rPr lang="en-US" sz="1100" dirty="0" smtClean="0">
                <a:solidFill>
                  <a:srgbClr val="3C5790"/>
                </a:solidFill>
              </a:rPr>
              <a:t> </a:t>
            </a:r>
            <a:r>
              <a:rPr lang="en-US" sz="1100" b="1" dirty="0" smtClean="0">
                <a:solidFill>
                  <a:srgbClr val="3C5790"/>
                </a:solidFill>
              </a:rPr>
              <a:t>element</a:t>
            </a:r>
            <a:r>
              <a:rPr lang="en-US" sz="1100" dirty="0" smtClean="0">
                <a:solidFill>
                  <a:srgbClr val="3C5790"/>
                </a:solidFill>
              </a:rPr>
              <a:t> can be used to read values from various sources and write them to a certain target</a:t>
            </a:r>
            <a:r>
              <a:rPr lang="en-US" sz="11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100" dirty="0" smtClean="0">
                <a:solidFill>
                  <a:srgbClr val="3C5790"/>
                </a:solidFill>
              </a:rPr>
              <a:t>The </a:t>
            </a:r>
            <a:r>
              <a:rPr lang="en-US" sz="1100" b="1" dirty="0" smtClean="0">
                <a:solidFill>
                  <a:srgbClr val="3C5790"/>
                </a:solidFill>
              </a:rPr>
              <a:t>Trace</a:t>
            </a:r>
            <a:r>
              <a:rPr lang="en-US" sz="1100" dirty="0" smtClean="0">
                <a:solidFill>
                  <a:srgbClr val="3C5790"/>
                </a:solidFill>
              </a:rPr>
              <a:t> </a:t>
            </a:r>
            <a:r>
              <a:rPr lang="en-US" sz="1100" b="1" dirty="0" smtClean="0">
                <a:solidFill>
                  <a:srgbClr val="3C5790"/>
                </a:solidFill>
              </a:rPr>
              <a:t>element</a:t>
            </a:r>
            <a:r>
              <a:rPr lang="en-US" sz="1100" dirty="0" smtClean="0">
                <a:solidFill>
                  <a:srgbClr val="3C5790"/>
                </a:solidFill>
              </a:rPr>
              <a:t> can be used to write debug or error output into the service's logs</a:t>
            </a:r>
            <a:r>
              <a:rPr lang="en-US" sz="11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100" dirty="0" smtClean="0">
                <a:solidFill>
                  <a:srgbClr val="3C5790"/>
                </a:solidFill>
              </a:rPr>
              <a:t>The </a:t>
            </a:r>
            <a:r>
              <a:rPr lang="en-US" sz="1100" b="1" dirty="0" smtClean="0">
                <a:solidFill>
                  <a:srgbClr val="3C5790"/>
                </a:solidFill>
              </a:rPr>
              <a:t>Raise-Alarm</a:t>
            </a:r>
            <a:r>
              <a:rPr lang="en-US" sz="1100" dirty="0" smtClean="0">
                <a:solidFill>
                  <a:srgbClr val="3C5790"/>
                </a:solidFill>
              </a:rPr>
              <a:t> and </a:t>
            </a:r>
            <a:r>
              <a:rPr lang="en-US" sz="1100" b="1" dirty="0" smtClean="0">
                <a:solidFill>
                  <a:srgbClr val="3C5790"/>
                </a:solidFill>
              </a:rPr>
              <a:t>Clear-Alarm</a:t>
            </a:r>
            <a:r>
              <a:rPr lang="en-US" sz="1100" dirty="0" smtClean="0">
                <a:solidFill>
                  <a:srgbClr val="3C5790"/>
                </a:solidFill>
              </a:rPr>
              <a:t> elements can be used to raise and clear alarms in the SLEE. </a:t>
            </a:r>
            <a:endParaRPr lang="en-US" sz="1100" dirty="0" smtClean="0">
              <a:solidFill>
                <a:srgbClr val="3C5790"/>
              </a:solidFill>
            </a:endParaRPr>
          </a:p>
          <a:p>
            <a:r>
              <a:rPr lang="en-US" sz="1100" b="1" dirty="0" smtClean="0">
                <a:solidFill>
                  <a:srgbClr val="3C5790"/>
                </a:solidFill>
              </a:rPr>
              <a:t>Contains</a:t>
            </a:r>
            <a:r>
              <a:rPr lang="en-US" sz="1100" dirty="0" smtClean="0">
                <a:solidFill>
                  <a:srgbClr val="3C5790"/>
                </a:solidFill>
              </a:rPr>
              <a:t> </a:t>
            </a:r>
            <a:r>
              <a:rPr lang="en-US" sz="1100" b="1" dirty="0" smtClean="0">
                <a:solidFill>
                  <a:srgbClr val="3C5790"/>
                </a:solidFill>
              </a:rPr>
              <a:t>elements</a:t>
            </a:r>
            <a:r>
              <a:rPr lang="en-US" sz="1100" dirty="0" smtClean="0">
                <a:solidFill>
                  <a:srgbClr val="3C5790"/>
                </a:solidFill>
              </a:rPr>
              <a:t> represent a conditional branching point of the flowchart.</a:t>
            </a:r>
            <a:endParaRPr lang="en-US" sz="1100" dirty="0" smtClean="0">
              <a:solidFill>
                <a:srgbClr val="3C579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613834"/>
            <a:ext cx="1676400" cy="65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352800"/>
            <a:ext cx="3810000" cy="121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6950" y="5869427"/>
            <a:ext cx="2381250" cy="75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76" y="57912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3429000"/>
            <a:ext cx="1657254" cy="96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5920536"/>
            <a:ext cx="2514600" cy="70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4876800"/>
            <a:ext cx="3629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4876800"/>
            <a:ext cx="3629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447800"/>
            <a:ext cx="28813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Rhino VSA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FSM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VSA Features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Basic Concepts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VSA GUI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VSA Channel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FSM Element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FSM Diagram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Flowcharts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State elements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Transitions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Actions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Conditions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FSM Dictionary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Component Repository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Generate artifacts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6019800" y="1447800"/>
            <a:ext cx="28813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o-RO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Services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 deployments</a:t>
            </a:r>
            <a:endParaRPr kumimoji="0" lang="ro-RO" sz="16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Bibliography</a:t>
            </a:r>
            <a:endParaRPr kumimoji="0" lang="fr-CA" sz="16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fr-CA" sz="16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fr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fr-CA" sz="16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State Elements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State Elements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447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State represents “situations” in which a certain set of actions are executed.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state contains three (3) sections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entry actions</a:t>
            </a:r>
            <a:r>
              <a:rPr lang="en-US" sz="1200" dirty="0" smtClean="0">
                <a:solidFill>
                  <a:srgbClr val="3C5790"/>
                </a:solidFill>
              </a:rPr>
              <a:t> — executed upon entering the state by way of a transition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exit actions</a:t>
            </a:r>
            <a:r>
              <a:rPr lang="en-US" sz="1200" dirty="0" smtClean="0">
                <a:solidFill>
                  <a:srgbClr val="3C5790"/>
                </a:solidFill>
              </a:rPr>
              <a:t> — executed upon leaving the state by way of a transition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input actions</a:t>
            </a:r>
            <a:r>
              <a:rPr lang="en-US" sz="1200" dirty="0" smtClean="0">
                <a:solidFill>
                  <a:srgbClr val="3C5790"/>
                </a:solidFill>
              </a:rPr>
              <a:t> — conditional executions (see Input Actions), which work as if transitioning from the state to itself.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743325"/>
            <a:ext cx="67437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Transitions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Transitions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Transitions are used to </a:t>
            </a:r>
            <a:r>
              <a:rPr lang="en-US" sz="1400" dirty="0" smtClean="0">
                <a:solidFill>
                  <a:srgbClr val="3C5790"/>
                </a:solidFill>
              </a:rPr>
              <a:t>connect </a:t>
            </a:r>
            <a:r>
              <a:rPr lang="en-US" sz="1400" dirty="0" smtClean="0">
                <a:solidFill>
                  <a:srgbClr val="3C5790"/>
                </a:solidFill>
              </a:rPr>
              <a:t>states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Each </a:t>
            </a:r>
            <a:r>
              <a:rPr lang="en-US" sz="1400" dirty="0" smtClean="0">
                <a:solidFill>
                  <a:srgbClr val="3C5790"/>
                </a:solidFill>
              </a:rPr>
              <a:t>transition carries a condition that specifies when to move from one state to another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configure a transition's condition, double-click the label with the textual representation of the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Condition  </a:t>
            </a:r>
            <a:r>
              <a:rPr lang="en-US" sz="1400" dirty="0" smtClean="0">
                <a:solidFill>
                  <a:srgbClr val="3C5790"/>
                </a:solidFill>
              </a:rPr>
              <a:t>or the line representing the transition connection, in the diagram.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352800"/>
            <a:ext cx="5930782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Actions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Actions have a set of user-defined instructions to execute when triggered — as exit actions, entry actions, or part of an input </a:t>
            </a:r>
            <a:r>
              <a:rPr lang="en-US" sz="1400" dirty="0" smtClean="0">
                <a:solidFill>
                  <a:srgbClr val="3C5790"/>
                </a:solidFill>
              </a:rPr>
              <a:t>action.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Actions can be created using a VSA action flowchart sub-diagram or completely in Java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VSA jumps </a:t>
            </a:r>
            <a:r>
              <a:rPr lang="en-US" sz="1400" dirty="0" smtClean="0">
                <a:solidFill>
                  <a:srgbClr val="3C5790"/>
                </a:solidFill>
              </a:rPr>
              <a:t>directly into </a:t>
            </a:r>
            <a:r>
              <a:rPr lang="en-US" sz="1400" dirty="0" smtClean="0">
                <a:solidFill>
                  <a:srgbClr val="3C5790"/>
                </a:solidFill>
              </a:rPr>
              <a:t>the Java Code Editor, with the cursor correctly positioned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same action can be called from multiple states, or even different action compartments of </a:t>
            </a:r>
            <a:r>
              <a:rPr lang="en-US" sz="1400" dirty="0" smtClean="0">
                <a:solidFill>
                  <a:srgbClr val="3C5790"/>
                </a:solidFill>
              </a:rPr>
              <a:t>the same state.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799602"/>
            <a:ext cx="3886200" cy="191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552825"/>
            <a:ext cx="40386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Conditions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Conditions are FSM inputs or Boolean combinations of FSM inputs (using operators &amp;&amp; or ||).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They appear in transitions or input actions.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Conditions can be set to the special value Unconditional, which indicates that the transition is supposed to occur always.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442" y="2910006"/>
            <a:ext cx="6640558" cy="394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the condition expression field we can type in any FSM Tool-conform conditional expression directly as text.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VSA automatically validates the expression and provides feedback if it contains syntax errors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operator buttons can be used to insert the characters for the corresponding operation into the condition expression field.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276600"/>
            <a:ext cx="4953000" cy="252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cut/copy/paste buttons can be used to easily duplicate or move sub-expressions in the condition expression field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lists of internal and external inputs can be used to quickly access existing inputs and insert their textual representation at the current cursor position into the condition expression field.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429000"/>
            <a:ext cx="78390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Rhino VSA?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2400" y="2209800"/>
            <a:ext cx="8763000" cy="3429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OpenCloud's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Visual Service Architect (VSA)</a:t>
            </a:r>
            <a:r>
              <a:rPr lang="en-US" sz="1400" dirty="0" smtClean="0">
                <a:solidFill>
                  <a:srgbClr val="3C5790"/>
                </a:solidFill>
              </a:rPr>
              <a:t> is a GUI-based service-creation environment that is used for SLEE application development.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VSA is focusing on the application-development processes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Before VSA, SLEE services had to be produced through a careful semi-manual process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VSA can be used to create SLEE services using diagrams based on the</a:t>
            </a:r>
            <a:r>
              <a:rPr lang="ro-RO" sz="1400" b="1" dirty="0" smtClean="0">
                <a:solidFill>
                  <a:srgbClr val="3C5790"/>
                </a:solidFill>
              </a:rPr>
              <a:t> FSM(Finite State Machine)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VSA can be used to deploy SLEE services.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VSA can be used for management opreations like: activating, deactivating services, creating RA entities and managing an RA deployment.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VSA can </a:t>
            </a:r>
            <a:r>
              <a:rPr lang="ro-RO" sz="1400" dirty="0" smtClean="0">
                <a:solidFill>
                  <a:srgbClr val="3C5790"/>
                </a:solidFill>
              </a:rPr>
              <a:t>generate service implementation code, deployment descriptors and depoyable units.</a:t>
            </a:r>
            <a:endParaRPr lang="fr-CA" sz="14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FSM Dictionaries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FSM Dictionaries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FSM contains four distinct types of dictionaries: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Input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Action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Endpoint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Component </a:t>
            </a:r>
            <a:r>
              <a:rPr lang="en-US" sz="1200" b="1" dirty="0" smtClean="0">
                <a:solidFill>
                  <a:srgbClr val="3C5790"/>
                </a:solidFill>
              </a:rPr>
              <a:t>repository references.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edit </a:t>
            </a:r>
            <a:r>
              <a:rPr lang="en-US" sz="1400" dirty="0" smtClean="0">
                <a:solidFill>
                  <a:srgbClr val="3C5790"/>
                </a:solidFill>
              </a:rPr>
              <a:t>right-click the FSM Diagram </a:t>
            </a:r>
            <a:r>
              <a:rPr lang="en-US" sz="1400" dirty="0" smtClean="0">
                <a:solidFill>
                  <a:srgbClr val="3C5790"/>
                </a:solidFill>
              </a:rPr>
              <a:t>background  </a:t>
            </a:r>
            <a:r>
              <a:rPr lang="en-US" sz="1400" dirty="0" smtClean="0">
                <a:solidFill>
                  <a:srgbClr val="3C5790"/>
                </a:solidFill>
              </a:rPr>
              <a:t>and select which you want to edit from the popup menu.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429000"/>
            <a:ext cx="3733800" cy="331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FSM Dictionaries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524000"/>
          </a:xfrm>
        </p:spPr>
        <p:txBody>
          <a:bodyPr/>
          <a:lstStyle/>
          <a:p>
            <a:r>
              <a:rPr lang="en-US" sz="1100" dirty="0" smtClean="0">
                <a:solidFill>
                  <a:srgbClr val="3C5790"/>
                </a:solidFill>
              </a:rPr>
              <a:t>The </a:t>
            </a:r>
            <a:r>
              <a:rPr lang="en-US" sz="1100" b="1" dirty="0" smtClean="0">
                <a:solidFill>
                  <a:srgbClr val="3C5790"/>
                </a:solidFill>
              </a:rPr>
              <a:t>Input  dictionary</a:t>
            </a:r>
            <a:r>
              <a:rPr lang="en-US" sz="1100" dirty="0" smtClean="0">
                <a:solidFill>
                  <a:srgbClr val="3C5790"/>
                </a:solidFill>
              </a:rPr>
              <a:t> contains a list of all external and internal input s which are currently declared on the FSM.</a:t>
            </a:r>
          </a:p>
          <a:p>
            <a:r>
              <a:rPr lang="en-US" sz="1100" dirty="0" smtClean="0">
                <a:solidFill>
                  <a:srgbClr val="3C5790"/>
                </a:solidFill>
              </a:rPr>
              <a:t>The </a:t>
            </a:r>
            <a:r>
              <a:rPr lang="en-US" sz="1100" b="1" dirty="0" smtClean="0">
                <a:solidFill>
                  <a:srgbClr val="3C5790"/>
                </a:solidFill>
              </a:rPr>
              <a:t>Action</a:t>
            </a:r>
            <a:r>
              <a:rPr lang="en-US" sz="1100" dirty="0" smtClean="0">
                <a:solidFill>
                  <a:srgbClr val="3C5790"/>
                </a:solidFill>
              </a:rPr>
              <a:t> </a:t>
            </a:r>
            <a:r>
              <a:rPr lang="en-US" sz="1100" b="1" dirty="0" smtClean="0">
                <a:solidFill>
                  <a:srgbClr val="3C5790"/>
                </a:solidFill>
              </a:rPr>
              <a:t>dictionary</a:t>
            </a:r>
            <a:r>
              <a:rPr lang="en-US" sz="1100" dirty="0" smtClean="0">
                <a:solidFill>
                  <a:srgbClr val="3C5790"/>
                </a:solidFill>
              </a:rPr>
              <a:t> contains a list of all actions which are currently declared on the FSM and can be of one of this types:</a:t>
            </a:r>
          </a:p>
          <a:p>
            <a:pPr lvl="1"/>
            <a:r>
              <a:rPr lang="en-US" sz="1100" b="1" dirty="0" smtClean="0">
                <a:solidFill>
                  <a:srgbClr val="3C5790"/>
                </a:solidFill>
              </a:rPr>
              <a:t>Diagram action </a:t>
            </a:r>
            <a:r>
              <a:rPr lang="en-US" sz="1100" dirty="0" smtClean="0">
                <a:solidFill>
                  <a:srgbClr val="3C5790"/>
                </a:solidFill>
              </a:rPr>
              <a:t>– flowchart sub-diagram that define the action </a:t>
            </a:r>
            <a:r>
              <a:rPr lang="en-US" sz="1100" dirty="0" err="1" smtClean="0">
                <a:solidFill>
                  <a:srgbClr val="3C5790"/>
                </a:solidFill>
              </a:rPr>
              <a:t>behaviour</a:t>
            </a:r>
            <a:r>
              <a:rPr lang="en-US" sz="11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100" b="1" dirty="0" smtClean="0">
                <a:solidFill>
                  <a:srgbClr val="3C5790"/>
                </a:solidFill>
              </a:rPr>
              <a:t>Java</a:t>
            </a:r>
            <a:r>
              <a:rPr lang="en-US" sz="1100" dirty="0" smtClean="0">
                <a:solidFill>
                  <a:srgbClr val="3C5790"/>
                </a:solidFill>
              </a:rPr>
              <a:t> </a:t>
            </a:r>
            <a:r>
              <a:rPr lang="en-US" sz="1100" b="1" dirty="0" smtClean="0">
                <a:solidFill>
                  <a:srgbClr val="3C5790"/>
                </a:solidFill>
              </a:rPr>
              <a:t>action</a:t>
            </a:r>
            <a:r>
              <a:rPr lang="en-US" sz="1100" dirty="0" smtClean="0">
                <a:solidFill>
                  <a:srgbClr val="3C5790"/>
                </a:solidFill>
              </a:rPr>
              <a:t> – java code</a:t>
            </a:r>
          </a:p>
          <a:p>
            <a:r>
              <a:rPr lang="en-US" sz="1100" dirty="0" smtClean="0">
                <a:solidFill>
                  <a:srgbClr val="3C5790"/>
                </a:solidFill>
              </a:rPr>
              <a:t>The </a:t>
            </a:r>
            <a:r>
              <a:rPr lang="en-US" sz="1100" b="1" dirty="0" smtClean="0">
                <a:solidFill>
                  <a:srgbClr val="3C5790"/>
                </a:solidFill>
              </a:rPr>
              <a:t>Endpoint dictionary </a:t>
            </a:r>
            <a:r>
              <a:rPr lang="en-US" sz="1100" dirty="0" smtClean="0">
                <a:solidFill>
                  <a:srgbClr val="3C5790"/>
                </a:solidFill>
              </a:rPr>
              <a:t>contains a list of all the endpoints which are currently declared on the FSM.</a:t>
            </a:r>
          </a:p>
          <a:p>
            <a:r>
              <a:rPr lang="en-US" sz="1100" dirty="0" smtClean="0">
                <a:solidFill>
                  <a:srgbClr val="3C5790"/>
                </a:solidFill>
              </a:rPr>
              <a:t>The </a:t>
            </a:r>
            <a:r>
              <a:rPr lang="en-US" sz="1100" b="1" dirty="0" smtClean="0">
                <a:solidFill>
                  <a:srgbClr val="3C5790"/>
                </a:solidFill>
              </a:rPr>
              <a:t>Component repository references dictionary </a:t>
            </a:r>
            <a:r>
              <a:rPr lang="en-US" sz="1100" dirty="0" smtClean="0">
                <a:solidFill>
                  <a:srgbClr val="3C5790"/>
                </a:solidFill>
              </a:rPr>
              <a:t>contains a list of all the user-defined extra dependencies to modules in the Component Repository.</a:t>
            </a:r>
            <a:endParaRPr lang="en-US" sz="11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933825"/>
            <a:ext cx="333849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886200"/>
            <a:ext cx="2895600" cy="276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905000" y="3352800"/>
            <a:ext cx="51816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Component Repository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Component Repository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524000"/>
          </a:xfrm>
        </p:spPr>
        <p:txBody>
          <a:bodyPr/>
          <a:lstStyle/>
          <a:p>
            <a:r>
              <a:rPr lang="en-US" sz="1200" dirty="0" smtClean="0">
                <a:solidFill>
                  <a:srgbClr val="3C5790"/>
                </a:solidFill>
              </a:rPr>
              <a:t>The component repository contains: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JSLEE Deployable Units that contain RA-Types, </a:t>
            </a:r>
            <a:r>
              <a:rPr lang="en-US" sz="1200" dirty="0" err="1" smtClean="0">
                <a:solidFill>
                  <a:srgbClr val="3C5790"/>
                </a:solidFill>
              </a:rPr>
              <a:t>EventTypes</a:t>
            </a:r>
            <a:r>
              <a:rPr lang="en-US" sz="1200" dirty="0" smtClean="0">
                <a:solidFill>
                  <a:srgbClr val="3C5790"/>
                </a:solidFill>
              </a:rPr>
              <a:t>, RAs, </a:t>
            </a:r>
            <a:r>
              <a:rPr lang="en-US" sz="1200" dirty="0" err="1" smtClean="0">
                <a:solidFill>
                  <a:srgbClr val="3C5790"/>
                </a:solidFill>
              </a:rPr>
              <a:t>Sbbs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ProfileSpecs</a:t>
            </a:r>
            <a:r>
              <a:rPr lang="en-US" sz="1200" dirty="0" smtClean="0">
                <a:solidFill>
                  <a:srgbClr val="3C5790"/>
                </a:solidFill>
              </a:rPr>
              <a:t> and Libraries.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Interface Definitions and their groupings of:</a:t>
            </a:r>
          </a:p>
          <a:p>
            <a:pPr lvl="1"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	 one or more RA-Types</a:t>
            </a:r>
          </a:p>
          <a:p>
            <a:pPr lvl="1"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	 a set of FSMs describing protocol </a:t>
            </a:r>
            <a:r>
              <a:rPr lang="en-US" sz="1200" dirty="0" err="1" smtClean="0">
                <a:solidFill>
                  <a:srgbClr val="3C5790"/>
                </a:solidFill>
              </a:rPr>
              <a:t>behaviour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	a symbolic name/vendor/version triplet (to use as ID for the Interface Definition).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438665"/>
            <a:ext cx="6400800" cy="311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Component Repository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533400"/>
          </a:xfrm>
        </p:spPr>
        <p:txBody>
          <a:bodyPr/>
          <a:lstStyle/>
          <a:p>
            <a:r>
              <a:rPr lang="en-US" sz="1200" dirty="0" smtClean="0">
                <a:solidFill>
                  <a:srgbClr val="3C5790"/>
                </a:solidFill>
              </a:rPr>
              <a:t>The VSA install package comes with a pre-populated component repository, which contains an </a:t>
            </a:r>
            <a:r>
              <a:rPr lang="en-US" sz="1200" dirty="0" err="1" smtClean="0">
                <a:solidFill>
                  <a:srgbClr val="3C5790"/>
                </a:solidFill>
              </a:rPr>
              <a:t>OpenCloud</a:t>
            </a:r>
            <a:r>
              <a:rPr lang="en-US" sz="1200" dirty="0" smtClean="0">
                <a:solidFill>
                  <a:srgbClr val="3C5790"/>
                </a:solidFill>
              </a:rPr>
              <a:t>-provided set of RA-types and example components.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19400"/>
            <a:ext cx="395559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138167"/>
            <a:ext cx="4110037" cy="31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Component Repository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600200"/>
          </a:xfrm>
        </p:spPr>
        <p:txBody>
          <a:bodyPr/>
          <a:lstStyle/>
          <a:p>
            <a:r>
              <a:rPr lang="en-US" sz="1200" dirty="0" smtClean="0">
                <a:solidFill>
                  <a:srgbClr val="3C5790"/>
                </a:solidFill>
              </a:rPr>
              <a:t>Applications developed with VSA can use the SLEE Deployable Units (DUs).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Interface Definitions depend on the DUs in the component repository.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Any SLEE Deployable Unit can be imported into the DU section of the Component Repository as long as it is SLEE-1.1 compliant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interface definition is a grouping of: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one </a:t>
            </a:r>
            <a:r>
              <a:rPr lang="en-US" sz="1200" dirty="0" smtClean="0">
                <a:solidFill>
                  <a:srgbClr val="3C5790"/>
                </a:solidFill>
              </a:rPr>
              <a:t>or more </a:t>
            </a:r>
            <a:r>
              <a:rPr lang="en-US" sz="1200" dirty="0" smtClean="0">
                <a:solidFill>
                  <a:srgbClr val="3C5790"/>
                </a:solidFill>
              </a:rPr>
              <a:t>RA-types.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</a:t>
            </a:r>
            <a:r>
              <a:rPr lang="en-US" sz="1200" dirty="0" smtClean="0">
                <a:solidFill>
                  <a:srgbClr val="3C5790"/>
                </a:solidFill>
              </a:rPr>
              <a:t>set of FSMs describing protocol </a:t>
            </a:r>
            <a:r>
              <a:rPr lang="en-US" sz="1200" dirty="0" err="1" smtClean="0">
                <a:solidFill>
                  <a:srgbClr val="3C5790"/>
                </a:solidFill>
              </a:rPr>
              <a:t>behaviour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</a:t>
            </a:r>
            <a:r>
              <a:rPr lang="en-US" sz="1200" dirty="0" smtClean="0">
                <a:solidFill>
                  <a:srgbClr val="3C5790"/>
                </a:solidFill>
              </a:rPr>
              <a:t>symbolic (name, vendor, version) triplet to use as the ID for the interface definition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3299" y="3657600"/>
            <a:ext cx="335790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Component Repository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04800"/>
          </a:xfrm>
        </p:spPr>
        <p:txBody>
          <a:bodyPr/>
          <a:lstStyle/>
          <a:p>
            <a:r>
              <a:rPr lang="en-US" sz="1200" dirty="0" smtClean="0">
                <a:solidFill>
                  <a:srgbClr val="3C5790"/>
                </a:solidFill>
              </a:rPr>
              <a:t>Interface definition jars that adhere to the interface definition jar import format can be imported directly into VSA.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657600"/>
            <a:ext cx="32369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883061"/>
            <a:ext cx="4876800" cy="34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905000" y="3352800"/>
            <a:ext cx="5181600" cy="1143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3C5790"/>
                </a:solidFill>
              </a:rPr>
              <a:t>Generate artifacts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Generate artifacts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828800"/>
            <a:ext cx="8686800" cy="304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VSA </a:t>
            </a:r>
            <a:r>
              <a:rPr lang="en-US" sz="1400" dirty="0" smtClean="0">
                <a:solidFill>
                  <a:srgbClr val="3C5790"/>
                </a:solidFill>
              </a:rPr>
              <a:t>can generate artifacts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133600"/>
            <a:ext cx="4191000" cy="149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733800"/>
            <a:ext cx="548986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FSM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2400" y="2209800"/>
            <a:ext cx="8763000" cy="21336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OpenCloud's</a:t>
            </a:r>
            <a:r>
              <a:rPr lang="en-US" sz="1400" dirty="0" smtClean="0">
                <a:solidFill>
                  <a:srgbClr val="3C5790"/>
                </a:solidFill>
              </a:rPr>
              <a:t> FSM Tool is a lightweight service-creation tool designed to simplify service creation for the Rhino SLEE.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dirty="0" err="1" smtClean="0">
                <a:solidFill>
                  <a:srgbClr val="3C5790"/>
                </a:solidFill>
              </a:rPr>
              <a:t>FSMTool</a:t>
            </a:r>
            <a:r>
              <a:rPr lang="en-US" sz="1400" dirty="0" smtClean="0">
                <a:solidFill>
                  <a:srgbClr val="3C5790"/>
                </a:solidFill>
              </a:rPr>
              <a:t> FSM is a hybrid state machine model.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incorporates features of both Moore and Mealy FSMs.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FSMTool</a:t>
            </a:r>
            <a:r>
              <a:rPr lang="en-US" sz="1400" dirty="0" smtClean="0">
                <a:solidFill>
                  <a:srgbClr val="3C5790"/>
                </a:solidFill>
              </a:rPr>
              <a:t> FSMs use three types of actions: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input (like a Mealy machine)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entry (like a Moore machine)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exit (an additional feature, useful for application requirements such as canceling </a:t>
            </a:r>
            <a:r>
              <a:rPr lang="en-US" sz="1200" dirty="0" smtClean="0">
                <a:solidFill>
                  <a:srgbClr val="3C5790"/>
                </a:solidFill>
              </a:rPr>
              <a:t>timers)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>
              <a:buNone/>
            </a:pPr>
            <a:endParaRPr lang="ro-RO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048000"/>
            <a:ext cx="241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152400" y="4343400"/>
            <a:ext cx="5638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The states are "Opened" and "Closed".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The transitions are "</a:t>
            </a:r>
            <a:r>
              <a:rPr lang="en-US" sz="1400" dirty="0" err="1" smtClean="0">
                <a:solidFill>
                  <a:srgbClr val="3C5790"/>
                </a:solidFill>
                <a:latin typeface="+mn-lt"/>
              </a:rPr>
              <a:t>close_door</a:t>
            </a: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" and "</a:t>
            </a:r>
            <a:r>
              <a:rPr lang="en-US" sz="1400" dirty="0" err="1" smtClean="0">
                <a:solidFill>
                  <a:srgbClr val="3C5790"/>
                </a:solidFill>
                <a:latin typeface="+mn-lt"/>
              </a:rPr>
              <a:t>open_door</a:t>
            </a: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".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The actions are "open door" and "close door"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Creating Services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VSA code generation builds on top of these classes that FSM Tool generates: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VSA-controlled </a:t>
            </a:r>
            <a:r>
              <a:rPr lang="en-US" sz="1200" dirty="0" err="1" smtClean="0">
                <a:solidFill>
                  <a:srgbClr val="3C5790"/>
                </a:solidFill>
              </a:rPr>
              <a:t>Sbb</a:t>
            </a:r>
            <a:r>
              <a:rPr lang="en-US" sz="1200" dirty="0" smtClean="0">
                <a:solidFill>
                  <a:srgbClr val="3C5790"/>
                </a:solidFill>
              </a:rPr>
              <a:t> abstract class, extending the state machine abstract class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VSA-controlled </a:t>
            </a:r>
            <a:r>
              <a:rPr lang="en-US" sz="1200" dirty="0" smtClean="0">
                <a:solidFill>
                  <a:srgbClr val="3C5790"/>
                </a:solidFill>
              </a:rPr>
              <a:t>Action Implementation class, extending the Action Interface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762250"/>
            <a:ext cx="4478338" cy="4019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Creating Services</a:t>
            </a:r>
            <a:r>
              <a:rPr lang="en-US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Actions implementation methods needs to be implemented using custom code.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Each java FSM action has to be provided action implementation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SLEE Facilities can be obtained through facilities provided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Inputs object provides access to all FSM defined inputs.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Endpoints object provides access to all FSM defined endpoints.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038600"/>
            <a:ext cx="1800225" cy="10382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cxnSp>
        <p:nvCxnSpPr>
          <p:cNvPr id="5" name="Straight Arrow Connector 3"/>
          <p:cNvCxnSpPr>
            <a:cxnSpLocks noChangeShapeType="1"/>
          </p:cNvCxnSpPr>
          <p:nvPr/>
        </p:nvCxnSpPr>
        <p:spPr bwMode="auto">
          <a:xfrm>
            <a:off x="2133600" y="4572000"/>
            <a:ext cx="1371600" cy="0"/>
          </a:xfrm>
          <a:prstGeom prst="straightConnector1">
            <a:avLst/>
          </a:prstGeom>
          <a:noFill/>
          <a:ln w="25400" algn="ctr">
            <a:solidFill>
              <a:srgbClr val="FF9900"/>
            </a:solidFill>
            <a:round/>
            <a:headEnd/>
            <a:tailEnd type="arrow" w="med" len="med"/>
          </a:ln>
        </p:spPr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05200" y="4343400"/>
            <a:ext cx="42052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l-PL"/>
              <a:t>FSMActionsImplementationEx.java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6075" y="4724400"/>
            <a:ext cx="5724525" cy="7143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Creating Services</a:t>
            </a:r>
            <a:r>
              <a:rPr lang="en-US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19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SLEE deployment </a:t>
            </a:r>
            <a:r>
              <a:rPr lang="ro-RO" sz="1400" dirty="0" smtClean="0">
                <a:solidFill>
                  <a:srgbClr val="3C5790"/>
                </a:solidFill>
              </a:rPr>
              <a:t>descriptors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VSA generates SLEE deployment descriptors(DDs) for the project's SLEE service and each FSM/</a:t>
            </a:r>
            <a:r>
              <a:rPr lang="en-US" sz="1200" dirty="0" err="1" smtClean="0">
                <a:solidFill>
                  <a:srgbClr val="3C5790"/>
                </a:solidFill>
              </a:rPr>
              <a:t>Sbb</a:t>
            </a:r>
            <a:r>
              <a:rPr lang="en-US" sz="1200" dirty="0" smtClean="0">
                <a:solidFill>
                  <a:srgbClr val="3C5790"/>
                </a:solidFill>
              </a:rPr>
              <a:t>, based on OC </a:t>
            </a:r>
            <a:r>
              <a:rPr lang="en-US" sz="1200" dirty="0" err="1" smtClean="0">
                <a:solidFill>
                  <a:srgbClr val="3C5790"/>
                </a:solidFill>
              </a:rPr>
              <a:t>XDoclet</a:t>
            </a:r>
            <a:r>
              <a:rPr lang="en-US" sz="1200" dirty="0" smtClean="0">
                <a:solidFill>
                  <a:srgbClr val="3C5790"/>
                </a:solidFill>
              </a:rPr>
              <a:t> tags from the FSMs' Java source code. It stores these DDs in the generated/</a:t>
            </a:r>
            <a:r>
              <a:rPr lang="en-US" sz="1200" dirty="0" err="1" smtClean="0">
                <a:solidFill>
                  <a:srgbClr val="3C5790"/>
                </a:solidFill>
              </a:rPr>
              <a:t>fsm-infos</a:t>
            </a:r>
            <a:r>
              <a:rPr lang="en-US" sz="1200" dirty="0" smtClean="0">
                <a:solidFill>
                  <a:srgbClr val="3C5790"/>
                </a:solidFill>
              </a:rPr>
              <a:t>/&lt;</a:t>
            </a:r>
            <a:r>
              <a:rPr lang="en-US" sz="1200" dirty="0" err="1" smtClean="0">
                <a:solidFill>
                  <a:srgbClr val="3C5790"/>
                </a:solidFill>
              </a:rPr>
              <a:t>FSM_name</a:t>
            </a:r>
            <a:r>
              <a:rPr lang="en-US" sz="1200" dirty="0" smtClean="0">
                <a:solidFill>
                  <a:srgbClr val="3C5790"/>
                </a:solidFill>
              </a:rPr>
              <a:t>&gt;/META-INF_ directories.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Xdoclet</a:t>
            </a:r>
            <a:r>
              <a:rPr lang="en-US" sz="1200" dirty="0" smtClean="0">
                <a:solidFill>
                  <a:srgbClr val="3C5790"/>
                </a:solidFill>
              </a:rPr>
              <a:t> tags can be used by the </a:t>
            </a:r>
            <a:r>
              <a:rPr lang="en-US" sz="1200" dirty="0" err="1" smtClean="0">
                <a:solidFill>
                  <a:srgbClr val="3C5790"/>
                </a:solidFill>
              </a:rPr>
              <a:t>devloper</a:t>
            </a:r>
            <a:r>
              <a:rPr lang="en-US" sz="1200" dirty="0" smtClean="0">
                <a:solidFill>
                  <a:srgbClr val="3C5790"/>
                </a:solidFill>
              </a:rPr>
              <a:t> in  </a:t>
            </a:r>
            <a:r>
              <a:rPr lang="en-US" sz="1200" dirty="0" err="1" smtClean="0">
                <a:solidFill>
                  <a:srgbClr val="3C5790"/>
                </a:solidFill>
              </a:rPr>
              <a:t>FSMSbb</a:t>
            </a:r>
            <a:r>
              <a:rPr lang="en-US" sz="1200" dirty="0" smtClean="0">
                <a:solidFill>
                  <a:srgbClr val="3C5790"/>
                </a:solidFill>
              </a:rPr>
              <a:t> class, to add specific information to generated deployment descriptor (e.g. add CMP field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425" y="3276600"/>
            <a:ext cx="4600575" cy="11049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76200" y="4495800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ro-RO" sz="1400" dirty="0" smtClean="0">
                <a:solidFill>
                  <a:srgbClr val="3C5790"/>
                </a:solidFill>
                <a:latin typeface="+mn-lt"/>
              </a:rPr>
              <a:t>Example event handler method Xdoclet tags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o-RO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010150"/>
            <a:ext cx="8401050" cy="11620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Manage Deployments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Deploying/</a:t>
            </a:r>
            <a:r>
              <a:rPr lang="en-US" sz="1400" dirty="0" err="1" smtClean="0">
                <a:solidFill>
                  <a:srgbClr val="3C5790"/>
                </a:solidFill>
              </a:rPr>
              <a:t>undeploying</a:t>
            </a:r>
            <a:r>
              <a:rPr lang="en-US" sz="1400" dirty="0" smtClean="0">
                <a:solidFill>
                  <a:srgbClr val="3C5790"/>
                </a:solidFill>
              </a:rPr>
              <a:t> services to and from SLEE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Same or different host (access through </a:t>
            </a:r>
            <a:r>
              <a:rPr lang="en-US" sz="1400" dirty="0" err="1" smtClean="0">
                <a:solidFill>
                  <a:srgbClr val="3C5790"/>
                </a:solidFill>
              </a:rPr>
              <a:t>Managemnt</a:t>
            </a:r>
            <a:r>
              <a:rPr lang="en-US" sz="1400" dirty="0" smtClean="0">
                <a:solidFill>
                  <a:srgbClr val="3C5790"/>
                </a:solidFill>
              </a:rPr>
              <a:t> API)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VSA </a:t>
            </a:r>
            <a:r>
              <a:rPr lang="en-US" sz="1400" dirty="0" smtClean="0">
                <a:solidFill>
                  <a:srgbClr val="3C5790"/>
                </a:solidFill>
              </a:rPr>
              <a:t>determines all dependencies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VSA includes dependencies into deployment sequence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VSA checks dependency deployments conflicts (Bump version, Ignore or Replace)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962400"/>
            <a:ext cx="6915150" cy="15430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Manage Deployments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Deploy service deploys only RA Types!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RA Deployment allows to deploy RA Implementation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Other </a:t>
            </a:r>
            <a:r>
              <a:rPr lang="en-US" sz="1400" dirty="0" smtClean="0">
                <a:solidFill>
                  <a:srgbClr val="3C5790"/>
                </a:solidFill>
              </a:rPr>
              <a:t>management operations are: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Create RA entities of specified type.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Configure RA entity properties.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Activate/deactivate service.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86200"/>
            <a:ext cx="6915150" cy="15430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VSA is free.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VSA issues can be reported and in future will be fixed.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VSA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for Eclipse is available.</a:t>
            </a:r>
            <a:br>
              <a:rPr lang="en-US" sz="1400" dirty="0" smtClean="0">
                <a:solidFill>
                  <a:srgbClr val="3C5790"/>
                </a:solidFill>
              </a:rPr>
            </a:br>
            <a:r>
              <a:rPr lang="en-US" sz="1400" dirty="0" smtClean="0">
                <a:solidFill>
                  <a:srgbClr val="3C5790"/>
                </a:solidFill>
              </a:rPr>
              <a:t>VSA is focusing on the productivity.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VSA components templates can be reused.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ro-RO" sz="1600" dirty="0" smtClean="0">
                <a:solidFill>
                  <a:schemeClr val="bg1"/>
                </a:solidFill>
              </a:rPr>
              <a:t>Visual Service Arhitect – Overview and Concepts.pdf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Visual Service Arhitect – User Guide.pdf</a:t>
            </a:r>
            <a:endParaRPr lang="ro-RO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VSA Feature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2400" y="2209800"/>
            <a:ext cx="8763000" cy="2133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VSA offers following features: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Writing applications</a:t>
            </a:r>
            <a:r>
              <a:rPr lang="ro-RO" sz="1200" dirty="0" smtClean="0">
                <a:solidFill>
                  <a:srgbClr val="3C5790"/>
                </a:solidFill>
              </a:rPr>
              <a:t> using FSM.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Integration with Rhino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Integrating into build Envirnoment </a:t>
            </a:r>
            <a:r>
              <a:rPr lang="ro-RO" sz="1200" dirty="0" smtClean="0">
                <a:solidFill>
                  <a:srgbClr val="3C5790"/>
                </a:solidFill>
              </a:rPr>
              <a:t>as it generated ant based buil.xml files.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Bundled Protocol support</a:t>
            </a:r>
            <a:r>
              <a:rPr lang="ro-RO" sz="1200" dirty="0" smtClean="0">
                <a:solidFill>
                  <a:srgbClr val="3C5790"/>
                </a:solidFill>
              </a:rPr>
              <a:t>: CAP, CDR, CGIN, Diameter, HTTP, JSIP, MAP, SOAP, Telnet,etc.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Re-Use</a:t>
            </a:r>
            <a:r>
              <a:rPr lang="ro-RO" sz="1200" dirty="0" smtClean="0">
                <a:solidFill>
                  <a:srgbClr val="3C5790"/>
                </a:solidFill>
              </a:rPr>
              <a:t>:  integrated repositories of re-usable artifacts.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Correctness</a:t>
            </a:r>
            <a:r>
              <a:rPr lang="ro-RO" sz="1200" dirty="0" smtClean="0">
                <a:solidFill>
                  <a:srgbClr val="3C5790"/>
                </a:solidFill>
              </a:rPr>
              <a:t>: VSA continuosly monitors your work and checks it for correctness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Team</a:t>
            </a:r>
            <a:r>
              <a:rPr lang="en-US" sz="1200" b="1" dirty="0" smtClean="0">
                <a:solidFill>
                  <a:srgbClr val="3C5790"/>
                </a:solidFill>
              </a:rPr>
              <a:t>-</a:t>
            </a:r>
            <a:r>
              <a:rPr lang="ro-RO" sz="1200" b="1" dirty="0" smtClean="0">
                <a:solidFill>
                  <a:srgbClr val="3C5790"/>
                </a:solidFill>
              </a:rPr>
              <a:t>based software development</a:t>
            </a:r>
            <a:r>
              <a:rPr lang="en-US" sz="1200" dirty="0" smtClean="0">
                <a:solidFill>
                  <a:srgbClr val="3C5790"/>
                </a:solidFill>
              </a:rPr>
              <a:t>:</a:t>
            </a:r>
            <a:r>
              <a:rPr lang="ro-RO" sz="1200" dirty="0" smtClean="0">
                <a:solidFill>
                  <a:srgbClr val="3C5790"/>
                </a:solidFill>
              </a:rPr>
              <a:t> bundled support for Subversion.</a:t>
            </a:r>
          </a:p>
          <a:p>
            <a:pPr lvl="1"/>
            <a:endParaRPr lang="ro-RO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VSA Feature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1981200"/>
            <a:ext cx="7924801" cy="48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362200" y="3352800"/>
            <a:ext cx="4114800" cy="1143000"/>
          </a:xfrm>
        </p:spPr>
        <p:txBody>
          <a:bodyPr/>
          <a:lstStyle/>
          <a:p>
            <a:pPr algn="ctr">
              <a:buNone/>
            </a:pPr>
            <a:r>
              <a:rPr lang="ro-RO" sz="4000" dirty="0" smtClean="0">
                <a:solidFill>
                  <a:srgbClr val="3C5790"/>
                </a:solidFill>
              </a:rPr>
              <a:t>VSA GUI</a:t>
            </a:r>
            <a:endParaRPr lang="en-US" sz="4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VSA GUI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8251776" cy="48005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VSA GUI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2133600"/>
            <a:ext cx="9048750" cy="44291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9565</TotalTime>
  <Words>1825</Words>
  <Application>Microsoft Office PowerPoint</Application>
  <PresentationFormat>On-screen Show (4:3)</PresentationFormat>
  <Paragraphs>215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143</vt:lpstr>
      <vt:lpstr>Rhino VSA</vt:lpstr>
      <vt:lpstr>Contents</vt:lpstr>
      <vt:lpstr>What is Rhino VSA?</vt:lpstr>
      <vt:lpstr>FSM</vt:lpstr>
      <vt:lpstr>VSA Feature</vt:lpstr>
      <vt:lpstr>VSA Feature (cont.)</vt:lpstr>
      <vt:lpstr>Basic Concepts</vt:lpstr>
      <vt:lpstr>VSA GUI</vt:lpstr>
      <vt:lpstr>VSA GUI (cont.)</vt:lpstr>
      <vt:lpstr>Basic Concepts</vt:lpstr>
      <vt:lpstr>VSA Channel</vt:lpstr>
      <vt:lpstr>Basic Concepts</vt:lpstr>
      <vt:lpstr>FSM Element</vt:lpstr>
      <vt:lpstr>Basic Concepts</vt:lpstr>
      <vt:lpstr>FSM Diagram</vt:lpstr>
      <vt:lpstr>Basic Concepts</vt:lpstr>
      <vt:lpstr>Flowcharts</vt:lpstr>
      <vt:lpstr>Flowcharts (cont.)</vt:lpstr>
      <vt:lpstr>Flowcharts (cont.)</vt:lpstr>
      <vt:lpstr>Basic Concepts</vt:lpstr>
      <vt:lpstr>State Elements</vt:lpstr>
      <vt:lpstr>Basic Concepts</vt:lpstr>
      <vt:lpstr>Transitions</vt:lpstr>
      <vt:lpstr>Basic Concepts</vt:lpstr>
      <vt:lpstr>Actions</vt:lpstr>
      <vt:lpstr>Basic Concepts</vt:lpstr>
      <vt:lpstr>Conditions</vt:lpstr>
      <vt:lpstr>Conditions (cont.)</vt:lpstr>
      <vt:lpstr>Conditions (cont.)</vt:lpstr>
      <vt:lpstr>Basic Concepts</vt:lpstr>
      <vt:lpstr>FSM Dictionaries</vt:lpstr>
      <vt:lpstr>FSM Dictionaries (cont.)</vt:lpstr>
      <vt:lpstr>Basic Concepts</vt:lpstr>
      <vt:lpstr>Component Repository</vt:lpstr>
      <vt:lpstr>Component Repository (cont.)</vt:lpstr>
      <vt:lpstr>Component Repository (cont.)</vt:lpstr>
      <vt:lpstr>Component Repository (cont.)</vt:lpstr>
      <vt:lpstr>Basic Concepts</vt:lpstr>
      <vt:lpstr>Generate artifacts</vt:lpstr>
      <vt:lpstr>Creating Services</vt:lpstr>
      <vt:lpstr>Creating Services (cont.)</vt:lpstr>
      <vt:lpstr>Creating Services (cont.)</vt:lpstr>
      <vt:lpstr>Manage Deployments</vt:lpstr>
      <vt:lpstr>Manage Deployments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944</cp:revision>
  <dcterms:created xsi:type="dcterms:W3CDTF">2012-04-12T06:19:17Z</dcterms:created>
  <dcterms:modified xsi:type="dcterms:W3CDTF">2014-07-02T09:41:15Z</dcterms:modified>
</cp:coreProperties>
</file>