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6" r:id="rId4"/>
    <p:sldId id="413" r:id="rId5"/>
    <p:sldId id="437" r:id="rId6"/>
    <p:sldId id="434" r:id="rId7"/>
    <p:sldId id="438" r:id="rId8"/>
    <p:sldId id="439" r:id="rId9"/>
    <p:sldId id="433" r:id="rId10"/>
    <p:sldId id="441" r:id="rId11"/>
    <p:sldId id="442" r:id="rId12"/>
    <p:sldId id="443" r:id="rId13"/>
    <p:sldId id="446" r:id="rId14"/>
    <p:sldId id="447" r:id="rId15"/>
    <p:sldId id="448" r:id="rId16"/>
    <p:sldId id="440" r:id="rId17"/>
    <p:sldId id="452" r:id="rId18"/>
    <p:sldId id="453" r:id="rId19"/>
    <p:sldId id="454" r:id="rId20"/>
    <p:sldId id="456" r:id="rId21"/>
    <p:sldId id="457" r:id="rId22"/>
    <p:sldId id="458" r:id="rId23"/>
    <p:sldId id="455" r:id="rId24"/>
    <p:sldId id="436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59" r:id="rId33"/>
    <p:sldId id="480" r:id="rId34"/>
    <p:sldId id="481" r:id="rId35"/>
    <p:sldId id="479" r:id="rId36"/>
    <p:sldId id="450" r:id="rId37"/>
    <p:sldId id="451" r:id="rId38"/>
    <p:sldId id="449" r:id="rId39"/>
    <p:sldId id="467" r:id="rId40"/>
    <p:sldId id="468" r:id="rId41"/>
    <p:sldId id="469" r:id="rId42"/>
    <p:sldId id="470" r:id="rId43"/>
    <p:sldId id="471" r:id="rId44"/>
    <p:sldId id="472" r:id="rId45"/>
    <p:sldId id="473" r:id="rId46"/>
    <p:sldId id="474" r:id="rId47"/>
    <p:sldId id="475" r:id="rId48"/>
    <p:sldId id="476" r:id="rId49"/>
    <p:sldId id="477" r:id="rId50"/>
    <p:sldId id="478" r:id="rId51"/>
    <p:sldId id="482" r:id="rId52"/>
    <p:sldId id="483" r:id="rId53"/>
    <p:sldId id="485" r:id="rId54"/>
    <p:sldId id="484" r:id="rId55"/>
    <p:sldId id="435" r:id="rId56"/>
    <p:sldId id="389" r:id="rId57"/>
    <p:sldId id="259" r:id="rId5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80" autoAdjust="0"/>
    <p:restoredTop sz="94660"/>
  </p:normalViewPr>
  <p:slideViewPr>
    <p:cSldViewPr>
      <p:cViewPr>
        <p:scale>
          <a:sx n="100" d="100"/>
          <a:sy n="100" d="100"/>
        </p:scale>
        <p:origin x="-21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SIP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User </a:t>
            </a:r>
            <a:r>
              <a:rPr lang="en-US" sz="1400" dirty="0">
                <a:solidFill>
                  <a:srgbClr val="3C5790"/>
                </a:solidFill>
              </a:rPr>
              <a:t>Agents are typically located at the SIP </a:t>
            </a:r>
            <a:r>
              <a:rPr lang="en-US" sz="1400" dirty="0" smtClean="0">
                <a:solidFill>
                  <a:srgbClr val="3C5790"/>
                </a:solidFill>
              </a:rPr>
              <a:t>endpoints.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>
                <a:solidFill>
                  <a:srgbClr val="3C5790"/>
                </a:solidFill>
              </a:rPr>
              <a:t>SIP UA has two components: 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User </a:t>
            </a:r>
            <a:r>
              <a:rPr lang="en-US" sz="1200" b="1" dirty="0">
                <a:solidFill>
                  <a:srgbClr val="3C5790"/>
                </a:solidFill>
              </a:rPr>
              <a:t>Agent Client (UAC</a:t>
            </a:r>
            <a:r>
              <a:rPr lang="en-US" sz="1200" b="1" dirty="0" smtClean="0">
                <a:solidFill>
                  <a:srgbClr val="3C5790"/>
                </a:solidFill>
              </a:rPr>
              <a:t>)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responsible for the generation of new SIP requests and the reception of the associated responses.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User </a:t>
            </a:r>
            <a:r>
              <a:rPr lang="en-US" sz="1200" b="1" dirty="0">
                <a:solidFill>
                  <a:srgbClr val="3C5790"/>
                </a:solidFill>
              </a:rPr>
              <a:t>Agent Server (UAS)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responsible for receiving SIP requests and generating the appropriate </a:t>
            </a:r>
            <a:r>
              <a:rPr lang="en-US" sz="1200" dirty="0" smtClean="0">
                <a:solidFill>
                  <a:srgbClr val="3C5790"/>
                </a:solidFill>
              </a:rPr>
              <a:t>responses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24300"/>
            <a:ext cx="390525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7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registrar</a:t>
            </a:r>
            <a:r>
              <a:rPr lang="en-US" sz="1400" dirty="0">
                <a:solidFill>
                  <a:srgbClr val="3C5790"/>
                </a:solidFill>
              </a:rPr>
              <a:t> is a server that accepts registration requests from the User Agents.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registration is the process by which a SIP UA communicates its current location along with its externally visible identifier to the registrar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SIP UA needs to be registered before it can receive multimedia calls.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07" y="3124200"/>
            <a:ext cx="5445593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04800" y="5334000"/>
            <a:ext cx="8534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Location Service</a:t>
            </a:r>
            <a:r>
              <a:rPr lang="en-US" sz="1400" dirty="0">
                <a:solidFill>
                  <a:srgbClr val="3C5790"/>
                </a:solidFill>
              </a:rPr>
              <a:t> is not a SIP entity.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Location Service is a database that contains a list of mappings between Addresses of Record (AORs), which represent public SIP identities, and Contact Addresses (which represent the user location) for a specific domain.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AORs and Contact Addresses are expressed as SIP URIs.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6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Proxies are also useful for enforcing policy (for example, making sure a user is allowed to make a call).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dirty="0">
                <a:solidFill>
                  <a:srgbClr val="3C5790"/>
                </a:solidFill>
              </a:rPr>
              <a:t>proxy server is an intermediary entity </a:t>
            </a:r>
            <a:r>
              <a:rPr lang="en-US" sz="1400" dirty="0" smtClean="0">
                <a:solidFill>
                  <a:srgbClr val="3C5790"/>
                </a:solidFill>
              </a:rPr>
              <a:t>and are performing </a:t>
            </a:r>
            <a:r>
              <a:rPr lang="en-US" sz="1400" dirty="0">
                <a:solidFill>
                  <a:srgbClr val="3C5790"/>
                </a:solidFill>
              </a:rPr>
              <a:t>SIP </a:t>
            </a:r>
            <a:r>
              <a:rPr lang="en-US" sz="1400" dirty="0" smtClean="0">
                <a:solidFill>
                  <a:srgbClr val="3C5790"/>
                </a:solidFill>
              </a:rPr>
              <a:t>routing 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outbound 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helps the UAs to route outgoing requests.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inbound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200" dirty="0" smtClean="0">
                <a:solidFill>
                  <a:srgbClr val="3C5790"/>
                </a:solidFill>
              </a:rPr>
              <a:t>  </a:t>
            </a:r>
            <a:r>
              <a:rPr lang="en-US" sz="1200" dirty="0">
                <a:solidFill>
                  <a:srgbClr val="3C5790"/>
                </a:solidFill>
              </a:rPr>
              <a:t>handles incoming requests for an administrative domain.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93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outbound proxy helps the UAs to route outgoing requests. 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3962400" cy="175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4114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An inbound proxy is a proxy server that handles incoming requests for an administrative domain.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5" y="4581525"/>
            <a:ext cx="45243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02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B2BUA is a logical entity that acts as a User Agent to both ends of a SIP call.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are responsible for handling all SIP signaling between both ends of the call, from call establishment to termination.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remain in the call path for the complete duration of the call.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390900"/>
            <a:ext cx="169545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352800"/>
            <a:ext cx="47720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940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SIP service is an application on top of a SIP entity that delivers an enhanced functionality.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Depending on the requested functionality, SIP services may sit on top of a User Agent (UA), a proxy, or a Back-to-Back User Agent (B2BUA).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19400"/>
            <a:ext cx="2105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775" y="2828925"/>
            <a:ext cx="21050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52725"/>
            <a:ext cx="25622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5191125"/>
            <a:ext cx="3057525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4"/>
          <p:cNvSpPr txBox="1">
            <a:spLocks/>
          </p:cNvSpPr>
          <p:nvPr/>
        </p:nvSpPr>
        <p:spPr bwMode="auto">
          <a:xfrm>
            <a:off x="304800" y="4419600"/>
            <a:ext cx="85344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A Click-to-Dial (CTD) service, where a user who is browsing on a web site that sells </a:t>
            </a:r>
            <a:r>
              <a:rPr lang="en-US" sz="1400" dirty="0" smtClean="0">
                <a:solidFill>
                  <a:srgbClr val="3C5790"/>
                </a:solidFill>
              </a:rPr>
              <a:t>“something ” can click </a:t>
            </a:r>
            <a:r>
              <a:rPr lang="en-US" sz="1400" dirty="0">
                <a:solidFill>
                  <a:srgbClr val="3C5790"/>
                </a:solidFill>
              </a:rPr>
              <a:t>on a “customer care” link and have the server automatically establish a call between that user and the customer-care center.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6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operation is based on the exchange of SIP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SIP request, together with all the responses associated with it, is called a transaction.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590800"/>
            <a:ext cx="29241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2" y="4876800"/>
            <a:ext cx="456247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Espace réservé du contenu 4"/>
          <p:cNvSpPr txBox="1">
            <a:spLocks/>
          </p:cNvSpPr>
          <p:nvPr/>
        </p:nvSpPr>
        <p:spPr bwMode="auto">
          <a:xfrm>
            <a:off x="304800" y="44196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3C5790"/>
                </a:solidFill>
              </a:rPr>
              <a:t>SIP defines response codes that are set to responses.</a:t>
            </a:r>
          </a:p>
        </p:txBody>
      </p:sp>
    </p:spTree>
    <p:extLst>
      <p:ext uri="{BB962C8B-B14F-4D97-AF65-F5344CB8AC3E}">
        <p14:creationId xmlns:p14="http://schemas.microsoft.com/office/powerpoint/2010/main" val="7113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RFC 3261 defines 6 types of SIP requests, so-called methods: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REGISTER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INVITE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ACK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CANCEL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BYE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OPTIONS</a:t>
            </a:r>
            <a:endParaRPr lang="en-US" sz="12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SIP extensions documented in other RFCs may </a:t>
            </a:r>
            <a:r>
              <a:rPr lang="en-US" sz="1400" dirty="0" smtClean="0">
                <a:solidFill>
                  <a:srgbClr val="3C5790"/>
                </a:solidFill>
              </a:rPr>
              <a:t>define </a:t>
            </a:r>
            <a:r>
              <a:rPr lang="en-US" sz="1400" dirty="0">
                <a:solidFill>
                  <a:srgbClr val="3C5790"/>
                </a:solidFill>
              </a:rPr>
              <a:t>additional methods.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REGISTER: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method is used by a User Agent in order to perform the registration procedure.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the UA to associate its public identity, the so-called Address of Record (AOR), to its current location, called Contact Address, </a:t>
            </a:r>
            <a:r>
              <a:rPr lang="en-US" sz="1400" dirty="0" smtClean="0">
                <a:solidFill>
                  <a:srgbClr val="3C5790"/>
                </a:solidFill>
              </a:rPr>
              <a:t>from which </a:t>
            </a:r>
            <a:r>
              <a:rPr lang="en-US" sz="1400" dirty="0">
                <a:solidFill>
                  <a:srgbClr val="3C5790"/>
                </a:solidFill>
              </a:rPr>
              <a:t>the IP address can be easily obtained.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52800"/>
            <a:ext cx="35528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4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INVITE: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 UAC generates an INVITE method in order to initiate a session with a UAS.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will contain the public identity, as a SIP URI, of the user to which the request is addressed in a field called Request-URI.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request can go directly from UAC to UAS, or may traverse one or more proxies, which can then assist in the routing of the request.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686175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SIP?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Type of Services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</a:t>
            </a:r>
            <a:r>
              <a:rPr lang="fr-CA" sz="1600" dirty="0" err="1" smtClean="0">
                <a:solidFill>
                  <a:srgbClr val="3C5790"/>
                </a:solidFill>
              </a:rPr>
              <a:t>Entities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SIP Services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Protocol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SIP Message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Session Description 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Standard APIs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JAIN SIP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JAIN SDP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RTP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INVITE transaction is the only transaction in SIP that uses a three-way handshake, as opposed to a two-way handshake used by the rest. 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8481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77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CANCEL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UAC generates a CANCEL request in order to cancel a pending request. The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CANCEL request is part of a different transaction, but it refers to the original transaction.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reception of a CANCEL request causes the UAs to stop processing the pending transaction.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CANCEL request is received for a transaction that is already completed, it has no effect.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657600"/>
            <a:ext cx="36480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59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BYE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BYE request is used to terminate a session.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a UAS receives a BYE request for an existing dialog, the UAS must terminate the session associated with that dialog.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200"/>
            <a:ext cx="3505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228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Protocol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OPTIONS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OPTIONS request allows a UA to query a server about its capabilities.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These capabilities include information about the supported methods, content types, extensions, codecs, and so 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276600"/>
            <a:ext cx="29622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83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2875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is a text-based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messages are divided into lines of characters.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line is a series of characters that is delimited with the two characters Carriage Return and Line Feed (CRLF).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two types of SIP messages: 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requests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responses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867150"/>
            <a:ext cx="139065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1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SIP requests, the start line is called a request line, and contains a method name, a Request-URI, and the protocol version, all them separated by a single space character.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Method </a:t>
            </a:r>
            <a:r>
              <a:rPr lang="en-US" sz="1400" dirty="0" smtClean="0">
                <a:solidFill>
                  <a:srgbClr val="3C5790"/>
                </a:solidFill>
              </a:rPr>
              <a:t>&lt;SP&gt;  </a:t>
            </a:r>
            <a:r>
              <a:rPr lang="en-US" sz="1400" dirty="0">
                <a:solidFill>
                  <a:srgbClr val="3C5790"/>
                </a:solidFill>
              </a:rPr>
              <a:t>Request-URI </a:t>
            </a:r>
            <a:r>
              <a:rPr lang="en-US" sz="1400" dirty="0" smtClean="0">
                <a:solidFill>
                  <a:srgbClr val="3C5790"/>
                </a:solidFill>
              </a:rPr>
              <a:t> &lt;SP&gt;  </a:t>
            </a:r>
            <a:r>
              <a:rPr lang="en-US" sz="1400" dirty="0">
                <a:solidFill>
                  <a:srgbClr val="3C5790"/>
                </a:solidFill>
              </a:rPr>
              <a:t>Protocol-version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933700"/>
            <a:ext cx="46386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04800" y="4953000"/>
            <a:ext cx="8534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In SIP responses, the start line is called a status line, and consists of the protocol version followed by a numeric status code and its associated reason phrase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Protocol-version &lt;SP&gt; Status-Code &lt;SP&gt; Reason-phrase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53125"/>
            <a:ext cx="141922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126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Header Fields are after the start line in requests and responses.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provide information about the request or response and about the body it contains.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header field consists of a </a:t>
            </a:r>
            <a:r>
              <a:rPr lang="en-US" sz="1400" dirty="0" smtClean="0">
                <a:solidFill>
                  <a:srgbClr val="3C5790"/>
                </a:solidFill>
              </a:rPr>
              <a:t>field </a:t>
            </a:r>
            <a:r>
              <a:rPr lang="en-US" sz="1400" dirty="0">
                <a:solidFill>
                  <a:srgbClr val="3C5790"/>
                </a:solidFill>
              </a:rPr>
              <a:t>name followed by a colon (:) and the field value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86075"/>
            <a:ext cx="19431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15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304800" y="2057400"/>
            <a:ext cx="8534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From header field indicates the logical identity of the initiator of the </a:t>
            </a:r>
            <a:r>
              <a:rPr lang="en-US" sz="1400" dirty="0" smtClean="0">
                <a:solidFill>
                  <a:srgbClr val="3C5790"/>
                </a:solidFill>
              </a:rPr>
              <a:t>request.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To header field specifies the logical recipient of the </a:t>
            </a:r>
            <a:r>
              <a:rPr lang="en-US" sz="1400" dirty="0" smtClean="0">
                <a:solidFill>
                  <a:srgbClr val="3C5790"/>
                </a:solidFill>
              </a:rPr>
              <a:t>request.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These </a:t>
            </a:r>
            <a:r>
              <a:rPr lang="en-US" sz="1400" dirty="0">
                <a:solidFill>
                  <a:srgbClr val="3C5790"/>
                </a:solidFill>
              </a:rPr>
              <a:t>logical </a:t>
            </a:r>
            <a:r>
              <a:rPr lang="en-US" sz="1400" dirty="0" smtClean="0">
                <a:solidFill>
                  <a:srgbClr val="3C5790"/>
                </a:solidFill>
              </a:rPr>
              <a:t>identities are </a:t>
            </a:r>
            <a:r>
              <a:rPr lang="en-US" sz="1400" dirty="0">
                <a:solidFill>
                  <a:srgbClr val="3C5790"/>
                </a:solidFill>
              </a:rPr>
              <a:t>typically expressed as a SIP URI.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Call-ID header field acts as a unique identifier to group together a series of messages.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generated by the UA as a combination of a random string and the UA ’ s host name or IP address.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combination of the To tag, From tag, and Call-ID completely identifies a dialog.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Call-ID must be the same for all requests and responses sent within a dialog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Via header field indicates the path taken by the request so far, and so expresses the path that should be followed in routing the responses.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07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16760"/>
            <a:ext cx="4876800" cy="44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736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228600" y="19812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Contact header field is generated by a UA, and provides a SIP URI that can be used to contact that specific instance of the UA for subsequent requests.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72926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8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SIP?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Session Initiation Protocol (SIP) is a signaling communications protocol, </a:t>
            </a:r>
            <a:r>
              <a:rPr lang="en-US" sz="1500" dirty="0" smtClean="0">
                <a:solidFill>
                  <a:srgbClr val="3C5790"/>
                </a:solidFill>
              </a:rPr>
              <a:t>used for </a:t>
            </a:r>
            <a:r>
              <a:rPr lang="en-US" sz="1500" dirty="0">
                <a:solidFill>
                  <a:srgbClr val="3C5790"/>
                </a:solidFill>
              </a:rPr>
              <a:t>controlling multimedia communication sessions such as voice and video calls over Internet Protocol (IP) networks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SIP has been developed and standardized in RFC 3261 under the auspices of the Internet Engineering Task Force (IETF).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SIP </a:t>
            </a:r>
            <a:r>
              <a:rPr lang="en-US" sz="1500" dirty="0">
                <a:solidFill>
                  <a:srgbClr val="3C5790"/>
                </a:solidFill>
              </a:rPr>
              <a:t>can be used for two-party (unicast) or multiparty (multicast) sessions.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protocol defines the messages that are sent between endpoints, which govern establishment, termination and other essential </a:t>
            </a:r>
            <a:r>
              <a:rPr lang="en-US" sz="1500" dirty="0" smtClean="0">
                <a:solidFill>
                  <a:srgbClr val="3C5790"/>
                </a:solidFill>
              </a:rPr>
              <a:t> elements </a:t>
            </a:r>
            <a:r>
              <a:rPr lang="en-US" sz="1500" dirty="0">
                <a:solidFill>
                  <a:srgbClr val="3C5790"/>
                </a:solidFill>
              </a:rPr>
              <a:t>of a </a:t>
            </a:r>
            <a:r>
              <a:rPr lang="en-US" sz="1500" dirty="0" smtClean="0">
                <a:solidFill>
                  <a:srgbClr val="3C5790"/>
                </a:solidFill>
              </a:rPr>
              <a:t>call.</a:t>
            </a: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228600" y="1905000"/>
            <a:ext cx="853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C5790"/>
                </a:solidFill>
              </a:rPr>
              <a:t>The Command Sequence (</a:t>
            </a:r>
            <a:r>
              <a:rPr lang="en-US" sz="1200" dirty="0" err="1">
                <a:solidFill>
                  <a:srgbClr val="3C5790"/>
                </a:solidFill>
              </a:rPr>
              <a:t>CSeq</a:t>
            </a:r>
            <a:r>
              <a:rPr lang="en-US" sz="1200" dirty="0">
                <a:solidFill>
                  <a:srgbClr val="3C5790"/>
                </a:solidFill>
              </a:rPr>
              <a:t>) header field consists of a sequence number and a method(Example: </a:t>
            </a:r>
            <a:r>
              <a:rPr lang="en-US" sz="1200" dirty="0" err="1">
                <a:solidFill>
                  <a:srgbClr val="3C5790"/>
                </a:solidFill>
              </a:rPr>
              <a:t>CSeq</a:t>
            </a:r>
            <a:r>
              <a:rPr lang="en-US" sz="1200" dirty="0">
                <a:solidFill>
                  <a:srgbClr val="3C5790"/>
                </a:solidFill>
              </a:rPr>
              <a:t>: 5 INVITE).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sequence number is used to order end-to-end requests within the same dialog.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A UA generating requests within a dialog must increment by 1 the value of the sequence number in all subsequent end-to-end requests it sends. 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>
                <a:solidFill>
                  <a:srgbClr val="3C5790"/>
                </a:solidFill>
              </a:rPr>
              <a:t>The ACK and CANCEL requests do not cause the sequence number to be incremented.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24199"/>
            <a:ext cx="3048000" cy="37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124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Message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8" name="Espace réservé du contenu 4"/>
          <p:cNvSpPr txBox="1">
            <a:spLocks/>
          </p:cNvSpPr>
          <p:nvPr/>
        </p:nvSpPr>
        <p:spPr bwMode="auto">
          <a:xfrm>
            <a:off x="228600" y="1905000"/>
            <a:ext cx="8534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SIP requests and responses may contain message bodies of different Internet media types.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 body in a SIP message is an SDP session description, but it may consist of any object, such as a photo or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qualify the message body, a number of SIP headers are defined: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Content-Type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Content-Length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Content-Encoding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Content-Disposition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4038600"/>
            <a:ext cx="18859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10000"/>
            <a:ext cx="19145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7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Session Description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SDP was originally conceived to describe multicast sessions on the </a:t>
            </a:r>
            <a:r>
              <a:rPr lang="en-US" sz="1400" dirty="0" err="1">
                <a:solidFill>
                  <a:srgbClr val="3C5790"/>
                </a:solidFill>
              </a:rPr>
              <a:t>MBone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SDP is used in many scenarios, including streaming, IP communications, and others.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SDP is specified in RFC 4566 and is rather a language for representing the key parameters that characterize a multimedia session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SDP is text based and an SDP message consists of a set of lines of text of the form: &lt;type&gt; = &lt;value&gt;. 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Session Description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>
                <a:solidFill>
                  <a:srgbClr val="3C5790"/>
                </a:solidFill>
              </a:rPr>
              <a:t>SDP message contains 3 levels of information: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Session-level description</a:t>
            </a:r>
            <a:r>
              <a:rPr lang="en-US" sz="1200" dirty="0">
                <a:solidFill>
                  <a:srgbClr val="3C5790"/>
                </a:solidFill>
              </a:rPr>
              <a:t> : contains lines that describe characteristics of the whole session.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Time description</a:t>
            </a:r>
            <a:r>
              <a:rPr lang="en-US" sz="1200" dirty="0">
                <a:solidFill>
                  <a:srgbClr val="3C5790"/>
                </a:solidFill>
              </a:rPr>
              <a:t>: contains lines indicating time-related aspects of the session.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Media </a:t>
            </a:r>
            <a:r>
              <a:rPr lang="en-US" sz="1200" b="1" dirty="0" smtClean="0">
                <a:solidFill>
                  <a:srgbClr val="3C5790"/>
                </a:solidFill>
              </a:rPr>
              <a:t>description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>
                <a:solidFill>
                  <a:srgbClr val="3C5790"/>
                </a:solidFill>
              </a:rPr>
              <a:t>contains lines that characterize the different media present in the session.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352800"/>
            <a:ext cx="3581400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43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Session Description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Tables bellow are from RFC 4566 , show the different types of lines for each level, indicating whether the </a:t>
            </a:r>
            <a:r>
              <a:rPr lang="en-US" sz="1400" dirty="0" smtClean="0">
                <a:solidFill>
                  <a:srgbClr val="3C5790"/>
                </a:solidFill>
              </a:rPr>
              <a:t>field </a:t>
            </a:r>
            <a:r>
              <a:rPr lang="en-US" sz="1400" dirty="0">
                <a:solidFill>
                  <a:srgbClr val="3C5790"/>
                </a:solidFill>
              </a:rPr>
              <a:t>is required (R) or optional (O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24200"/>
            <a:ext cx="2981325" cy="255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4200"/>
            <a:ext cx="2657475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9575"/>
            <a:ext cx="29337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58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Standard APIs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514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SIP Standard APIs: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SIP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SDP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Servlets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SIMPLE Instant Messaging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API for J2ME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SLEE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IMS API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OSA/PARLAY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PARLAY </a:t>
            </a:r>
            <a:r>
              <a:rPr lang="en-US" sz="1200" dirty="0" smtClean="0">
                <a:solidFill>
                  <a:srgbClr val="3C5790"/>
                </a:solidFill>
              </a:rPr>
              <a:t>X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9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Standard APIs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JAIN SIP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(Java APIs for Integrated Networks) SIP is a Java standard for a low-level SIP interface.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Its programming constructs represent low-level concepts such as messages</a:t>
            </a:r>
            <a:r>
              <a:rPr lang="en-US" sz="1200" dirty="0" smtClean="0">
                <a:solidFill>
                  <a:srgbClr val="3C5790"/>
                </a:solidFill>
              </a:rPr>
              <a:t>, headers</a:t>
            </a:r>
            <a:r>
              <a:rPr lang="en-US" sz="1200" dirty="0">
                <a:solidFill>
                  <a:srgbClr val="3C5790"/>
                </a:solidFill>
              </a:rPr>
              <a:t>, parameters, ports, and IP addresses.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SIP, being so low level, gives access to the full power in the SIP protocol and enables the creation of SIP applications of any type.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SIP is </a:t>
            </a:r>
            <a:r>
              <a:rPr lang="en-US" sz="1200" dirty="0" err="1">
                <a:solidFill>
                  <a:srgbClr val="3C5790"/>
                </a:solidFill>
              </a:rPr>
              <a:t>specifi</a:t>
            </a:r>
            <a:r>
              <a:rPr lang="en-US" sz="1200" dirty="0">
                <a:solidFill>
                  <a:srgbClr val="3C5790"/>
                </a:solidFill>
              </a:rPr>
              <a:t> </a:t>
            </a:r>
            <a:r>
              <a:rPr lang="en-US" sz="1200" dirty="0" err="1">
                <a:solidFill>
                  <a:srgbClr val="3C5790"/>
                </a:solidFill>
              </a:rPr>
              <a:t>ed</a:t>
            </a:r>
            <a:r>
              <a:rPr lang="en-US" sz="1200" dirty="0">
                <a:solidFill>
                  <a:srgbClr val="3C5790"/>
                </a:solidFill>
              </a:rPr>
              <a:t> in [JSR 032] under the Java Community Process (JCP).</a:t>
            </a:r>
            <a:r>
              <a:rPr lang="en-US" sz="1200" dirty="0" smtClean="0">
                <a:solidFill>
                  <a:srgbClr val="3C5790"/>
                </a:solidFill>
              </a:rPr>
              <a:t>1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JAIN SDP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programming almost always implies manipulation of SDP (Session Description Protocol) content.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JAIN SDP corresponds to [JSR 141].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9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Standard APIs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124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Servlets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SIP servlets API represents an interface to a Java container for SIP applications</a:t>
            </a:r>
            <a:r>
              <a:rPr lang="en-US" sz="1200" dirty="0" smtClean="0">
                <a:solidFill>
                  <a:srgbClr val="3C5790"/>
                </a:solidFill>
              </a:rPr>
              <a:t>, including </a:t>
            </a:r>
            <a:r>
              <a:rPr lang="en-US" sz="1200" dirty="0">
                <a:solidFill>
                  <a:srgbClr val="3C5790"/>
                </a:solidFill>
              </a:rPr>
              <a:t>the functional interface.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functional interface is a higher level than the one offered by JAIN SIP.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SIP servlets API is one of the most popular for creating server-side pure SIP applications.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SIP servlets API is </a:t>
            </a:r>
            <a:r>
              <a:rPr lang="en-US" sz="1200" dirty="0" smtClean="0">
                <a:solidFill>
                  <a:srgbClr val="3C5790"/>
                </a:solidFill>
              </a:rPr>
              <a:t>specified </a:t>
            </a:r>
            <a:r>
              <a:rPr lang="en-US" sz="1200" dirty="0">
                <a:solidFill>
                  <a:srgbClr val="3C5790"/>
                </a:solidFill>
              </a:rPr>
              <a:t>in [JSR 116</a:t>
            </a:r>
            <a:r>
              <a:rPr lang="en-US" sz="1200" dirty="0" smtClean="0">
                <a:solidFill>
                  <a:srgbClr val="3C5790"/>
                </a:solidFill>
              </a:rPr>
              <a:t>]. Version 1.1 </a:t>
            </a:r>
            <a:r>
              <a:rPr lang="en-US" sz="1200" dirty="0">
                <a:solidFill>
                  <a:srgbClr val="3C5790"/>
                </a:solidFill>
              </a:rPr>
              <a:t>is </a:t>
            </a:r>
            <a:r>
              <a:rPr lang="en-US" sz="1200" dirty="0" smtClean="0">
                <a:solidFill>
                  <a:srgbClr val="3C5790"/>
                </a:solidFill>
              </a:rPr>
              <a:t>under </a:t>
            </a:r>
            <a:r>
              <a:rPr lang="en-US" sz="1200" dirty="0">
                <a:solidFill>
                  <a:srgbClr val="3C5790"/>
                </a:solidFill>
              </a:rPr>
              <a:t>[JSR 289</a:t>
            </a:r>
            <a:r>
              <a:rPr lang="en-US" sz="1200" dirty="0" smtClean="0">
                <a:solidFill>
                  <a:srgbClr val="3C5790"/>
                </a:solidFill>
              </a:rPr>
              <a:t>].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SIP API for J2ME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[JSR 180] defines a multipurpose SIP API for the Java 2 Platform, Micro Edition.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enables SIP applications </a:t>
            </a:r>
            <a:r>
              <a:rPr lang="en-US" sz="1200" dirty="0" smtClean="0">
                <a:solidFill>
                  <a:srgbClr val="3C5790"/>
                </a:solidFill>
              </a:rPr>
              <a:t>to be executed in memory-limited terminals, specially targeted to mobile phones.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JAIN SLEE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JAIN </a:t>
            </a:r>
            <a:r>
              <a:rPr lang="en-US" sz="1200" dirty="0">
                <a:solidFill>
                  <a:srgbClr val="3C5790"/>
                </a:solidFill>
              </a:rPr>
              <a:t>SLEE is another Java standard ([JSR 22] and [JSR 240]) that defines just the interface to a container for carrier-grade telecommunication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5613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JAIN SIP is a Java API </a:t>
            </a:r>
            <a:r>
              <a:rPr lang="en-US" sz="1400" dirty="0" smtClean="0">
                <a:solidFill>
                  <a:srgbClr val="3C5790"/>
                </a:solidFill>
              </a:rPr>
              <a:t>specification </a:t>
            </a:r>
            <a:r>
              <a:rPr lang="en-US" sz="1400" dirty="0">
                <a:solidFill>
                  <a:srgbClr val="3C5790"/>
                </a:solidFill>
              </a:rPr>
              <a:t>for the Session Initiation Protocol.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developed for the J2SE environment, and provides application developers with a standardized interface for SIP services that are functionally compatible with the RFC 3261 </a:t>
            </a:r>
            <a:r>
              <a:rPr lang="en-US" sz="1400" dirty="0" smtClean="0">
                <a:solidFill>
                  <a:srgbClr val="3C5790"/>
                </a:solidFill>
              </a:rPr>
              <a:t>specification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JAIN SIP API mainly provides the application developer with an interface to: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Build </a:t>
            </a:r>
            <a:r>
              <a:rPr lang="en-US" sz="1200" dirty="0">
                <a:solidFill>
                  <a:srgbClr val="3C5790"/>
                </a:solidFill>
              </a:rPr>
              <a:t>and parse SIP messages.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 </a:t>
            </a:r>
            <a:r>
              <a:rPr lang="en-US" sz="1200" dirty="0">
                <a:solidFill>
                  <a:srgbClr val="3C5790"/>
                </a:solidFill>
              </a:rPr>
              <a:t>the transaction </a:t>
            </a:r>
            <a:r>
              <a:rPr lang="en-US" sz="1200" dirty="0" err="1">
                <a:solidFill>
                  <a:srgbClr val="3C5790"/>
                </a:solidFill>
              </a:rPr>
              <a:t>sublayer</a:t>
            </a:r>
            <a:r>
              <a:rPr lang="en-US" sz="1200" dirty="0">
                <a:solidFill>
                  <a:srgbClr val="3C5790"/>
                </a:solidFill>
              </a:rPr>
              <a:t> (i.e., send/receive messages </a:t>
            </a:r>
            <a:r>
              <a:rPr lang="en-US" sz="1200" dirty="0" err="1">
                <a:solidFill>
                  <a:srgbClr val="3C5790"/>
                </a:solidFill>
              </a:rPr>
              <a:t>statefully</a:t>
            </a:r>
            <a:r>
              <a:rPr lang="en-US" sz="1200" dirty="0">
                <a:solidFill>
                  <a:srgbClr val="3C5790"/>
                </a:solidFill>
              </a:rPr>
              <a:t>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 </a:t>
            </a:r>
            <a:r>
              <a:rPr lang="en-US" sz="1200" dirty="0">
                <a:solidFill>
                  <a:srgbClr val="3C5790"/>
                </a:solidFill>
              </a:rPr>
              <a:t>the transport </a:t>
            </a:r>
            <a:r>
              <a:rPr lang="en-US" sz="1200" dirty="0" err="1">
                <a:solidFill>
                  <a:srgbClr val="3C5790"/>
                </a:solidFill>
              </a:rPr>
              <a:t>sublayer</a:t>
            </a:r>
            <a:r>
              <a:rPr lang="en-US" sz="1200" dirty="0">
                <a:solidFill>
                  <a:srgbClr val="3C5790"/>
                </a:solidFill>
              </a:rPr>
              <a:t> (i.e., send/receive messages </a:t>
            </a:r>
            <a:r>
              <a:rPr lang="en-US" sz="1200" dirty="0" err="1">
                <a:solidFill>
                  <a:srgbClr val="3C5790"/>
                </a:solidFill>
              </a:rPr>
              <a:t>statelessly</a:t>
            </a:r>
            <a:r>
              <a:rPr lang="en-US" sz="1200" dirty="0">
                <a:solidFill>
                  <a:srgbClr val="3C5790"/>
                </a:solidFill>
              </a:rPr>
              <a:t>).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76675"/>
            <a:ext cx="3505200" cy="275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16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have been three versions of the JAIN SIP API.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first one (1.0) was based on SIP spec RFC 2543.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 one (1.1) was based on SIP spec RFC 3261.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latest JAIN SIP version is 1.2 incorporates some enhancements to the 1.1.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44196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36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SIP was originally designed by Henning 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err="1" smtClean="0">
                <a:solidFill>
                  <a:srgbClr val="3C5790"/>
                </a:solidFill>
              </a:rPr>
              <a:t>Schulzrinne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and Mark Handley in 1996.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protocol was standardized as RFC 2543 in 1999.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 November 2000, SIP was accepted as a 3GPP signaling protocol and permanent element of the IP Multimedia Subsystem (IMS) architecture for IP-based streaming multimedia services in cellular 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As of 2013, the latest version of the specification is RFC 3261, published in June 2002.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4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JAIN SIP architecture is based on a number of patterns: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Peer-provider </a:t>
            </a:r>
            <a:r>
              <a:rPr lang="en-US" sz="1200" dirty="0">
                <a:solidFill>
                  <a:srgbClr val="3C5790"/>
                </a:solidFill>
              </a:rPr>
              <a:t>pattern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Factory </a:t>
            </a:r>
            <a:r>
              <a:rPr lang="en-US" sz="1200" dirty="0">
                <a:solidFill>
                  <a:srgbClr val="3C5790"/>
                </a:solidFill>
              </a:rPr>
              <a:t>pattern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Event-listener </a:t>
            </a:r>
            <a:r>
              <a:rPr lang="en-US" sz="1200" dirty="0">
                <a:solidFill>
                  <a:srgbClr val="3C5790"/>
                </a:solidFill>
              </a:rPr>
              <a:t>pattern 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Peer-Provider Pattern: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 the case of JAIN SIP, the provider allows applications to send and receive SIP messages.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is represented by a Java interface called </a:t>
            </a:r>
            <a:r>
              <a:rPr lang="en-US" sz="1200" b="1" dirty="0" err="1">
                <a:solidFill>
                  <a:srgbClr val="3C5790"/>
                </a:solidFill>
              </a:rPr>
              <a:t>SipProvider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b="1" dirty="0" err="1">
                <a:solidFill>
                  <a:srgbClr val="3C5790"/>
                </a:solidFill>
              </a:rPr>
              <a:t>SipStack</a:t>
            </a:r>
            <a:r>
              <a:rPr lang="en-US" sz="1200" dirty="0">
                <a:solidFill>
                  <a:srgbClr val="3C5790"/>
                </a:solidFill>
              </a:rPr>
              <a:t> interface allows programmers to manage and </a:t>
            </a:r>
            <a:r>
              <a:rPr lang="en-US" sz="1200" dirty="0" smtClean="0">
                <a:solidFill>
                  <a:srgbClr val="3C5790"/>
                </a:solidFill>
              </a:rPr>
              <a:t>configure </a:t>
            </a:r>
            <a:r>
              <a:rPr lang="en-US" sz="1200" dirty="0">
                <a:solidFill>
                  <a:srgbClr val="3C5790"/>
                </a:solidFill>
              </a:rPr>
              <a:t>the underlying SIP stack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 </a:t>
            </a:r>
            <a:r>
              <a:rPr lang="en-US" sz="1200" b="1" dirty="0" err="1">
                <a:solidFill>
                  <a:srgbClr val="3C5790"/>
                </a:solidFill>
              </a:rPr>
              <a:t>ListeningPoint</a:t>
            </a:r>
            <a:r>
              <a:rPr lang="en-US" sz="1200" dirty="0">
                <a:solidFill>
                  <a:srgbClr val="3C5790"/>
                </a:solidFill>
              </a:rPr>
              <a:t> is a Java representation of the socket that a </a:t>
            </a:r>
            <a:r>
              <a:rPr lang="en-US" sz="1200" dirty="0" err="1">
                <a:solidFill>
                  <a:srgbClr val="3C5790"/>
                </a:solidFill>
              </a:rPr>
              <a:t>SipProvider</a:t>
            </a:r>
            <a:r>
              <a:rPr lang="en-US" sz="1200" dirty="0">
                <a:solidFill>
                  <a:srgbClr val="3C5790"/>
                </a:solidFill>
              </a:rPr>
              <a:t> messaging entity uses to send and receive messages.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773296"/>
            <a:ext cx="5086350" cy="485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5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Factory Pattern:</a:t>
            </a:r>
          </a:p>
          <a:p>
            <a:r>
              <a:rPr lang="en-US" sz="1200" dirty="0">
                <a:solidFill>
                  <a:srgbClr val="3C5790"/>
                </a:solidFill>
              </a:rPr>
              <a:t>A factory is an intermediary that encapsulates the method for accessing the SIP peer, and allows the application to obtain instances </a:t>
            </a:r>
            <a:r>
              <a:rPr lang="en-US" sz="1200" dirty="0" smtClean="0">
                <a:solidFill>
                  <a:srgbClr val="3C5790"/>
                </a:solidFill>
              </a:rPr>
              <a:t>of the </a:t>
            </a:r>
            <a:r>
              <a:rPr lang="en-US" sz="1200" dirty="0">
                <a:solidFill>
                  <a:srgbClr val="3C5790"/>
                </a:solidFill>
              </a:rPr>
              <a:t>peer implementation classes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 factory class in JAIN SIP is called </a:t>
            </a:r>
            <a:r>
              <a:rPr lang="en-US" sz="1200" b="1" dirty="0" err="1" smtClean="0">
                <a:solidFill>
                  <a:srgbClr val="3C5790"/>
                </a:solidFill>
              </a:rPr>
              <a:t>SipFactory</a:t>
            </a:r>
            <a:r>
              <a:rPr lang="en-US" sz="1200" b="1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and it’s singleton. 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95800"/>
            <a:ext cx="4543425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49" y="3048000"/>
            <a:ext cx="40481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551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Event-Listener Pattern: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This pattern represents occurrences of interest as events.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Each occurrence is represented by a Java object. 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When </a:t>
            </a:r>
            <a:r>
              <a:rPr lang="en-US" sz="1200" dirty="0">
                <a:solidFill>
                  <a:srgbClr val="3C5790"/>
                </a:solidFill>
              </a:rPr>
              <a:t>the SIP stack receives SIP messages (requests and responses) from the network, the </a:t>
            </a:r>
            <a:r>
              <a:rPr lang="en-US" sz="1200" b="1" dirty="0" err="1">
                <a:solidFill>
                  <a:srgbClr val="3C5790"/>
                </a:solidFill>
              </a:rPr>
              <a:t>SipProvider</a:t>
            </a:r>
            <a:r>
              <a:rPr lang="en-US" sz="1200" dirty="0">
                <a:solidFill>
                  <a:srgbClr val="3C5790"/>
                </a:solidFill>
              </a:rPr>
              <a:t> passes them as events on to the event </a:t>
            </a:r>
            <a:r>
              <a:rPr lang="en-US" sz="1200" dirty="0" smtClean="0">
                <a:solidFill>
                  <a:srgbClr val="3C5790"/>
                </a:solidFill>
              </a:rPr>
              <a:t>listener, which </a:t>
            </a:r>
            <a:r>
              <a:rPr lang="en-US" sz="1200" dirty="0">
                <a:solidFill>
                  <a:srgbClr val="3C5790"/>
                </a:solidFill>
              </a:rPr>
              <a:t>is called </a:t>
            </a:r>
            <a:r>
              <a:rPr lang="en-US" sz="1200" b="1" dirty="0" err="1">
                <a:solidFill>
                  <a:srgbClr val="3C5790"/>
                </a:solidFill>
              </a:rPr>
              <a:t>SipListener</a:t>
            </a:r>
            <a:r>
              <a:rPr lang="en-US" sz="1200" b="1" dirty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in the JAIN SIP case.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429000"/>
            <a:ext cx="32004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341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The application developer is responsible for implementing the methods in the </a:t>
            </a:r>
            <a:r>
              <a:rPr lang="en-US" sz="1200" dirty="0" err="1">
                <a:solidFill>
                  <a:srgbClr val="3C5790"/>
                </a:solidFill>
              </a:rPr>
              <a:t>SipListener</a:t>
            </a:r>
            <a:r>
              <a:rPr lang="en-US" sz="1200" dirty="0">
                <a:solidFill>
                  <a:srgbClr val="3C5790"/>
                </a:solidFill>
              </a:rPr>
              <a:t> interface.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These methods contain the code that processes the events fired by the </a:t>
            </a:r>
            <a:r>
              <a:rPr lang="en-US" sz="1200" dirty="0" err="1">
                <a:solidFill>
                  <a:srgbClr val="3C5790"/>
                </a:solidFill>
              </a:rPr>
              <a:t>SipProvider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Using </a:t>
            </a:r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dirty="0" err="1">
                <a:solidFill>
                  <a:srgbClr val="3C5790"/>
                </a:solidFill>
              </a:rPr>
              <a:t>SipProvider</a:t>
            </a:r>
            <a:r>
              <a:rPr lang="en-US" sz="1200" dirty="0">
                <a:solidFill>
                  <a:srgbClr val="3C5790"/>
                </a:solidFill>
              </a:rPr>
              <a:t> we can send messages for transmission into the network.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352800"/>
            <a:ext cx="4657725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0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A </a:t>
            </a:r>
            <a:r>
              <a:rPr lang="en-US" sz="1200" dirty="0" err="1">
                <a:solidFill>
                  <a:srgbClr val="3C5790"/>
                </a:solidFill>
              </a:rPr>
              <a:t>SipListener</a:t>
            </a:r>
            <a:r>
              <a:rPr lang="en-US" sz="1200" dirty="0">
                <a:solidFill>
                  <a:srgbClr val="3C5790"/>
                </a:solidFill>
              </a:rPr>
              <a:t> has to register with the </a:t>
            </a:r>
            <a:r>
              <a:rPr lang="en-US" sz="1200" dirty="0" err="1">
                <a:solidFill>
                  <a:srgbClr val="3C5790"/>
                </a:solidFill>
              </a:rPr>
              <a:t>SipProvider</a:t>
            </a:r>
            <a:r>
              <a:rPr lang="en-US" sz="1200" dirty="0">
                <a:solidFill>
                  <a:srgbClr val="3C5790"/>
                </a:solidFill>
              </a:rPr>
              <a:t> for the reception of SIP events.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2209800"/>
            <a:ext cx="45624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4400550"/>
            <a:ext cx="46291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9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JAIN SIP terminology, SIP messages that are sent by the application are simply called messages, whereas SIP messages received by the application are referred to as </a:t>
            </a:r>
            <a:r>
              <a:rPr lang="en-US" sz="1400" dirty="0" smtClean="0">
                <a:solidFill>
                  <a:srgbClr val="3C5790"/>
                </a:solidFill>
              </a:rPr>
              <a:t>events.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95600"/>
            <a:ext cx="351472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0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addition to </a:t>
            </a:r>
            <a:r>
              <a:rPr lang="en-US" sz="1400" dirty="0" err="1">
                <a:solidFill>
                  <a:srgbClr val="3C5790"/>
                </a:solidFill>
              </a:rPr>
              <a:t>SipFactory</a:t>
            </a:r>
            <a:r>
              <a:rPr lang="en-US" sz="1400" dirty="0">
                <a:solidFill>
                  <a:srgbClr val="3C5790"/>
                </a:solidFill>
              </a:rPr>
              <a:t>, the JAIN SIP API also defines three other factories: </a:t>
            </a:r>
            <a:r>
              <a:rPr lang="en-US" sz="1400" b="1" dirty="0" err="1">
                <a:solidFill>
                  <a:srgbClr val="3C5790"/>
                </a:solidFill>
              </a:rPr>
              <a:t>MessageFactory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HeaderFactory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AddressFactory</a:t>
            </a:r>
            <a:r>
              <a:rPr lang="en-US" sz="1400" dirty="0">
                <a:solidFill>
                  <a:srgbClr val="3C5790"/>
                </a:solidFill>
              </a:rPr>
              <a:t> 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application can invoke methods on these factories in order to create Java objects that implement useful functionality for the manipulation of SIP messages, headers, and addresses.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57625"/>
            <a:ext cx="46101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30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If we create a GUI application that is able to send/receive SIP messages we need to create separate layers.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514600"/>
            <a:ext cx="42862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4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Bellow we obtain the </a:t>
            </a:r>
            <a:r>
              <a:rPr lang="en-US" sz="1400" dirty="0" err="1" smtClean="0">
                <a:solidFill>
                  <a:srgbClr val="3C5790"/>
                </a:solidFill>
              </a:rPr>
              <a:t>SipFactory</a:t>
            </a:r>
            <a:r>
              <a:rPr lang="en-US" sz="1400" dirty="0" smtClean="0">
                <a:solidFill>
                  <a:srgbClr val="3C5790"/>
                </a:solidFill>
              </a:rPr>
              <a:t> instance and we create the SIP Stack implementations after setting SIP Stack properties.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Using the </a:t>
            </a:r>
            <a:r>
              <a:rPr lang="en-US" sz="1400" dirty="0" err="1" smtClean="0">
                <a:solidFill>
                  <a:srgbClr val="3C5790"/>
                </a:solidFill>
              </a:rPr>
              <a:t>SipStack</a:t>
            </a:r>
            <a:r>
              <a:rPr lang="en-US" sz="1400" dirty="0" smtClean="0">
                <a:solidFill>
                  <a:srgbClr val="3C5790"/>
                </a:solidFill>
              </a:rPr>
              <a:t> we can create the UDP/TCP </a:t>
            </a:r>
            <a:r>
              <a:rPr lang="en-US" sz="1400" dirty="0" err="1" smtClean="0">
                <a:solidFill>
                  <a:srgbClr val="3C5790"/>
                </a:solidFill>
              </a:rPr>
              <a:t>ListeningPoint</a:t>
            </a:r>
            <a:r>
              <a:rPr lang="en-US" sz="1400" dirty="0" smtClean="0">
                <a:solidFill>
                  <a:srgbClr val="3C5790"/>
                </a:solidFill>
              </a:rPr>
              <a:t> and the </a:t>
            </a:r>
            <a:r>
              <a:rPr lang="en-US" sz="1400" dirty="0" err="1" smtClean="0">
                <a:solidFill>
                  <a:srgbClr val="3C5790"/>
                </a:solidFill>
              </a:rPr>
              <a:t>SipProvider</a:t>
            </a:r>
            <a:r>
              <a:rPr lang="en-US" sz="1400" dirty="0" smtClean="0">
                <a:solidFill>
                  <a:srgbClr val="3C5790"/>
                </a:solidFill>
              </a:rPr>
              <a:t>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add the </a:t>
            </a:r>
            <a:r>
              <a:rPr lang="en-US" sz="1400" dirty="0" err="1" smtClean="0">
                <a:solidFill>
                  <a:srgbClr val="3C5790"/>
                </a:solidFill>
              </a:rPr>
              <a:t>SipListener</a:t>
            </a:r>
            <a:r>
              <a:rPr lang="en-US" sz="1400" dirty="0" smtClean="0">
                <a:solidFill>
                  <a:srgbClr val="3C5790"/>
                </a:solidFill>
              </a:rPr>
              <a:t> implementation to the </a:t>
            </a:r>
            <a:r>
              <a:rPr lang="en-US" sz="1400" dirty="0" err="1" smtClean="0">
                <a:solidFill>
                  <a:srgbClr val="3C5790"/>
                </a:solidFill>
              </a:rPr>
              <a:t>SipProvider</a:t>
            </a:r>
            <a:r>
              <a:rPr lang="en-US" sz="1400" dirty="0" smtClean="0">
                <a:solidFill>
                  <a:srgbClr val="3C5790"/>
                </a:solidFill>
              </a:rPr>
              <a:t> implementation(for catching SIP in/out messages).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3190875"/>
            <a:ext cx="6000750" cy="359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4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Type of 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962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Basic Session Management Services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voice/video </a:t>
            </a:r>
            <a:r>
              <a:rPr lang="en-US" sz="1200" dirty="0">
                <a:solidFill>
                  <a:srgbClr val="3C5790"/>
                </a:solidFill>
              </a:rPr>
              <a:t>communications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instant </a:t>
            </a:r>
            <a:r>
              <a:rPr lang="en-US" sz="1200" dirty="0">
                <a:solidFill>
                  <a:srgbClr val="3C5790"/>
                </a:solidFill>
              </a:rPr>
              <a:t>messaging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text </a:t>
            </a:r>
            <a:r>
              <a:rPr lang="en-US" sz="1200" dirty="0">
                <a:solidFill>
                  <a:srgbClr val="3C5790"/>
                </a:solidFill>
              </a:rPr>
              <a:t>over IP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peer-to-peer </a:t>
            </a:r>
            <a:r>
              <a:rPr lang="en-US" sz="1200" dirty="0">
                <a:solidFill>
                  <a:srgbClr val="3C5790"/>
                </a:solidFill>
              </a:rPr>
              <a:t>gaming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file </a:t>
            </a:r>
            <a:r>
              <a:rPr lang="en-US" sz="1200" dirty="0">
                <a:solidFill>
                  <a:srgbClr val="3C5790"/>
                </a:solidFill>
              </a:rPr>
              <a:t>transfer</a:t>
            </a:r>
          </a:p>
          <a:p>
            <a:r>
              <a:rPr lang="en-US" sz="1500" dirty="0">
                <a:solidFill>
                  <a:srgbClr val="3C5790"/>
                </a:solidFill>
              </a:rPr>
              <a:t>Enhanced Control Services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identification </a:t>
            </a:r>
            <a:r>
              <a:rPr lang="en-US" sz="1200" dirty="0">
                <a:solidFill>
                  <a:srgbClr val="3C5790"/>
                </a:solidFill>
              </a:rPr>
              <a:t>of a originator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call-forwarding</a:t>
            </a:r>
            <a:r>
              <a:rPr lang="en-US" sz="1200" dirty="0">
                <a:solidFill>
                  <a:srgbClr val="3C5790"/>
                </a:solidFill>
              </a:rPr>
              <a:t>, call-blocking, call-hold services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Media Services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voice </a:t>
            </a:r>
            <a:r>
              <a:rPr lang="en-US" sz="1200" dirty="0">
                <a:solidFill>
                  <a:srgbClr val="3C5790"/>
                </a:solidFill>
              </a:rPr>
              <a:t>mail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</a:t>
            </a:r>
            <a:r>
              <a:rPr lang="en-US" sz="1200" dirty="0" smtClean="0">
                <a:solidFill>
                  <a:srgbClr val="3C5790"/>
                </a:solidFill>
              </a:rPr>
              <a:t>usic  </a:t>
            </a:r>
            <a:r>
              <a:rPr lang="en-US" sz="1200" dirty="0">
                <a:solidFill>
                  <a:srgbClr val="3C5790"/>
                </a:solidFill>
              </a:rPr>
              <a:t>on hold, </a:t>
            </a:r>
            <a:r>
              <a:rPr lang="en-US" sz="1200" dirty="0" err="1">
                <a:solidFill>
                  <a:srgbClr val="3C5790"/>
                </a:solidFill>
              </a:rPr>
              <a:t>ringback</a:t>
            </a:r>
            <a:r>
              <a:rPr lang="en-US" sz="1200" dirty="0">
                <a:solidFill>
                  <a:srgbClr val="3C5790"/>
                </a:solidFill>
              </a:rPr>
              <a:t> tones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Conferencing Services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multipart </a:t>
            </a:r>
            <a:r>
              <a:rPr lang="en-US" sz="1200" dirty="0">
                <a:solidFill>
                  <a:srgbClr val="3C5790"/>
                </a:solidFill>
              </a:rPr>
              <a:t>call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dial-in</a:t>
            </a:r>
            <a:r>
              <a:rPr lang="en-US" sz="1200" dirty="0">
                <a:solidFill>
                  <a:srgbClr val="3C5790"/>
                </a:solidFill>
              </a:rPr>
              <a:t>, dial-out conferences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1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SIP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First we are sending SIP message from client1 and then from client2.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client 1 is using internally the port 5061 and protocol UDP.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</a:t>
            </a:r>
            <a:r>
              <a:rPr lang="en-US" sz="1400" dirty="0" smtClean="0">
                <a:solidFill>
                  <a:srgbClr val="3C5790"/>
                </a:solidFill>
              </a:rPr>
              <a:t>2 </a:t>
            </a:r>
            <a:r>
              <a:rPr lang="en-US" sz="1400" dirty="0">
                <a:solidFill>
                  <a:srgbClr val="3C5790"/>
                </a:solidFill>
              </a:rPr>
              <a:t>is using internally the port 5061 and protocol UDP.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76600"/>
            <a:ext cx="5686425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61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SDP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JAIN SDP is a very simple API that just allows us to encode and decode SDP content.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Like the JAIN SIP API, it is also based on the factory pattern.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defines a factory class called </a:t>
            </a:r>
            <a:r>
              <a:rPr lang="en-US" sz="1400" b="1" dirty="0" err="1">
                <a:solidFill>
                  <a:srgbClr val="3C5790"/>
                </a:solidFill>
              </a:rPr>
              <a:t>SdpFactory</a:t>
            </a:r>
            <a:r>
              <a:rPr lang="en-US" sz="1400" dirty="0">
                <a:solidFill>
                  <a:srgbClr val="3C5790"/>
                </a:solidFill>
              </a:rPr>
              <a:t> , and a number of interfaces that represent the key concepts in SDP.</a:t>
            </a:r>
          </a:p>
        </p:txBody>
      </p:sp>
    </p:spTree>
    <p:extLst>
      <p:ext uri="{BB962C8B-B14F-4D97-AF65-F5344CB8AC3E}">
        <p14:creationId xmlns:p14="http://schemas.microsoft.com/office/powerpoint/2010/main" val="38668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SDP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</a:t>
            </a:r>
            <a:r>
              <a:rPr lang="en-US" sz="1400" dirty="0">
                <a:solidFill>
                  <a:srgbClr val="3C5790"/>
                </a:solidFill>
              </a:rPr>
              <a:t>encode an SDP message, the following steps need to be followed: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 . Obtain an instance of the singleton </a:t>
            </a:r>
            <a:r>
              <a:rPr lang="en-US" sz="1400" dirty="0" err="1">
                <a:solidFill>
                  <a:srgbClr val="3C5790"/>
                </a:solidFill>
              </a:rPr>
              <a:t>SdpFactory</a:t>
            </a:r>
            <a:r>
              <a:rPr lang="en-US" sz="1400" dirty="0">
                <a:solidFill>
                  <a:srgbClr val="3C5790"/>
                </a:solidFill>
              </a:rPr>
              <a:t> class: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2 </a:t>
            </a:r>
            <a:r>
              <a:rPr lang="en-US" sz="1400" dirty="0">
                <a:solidFill>
                  <a:srgbClr val="3C5790"/>
                </a:solidFill>
              </a:rPr>
              <a:t>. Create an empty </a:t>
            </a:r>
            <a:r>
              <a:rPr lang="en-US" sz="1400" dirty="0" err="1">
                <a:solidFill>
                  <a:srgbClr val="3C5790"/>
                </a:solidFill>
              </a:rPr>
              <a:t>SessionDescription</a:t>
            </a:r>
            <a:r>
              <a:rPr lang="en-US" sz="1400" dirty="0">
                <a:solidFill>
                  <a:srgbClr val="3C5790"/>
                </a:solidFill>
              </a:rPr>
              <a:t> object: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3 </a:t>
            </a:r>
            <a:r>
              <a:rPr lang="en-US" sz="1400" dirty="0">
                <a:solidFill>
                  <a:srgbClr val="3C5790"/>
                </a:solidFill>
              </a:rPr>
              <a:t>. Create the lines I will want to include in the SDP message (e.g., a “ v=0 ”line):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4 </a:t>
            </a:r>
            <a:r>
              <a:rPr lang="en-US" sz="1400" dirty="0">
                <a:solidFill>
                  <a:srgbClr val="3C5790"/>
                </a:solidFill>
              </a:rPr>
              <a:t>. Add those lines to the </a:t>
            </a:r>
            <a:r>
              <a:rPr lang="en-US" sz="1400" dirty="0" err="1">
                <a:solidFill>
                  <a:srgbClr val="3C5790"/>
                </a:solidFill>
              </a:rPr>
              <a:t>SessionDescription</a:t>
            </a:r>
            <a:r>
              <a:rPr lang="en-US" sz="1400" dirty="0">
                <a:solidFill>
                  <a:srgbClr val="3C5790"/>
                </a:solidFill>
              </a:rPr>
              <a:t> by invoking the </a:t>
            </a:r>
            <a:r>
              <a:rPr lang="en-US" sz="1400" dirty="0" smtClean="0">
                <a:solidFill>
                  <a:srgbClr val="3C5790"/>
                </a:solidFill>
              </a:rPr>
              <a:t>appropriate “ </a:t>
            </a:r>
            <a:r>
              <a:rPr lang="en-US" sz="1400" dirty="0">
                <a:solidFill>
                  <a:srgbClr val="3C5790"/>
                </a:solidFill>
              </a:rPr>
              <a:t>setter ” method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54367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7" y="4267200"/>
            <a:ext cx="46101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763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JAIN SDP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5245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library used for encoding SDP </a:t>
            </a:r>
            <a:r>
              <a:rPr lang="en-US" sz="1400" dirty="0">
                <a:solidFill>
                  <a:srgbClr val="3C5790"/>
                </a:solidFill>
              </a:rPr>
              <a:t>message was </a:t>
            </a:r>
            <a:r>
              <a:rPr lang="en-US" sz="1400" b="1" dirty="0" smtClean="0">
                <a:solidFill>
                  <a:srgbClr val="3C5790"/>
                </a:solidFill>
              </a:rPr>
              <a:t>nist-sdp-1.0.jar.</a:t>
            </a:r>
            <a:endParaRPr lang="en-US" sz="1400" b="1" dirty="0">
              <a:solidFill>
                <a:srgbClr val="3C579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95600"/>
            <a:ext cx="69913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43450"/>
            <a:ext cx="5648325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29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RTP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Real-time Transport Protocol (RTP) is an Internet standard (STD 64,RFC 3550) for the transport of strict real-time data such as voice or video.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defines the concept of RTP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RTP session is identified by a transport address, and includes just one type of media.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typically runs on top of UDP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RTP was originally conceived to be used in the remit of multicast conferences in the Internet. 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2400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962400"/>
            <a:ext cx="38290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344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works independently of the type of session, or the media used, giving it flexibility.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It's an open standard, allowing multivendor support and integration.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can accommodate multiple users with differing capabilities.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Processing text messages puts a higher load on gateways.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features are still being developed, and many vendors have proprietary implementations of the protocol.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04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en.wikipedia.org/wiki/Session_Initiation_Protocol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Internet Multimedia Communications Using </a:t>
            </a:r>
            <a:r>
              <a:rPr lang="en-US" sz="1600" dirty="0" smtClean="0">
                <a:solidFill>
                  <a:schemeClr val="bg1"/>
                </a:solidFill>
              </a:rPr>
              <a:t>SIP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Multimedia communication is enabled in the Internet by IP-based application-level protocols.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are 2 types of protocols form the core of multimedia communication systems: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signaling protocols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>
                <a:solidFill>
                  <a:srgbClr val="3C5790"/>
                </a:solidFill>
              </a:rPr>
              <a:t>media transport </a:t>
            </a:r>
            <a:r>
              <a:rPr lang="en-US" sz="1200" dirty="0" smtClean="0">
                <a:solidFill>
                  <a:srgbClr val="3C5790"/>
                </a:solidFill>
              </a:rPr>
              <a:t>protocols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3581400"/>
            <a:ext cx="46482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29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Signaling: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core signaling protocol for multimedia communication is the Session Initiation Protocol.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works in with the Session Description Protocol.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SIP deals with the session-management issues</a:t>
            </a:r>
            <a:r>
              <a:rPr lang="en-US" sz="1200" dirty="0" smtClean="0">
                <a:solidFill>
                  <a:srgbClr val="3C5790"/>
                </a:solidFill>
              </a:rPr>
              <a:t>;.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SDP </a:t>
            </a:r>
            <a:r>
              <a:rPr lang="en-US" sz="1200" dirty="0">
                <a:solidFill>
                  <a:srgbClr val="3C5790"/>
                </a:solidFill>
              </a:rPr>
              <a:t>is responsible for session description.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SDP messages are transported in the body of SIP messages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SDP offers a generic mechanism to describe multimedia sessions.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50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core protocols used for media transport are: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Real-time </a:t>
            </a:r>
            <a:r>
              <a:rPr lang="en-US" sz="1200" dirty="0">
                <a:solidFill>
                  <a:srgbClr val="3C5790"/>
                </a:solidFill>
              </a:rPr>
              <a:t>Transport Protocol (RTP).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Message </a:t>
            </a:r>
            <a:r>
              <a:rPr lang="en-US" sz="1200" dirty="0">
                <a:solidFill>
                  <a:srgbClr val="3C5790"/>
                </a:solidFill>
              </a:rPr>
              <a:t>Session Relay Protocol (MSRP) 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Transmission </a:t>
            </a:r>
            <a:r>
              <a:rPr lang="en-US" sz="1200" dirty="0">
                <a:solidFill>
                  <a:srgbClr val="3C5790"/>
                </a:solidFill>
              </a:rPr>
              <a:t>Control Protocol (TCP) 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RTP is typically used to carry pure real-time </a:t>
            </a:r>
            <a:r>
              <a:rPr lang="en-US" sz="1500" dirty="0" smtClean="0">
                <a:solidFill>
                  <a:srgbClr val="3C5790"/>
                </a:solidFill>
              </a:rPr>
              <a:t>media, such </a:t>
            </a:r>
            <a:r>
              <a:rPr lang="en-US" sz="1500" dirty="0">
                <a:solidFill>
                  <a:srgbClr val="3C5790"/>
                </a:solidFill>
              </a:rPr>
              <a:t>as voice or video.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0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SIP </a:t>
            </a:r>
            <a:r>
              <a:rPr lang="fr-CA" dirty="0" err="1" smtClean="0">
                <a:solidFill>
                  <a:schemeClr val="bg1"/>
                </a:solidFill>
              </a:rPr>
              <a:t>Entities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SIP basically solves two key aspects in IP multimedia communications: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Session </a:t>
            </a:r>
            <a:r>
              <a:rPr lang="en-US" sz="1200" dirty="0">
                <a:solidFill>
                  <a:srgbClr val="3C5790"/>
                </a:solidFill>
              </a:rPr>
              <a:t>setup, modification, and termination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Location </a:t>
            </a:r>
            <a:r>
              <a:rPr lang="en-US" sz="1200" dirty="0">
                <a:solidFill>
                  <a:srgbClr val="3C5790"/>
                </a:solidFill>
              </a:rPr>
              <a:t>of users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SIP specifications define a number of SIP elements as part of the SIP architecture: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User </a:t>
            </a:r>
            <a:r>
              <a:rPr lang="en-US" sz="1200" dirty="0">
                <a:solidFill>
                  <a:srgbClr val="3C5790"/>
                </a:solidFill>
              </a:rPr>
              <a:t>Agents (UAs)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Registrars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Proxies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Back-to-Back </a:t>
            </a:r>
            <a:r>
              <a:rPr lang="en-US" sz="1200" dirty="0">
                <a:solidFill>
                  <a:srgbClr val="3C5790"/>
                </a:solidFill>
              </a:rPr>
              <a:t>User Agents (B2BUAs)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92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9391</TotalTime>
  <Words>3209</Words>
  <Application>Microsoft Office PowerPoint</Application>
  <PresentationFormat>On-screen Show (4:3)</PresentationFormat>
  <Paragraphs>310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143</vt:lpstr>
      <vt:lpstr>SIP</vt:lpstr>
      <vt:lpstr>Contents</vt:lpstr>
      <vt:lpstr>What is SIP?</vt:lpstr>
      <vt:lpstr>History</vt:lpstr>
      <vt:lpstr>Type of Services</vt:lpstr>
      <vt:lpstr>Architecture</vt:lpstr>
      <vt:lpstr>Architecture (cont.)</vt:lpstr>
      <vt:lpstr>Architecture (cont.)</vt:lpstr>
      <vt:lpstr>SIP Entities</vt:lpstr>
      <vt:lpstr>SIP Entities (cont.)</vt:lpstr>
      <vt:lpstr>SIP Entities (cont.)</vt:lpstr>
      <vt:lpstr>SIP Entities (cont.)</vt:lpstr>
      <vt:lpstr>SIP Entities (cont.)</vt:lpstr>
      <vt:lpstr>SIP Entities (cont.)</vt:lpstr>
      <vt:lpstr>SIP Services</vt:lpstr>
      <vt:lpstr>SIP Protocol</vt:lpstr>
      <vt:lpstr>SIP Protocol (cont.)</vt:lpstr>
      <vt:lpstr>SIP Protocol (cont.)</vt:lpstr>
      <vt:lpstr>SIP Protocol (cont.)</vt:lpstr>
      <vt:lpstr>SIP Protocol (cont.)</vt:lpstr>
      <vt:lpstr>SIP Protocol (cont.)</vt:lpstr>
      <vt:lpstr>SIP Protocol (cont.)</vt:lpstr>
      <vt:lpstr>SIP Protocol (cont.)</vt:lpstr>
      <vt:lpstr>SIP Message</vt:lpstr>
      <vt:lpstr>SIP Message (cont.)</vt:lpstr>
      <vt:lpstr>SIP Message (cont.)</vt:lpstr>
      <vt:lpstr>SIP Message (cont.)</vt:lpstr>
      <vt:lpstr>SIP Message (cont.)</vt:lpstr>
      <vt:lpstr>SIP Message (cont.)</vt:lpstr>
      <vt:lpstr>SIP Message (cont.)</vt:lpstr>
      <vt:lpstr>SIP Message (cont.)</vt:lpstr>
      <vt:lpstr>Session Description</vt:lpstr>
      <vt:lpstr>Session Description (cont.)</vt:lpstr>
      <vt:lpstr>Session Description (cont.)</vt:lpstr>
      <vt:lpstr>Standard APIs</vt:lpstr>
      <vt:lpstr>Standard APIs (cont.)</vt:lpstr>
      <vt:lpstr>Standard APIs (cont.)</vt:lpstr>
      <vt:lpstr>JAIN SIP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SIP (cont.)</vt:lpstr>
      <vt:lpstr>JAIN SDP </vt:lpstr>
      <vt:lpstr>JAIN SDP (cont.) </vt:lpstr>
      <vt:lpstr>JAIN SDP (cont.) </vt:lpstr>
      <vt:lpstr>RTP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1137</cp:revision>
  <dcterms:created xsi:type="dcterms:W3CDTF">2012-04-12T06:19:17Z</dcterms:created>
  <dcterms:modified xsi:type="dcterms:W3CDTF">2015-01-03T13:55:39Z</dcterms:modified>
</cp:coreProperties>
</file>