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74" r:id="rId6"/>
    <p:sldId id="376" r:id="rId7"/>
    <p:sldId id="377" r:id="rId8"/>
    <p:sldId id="375" r:id="rId9"/>
    <p:sldId id="373" r:id="rId10"/>
    <p:sldId id="38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6" r:id="rId19"/>
    <p:sldId id="385" r:id="rId20"/>
    <p:sldId id="300" r:id="rId21"/>
    <p:sldId id="259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03/02/2015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03/02/2015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03/02/2015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03/02/2015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03/02/2015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03/02/2015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Selenium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Using </a:t>
            </a:r>
            <a:r>
              <a:rPr lang="en-US" sz="1400" dirty="0" err="1" smtClean="0">
                <a:solidFill>
                  <a:srgbClr val="3C5790"/>
                </a:solidFill>
              </a:rPr>
              <a:t>XPath</a:t>
            </a:r>
            <a:r>
              <a:rPr lang="en-US" sz="1400" dirty="0" smtClean="0">
                <a:solidFill>
                  <a:srgbClr val="3C5790"/>
                </a:solidFill>
              </a:rPr>
              <a:t>/DOM/IDs for automating UI tests with exact position of objects.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Synchronizing the script with the mouse and keyboard related commands.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Commands for synchronization of the script execution.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Contains record and playback facility.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main actor in starting the testing is the </a:t>
            </a:r>
            <a:r>
              <a:rPr lang="en-US" sz="1400" b="1" dirty="0" err="1" smtClean="0">
                <a:solidFill>
                  <a:srgbClr val="3C5790"/>
                </a:solidFill>
              </a:rPr>
              <a:t>WebDriver</a:t>
            </a:r>
            <a:r>
              <a:rPr lang="en-US" sz="1400" dirty="0" smtClean="0">
                <a:solidFill>
                  <a:srgbClr val="3C5790"/>
                </a:solidFill>
              </a:rPr>
              <a:t> interface and it's implementations.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62400"/>
            <a:ext cx="6019800" cy="249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657475"/>
            <a:ext cx="40386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HTML codepage contains different types of </a:t>
            </a:r>
            <a:r>
              <a:rPr lang="en-US" sz="1400" dirty="0" err="1" smtClean="0">
                <a:solidFill>
                  <a:srgbClr val="3C5790"/>
                </a:solidFill>
              </a:rPr>
              <a:t>WebElements</a:t>
            </a:r>
            <a:r>
              <a:rPr lang="en-US" sz="1400" dirty="0" smtClean="0">
                <a:solidFill>
                  <a:srgbClr val="3C5790"/>
                </a:solidFill>
              </a:rPr>
              <a:t> such as: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&lt;html&gt;, &lt;body&gt;, &lt;form&gt;, &lt;label&gt;, &lt;input&gt;, &lt;a&gt;.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WebElement</a:t>
            </a:r>
            <a:r>
              <a:rPr lang="en-US" sz="1400" dirty="0" smtClean="0">
                <a:solidFill>
                  <a:srgbClr val="3C5790"/>
                </a:solidFill>
              </a:rPr>
              <a:t> can be retrieved using the </a:t>
            </a:r>
            <a:r>
              <a:rPr lang="en-US" sz="1400" b="1" dirty="0" err="1" smtClean="0">
                <a:solidFill>
                  <a:srgbClr val="3C5790"/>
                </a:solidFill>
              </a:rPr>
              <a:t>findElement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abstract class </a:t>
            </a:r>
            <a:r>
              <a:rPr lang="en-US" sz="1400" b="1" dirty="0" smtClean="0">
                <a:solidFill>
                  <a:srgbClr val="3C5790"/>
                </a:solidFill>
              </a:rPr>
              <a:t>By</a:t>
            </a:r>
            <a:r>
              <a:rPr lang="en-US" sz="1400" dirty="0" smtClean="0">
                <a:solidFill>
                  <a:srgbClr val="3C5790"/>
                </a:solidFill>
              </a:rPr>
              <a:t> is useful in creating By instances.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By methods: id, </a:t>
            </a:r>
            <a:r>
              <a:rPr lang="en-US" sz="1400" dirty="0" err="1" smtClean="0">
                <a:solidFill>
                  <a:srgbClr val="3C5790"/>
                </a:solidFill>
              </a:rPr>
              <a:t>tagName</a:t>
            </a:r>
            <a:r>
              <a:rPr lang="en-US" sz="1400" dirty="0" smtClean="0">
                <a:solidFill>
                  <a:srgbClr val="3C5790"/>
                </a:solidFill>
              </a:rPr>
              <a:t>, name, </a:t>
            </a:r>
            <a:r>
              <a:rPr lang="en-US" sz="1400" dirty="0" err="1" smtClean="0">
                <a:solidFill>
                  <a:srgbClr val="3C5790"/>
                </a:solidFill>
              </a:rPr>
              <a:t>cssSelector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className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linkText</a:t>
            </a:r>
            <a:r>
              <a:rPr lang="ro-RO" sz="1400" dirty="0" smtClean="0">
                <a:solidFill>
                  <a:srgbClr val="3C5790"/>
                </a:solidFill>
              </a:rPr>
              <a:t>. partialLinkText, xpath.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getAttribute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can be executed on all </a:t>
            </a:r>
            <a:r>
              <a:rPr lang="en-US" sz="1400" dirty="0" err="1" smtClean="0">
                <a:solidFill>
                  <a:srgbClr val="3C5790"/>
                </a:solidFill>
              </a:rPr>
              <a:t>WebElements</a:t>
            </a:r>
            <a:r>
              <a:rPr lang="en-US" sz="1400" dirty="0" smtClean="0">
                <a:solidFill>
                  <a:srgbClr val="3C5790"/>
                </a:solidFill>
              </a:rPr>
              <a:t> and retrieves the attribute value.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sendKeys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action is applicable for textbox or </a:t>
            </a:r>
            <a:r>
              <a:rPr lang="en-US" sz="1400" dirty="0" err="1" smtClean="0">
                <a:solidFill>
                  <a:srgbClr val="3C5790"/>
                </a:solidFill>
              </a:rPr>
              <a:t>textarea</a:t>
            </a:r>
            <a:r>
              <a:rPr lang="en-US" sz="1400" dirty="0" smtClean="0">
                <a:solidFill>
                  <a:srgbClr val="3C5790"/>
                </a:solidFill>
              </a:rPr>
              <a:t> HTML elements. This is used to type text into the textbox.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API syntax looks like: void </a:t>
            </a:r>
            <a:r>
              <a:rPr lang="en-US" sz="1400" dirty="0" err="1" smtClean="0">
                <a:solidFill>
                  <a:srgbClr val="3C5790"/>
                </a:solidFill>
              </a:rPr>
              <a:t>sendKeys</a:t>
            </a:r>
            <a:r>
              <a:rPr lang="en-US" sz="1400" dirty="0" smtClean="0">
                <a:solidFill>
                  <a:srgbClr val="3C5790"/>
                </a:solidFill>
              </a:rPr>
              <a:t>(</a:t>
            </a:r>
            <a:r>
              <a:rPr lang="en-US" sz="1400" dirty="0" err="1" smtClean="0">
                <a:solidFill>
                  <a:srgbClr val="3C5790"/>
                </a:solidFill>
              </a:rPr>
              <a:t>java.lang.CharSequence</a:t>
            </a:r>
            <a:r>
              <a:rPr lang="en-US" sz="1400" dirty="0" smtClean="0">
                <a:solidFill>
                  <a:srgbClr val="3C5790"/>
                </a:solidFill>
              </a:rPr>
              <a:t> ... </a:t>
            </a:r>
            <a:r>
              <a:rPr lang="en-US" sz="1400" dirty="0" err="1" smtClean="0">
                <a:solidFill>
                  <a:srgbClr val="3C5790"/>
                </a:solidFill>
              </a:rPr>
              <a:t>keysToSend</a:t>
            </a:r>
            <a:r>
              <a:rPr lang="en-US" sz="1400" dirty="0" smtClean="0">
                <a:solidFill>
                  <a:srgbClr val="3C5790"/>
                </a:solidFill>
              </a:rPr>
              <a:t>)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If we want to type special keys like: Backspace, Enter, Tab, Shift, etc we can use the </a:t>
            </a:r>
            <a:r>
              <a:rPr lang="en-US" sz="1400" b="1" dirty="0" smtClean="0">
                <a:solidFill>
                  <a:srgbClr val="3C5790"/>
                </a:solidFill>
              </a:rPr>
              <a:t>Keys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enum</a:t>
            </a:r>
            <a:r>
              <a:rPr lang="en-US" sz="1400" dirty="0" smtClean="0">
                <a:solidFill>
                  <a:srgbClr val="3C5790"/>
                </a:solidFill>
              </a:rPr>
              <a:t> class from </a:t>
            </a:r>
            <a:r>
              <a:rPr lang="en-US" sz="1400" dirty="0" err="1" smtClean="0">
                <a:solidFill>
                  <a:srgbClr val="3C5790"/>
                </a:solidFill>
              </a:rPr>
              <a:t>WebDriver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114800"/>
            <a:ext cx="46196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clear()</a:t>
            </a:r>
            <a:r>
              <a:rPr lang="en-US" sz="1400" dirty="0" smtClean="0">
                <a:solidFill>
                  <a:srgbClr val="3C5790"/>
                </a:solidFill>
              </a:rPr>
              <a:t> action is similar to </a:t>
            </a:r>
            <a:r>
              <a:rPr lang="en-US" sz="1400" dirty="0" err="1" smtClean="0">
                <a:solidFill>
                  <a:srgbClr val="3C5790"/>
                </a:solidFill>
              </a:rPr>
              <a:t>sendKeys</a:t>
            </a:r>
            <a:r>
              <a:rPr lang="en-US" sz="1400" dirty="0" smtClean="0">
                <a:solidFill>
                  <a:srgbClr val="3C5790"/>
                </a:solidFill>
              </a:rPr>
              <a:t>() method which is applicable to textbox and </a:t>
            </a:r>
            <a:r>
              <a:rPr lang="en-US" sz="1400" dirty="0" err="1" smtClean="0">
                <a:solidFill>
                  <a:srgbClr val="3C5790"/>
                </a:solidFill>
              </a:rPr>
              <a:t>textarea</a:t>
            </a:r>
            <a:r>
              <a:rPr lang="en-US" sz="1400" dirty="0" smtClean="0">
                <a:solidFill>
                  <a:srgbClr val="3C5790"/>
                </a:solidFill>
              </a:rPr>
              <a:t> elements.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is used to erase the text that is entered in a </a:t>
            </a:r>
            <a:r>
              <a:rPr lang="en-US" sz="1400" dirty="0" err="1" smtClean="0">
                <a:solidFill>
                  <a:srgbClr val="3C5790"/>
                </a:solidFill>
              </a:rPr>
              <a:t>WebElement</a:t>
            </a:r>
            <a:r>
              <a:rPr lang="en-US" sz="1400" dirty="0" smtClean="0">
                <a:solidFill>
                  <a:srgbClr val="3C5790"/>
                </a:solidFill>
              </a:rPr>
              <a:t> using the </a:t>
            </a:r>
            <a:r>
              <a:rPr lang="en-US" sz="1400" dirty="0" err="1" smtClean="0">
                <a:solidFill>
                  <a:srgbClr val="3C5790"/>
                </a:solidFill>
              </a:rPr>
              <a:t>sendKeys</a:t>
            </a:r>
            <a:r>
              <a:rPr lang="en-US" sz="1400" dirty="0" smtClean="0">
                <a:solidFill>
                  <a:srgbClr val="3C5790"/>
                </a:solidFill>
              </a:rPr>
              <a:t>() method.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submit()</a:t>
            </a:r>
            <a:r>
              <a:rPr lang="en-US" sz="1400" dirty="0" smtClean="0">
                <a:solidFill>
                  <a:srgbClr val="3C5790"/>
                </a:solidFill>
              </a:rPr>
              <a:t> action can be taken on a form or an element </a:t>
            </a:r>
            <a:r>
              <a:rPr lang="en-US" sz="1400" dirty="0" err="1" smtClean="0">
                <a:solidFill>
                  <a:srgbClr val="3C5790"/>
                </a:solidFill>
              </a:rPr>
              <a:t>inshide</a:t>
            </a:r>
            <a:r>
              <a:rPr lang="en-US" sz="1400" dirty="0" smtClean="0">
                <a:solidFill>
                  <a:srgbClr val="3C5790"/>
                </a:solidFill>
              </a:rPr>
              <a:t> a </a:t>
            </a:r>
            <a:r>
              <a:rPr lang="en-US" sz="1400" dirty="0" err="1" smtClean="0">
                <a:solidFill>
                  <a:srgbClr val="3C5790"/>
                </a:solidFill>
              </a:rPr>
              <a:t>fostm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is used to submit a form of a web page to the server hosting the web application.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we try to execute submit() on a form element that is not present the </a:t>
            </a:r>
            <a:r>
              <a:rPr lang="en-US" sz="1400" b="1" dirty="0" err="1" smtClean="0">
                <a:solidFill>
                  <a:srgbClr val="3C5790"/>
                </a:solidFill>
              </a:rPr>
              <a:t>NoSuchElementException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exception will be thrown.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05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getCssValue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can be use to retrieve </a:t>
            </a:r>
            <a:r>
              <a:rPr lang="en-US" sz="1400" dirty="0" err="1" smtClean="0">
                <a:solidFill>
                  <a:srgbClr val="3C5790"/>
                </a:solidFill>
              </a:rPr>
              <a:t>css</a:t>
            </a:r>
            <a:r>
              <a:rPr lang="en-US" sz="1400" dirty="0" smtClean="0">
                <a:solidFill>
                  <a:srgbClr val="3C5790"/>
                </a:solidFill>
              </a:rPr>
              <a:t> properties.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getLocation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will return the relative position of an element where it's rendered on the web page.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getSize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can also be applied on all the visible components of HTML. It will return the width and height of the rendered </a:t>
            </a:r>
            <a:r>
              <a:rPr lang="en-US" sz="1400" dirty="0" err="1" smtClean="0">
                <a:solidFill>
                  <a:srgbClr val="3C5790"/>
                </a:solidFill>
              </a:rPr>
              <a:t>WebElement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getText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can be taken on all the </a:t>
            </a:r>
            <a:r>
              <a:rPr lang="en-US" sz="1400" dirty="0" err="1" smtClean="0">
                <a:solidFill>
                  <a:srgbClr val="3C5790"/>
                </a:solidFill>
              </a:rPr>
              <a:t>WebElements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getTagName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can be taken on all the </a:t>
            </a:r>
            <a:r>
              <a:rPr lang="en-US" sz="1400" dirty="0" err="1" smtClean="0">
                <a:solidFill>
                  <a:srgbClr val="3C5790"/>
                </a:solidFill>
              </a:rPr>
              <a:t>WebElements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isDisplayed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verifies if an element is displayed on the web page.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isEnabled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verifies if an element is enabled on the web page.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isSelected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verifies if an element is selected like radio button, options in select, checkbox.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WebDriver</a:t>
            </a:r>
            <a:r>
              <a:rPr lang="en-US" sz="1400" dirty="0" smtClean="0">
                <a:solidFill>
                  <a:srgbClr val="3C5790"/>
                </a:solidFill>
              </a:rPr>
              <a:t> can perform multiple actions at the same time using the </a:t>
            </a:r>
            <a:r>
              <a:rPr lang="en-US" sz="1400" b="1" dirty="0" smtClean="0">
                <a:solidFill>
                  <a:srgbClr val="3C5790"/>
                </a:solidFill>
              </a:rPr>
              <a:t>Actions</a:t>
            </a:r>
            <a:r>
              <a:rPr lang="en-US" sz="1400" dirty="0" smtClean="0">
                <a:solidFill>
                  <a:srgbClr val="3C5790"/>
                </a:solidFill>
              </a:rPr>
              <a:t> class to group all actions.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moveByOffset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is used to move the mouse from its current position to another point on the web page.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click()</a:t>
            </a:r>
            <a:r>
              <a:rPr lang="en-US" sz="1400" dirty="0" smtClean="0">
                <a:solidFill>
                  <a:srgbClr val="3C5790"/>
                </a:solidFill>
              </a:rPr>
              <a:t> method is used to simulate the left-click of mouse at its current point of location.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Keyboard interactions methods: </a:t>
            </a:r>
            <a:r>
              <a:rPr lang="en-US" sz="1400" b="1" dirty="0" err="1" smtClean="0">
                <a:solidFill>
                  <a:srgbClr val="3C5790"/>
                </a:solidFill>
              </a:rPr>
              <a:t>keyUp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keyDown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sendKeys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 </a:t>
            </a:r>
            <a:r>
              <a:rPr lang="en-US" sz="1400" b="1" dirty="0" err="1" smtClean="0">
                <a:solidFill>
                  <a:srgbClr val="3C5790"/>
                </a:solidFill>
              </a:rPr>
              <a:t>IllegalArgumentException</a:t>
            </a:r>
            <a:r>
              <a:rPr lang="en-US" sz="1400" dirty="0" smtClean="0">
                <a:solidFill>
                  <a:srgbClr val="3C5790"/>
                </a:solidFill>
              </a:rPr>
              <a:t> is thrown when the </a:t>
            </a:r>
            <a:r>
              <a:rPr lang="en-US" sz="1400" dirty="0" err="1" smtClean="0">
                <a:solidFill>
                  <a:srgbClr val="3C5790"/>
                </a:solidFill>
              </a:rPr>
              <a:t>passe</a:t>
            </a:r>
            <a:r>
              <a:rPr lang="ro-RO" sz="1400" dirty="0" smtClean="0">
                <a:solidFill>
                  <a:srgbClr val="3C5790"/>
                </a:solidFill>
              </a:rPr>
              <a:t>s</a:t>
            </a:r>
            <a:r>
              <a:rPr lang="en-US" sz="1400" dirty="0" smtClean="0">
                <a:solidFill>
                  <a:srgbClr val="3C5790"/>
                </a:solidFill>
              </a:rPr>
              <a:t> key isn't one of the Shift, Ctrl and Alt keys.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038600"/>
            <a:ext cx="37719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352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clickAndHold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is another method that left-clicks on an element and holds it without releasing the left button of the mouse.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method will be useful when executing operations such as drag-and-drop.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release()</a:t>
            </a:r>
            <a:r>
              <a:rPr lang="en-US" sz="1400" dirty="0" smtClean="0">
                <a:solidFill>
                  <a:srgbClr val="3C5790"/>
                </a:solidFill>
              </a:rPr>
              <a:t> method is the one that can release the left mouse button.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moveToElement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is another method that helps to move the mouse cursor.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dragAndDropBy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will drag a target element by X and Y offsets.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dragAndDrop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will drag a source element to a target element.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doubleClick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emulates the double click mouse.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contextClick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is similar to right click mouse.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Selenium Grid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Selenium </a:t>
            </a:r>
            <a:r>
              <a:rPr lang="en-US" sz="1400" dirty="0" smtClean="0">
                <a:solidFill>
                  <a:srgbClr val="3C5790"/>
                </a:solidFill>
              </a:rPr>
              <a:t>Grid is a version of Selenium that allows teams to set up a number of Selenium instances and then have once central point to send </a:t>
            </a:r>
            <a:r>
              <a:rPr lang="en-US" sz="1400" dirty="0" smtClean="0">
                <a:solidFill>
                  <a:srgbClr val="3C5790"/>
                </a:solidFill>
              </a:rPr>
              <a:t>Selenium commands.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Selenium Grid allows to call specific browser on specific platform on a specific platform.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971800"/>
            <a:ext cx="55721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Selenium Grid(cont</a:t>
            </a:r>
            <a:r>
              <a:rPr lang="ro-RO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Selenium Grid have central point that acts as hub and server nodes sends commands.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Selenium Grid can be started with "</a:t>
            </a:r>
            <a:r>
              <a:rPr lang="en-US" sz="1400" b="1" dirty="0" smtClean="0">
                <a:solidFill>
                  <a:srgbClr val="3C5790"/>
                </a:solidFill>
              </a:rPr>
              <a:t>-role hub</a:t>
            </a:r>
            <a:r>
              <a:rPr lang="en-US" sz="1400" dirty="0" smtClean="0">
                <a:solidFill>
                  <a:srgbClr val="3C5790"/>
                </a:solidFill>
              </a:rPr>
              <a:t>" arguments.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check the console using http://&lt;Ip&gt;:4444/console.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4444 is the default port but can be changed using </a:t>
            </a:r>
            <a:r>
              <a:rPr lang="en-US" sz="1400" b="1" dirty="0" smtClean="0">
                <a:solidFill>
                  <a:srgbClr val="3C5790"/>
                </a:solidFill>
              </a:rPr>
              <a:t>-port</a:t>
            </a:r>
            <a:r>
              <a:rPr lang="en-US" sz="1400" dirty="0" smtClean="0">
                <a:solidFill>
                  <a:srgbClr val="3C5790"/>
                </a:solidFill>
              </a:rPr>
              <a:t> argument.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other server nodes can needs to be started using "-role </a:t>
            </a:r>
            <a:r>
              <a:rPr lang="en-US" sz="1400" dirty="0" smtClean="0">
                <a:solidFill>
                  <a:srgbClr val="3C5790"/>
                </a:solidFill>
              </a:rPr>
              <a:t>node</a:t>
            </a:r>
            <a:r>
              <a:rPr lang="ro-RO" sz="1400" dirty="0" smtClean="0">
                <a:solidFill>
                  <a:srgbClr val="3C5790"/>
                </a:solidFill>
              </a:rPr>
              <a:t>”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argument and need the -hub "http://&lt;Ip&gt;:4444/register" argument to connect to the hub.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Selenium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History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Components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Features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Selenium Grid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Helps automate testing on Ajax/CSS </a:t>
            </a:r>
            <a:r>
              <a:rPr lang="en-US" sz="1400" dirty="0" err="1" smtClean="0">
                <a:solidFill>
                  <a:srgbClr val="3C5790"/>
                </a:solidFill>
              </a:rPr>
              <a:t>applicaitons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Supports testing on multiple browsers.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Contains record and playback facility.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Mimics actual user experience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CONS: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Performance issues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Reporting issues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Slow when testing edge cases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Data </a:t>
            </a:r>
            <a:r>
              <a:rPr lang="en-US" sz="1400" dirty="0" err="1" smtClean="0">
                <a:solidFill>
                  <a:srgbClr val="3C5790"/>
                </a:solidFill>
              </a:rPr>
              <a:t>depende</a:t>
            </a:r>
            <a:r>
              <a:rPr lang="ro-RO" sz="1400" dirty="0" smtClean="0">
                <a:solidFill>
                  <a:srgbClr val="3C5790"/>
                </a:solidFill>
              </a:rPr>
              <a:t>n</a:t>
            </a:r>
            <a:r>
              <a:rPr lang="en-US" sz="1400" dirty="0" smtClean="0">
                <a:solidFill>
                  <a:srgbClr val="3C5790"/>
                </a:solidFill>
              </a:rPr>
              <a:t>cy needs to be avoided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 smtClean="0">
                <a:solidFill>
                  <a:schemeClr val="bg1"/>
                </a:solidFill>
              </a:rPr>
              <a:t>http://en.wikipedia.org/wiki/Selenium_%28software%29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P</a:t>
            </a:r>
            <a:r>
              <a:rPr lang="ro-RO" sz="1600" dirty="0" smtClean="0">
                <a:solidFill>
                  <a:schemeClr val="bg1"/>
                </a:solidFill>
              </a:rPr>
              <a:t>ackt </a:t>
            </a:r>
            <a:r>
              <a:rPr lang="fr-CA" sz="1600" dirty="0" smtClean="0">
                <a:solidFill>
                  <a:schemeClr val="bg1"/>
                </a:solidFill>
              </a:rPr>
              <a:t>P</a:t>
            </a:r>
            <a:r>
              <a:rPr lang="ro-RO" sz="1600" dirty="0" smtClean="0">
                <a:solidFill>
                  <a:schemeClr val="bg1"/>
                </a:solidFill>
              </a:rPr>
              <a:t>ublisher - </a:t>
            </a:r>
            <a:r>
              <a:rPr lang="fr-CA" sz="1600" dirty="0" err="1" smtClean="0">
                <a:solidFill>
                  <a:schemeClr val="bg1"/>
                </a:solidFill>
              </a:rPr>
              <a:t>Selenium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WebDriver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Practical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smtClean="0">
                <a:solidFill>
                  <a:schemeClr val="bg1"/>
                </a:solidFill>
              </a:rPr>
              <a:t>Guide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Selenium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752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Selenium is a portable software testing framework for web applications.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Selenium provides a </a:t>
            </a:r>
            <a:r>
              <a:rPr lang="en-US" sz="1500" dirty="0" err="1" smtClean="0">
                <a:solidFill>
                  <a:srgbClr val="3C5790"/>
                </a:solidFill>
              </a:rPr>
              <a:t>recor</a:t>
            </a:r>
            <a:r>
              <a:rPr lang="ro-RO" sz="1500" dirty="0" smtClean="0">
                <a:solidFill>
                  <a:srgbClr val="3C5790"/>
                </a:solidFill>
              </a:rPr>
              <a:t>d</a:t>
            </a:r>
            <a:r>
              <a:rPr lang="en-US" sz="1500" dirty="0" smtClean="0">
                <a:solidFill>
                  <a:srgbClr val="3C5790"/>
                </a:solidFill>
              </a:rPr>
              <a:t>/playback </a:t>
            </a:r>
            <a:r>
              <a:rPr lang="en-US" sz="1500" dirty="0" smtClean="0">
                <a:solidFill>
                  <a:srgbClr val="3C5790"/>
                </a:solidFill>
              </a:rPr>
              <a:t>tool for authoring tests.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Tests can then be run against most modern web browsers.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Selenium it's open source, under Apache 2.0 license.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History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Selenium was developed by Jason </a:t>
            </a:r>
            <a:r>
              <a:rPr lang="en-US" sz="1400" dirty="0" err="1" smtClean="0">
                <a:solidFill>
                  <a:srgbClr val="3C5790"/>
                </a:solidFill>
              </a:rPr>
              <a:t>Huggin</a:t>
            </a:r>
            <a:r>
              <a:rPr lang="en-US" sz="1400" dirty="0" smtClean="0">
                <a:solidFill>
                  <a:srgbClr val="3C5790"/>
                </a:solidFill>
              </a:rPr>
              <a:t> in 2004 as internal tool at </a:t>
            </a:r>
            <a:r>
              <a:rPr lang="en-US" sz="1400" dirty="0" err="1" smtClean="0">
                <a:solidFill>
                  <a:srgbClr val="3C5790"/>
                </a:solidFill>
              </a:rPr>
              <a:t>ThoughWorks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product was upgraded and changed it's name to </a:t>
            </a:r>
            <a:r>
              <a:rPr lang="en-US" sz="1400" b="1" dirty="0" smtClean="0">
                <a:solidFill>
                  <a:srgbClr val="3C5790"/>
                </a:solidFill>
              </a:rPr>
              <a:t>Selenium Remote Control(RC)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2007, Huggins joined Google and with others continue development of Selenium RC.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2008 </a:t>
            </a:r>
            <a:r>
              <a:rPr lang="en-US" sz="1400" b="1" dirty="0" smtClean="0">
                <a:solidFill>
                  <a:srgbClr val="3C5790"/>
                </a:solidFill>
              </a:rPr>
              <a:t>Selenium Grid</a:t>
            </a:r>
            <a:r>
              <a:rPr lang="en-US" sz="1400" dirty="0" smtClean="0">
                <a:solidFill>
                  <a:srgbClr val="3C5790"/>
                </a:solidFill>
              </a:rPr>
              <a:t> was created; this provides a hub allowing the running of multiple Selenium tests concurrently on any number or local/remote systems.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Components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Selenium Components: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Selenium IDE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Selenium Client API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Selenium Remote Control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Selenium </a:t>
            </a:r>
            <a:r>
              <a:rPr lang="en-US" sz="1400" dirty="0" err="1" smtClean="0">
                <a:solidFill>
                  <a:srgbClr val="3C5790"/>
                </a:solidFill>
              </a:rPr>
              <a:t>WebDriver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Selenium Grid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Components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Selenium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b="1" dirty="0" smtClean="0">
                <a:solidFill>
                  <a:srgbClr val="3C5790"/>
                </a:solidFill>
              </a:rPr>
              <a:t>IDE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complete IDE for Selenium tests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it's implemented as Firefox Add-on and allows recording, editing, debugging tests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 was knows previously as Selenium Recorder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ro-RO" sz="1400" b="1" dirty="0" smtClean="0">
                <a:solidFill>
                  <a:srgbClr val="3C5790"/>
                </a:solidFill>
              </a:rPr>
              <a:t>Selenium Client API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alternative to write tests in Selenese(domain-specific language)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these tests communicate with Selenium by calling methods in the Selenium Client API.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Selenium provides API for Java, C#, Ruby, Python.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Selenium Remote Control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RC is a server written in Java that accepts commands for browser via HTTP.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RC allows </a:t>
            </a:r>
            <a:r>
              <a:rPr lang="en-US" sz="1400" dirty="0" err="1" smtClean="0">
                <a:solidFill>
                  <a:srgbClr val="3C5790"/>
                </a:solidFill>
              </a:rPr>
              <a:t>writting</a:t>
            </a:r>
            <a:r>
              <a:rPr lang="en-US" sz="1400" dirty="0" smtClean="0">
                <a:solidFill>
                  <a:srgbClr val="3C5790"/>
                </a:solidFill>
              </a:rPr>
              <a:t> of automated tests for web application in any programming language.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Components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Selenium</a:t>
            </a:r>
            <a:r>
              <a:rPr lang="ro-RO" sz="1400" b="1" dirty="0" smtClean="0">
                <a:solidFill>
                  <a:srgbClr val="3C5790"/>
                </a:solidFill>
              </a:rPr>
              <a:t> WebDriver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Succesor</a:t>
            </a:r>
            <a:r>
              <a:rPr lang="en-US" sz="1200" dirty="0" smtClean="0">
                <a:solidFill>
                  <a:srgbClr val="3C5790"/>
                </a:solidFill>
              </a:rPr>
              <a:t> to Selenium RC.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WebDriver</a:t>
            </a:r>
            <a:r>
              <a:rPr lang="en-US" sz="1200" dirty="0" smtClean="0">
                <a:solidFill>
                  <a:srgbClr val="3C5790"/>
                </a:solidFill>
              </a:rPr>
              <a:t> accepts commands(sent in </a:t>
            </a:r>
            <a:r>
              <a:rPr lang="en-US" sz="1200" dirty="0" err="1" smtClean="0">
                <a:solidFill>
                  <a:srgbClr val="3C5790"/>
                </a:solidFill>
              </a:rPr>
              <a:t>Selenese</a:t>
            </a:r>
            <a:r>
              <a:rPr lang="en-US" sz="1200" dirty="0" smtClean="0">
                <a:solidFill>
                  <a:srgbClr val="3C5790"/>
                </a:solidFill>
              </a:rPr>
              <a:t> or via Client API) and sends them to a browser.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This is implemented through a browser-specific driver.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Most browser drivers launches and access browser application(Firefox, Internet Explorer) and retrieves the results.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ro-RO" sz="1400" b="1" dirty="0" smtClean="0">
                <a:solidFill>
                  <a:srgbClr val="3C5790"/>
                </a:solidFill>
              </a:rPr>
              <a:t>Selenium Grid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It's a server that allows tests to use web browser instances running on remote machines.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With Selenium Grid one server acts as the hub.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Tests contact the hub to obtain access to browser instances.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Grid can run the tests in parallel on multiple machines and manage different browser versions and browser configurations.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828800"/>
            <a:ext cx="4800600" cy="478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WebDriver</a:t>
            </a:r>
            <a:r>
              <a:rPr lang="en-US" sz="1400" dirty="0" smtClean="0">
                <a:solidFill>
                  <a:srgbClr val="3C5790"/>
                </a:solidFill>
              </a:rPr>
              <a:t> API: part of the system that user interacts. 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WebDriver</a:t>
            </a:r>
            <a:r>
              <a:rPr lang="en-US" sz="1400" dirty="0" smtClean="0">
                <a:solidFill>
                  <a:srgbClr val="3C5790"/>
                </a:solidFill>
              </a:rPr>
              <a:t> SPI(Stateless Programming Interface)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JSON Wire Protocol is able to transport all necessary elements to the code that controls it.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Selenium server uses JSON wire commands to break down the JSON object.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505200"/>
            <a:ext cx="15811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6576</TotalTime>
  <Words>1271</Words>
  <Application>Microsoft Office PowerPoint</Application>
  <PresentationFormat>On-screen Show (4:3)</PresentationFormat>
  <Paragraphs>129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143</vt:lpstr>
      <vt:lpstr>Selenium</vt:lpstr>
      <vt:lpstr>Contents</vt:lpstr>
      <vt:lpstr>What is Selenium?</vt:lpstr>
      <vt:lpstr>History</vt:lpstr>
      <vt:lpstr>Components</vt:lpstr>
      <vt:lpstr>Components (cont.)</vt:lpstr>
      <vt:lpstr>Components (cont.)</vt:lpstr>
      <vt:lpstr>Architecture</vt:lpstr>
      <vt:lpstr>Architecture (cont.)</vt:lpstr>
      <vt:lpstr>Features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Selenium Grid</vt:lpstr>
      <vt:lpstr>Selenium Grid(cont.)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686</cp:revision>
  <dcterms:created xsi:type="dcterms:W3CDTF">2012-04-12T06:19:17Z</dcterms:created>
  <dcterms:modified xsi:type="dcterms:W3CDTF">2015-02-03T19:39:33Z</dcterms:modified>
</cp:coreProperties>
</file>