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86" r:id="rId5"/>
    <p:sldId id="434" r:id="rId6"/>
    <p:sldId id="438" r:id="rId7"/>
    <p:sldId id="439" r:id="rId8"/>
    <p:sldId id="433" r:id="rId9"/>
    <p:sldId id="441" r:id="rId10"/>
    <p:sldId id="442" r:id="rId11"/>
    <p:sldId id="443" r:id="rId12"/>
    <p:sldId id="446" r:id="rId13"/>
    <p:sldId id="447" r:id="rId14"/>
    <p:sldId id="448" r:id="rId15"/>
    <p:sldId id="440" r:id="rId16"/>
    <p:sldId id="452" r:id="rId17"/>
    <p:sldId id="453" r:id="rId18"/>
    <p:sldId id="454" r:id="rId19"/>
    <p:sldId id="456" r:id="rId20"/>
    <p:sldId id="457" r:id="rId21"/>
    <p:sldId id="458" r:id="rId22"/>
    <p:sldId id="455" r:id="rId23"/>
    <p:sldId id="436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79" r:id="rId32"/>
    <p:sldId id="487" r:id="rId33"/>
    <p:sldId id="489" r:id="rId34"/>
    <p:sldId id="491" r:id="rId35"/>
    <p:sldId id="492" r:id="rId36"/>
    <p:sldId id="488" r:id="rId37"/>
    <p:sldId id="493" r:id="rId38"/>
    <p:sldId id="435" r:id="rId39"/>
    <p:sldId id="494" r:id="rId40"/>
    <p:sldId id="495" r:id="rId41"/>
    <p:sldId id="496" r:id="rId42"/>
    <p:sldId id="490" r:id="rId43"/>
    <p:sldId id="389" r:id="rId44"/>
    <p:sldId id="259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2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Sip</a:t>
            </a:r>
            <a:r>
              <a:rPr lang="fr-CA" sz="4000" dirty="0" smtClean="0">
                <a:solidFill>
                  <a:schemeClr val="bg1"/>
                </a:solidFill>
              </a:rPr>
              <a:t> Servlets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registrar</a:t>
            </a:r>
            <a:r>
              <a:rPr lang="en-US" sz="1400" dirty="0">
                <a:solidFill>
                  <a:srgbClr val="3C5790"/>
                </a:solidFill>
              </a:rPr>
              <a:t> is a server that accepts registration requests from the User Agents.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registration is the process by which a SIP UA communicates its current location along with its externally visible identifier to the registrar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SIP UA needs to be registered before it can receive multimedia calls.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07" y="3124200"/>
            <a:ext cx="54455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04800" y="53340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Location Service</a:t>
            </a:r>
            <a:r>
              <a:rPr lang="en-US" sz="1400" dirty="0">
                <a:solidFill>
                  <a:srgbClr val="3C5790"/>
                </a:solidFill>
              </a:rPr>
              <a:t> is not a SIP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Location Service is a database that contains a list of mappings between Addresses of Record (AORs), which represent public SIP identities, and Contact Addresses (which represent the user location) for a specific domain.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AORs and Contact Addresses are expressed as SIP URIs.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Proxies are also useful for enforcing policy (for example, making sure a user is allowed to make a call).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>
                <a:solidFill>
                  <a:srgbClr val="3C5790"/>
                </a:solidFill>
              </a:rPr>
              <a:t>proxy server is an intermediary entity </a:t>
            </a:r>
            <a:r>
              <a:rPr lang="en-US" sz="1400" dirty="0" smtClean="0">
                <a:solidFill>
                  <a:srgbClr val="3C5790"/>
                </a:solidFill>
              </a:rPr>
              <a:t>and are performing </a:t>
            </a:r>
            <a:r>
              <a:rPr lang="en-US" sz="1400" dirty="0">
                <a:solidFill>
                  <a:srgbClr val="3C5790"/>
                </a:solidFill>
              </a:rPr>
              <a:t>SIP </a:t>
            </a:r>
            <a:r>
              <a:rPr lang="en-US" sz="1400" dirty="0" smtClean="0">
                <a:solidFill>
                  <a:srgbClr val="3C5790"/>
                </a:solidFill>
              </a:rPr>
              <a:t>routing 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outbound 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helps the UAs to route outgoing requests.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inbound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 </a:t>
            </a:r>
            <a:r>
              <a:rPr lang="en-US" sz="1200" dirty="0">
                <a:solidFill>
                  <a:srgbClr val="3C5790"/>
                </a:solidFill>
              </a:rPr>
              <a:t>handles incoming requests for an administrative domain.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outbound proxy helps the UAs to route outgoing requests. 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3962400" cy="17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4114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An inbound proxy is a proxy server that handles incoming requests for an administrative domain.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581525"/>
            <a:ext cx="45243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2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B2BUA is a logical entity that acts as a User Agent to both ends of a SIP call.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responsible for handling all SIP signaling between both ends of the call, from call establishment to termination.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remain in the call path for the complete duration of the call.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390900"/>
            <a:ext cx="1695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352800"/>
            <a:ext cx="47720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SIP service is an application on top of a SIP entity that delivers an enhanced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Depending on the requested functionality, SIP services may sit on top of a User Agent (UA), a proxy, or a Back-to-Back User Agent (B2BUA).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2105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828925"/>
            <a:ext cx="2105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52725"/>
            <a:ext cx="25622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191125"/>
            <a:ext cx="3057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4"/>
          <p:cNvSpPr txBox="1">
            <a:spLocks/>
          </p:cNvSpPr>
          <p:nvPr/>
        </p:nvSpPr>
        <p:spPr bwMode="auto">
          <a:xfrm>
            <a:off x="304800" y="4419600"/>
            <a:ext cx="853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 Click-to-Dial (CTD) service, where a user who is browsing on a web site that sells </a:t>
            </a:r>
            <a:r>
              <a:rPr lang="en-US" sz="1400" dirty="0" smtClean="0">
                <a:solidFill>
                  <a:srgbClr val="3C5790"/>
                </a:solidFill>
              </a:rPr>
              <a:t>“something ” can click </a:t>
            </a:r>
            <a:r>
              <a:rPr lang="en-US" sz="1400" dirty="0">
                <a:solidFill>
                  <a:srgbClr val="3C5790"/>
                </a:solidFill>
              </a:rPr>
              <a:t>on a “customer care” link and have the server automatically establish a call between that user and the customer-care center.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operation is based on the exchange of SIP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SIP request, together with all the responses associated with it, is called a transaction.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29241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4876800"/>
            <a:ext cx="4562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304800" y="44196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3C5790"/>
                </a:solidFill>
              </a:rPr>
              <a:t>SIP defines response codes that are set to responses.</a:t>
            </a:r>
          </a:p>
        </p:txBody>
      </p:sp>
    </p:spTree>
    <p:extLst>
      <p:ext uri="{BB962C8B-B14F-4D97-AF65-F5344CB8AC3E}">
        <p14:creationId xmlns:p14="http://schemas.microsoft.com/office/powerpoint/2010/main" val="7113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RFC 3261 defines 6 types of SIP requests, so-called methods: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REGISTER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INVITE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ACK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CANCEL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BYE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OPTIONS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SIP extensions documented in other RFCs may </a:t>
            </a:r>
            <a:r>
              <a:rPr lang="en-US" sz="1400" dirty="0" smtClean="0">
                <a:solidFill>
                  <a:srgbClr val="3C5790"/>
                </a:solidFill>
              </a:rPr>
              <a:t>define </a:t>
            </a:r>
            <a:r>
              <a:rPr lang="en-US" sz="1400" dirty="0">
                <a:solidFill>
                  <a:srgbClr val="3C5790"/>
                </a:solidFill>
              </a:rPr>
              <a:t>additional methods.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REGISTER: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method is used by a User Agent in order to perform the registration procedure.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UA to associate its public identity, the so-called Address of Record (AOR), to its current location, called Contact Address, </a:t>
            </a:r>
            <a:r>
              <a:rPr lang="en-US" sz="1400" dirty="0" smtClean="0">
                <a:solidFill>
                  <a:srgbClr val="3C5790"/>
                </a:solidFill>
              </a:rPr>
              <a:t>from which </a:t>
            </a:r>
            <a:r>
              <a:rPr lang="en-US" sz="1400" dirty="0">
                <a:solidFill>
                  <a:srgbClr val="3C5790"/>
                </a:solidFill>
              </a:rPr>
              <a:t>the IP address can be easily obtained.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5528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INVITE: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 UAC generates an INVITE method in order to initiate a session with a UAS.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will contain the public identity, as a SIP URI, of the user to which the request is addressed in a field called Request-URI.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can go directly from UAC to UAS, or may traverse one or more proxies, which can then assist in the routing of the request.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6861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INVITE transaction is the only transaction in SIP that uses a three-way handshake, as opposed to a two-way handshake used by the rest. 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848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SIP?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SIP Servlet?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</a:t>
            </a:r>
            <a:r>
              <a:rPr lang="fr-CA" sz="1600" dirty="0" err="1" smtClean="0">
                <a:solidFill>
                  <a:srgbClr val="3C5790"/>
                </a:solidFill>
              </a:rPr>
              <a:t>Entities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SIP Services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Protocol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Message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Servlet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SIP Servlet </a:t>
            </a:r>
            <a:r>
              <a:rPr lang="fr-CA" sz="1600" dirty="0" err="1" smtClean="0">
                <a:solidFill>
                  <a:srgbClr val="3C5790"/>
                </a:solidFill>
              </a:rPr>
              <a:t>Deployment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SIP Servlet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Mobicents</a:t>
            </a:r>
            <a:r>
              <a:rPr lang="fr-CA" sz="1600" dirty="0" smtClean="0">
                <a:solidFill>
                  <a:srgbClr val="3C5790"/>
                </a:solidFill>
              </a:rPr>
              <a:t> SIP Servlet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CANCEL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UAC generates a CANCEL request in order to cancel a pending request. The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CANCEL request is part of a different transaction, but it refers to the original transaction.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reception of a CANCEL request causes the UAs to stop processing the pending transaction.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CANCEL request is received for a transaction that is already completed, it has no effect.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6480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BYE request is used to terminate a session.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UAS receives a BYE request for an existing dialog, the UAS must terminate the session associated with that dialog.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505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OPTIONS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OPTIONS request allows a UA to query a server about its capabilities.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capabilities include information about the supported methods, content types, extensions, codecs, and so 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9622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2875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is a text-based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messages are divided into lines of characters.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line is a series of characters that is delimited with the two characters Carriage Return and Line Feed (CRLF).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two types of SIP messages: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requests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responses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867150"/>
            <a:ext cx="13906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SIP requests, the start line is called a request line, and contains a method name, a Request-URI, and the protocol version, all them separated by a single space character.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Method </a:t>
            </a:r>
            <a:r>
              <a:rPr lang="en-US" sz="1400" dirty="0" smtClean="0">
                <a:solidFill>
                  <a:srgbClr val="3C5790"/>
                </a:solidFill>
              </a:rPr>
              <a:t>&lt;SP&gt;  </a:t>
            </a:r>
            <a:r>
              <a:rPr lang="en-US" sz="1400" dirty="0">
                <a:solidFill>
                  <a:srgbClr val="3C5790"/>
                </a:solidFill>
              </a:rPr>
              <a:t>Request-URI </a:t>
            </a:r>
            <a:r>
              <a:rPr lang="en-US" sz="1400" dirty="0" smtClean="0">
                <a:solidFill>
                  <a:srgbClr val="3C5790"/>
                </a:solidFill>
              </a:rPr>
              <a:t> &lt;SP&gt;  </a:t>
            </a:r>
            <a:r>
              <a:rPr lang="en-US" sz="1400" dirty="0">
                <a:solidFill>
                  <a:srgbClr val="3C5790"/>
                </a:solidFill>
              </a:rPr>
              <a:t>Protocol-version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933700"/>
            <a:ext cx="46386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04800" y="4953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In SIP responses, the start line is called a status line, and consists of the protocol version followed by a numeric status code and its associated reason phrase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Protocol-version &lt;SP&gt; Status-Code &lt;SP&gt; Reason-phrase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53125"/>
            <a:ext cx="1419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Header Fields are after the start line in requests and responses.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provide information about the request or response and about the body it contains.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header field consists of a </a:t>
            </a:r>
            <a:r>
              <a:rPr lang="en-US" sz="1400" dirty="0" smtClean="0">
                <a:solidFill>
                  <a:srgbClr val="3C5790"/>
                </a:solidFill>
              </a:rPr>
              <a:t>field </a:t>
            </a:r>
            <a:r>
              <a:rPr lang="en-US" sz="1400" dirty="0">
                <a:solidFill>
                  <a:srgbClr val="3C5790"/>
                </a:solidFill>
              </a:rPr>
              <a:t>name followed by a colon (:) and the field value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86075"/>
            <a:ext cx="1943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1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304800" y="20574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From header field indicates the logical identity of the initiator of the </a:t>
            </a:r>
            <a:r>
              <a:rPr lang="en-US" sz="1400" dirty="0" smtClean="0">
                <a:solidFill>
                  <a:srgbClr val="3C5790"/>
                </a:solidFill>
              </a:rPr>
              <a:t>request.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To header field specifies the logical recipient of the </a:t>
            </a:r>
            <a:r>
              <a:rPr lang="en-US" sz="1400" dirty="0" smtClean="0">
                <a:solidFill>
                  <a:srgbClr val="3C5790"/>
                </a:solidFill>
              </a:rPr>
              <a:t>request.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These </a:t>
            </a:r>
            <a:r>
              <a:rPr lang="en-US" sz="1400" dirty="0">
                <a:solidFill>
                  <a:srgbClr val="3C5790"/>
                </a:solidFill>
              </a:rPr>
              <a:t>logical </a:t>
            </a:r>
            <a:r>
              <a:rPr lang="en-US" sz="1400" dirty="0" smtClean="0">
                <a:solidFill>
                  <a:srgbClr val="3C5790"/>
                </a:solidFill>
              </a:rPr>
              <a:t>identities are </a:t>
            </a:r>
            <a:r>
              <a:rPr lang="en-US" sz="1400" dirty="0">
                <a:solidFill>
                  <a:srgbClr val="3C5790"/>
                </a:solidFill>
              </a:rPr>
              <a:t>typically expressed as a SIP URI.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Call-ID header field acts as a unique identifier to group together a series of messages.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generated by the UA as a combination of a random string and the UA ’ s host name or IP address.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combination of the To tag, From tag, and Call-ID completely identifies a dialog.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Call-ID must be the same for all requests and responses sent within a dialog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Via header field indicates the path taken by the request so far, and so expresses the path that should be followed in routing the responses.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6760"/>
            <a:ext cx="4876800" cy="44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81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Contact header field is generated by a UA, and provides a SIP URI that can be used to contact that specific instance of the UA for subsequent requests.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72926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05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C5790"/>
                </a:solidFill>
              </a:rPr>
              <a:t>The Command Sequence (</a:t>
            </a:r>
            <a:r>
              <a:rPr lang="en-US" sz="1200" dirty="0" err="1">
                <a:solidFill>
                  <a:srgbClr val="3C5790"/>
                </a:solidFill>
              </a:rPr>
              <a:t>CSeq</a:t>
            </a:r>
            <a:r>
              <a:rPr lang="en-US" sz="1200" dirty="0">
                <a:solidFill>
                  <a:srgbClr val="3C5790"/>
                </a:solidFill>
              </a:rPr>
              <a:t>) header field consists of a sequence number and a method(Example: </a:t>
            </a:r>
            <a:r>
              <a:rPr lang="en-US" sz="1200" dirty="0" err="1">
                <a:solidFill>
                  <a:srgbClr val="3C5790"/>
                </a:solidFill>
              </a:rPr>
              <a:t>CSeq</a:t>
            </a:r>
            <a:r>
              <a:rPr lang="en-US" sz="1200" dirty="0">
                <a:solidFill>
                  <a:srgbClr val="3C5790"/>
                </a:solidFill>
              </a:rPr>
              <a:t>: 5 INVITE).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sequence number is used to order end-to-end requests within the same dialog.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A UA generating requests within a dialog must increment by 1 the value of the sequence number in all subsequent end-to-end requests it sends.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The ACK and CANCEL requests do not cause the sequence number to be incremented.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199"/>
            <a:ext cx="3048000" cy="37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2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SIP?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Session Initiation Protocol (SIP) is a signaling communications protocol, </a:t>
            </a:r>
            <a:r>
              <a:rPr lang="en-US" sz="1500" dirty="0" smtClean="0">
                <a:solidFill>
                  <a:srgbClr val="3C5790"/>
                </a:solidFill>
              </a:rPr>
              <a:t>used for </a:t>
            </a:r>
            <a:r>
              <a:rPr lang="en-US" sz="1500" dirty="0">
                <a:solidFill>
                  <a:srgbClr val="3C5790"/>
                </a:solidFill>
              </a:rPr>
              <a:t>controlling multimedia communication sessions such as voice and video calls over Internet Protocol (IP) networks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SIP has been developed and standardized in RFC 3261 under the auspices of the Internet Engineering Task Force (IETF).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SIP </a:t>
            </a:r>
            <a:r>
              <a:rPr lang="en-US" sz="1500" dirty="0">
                <a:solidFill>
                  <a:srgbClr val="3C5790"/>
                </a:solidFill>
              </a:rPr>
              <a:t>can be used for two-party (unicast) or multiparty (multicast) sessions.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protocol defines the messages that are sent between endpoints, which govern establishment, termination and other essential </a:t>
            </a:r>
            <a:r>
              <a:rPr lang="en-US" sz="1500" dirty="0" smtClean="0">
                <a:solidFill>
                  <a:srgbClr val="3C5790"/>
                </a:solidFill>
              </a:rPr>
              <a:t> elements </a:t>
            </a:r>
            <a:r>
              <a:rPr lang="en-US" sz="1500" dirty="0">
                <a:solidFill>
                  <a:srgbClr val="3C5790"/>
                </a:solidFill>
              </a:rPr>
              <a:t>of a </a:t>
            </a:r>
            <a:r>
              <a:rPr lang="en-US" sz="1500" dirty="0" smtClean="0">
                <a:solidFill>
                  <a:srgbClr val="3C5790"/>
                </a:solidFill>
              </a:rPr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050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SIP requests and responses may contain message bodies of different Internet media 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body in a SIP message is an SDP session description, but it may consist of any object, such as a photo or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qualify the message body, a number of SIP headers are defined: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Content-Type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Content-Length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Content-Encoding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Content-Disposition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038600"/>
            <a:ext cx="18859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19145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SIP servlet extends the </a:t>
            </a:r>
            <a:r>
              <a:rPr lang="en-US" sz="1400" dirty="0" err="1">
                <a:solidFill>
                  <a:srgbClr val="3C5790"/>
                </a:solidFill>
              </a:rPr>
              <a:t>javax.servlet.sip.SipServlet</a:t>
            </a:r>
            <a:r>
              <a:rPr lang="en-US" sz="1400" dirty="0">
                <a:solidFill>
                  <a:srgbClr val="3C5790"/>
                </a:solidFill>
              </a:rPr>
              <a:t> class, optionally overriding </a:t>
            </a:r>
            <a:r>
              <a:rPr lang="en-US" sz="1400" dirty="0" err="1">
                <a:solidFill>
                  <a:srgbClr val="3C5790"/>
                </a:solidFill>
              </a:rPr>
              <a:t>SipServlet's</a:t>
            </a:r>
            <a:r>
              <a:rPr lang="en-US" sz="1400" dirty="0">
                <a:solidFill>
                  <a:srgbClr val="3C5790"/>
                </a:solidFill>
              </a:rPr>
              <a:t>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methods correspond to the SIP protocol's requests, and are named </a:t>
            </a:r>
            <a:r>
              <a:rPr lang="en-US" sz="1400" dirty="0" err="1">
                <a:solidFill>
                  <a:srgbClr val="3C5790"/>
                </a:solidFill>
              </a:rPr>
              <a:t>doRequest</a:t>
            </a:r>
            <a:r>
              <a:rPr lang="en-US" sz="1400" dirty="0">
                <a:solidFill>
                  <a:srgbClr val="3C5790"/>
                </a:solidFill>
              </a:rPr>
              <a:t> where Request is a SIP request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example, the </a:t>
            </a:r>
            <a:r>
              <a:rPr lang="en-US" sz="1400" dirty="0" err="1">
                <a:solidFill>
                  <a:srgbClr val="3C5790"/>
                </a:solidFill>
              </a:rPr>
              <a:t>doRegister</a:t>
            </a:r>
            <a:r>
              <a:rPr lang="en-US" sz="1400" dirty="0">
                <a:solidFill>
                  <a:srgbClr val="3C5790"/>
                </a:solidFill>
              </a:rPr>
              <a:t> method will respond to incoming SIP REGISTER requests.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Servlet 1.1 defines four annotations that may be used in SIP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these annotations simplifies SIP application development by making the sip.xml deployment descriptor optional.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SipServlet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Marks the class as a SIP servlet.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SipListener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Marks the class as an implementation class of one of the SIP listeners. 	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SipApplication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 application-level class to define a collection of SIP servlets.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SipApplicationKey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Associates an incoming request and SIP session with a particular </a:t>
            </a:r>
            <a:r>
              <a:rPr lang="en-US" sz="1400" dirty="0" err="1">
                <a:solidFill>
                  <a:srgbClr val="3C5790"/>
                </a:solidFill>
              </a:rPr>
              <a:t>SipApplicationSession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0015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b="1" dirty="0" err="1" smtClean="0">
                <a:solidFill>
                  <a:srgbClr val="3C5790"/>
                </a:solidFill>
              </a:rPr>
              <a:t>javax.servlet.sip.SipFactory</a:t>
            </a:r>
            <a:r>
              <a:rPr lang="en-US" sz="1200" dirty="0" smtClean="0">
                <a:solidFill>
                  <a:srgbClr val="3C5790"/>
                </a:solidFill>
              </a:rPr>
              <a:t> interface can be retrieved as bellow.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SIP applications use the container's </a:t>
            </a:r>
            <a:r>
              <a:rPr lang="en-US" sz="1200" dirty="0" err="1">
                <a:solidFill>
                  <a:srgbClr val="3C5790"/>
                </a:solidFill>
              </a:rPr>
              <a:t>SipFactory</a:t>
            </a:r>
            <a:r>
              <a:rPr lang="en-US" sz="1200" dirty="0">
                <a:solidFill>
                  <a:srgbClr val="3C5790"/>
                </a:solidFill>
              </a:rPr>
              <a:t> instance to create 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Requests </a:t>
            </a:r>
            <a:r>
              <a:rPr lang="en-US" sz="1200" dirty="0">
                <a:solidFill>
                  <a:srgbClr val="3C5790"/>
                </a:solidFill>
              </a:rPr>
              <a:t>using the </a:t>
            </a:r>
            <a:r>
              <a:rPr lang="en-US" sz="1200" dirty="0" err="1">
                <a:solidFill>
                  <a:srgbClr val="3C5790"/>
                </a:solidFill>
              </a:rPr>
              <a:t>createRequest</a:t>
            </a:r>
            <a:r>
              <a:rPr lang="en-US" sz="1200" dirty="0">
                <a:solidFill>
                  <a:srgbClr val="3C5790"/>
                </a:solidFill>
              </a:rPr>
              <a:t> methods.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Address </a:t>
            </a:r>
            <a:r>
              <a:rPr lang="en-US" sz="1200" dirty="0">
                <a:solidFill>
                  <a:srgbClr val="3C5790"/>
                </a:solidFill>
              </a:rPr>
              <a:t>objects such as URI, </a:t>
            </a:r>
            <a:r>
              <a:rPr lang="en-US" sz="1200" dirty="0" err="1">
                <a:solidFill>
                  <a:srgbClr val="3C5790"/>
                </a:solidFill>
              </a:rPr>
              <a:t>SipURI</a:t>
            </a:r>
            <a:r>
              <a:rPr lang="en-US" sz="1200" dirty="0">
                <a:solidFill>
                  <a:srgbClr val="3C5790"/>
                </a:solidFill>
              </a:rPr>
              <a:t>, Address, and </a:t>
            </a:r>
            <a:r>
              <a:rPr lang="en-US" sz="1200" dirty="0" err="1">
                <a:solidFill>
                  <a:srgbClr val="3C5790"/>
                </a:solidFill>
              </a:rPr>
              <a:t>Parameterable</a:t>
            </a:r>
            <a:r>
              <a:rPr lang="en-US" sz="1200" dirty="0">
                <a:solidFill>
                  <a:srgbClr val="3C5790"/>
                </a:solidFill>
              </a:rPr>
              <a:t> instances.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Application </a:t>
            </a:r>
            <a:r>
              <a:rPr lang="en-US" sz="1200" dirty="0">
                <a:solidFill>
                  <a:srgbClr val="3C5790"/>
                </a:solidFill>
              </a:rPr>
              <a:t>sessions.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14725"/>
            <a:ext cx="71723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sessions allow SIP servlets to associate SIP messages with data stored by the SIP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javax.servlet.sip.SipSession</a:t>
            </a:r>
            <a:r>
              <a:rPr lang="en-US" sz="1400" dirty="0">
                <a:solidFill>
                  <a:srgbClr val="3C5790"/>
                </a:solidFill>
              </a:rPr>
              <a:t> interface is SIP the equivalent of </a:t>
            </a:r>
            <a:r>
              <a:rPr lang="en-US" sz="1400" dirty="0" err="1">
                <a:solidFill>
                  <a:srgbClr val="3C5790"/>
                </a:solidFill>
              </a:rPr>
              <a:t>javax.servlet.http.HttpSession</a:t>
            </a:r>
            <a:r>
              <a:rPr lang="en-US" sz="1400" dirty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Instances of </a:t>
            </a:r>
            <a:r>
              <a:rPr lang="en-US" sz="1400" dirty="0" err="1">
                <a:solidFill>
                  <a:srgbClr val="3C5790"/>
                </a:solidFill>
              </a:rPr>
              <a:t>SipSession</a:t>
            </a:r>
            <a:r>
              <a:rPr lang="en-US" sz="1400" dirty="0">
                <a:solidFill>
                  <a:srgbClr val="3C5790"/>
                </a:solidFill>
              </a:rPr>
              <a:t> store SIP session data and associate SIP user-agents so that they may communicate in a multiple-request dialog.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javax.servlet.sip.SipApplicationSession</a:t>
            </a:r>
            <a:r>
              <a:rPr lang="en-US" sz="1400" dirty="0">
                <a:solidFill>
                  <a:srgbClr val="3C5790"/>
                </a:solidFill>
              </a:rPr>
              <a:t> interface defines methods for storing protocol information for both SIP and other protocols (for example, HTTP), and storing session data for the entire application.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application listeners are Java servlet application listeners that listen for SIP-specific events.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SIP </a:t>
            </a:r>
            <a:r>
              <a:rPr lang="en-US" sz="1400" dirty="0">
                <a:solidFill>
                  <a:srgbClr val="3C5790"/>
                </a:solidFill>
              </a:rPr>
              <a:t>Application session interfaces : </a:t>
            </a:r>
            <a:r>
              <a:rPr lang="en-US" sz="1400" dirty="0" err="1">
                <a:solidFill>
                  <a:srgbClr val="3C5790"/>
                </a:solidFill>
              </a:rPr>
              <a:t>SipApplicationSessionListener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SipApplicationSessionAttributeListener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SipApplicationSessionBindingListener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SipApplicationSessionActivationListener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Session interfaces: </a:t>
            </a:r>
            <a:r>
              <a:rPr lang="en-US" sz="1400" dirty="0" err="1">
                <a:solidFill>
                  <a:srgbClr val="3C5790"/>
                </a:solidFill>
              </a:rPr>
              <a:t>SipSessionListener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SipSessionActivationListener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SipSessionAttributeListener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SipSessionBindingListener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Error interface: </a:t>
            </a:r>
            <a:r>
              <a:rPr lang="en-US" sz="1400" dirty="0" err="1">
                <a:solidFill>
                  <a:srgbClr val="3C5790"/>
                </a:solidFill>
              </a:rPr>
              <a:t>SipErrorListener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Timer interface: </a:t>
            </a:r>
            <a:r>
              <a:rPr lang="en-US" sz="1400" dirty="0" err="1">
                <a:solidFill>
                  <a:srgbClr val="3C5790"/>
                </a:solidFill>
              </a:rPr>
              <a:t>TimerListener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7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optional sip.xml deployment descriptor is used by the SIP servlet container to process deployed SIP applications and configure the runtime to properly respond to incoming SIP requests.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 sip.xml descriptor: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0863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5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Example of a </a:t>
            </a:r>
            <a:r>
              <a:rPr lang="en-US" sz="1400" dirty="0" err="1" smtClean="0">
                <a:solidFill>
                  <a:srgbClr val="3C5790"/>
                </a:solidFill>
              </a:rPr>
              <a:t>doRegister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doBye</a:t>
            </a:r>
            <a:r>
              <a:rPr lang="en-US" sz="1400" dirty="0" smtClean="0">
                <a:solidFill>
                  <a:srgbClr val="3C5790"/>
                </a:solidFill>
              </a:rPr>
              <a:t> methods implementation: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590800"/>
            <a:ext cx="7543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applications are packaged in either SAR (SIP archive) or WAR (web archive) 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archives are standard Java archives (JAR).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SAR format is similar to and based on the WAR format, including the use of the presence of the WEB-INF folder that contains class files and deployment descriptors.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containers will recognize either the .</a:t>
            </a:r>
            <a:r>
              <a:rPr lang="en-US" sz="1400" dirty="0" err="1">
                <a:solidFill>
                  <a:srgbClr val="3C5790"/>
                </a:solidFill>
              </a:rPr>
              <a:t>sar</a:t>
            </a:r>
            <a:r>
              <a:rPr lang="en-US" sz="1400" dirty="0">
                <a:solidFill>
                  <a:srgbClr val="3C5790"/>
                </a:solidFill>
              </a:rPr>
              <a:t> or .war extensions when processing SIP applications.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Servlet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SIP Servlet Implementations and SIP containers: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Mobicents</a:t>
            </a:r>
            <a:r>
              <a:rPr lang="en-US" sz="1200" dirty="0" smtClean="0">
                <a:solidFill>
                  <a:srgbClr val="3C5790"/>
                </a:solidFill>
              </a:rPr>
              <a:t> Sip Servlet (based on Tomcat or 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container)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Sailfin</a:t>
            </a:r>
            <a:r>
              <a:rPr lang="en-US" sz="1200" dirty="0" smtClean="0">
                <a:solidFill>
                  <a:srgbClr val="3C5790"/>
                </a:solidFill>
              </a:rPr>
              <a:t>(based on Glassfish container)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Cipango(based on Jetty container)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Jiplet</a:t>
            </a:r>
            <a:r>
              <a:rPr lang="en-US" sz="1200" dirty="0" smtClean="0">
                <a:solidFill>
                  <a:srgbClr val="3C5790"/>
                </a:solidFill>
              </a:rPr>
              <a:t>(based on 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container)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SIP Servlet?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SIP </a:t>
            </a:r>
            <a:r>
              <a:rPr lang="en-US" sz="1500" dirty="0" smtClean="0">
                <a:solidFill>
                  <a:srgbClr val="3C5790"/>
                </a:solidFill>
              </a:rPr>
              <a:t>servlet(JSR 309) </a:t>
            </a:r>
            <a:r>
              <a:rPr lang="en-US" sz="1500" dirty="0">
                <a:solidFill>
                  <a:srgbClr val="3C5790"/>
                </a:solidFill>
              </a:rPr>
              <a:t>is a Java programming language server-side component that performs SIP </a:t>
            </a:r>
            <a:r>
              <a:rPr lang="en-US" sz="1500" dirty="0" smtClean="0">
                <a:solidFill>
                  <a:srgbClr val="3C5790"/>
                </a:solidFill>
              </a:rPr>
              <a:t>signaling.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SIP servlets are managed by a SIP servlet container, which typically are part of a SIP-enabled application server.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SIP servlets interact with clients by responding to incoming SIP requests and returning corresponding SIP responses.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SIP servlets are built using the </a:t>
            </a:r>
            <a:r>
              <a:rPr lang="en-US" sz="1500" dirty="0" err="1">
                <a:solidFill>
                  <a:srgbClr val="3C5790"/>
                </a:solidFill>
              </a:rPr>
              <a:t>the</a:t>
            </a:r>
            <a:r>
              <a:rPr lang="en-US" sz="1500" dirty="0">
                <a:solidFill>
                  <a:srgbClr val="3C5790"/>
                </a:solidFill>
              </a:rPr>
              <a:t> generic servlet API provided by the Java Servlet Specification.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30861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SIP Servlet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Mobicents</a:t>
            </a:r>
            <a:r>
              <a:rPr lang="en-US" sz="1400" dirty="0">
                <a:solidFill>
                  <a:srgbClr val="3C5790"/>
                </a:solidFill>
              </a:rPr>
              <a:t> SIP Servlets Server is a certified implementation of the SIP Servlet v1.1 (JSR 289) specification that can run on top of either the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Application Server or the Tomcat Servlet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MSS for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or MSS for Tomcat instance can be accessed and configured using the SIP Servlets Management Console.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management console is available at http://localhost:8080/sip-servlets-management/.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924800" cy="331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5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Mobicents</a:t>
            </a:r>
            <a:r>
              <a:rPr lang="fr-CA" dirty="0" smtClean="0">
                <a:solidFill>
                  <a:schemeClr val="bg1"/>
                </a:solidFill>
              </a:rPr>
              <a:t> SIP Servlet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MSS for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or MSS for Tomcat </a:t>
            </a:r>
            <a:r>
              <a:rPr lang="en-US" sz="1400" dirty="0" smtClean="0">
                <a:solidFill>
                  <a:srgbClr val="3C5790"/>
                </a:solidFill>
              </a:rPr>
              <a:t>instance will listen on port 5080 for SIP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configuration can be found in </a:t>
            </a:r>
            <a:r>
              <a:rPr lang="en-US" sz="1400" dirty="0" err="1" smtClean="0">
                <a:solidFill>
                  <a:srgbClr val="3C5790"/>
                </a:solidFill>
              </a:rPr>
              <a:t>conf</a:t>
            </a:r>
            <a:r>
              <a:rPr lang="en-US" sz="1400" dirty="0" smtClean="0">
                <a:solidFill>
                  <a:srgbClr val="3C5790"/>
                </a:solidFill>
              </a:rPr>
              <a:t>/server.xml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Properties used for SIP stack can be found in </a:t>
            </a:r>
            <a:r>
              <a:rPr lang="en-US" sz="1400" dirty="0" err="1" smtClean="0">
                <a:solidFill>
                  <a:srgbClr val="3C5790"/>
                </a:solidFill>
              </a:rPr>
              <a:t>conf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mss</a:t>
            </a:r>
            <a:r>
              <a:rPr lang="en-US" sz="1400" dirty="0" smtClean="0">
                <a:solidFill>
                  <a:srgbClr val="3C5790"/>
                </a:solidFill>
              </a:rPr>
              <a:t>-sip-</a:t>
            </a:r>
            <a:r>
              <a:rPr lang="en-US" sz="1400" dirty="0" err="1" smtClean="0">
                <a:solidFill>
                  <a:srgbClr val="3C5790"/>
                </a:solidFill>
              </a:rPr>
              <a:t>stack.properties</a:t>
            </a:r>
            <a:r>
              <a:rPr lang="en-US" sz="1400" dirty="0" smtClean="0">
                <a:solidFill>
                  <a:srgbClr val="3C5790"/>
                </a:solidFill>
              </a:rPr>
              <a:t>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application routing(DAR) for SIP can be found in </a:t>
            </a:r>
            <a:r>
              <a:rPr lang="en-US" sz="1400" dirty="0" err="1" smtClean="0">
                <a:solidFill>
                  <a:srgbClr val="3C5790"/>
                </a:solidFill>
              </a:rPr>
              <a:t>conf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dars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mobicents-dar.properties</a:t>
            </a:r>
            <a:r>
              <a:rPr lang="en-US" sz="1400" dirty="0" smtClean="0">
                <a:solidFill>
                  <a:srgbClr val="3C5790"/>
                </a:solidFill>
              </a:rPr>
              <a:t>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 Routing is performed within the </a:t>
            </a:r>
            <a:r>
              <a:rPr lang="en-US" sz="1400" dirty="0" err="1">
                <a:solidFill>
                  <a:srgbClr val="3C5790"/>
                </a:solidFill>
              </a:rPr>
              <a:t>Mobicents</a:t>
            </a:r>
            <a:r>
              <a:rPr lang="en-US" sz="1400" dirty="0">
                <a:solidFill>
                  <a:srgbClr val="3C5790"/>
                </a:solidFill>
              </a:rPr>
              <a:t> Sip Servlets container by the Default Application Router.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Router is called by the container to select a SIP Servlet application to service an initial request.</a:t>
            </a:r>
          </a:p>
        </p:txBody>
      </p:sp>
    </p:spTree>
    <p:extLst>
      <p:ext uri="{BB962C8B-B14F-4D97-AF65-F5344CB8AC3E}">
        <p14:creationId xmlns:p14="http://schemas.microsoft.com/office/powerpoint/2010/main" val="17065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SIP Servlet is used in a Java EE </a:t>
            </a:r>
            <a:r>
              <a:rPr lang="en-US" sz="1400" dirty="0" err="1" smtClean="0">
                <a:solidFill>
                  <a:srgbClr val="3C5790"/>
                </a:solidFill>
              </a:rPr>
              <a:t>envirnoment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SIP Servlet adds voice to Java EE applications.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SIP Servlet is documented.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en.wikipedia.org/wiki/Session_Initiation_Protocol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Internet Multimedia Communications Using </a:t>
            </a:r>
            <a:r>
              <a:rPr lang="en-US" sz="1600" dirty="0" smtClean="0">
                <a:solidFill>
                  <a:schemeClr val="bg1"/>
                </a:solidFill>
              </a:rPr>
              <a:t>SIP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https://docs.oracle.com/cd/E19355-01/820-3007/index.html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Multimedia communication is enabled in the Internet by IP-based application-level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are 2 types of protocols form the core of multimedia communication systems: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signaling protocols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media transport </a:t>
            </a:r>
            <a:r>
              <a:rPr lang="en-US" sz="1200" dirty="0" smtClean="0">
                <a:solidFill>
                  <a:srgbClr val="3C5790"/>
                </a:solidFill>
              </a:rPr>
              <a:t>protocols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81400"/>
            <a:ext cx="464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2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Signaling: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core signaling protocol for multimedia communication is the Session Initiation Protocol.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works in with the Session Description Protocol.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deals with the session-management issues</a:t>
            </a:r>
            <a:r>
              <a:rPr lang="en-US" sz="1200" dirty="0" smtClean="0">
                <a:solidFill>
                  <a:srgbClr val="3C5790"/>
                </a:solidFill>
              </a:rPr>
              <a:t>;.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SDP </a:t>
            </a:r>
            <a:r>
              <a:rPr lang="en-US" sz="1200" dirty="0">
                <a:solidFill>
                  <a:srgbClr val="3C5790"/>
                </a:solidFill>
              </a:rPr>
              <a:t>is responsible for session description.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SDP messages are transported in the body of SIP messages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SDP offers a generic mechanism to describe multimedia sessions.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core protocols used for media transport are: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Real-time </a:t>
            </a:r>
            <a:r>
              <a:rPr lang="en-US" sz="1200" dirty="0">
                <a:solidFill>
                  <a:srgbClr val="3C5790"/>
                </a:solidFill>
              </a:rPr>
              <a:t>Transport Protocol (RTP).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</a:t>
            </a:r>
            <a:r>
              <a:rPr lang="en-US" sz="1200" dirty="0">
                <a:solidFill>
                  <a:srgbClr val="3C5790"/>
                </a:solidFill>
              </a:rPr>
              <a:t>Session Relay Protocol (MSRP) 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Transmission </a:t>
            </a:r>
            <a:r>
              <a:rPr lang="en-US" sz="1200" dirty="0">
                <a:solidFill>
                  <a:srgbClr val="3C5790"/>
                </a:solidFill>
              </a:rPr>
              <a:t>Control Protocol (TCP) 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RTP is typically used to carry pure real-time </a:t>
            </a:r>
            <a:r>
              <a:rPr lang="en-US" sz="1500" dirty="0" smtClean="0">
                <a:solidFill>
                  <a:srgbClr val="3C5790"/>
                </a:solidFill>
              </a:rPr>
              <a:t>media, such </a:t>
            </a:r>
            <a:r>
              <a:rPr lang="en-US" sz="1500" dirty="0">
                <a:solidFill>
                  <a:srgbClr val="3C5790"/>
                </a:solidFill>
              </a:rPr>
              <a:t>as voice or video.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basically solves two key aspects in IP multimedia communications: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Session </a:t>
            </a:r>
            <a:r>
              <a:rPr lang="en-US" sz="1200" dirty="0">
                <a:solidFill>
                  <a:srgbClr val="3C5790"/>
                </a:solidFill>
              </a:rPr>
              <a:t>setup, modification, and termination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Location </a:t>
            </a:r>
            <a:r>
              <a:rPr lang="en-US" sz="1200" dirty="0">
                <a:solidFill>
                  <a:srgbClr val="3C5790"/>
                </a:solidFill>
              </a:rPr>
              <a:t>of users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SIP specifications define a number of SIP elements as part of the SIP architecture: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User </a:t>
            </a:r>
            <a:r>
              <a:rPr lang="en-US" sz="1200" dirty="0">
                <a:solidFill>
                  <a:srgbClr val="3C5790"/>
                </a:solidFill>
              </a:rPr>
              <a:t>Agents (UAs)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Registrars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Proxies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Back-to-Back </a:t>
            </a:r>
            <a:r>
              <a:rPr lang="en-US" sz="1200" dirty="0">
                <a:solidFill>
                  <a:srgbClr val="3C5790"/>
                </a:solidFill>
              </a:rPr>
              <a:t>User Agents (B2BUAs)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User </a:t>
            </a:r>
            <a:r>
              <a:rPr lang="en-US" sz="1400" dirty="0">
                <a:solidFill>
                  <a:srgbClr val="3C5790"/>
                </a:solidFill>
              </a:rPr>
              <a:t>Agents are typically located at the SIP </a:t>
            </a:r>
            <a:r>
              <a:rPr lang="en-US" sz="1400" dirty="0" smtClean="0">
                <a:solidFill>
                  <a:srgbClr val="3C5790"/>
                </a:solidFill>
              </a:rPr>
              <a:t>endpoints.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>
                <a:solidFill>
                  <a:srgbClr val="3C5790"/>
                </a:solidFill>
              </a:rPr>
              <a:t>SIP UA has two components: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User </a:t>
            </a:r>
            <a:r>
              <a:rPr lang="en-US" sz="1200" b="1" dirty="0">
                <a:solidFill>
                  <a:srgbClr val="3C5790"/>
                </a:solidFill>
              </a:rPr>
              <a:t>Agent Client (UAC</a:t>
            </a:r>
            <a:r>
              <a:rPr lang="en-US" sz="1200" b="1" dirty="0" smtClean="0">
                <a:solidFill>
                  <a:srgbClr val="3C5790"/>
                </a:solidFill>
              </a:rPr>
              <a:t>)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responsible for the generation of new SIP requests and the reception of the associated responses.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User </a:t>
            </a:r>
            <a:r>
              <a:rPr lang="en-US" sz="1200" b="1" dirty="0">
                <a:solidFill>
                  <a:srgbClr val="3C5790"/>
                </a:solidFill>
              </a:rPr>
              <a:t>Agent Server (UAS)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responsible for receiving SIP requests and generating the appropriate </a:t>
            </a:r>
            <a:r>
              <a:rPr lang="en-US" sz="1200" dirty="0" smtClean="0">
                <a:solidFill>
                  <a:srgbClr val="3C5790"/>
                </a:solidFill>
              </a:rPr>
              <a:t>responses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24300"/>
            <a:ext cx="3905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9578</TotalTime>
  <Words>2443</Words>
  <Application>Microsoft Office PowerPoint</Application>
  <PresentationFormat>On-screen Show (4:3)</PresentationFormat>
  <Paragraphs>228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143</vt:lpstr>
      <vt:lpstr>Sip Servlets</vt:lpstr>
      <vt:lpstr>Contents</vt:lpstr>
      <vt:lpstr>What is SIP?</vt:lpstr>
      <vt:lpstr>What is SIP Servlet?</vt:lpstr>
      <vt:lpstr>SIP Architecture</vt:lpstr>
      <vt:lpstr>SIP Architecture (cont.)</vt:lpstr>
      <vt:lpstr>SIP Architecture (cont.)</vt:lpstr>
      <vt:lpstr>SIP Entities</vt:lpstr>
      <vt:lpstr>SIP Entities (cont.)</vt:lpstr>
      <vt:lpstr>SIP Entities (cont.)</vt:lpstr>
      <vt:lpstr>SIP Entities (cont.)</vt:lpstr>
      <vt:lpstr>SIP Entities (cont.)</vt:lpstr>
      <vt:lpstr>SIP Entities (cont.)</vt:lpstr>
      <vt:lpstr>SIP Services</vt:lpstr>
      <vt:lpstr>SIP Protocol</vt:lpstr>
      <vt:lpstr>SIP Protocol (cont.)</vt:lpstr>
      <vt:lpstr>SIP Protocol (cont.)</vt:lpstr>
      <vt:lpstr>SIP Protocol (cont.)</vt:lpstr>
      <vt:lpstr>SIP Protocol (cont.)</vt:lpstr>
      <vt:lpstr>SIP Protocol (cont.)</vt:lpstr>
      <vt:lpstr>SIP Protocol (cont.)</vt:lpstr>
      <vt:lpstr>SIP Protocol (cont.)</vt:lpstr>
      <vt:lpstr>SIP Message</vt:lpstr>
      <vt:lpstr>SIP Message (cont.)</vt:lpstr>
      <vt:lpstr>SIP Message (cont.)</vt:lpstr>
      <vt:lpstr>SIP Message (cont.)</vt:lpstr>
      <vt:lpstr>SIP Message (cont.)</vt:lpstr>
      <vt:lpstr>SIP Message (cont.)</vt:lpstr>
      <vt:lpstr>SIP Message (cont.)</vt:lpstr>
      <vt:lpstr>SIP Message (cont.)</vt:lpstr>
      <vt:lpstr>SIP Servlet Core</vt:lpstr>
      <vt:lpstr>SIP Servlet Core (cont.)</vt:lpstr>
      <vt:lpstr>SIP Servlet Core (cont.)</vt:lpstr>
      <vt:lpstr>SIP Servlet Core (cont.)</vt:lpstr>
      <vt:lpstr>SIP Servlet Core (cont.)</vt:lpstr>
      <vt:lpstr>SIP Servlet Core (cont.)</vt:lpstr>
      <vt:lpstr>SIP Servlet Core (cont.)</vt:lpstr>
      <vt:lpstr>SIP Servlet Deployment</vt:lpstr>
      <vt:lpstr>SIP Servlet Implementations</vt:lpstr>
      <vt:lpstr>Mobicents SIP Servlet</vt:lpstr>
      <vt:lpstr>Mobicents SIP Servlet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1173</cp:revision>
  <dcterms:created xsi:type="dcterms:W3CDTF">2012-04-12T06:19:17Z</dcterms:created>
  <dcterms:modified xsi:type="dcterms:W3CDTF">2015-01-03T20:32:32Z</dcterms:modified>
</cp:coreProperties>
</file>