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81" r:id="rId5"/>
    <p:sldId id="300" r:id="rId6"/>
    <p:sldId id="385" r:id="rId7"/>
    <p:sldId id="383" r:id="rId8"/>
    <p:sldId id="384" r:id="rId9"/>
    <p:sldId id="386" r:id="rId10"/>
    <p:sldId id="388" r:id="rId11"/>
    <p:sldId id="401" r:id="rId12"/>
    <p:sldId id="400" r:id="rId13"/>
    <p:sldId id="389" r:id="rId14"/>
    <p:sldId id="402" r:id="rId15"/>
    <p:sldId id="390" r:id="rId16"/>
    <p:sldId id="403" r:id="rId17"/>
    <p:sldId id="387" r:id="rId18"/>
    <p:sldId id="392" r:id="rId19"/>
    <p:sldId id="393" r:id="rId20"/>
    <p:sldId id="394" r:id="rId21"/>
    <p:sldId id="396" r:id="rId22"/>
    <p:sldId id="395" r:id="rId23"/>
    <p:sldId id="397" r:id="rId24"/>
    <p:sldId id="398" r:id="rId25"/>
    <p:sldId id="404" r:id="rId26"/>
    <p:sldId id="407" r:id="rId27"/>
    <p:sldId id="408" r:id="rId28"/>
    <p:sldId id="409" r:id="rId29"/>
    <p:sldId id="406" r:id="rId30"/>
    <p:sldId id="405" r:id="rId31"/>
    <p:sldId id="410" r:id="rId32"/>
    <p:sldId id="399" r:id="rId33"/>
    <p:sldId id="382" r:id="rId34"/>
    <p:sldId id="259" r:id="rId3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690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11/12/2013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11/12/2013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11/12/2013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11/12/2013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11/12/2013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11/12/2013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11/12/2013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11/12/2013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11/12/2013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11/12/2013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11/12/2013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11/12/2013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Spring</a:t>
            </a:r>
            <a:r>
              <a:rPr lang="fr-CA" sz="4000" dirty="0" smtClean="0">
                <a:solidFill>
                  <a:schemeClr val="bg1"/>
                </a:solidFill>
              </a:rPr>
              <a:t> Batch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Job Repository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Spring Batch is configured to use HSQLDB by default.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To change this configuration we need to change the data source configuration and the batch schema in the DB.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Spring Batch uses databases to maintain its state and uses 6 tables.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BATCH_JOB_INSTANCE </a:t>
            </a:r>
          </a:p>
          <a:p>
            <a:pPr lvl="2"/>
            <a:r>
              <a:rPr lang="en-US" sz="1000" dirty="0" smtClean="0">
                <a:solidFill>
                  <a:srgbClr val="3C5790"/>
                </a:solidFill>
              </a:rPr>
              <a:t>an instance of job.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BATCH_JOB_PARAMS </a:t>
            </a:r>
          </a:p>
          <a:p>
            <a:pPr lvl="2"/>
            <a:r>
              <a:rPr lang="en-US" sz="1000" dirty="0" smtClean="0">
                <a:solidFill>
                  <a:srgbClr val="3C5790"/>
                </a:solidFill>
              </a:rPr>
              <a:t>parameters that run with the job.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BATCH_JOB_EXECUTION</a:t>
            </a:r>
          </a:p>
          <a:p>
            <a:pPr lvl="2"/>
            <a:r>
              <a:rPr lang="en-US" sz="1000" dirty="0" smtClean="0">
                <a:solidFill>
                  <a:srgbClr val="3C5790"/>
                </a:solidFill>
              </a:rPr>
              <a:t>contains the state of job executions.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BATCH_JOB_EXECUTION_CONTEXT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BATCH_STEP_EXECUTION</a:t>
            </a:r>
          </a:p>
          <a:p>
            <a:pPr lvl="2"/>
            <a:r>
              <a:rPr lang="en-US" sz="1000" dirty="0" smtClean="0">
                <a:solidFill>
                  <a:srgbClr val="3C5790"/>
                </a:solidFill>
              </a:rPr>
              <a:t>contains the state of job executions.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BATCH_STEP_EXECUTION_CONTEXT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Job Repository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Spring Batch maintains the state using job repository.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To configure in-memory repository we use </a:t>
            </a:r>
            <a:r>
              <a:rPr lang="en-US" sz="1400" b="1" dirty="0" err="1" smtClean="0">
                <a:solidFill>
                  <a:srgbClr val="3C5790"/>
                </a:solidFill>
              </a:rPr>
              <a:t>MapJobRepositoryFactoryBean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To configure persistent repository we use </a:t>
            </a:r>
            <a:r>
              <a:rPr lang="en-US" sz="1400" b="1" dirty="0" err="1" smtClean="0">
                <a:solidFill>
                  <a:srgbClr val="3C5790"/>
                </a:solidFill>
              </a:rPr>
              <a:t>JobRepositoryFactoryBean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For every configuration a transaction manager is required due to </a:t>
            </a:r>
            <a:r>
              <a:rPr lang="en-US" sz="1400" dirty="0" err="1" smtClean="0">
                <a:solidFill>
                  <a:srgbClr val="3C5790"/>
                </a:solidFill>
              </a:rPr>
              <a:t>JobRepository</a:t>
            </a:r>
            <a:r>
              <a:rPr lang="en-US" sz="1400" dirty="0" smtClean="0">
                <a:solidFill>
                  <a:srgbClr val="3C5790"/>
                </a:solidFill>
              </a:rPr>
              <a:t> operations.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If we want to use a dummy transaction manager we can use </a:t>
            </a:r>
            <a:r>
              <a:rPr lang="en-US" sz="1400" b="1" dirty="0" err="1" smtClean="0">
                <a:solidFill>
                  <a:srgbClr val="3C5790"/>
                </a:solidFill>
              </a:rPr>
              <a:t>ResourcelessTransactionManager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Job Explorer / </a:t>
            </a:r>
            <a:r>
              <a:rPr lang="en-US" sz="2800" dirty="0" smtClean="0">
                <a:solidFill>
                  <a:schemeClr val="bg1"/>
                </a:solidFill>
              </a:rPr>
              <a:t>Job Operator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915400" cy="1295400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3C5790"/>
                </a:solidFill>
              </a:rPr>
              <a:t>JobExplorer</a:t>
            </a:r>
            <a:r>
              <a:rPr lang="en-US" sz="1400" dirty="0" smtClean="0">
                <a:solidFill>
                  <a:srgbClr val="3C5790"/>
                </a:solidFill>
              </a:rPr>
              <a:t> interface is the entry point to access the historical and active data in the job repository.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JobExplorer</a:t>
            </a:r>
            <a:r>
              <a:rPr lang="en-US" sz="1400" dirty="0" smtClean="0">
                <a:solidFill>
                  <a:srgbClr val="3C5790"/>
                </a:solidFill>
              </a:rPr>
              <a:t> provides has read-only access to data and has 7 methods to achieve this task: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-</a:t>
            </a:r>
            <a:r>
              <a:rPr lang="en-US" sz="1200" dirty="0" err="1" smtClean="0">
                <a:solidFill>
                  <a:srgbClr val="3C5790"/>
                </a:solidFill>
              </a:rPr>
              <a:t>findRunningJobExecutions</a:t>
            </a:r>
            <a:r>
              <a:rPr lang="en-US" sz="1200" dirty="0" smtClean="0">
                <a:solidFill>
                  <a:srgbClr val="3C5790"/>
                </a:solidFill>
              </a:rPr>
              <a:t>, </a:t>
            </a:r>
            <a:r>
              <a:rPr lang="en-US" sz="1200" dirty="0" err="1" smtClean="0">
                <a:solidFill>
                  <a:srgbClr val="3C5790"/>
                </a:solidFill>
              </a:rPr>
              <a:t>getJobExecution</a:t>
            </a:r>
            <a:r>
              <a:rPr lang="en-US" sz="1200" dirty="0" smtClean="0">
                <a:solidFill>
                  <a:srgbClr val="3C5790"/>
                </a:solidFill>
              </a:rPr>
              <a:t>, </a:t>
            </a:r>
            <a:r>
              <a:rPr lang="en-US" sz="1200" dirty="0" err="1" smtClean="0">
                <a:solidFill>
                  <a:srgbClr val="3C5790"/>
                </a:solidFill>
              </a:rPr>
              <a:t>getJobExecutions</a:t>
            </a:r>
            <a:r>
              <a:rPr lang="en-US" sz="1200" dirty="0" smtClean="0">
                <a:solidFill>
                  <a:srgbClr val="3C5790"/>
                </a:solidFill>
              </a:rPr>
              <a:t>, </a:t>
            </a:r>
            <a:r>
              <a:rPr lang="en-US" sz="1200" dirty="0" err="1" smtClean="0">
                <a:solidFill>
                  <a:srgbClr val="3C5790"/>
                </a:solidFill>
              </a:rPr>
              <a:t>getJobInstance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200" dirty="0" smtClean="0">
                <a:solidFill>
                  <a:srgbClr val="3C5790"/>
                </a:solidFill>
              </a:rPr>
              <a:t>-</a:t>
            </a:r>
            <a:r>
              <a:rPr lang="en-US" sz="1200" dirty="0" err="1" smtClean="0">
                <a:solidFill>
                  <a:srgbClr val="3C5790"/>
                </a:solidFill>
              </a:rPr>
              <a:t>getJobInstance</a:t>
            </a:r>
            <a:r>
              <a:rPr lang="en-US" sz="1200" dirty="0" smtClean="0">
                <a:solidFill>
                  <a:srgbClr val="3C5790"/>
                </a:solidFill>
              </a:rPr>
              <a:t>, </a:t>
            </a:r>
            <a:r>
              <a:rPr lang="en-US" sz="1200" dirty="0" err="1" smtClean="0">
                <a:solidFill>
                  <a:srgbClr val="3C5790"/>
                </a:solidFill>
              </a:rPr>
              <a:t>getJobInstances</a:t>
            </a:r>
            <a:r>
              <a:rPr lang="en-US" sz="1200" dirty="0" smtClean="0">
                <a:solidFill>
                  <a:srgbClr val="3C5790"/>
                </a:solidFill>
              </a:rPr>
              <a:t>, </a:t>
            </a:r>
            <a:r>
              <a:rPr lang="en-US" sz="1200" dirty="0" err="1" smtClean="0">
                <a:solidFill>
                  <a:srgbClr val="3C5790"/>
                </a:solidFill>
              </a:rPr>
              <a:t>getJobNames</a:t>
            </a:r>
            <a:r>
              <a:rPr lang="en-US" sz="1200" dirty="0" smtClean="0">
                <a:solidFill>
                  <a:srgbClr val="3C5790"/>
                </a:solidFill>
              </a:rPr>
              <a:t>, </a:t>
            </a:r>
            <a:r>
              <a:rPr lang="en-US" sz="1200" dirty="0" err="1" smtClean="0">
                <a:solidFill>
                  <a:srgbClr val="3C5790"/>
                </a:solidFill>
              </a:rPr>
              <a:t>getStepExecution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400" dirty="0" err="1" smtClean="0">
                <a:solidFill>
                  <a:srgbClr val="3C5790"/>
                </a:solidFill>
              </a:rPr>
              <a:t>JobExplorer</a:t>
            </a:r>
            <a:r>
              <a:rPr lang="en-US" sz="1400" dirty="0" smtClean="0">
                <a:solidFill>
                  <a:srgbClr val="3C5790"/>
                </a:solidFill>
              </a:rPr>
              <a:t> is configured using a </a:t>
            </a:r>
            <a:r>
              <a:rPr lang="en-US" sz="1400" dirty="0" err="1" smtClean="0">
                <a:solidFill>
                  <a:srgbClr val="3C5790"/>
                </a:solidFill>
              </a:rPr>
              <a:t>DataSource</a:t>
            </a:r>
            <a:r>
              <a:rPr lang="en-US" sz="1400" dirty="0" smtClean="0">
                <a:solidFill>
                  <a:srgbClr val="3C5790"/>
                </a:solidFill>
              </a:rPr>
              <a:t> dependency.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418626"/>
            <a:ext cx="8458200" cy="222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contenu 4"/>
          <p:cNvSpPr txBox="1">
            <a:spLocks/>
          </p:cNvSpPr>
          <p:nvPr/>
        </p:nvSpPr>
        <p:spPr bwMode="auto">
          <a:xfrm>
            <a:off x="228600" y="5791200"/>
            <a:ext cx="891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 smtClean="0">
                <a:solidFill>
                  <a:srgbClr val="3C5790"/>
                </a:solidFill>
              </a:rPr>
              <a:t>The </a:t>
            </a:r>
            <a:r>
              <a:rPr lang="en-US" sz="1200" b="1" dirty="0" err="1" smtClean="0">
                <a:solidFill>
                  <a:srgbClr val="3C5790"/>
                </a:solidFill>
              </a:rPr>
              <a:t>JobOperator</a:t>
            </a:r>
            <a:r>
              <a:rPr lang="en-US" sz="1200" dirty="0" smtClean="0">
                <a:solidFill>
                  <a:srgbClr val="3C5790"/>
                </a:solidFill>
              </a:rPr>
              <a:t> interface allows the execution of basic administrative tasks programmatically in a job.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200" dirty="0" smtClean="0">
                <a:solidFill>
                  <a:srgbClr val="3C5790"/>
                </a:solidFill>
              </a:rPr>
              <a:t>This interface contains 11 methods: </a:t>
            </a:r>
            <a:r>
              <a:rPr lang="en-US" sz="1200" dirty="0" err="1" smtClean="0">
                <a:solidFill>
                  <a:srgbClr val="3C5790"/>
                </a:solidFill>
              </a:rPr>
              <a:t>getParameters</a:t>
            </a:r>
            <a:r>
              <a:rPr lang="en-US" sz="1200" dirty="0" smtClean="0">
                <a:solidFill>
                  <a:srgbClr val="3C5790"/>
                </a:solidFill>
              </a:rPr>
              <a:t>, restart, start, </a:t>
            </a:r>
            <a:r>
              <a:rPr lang="en-US" sz="1200" dirty="0" err="1" smtClean="0">
                <a:solidFill>
                  <a:srgbClr val="3C5790"/>
                </a:solidFill>
              </a:rPr>
              <a:t>startNextInstance</a:t>
            </a:r>
            <a:r>
              <a:rPr lang="en-US" sz="1200" dirty="0" smtClean="0">
                <a:solidFill>
                  <a:srgbClr val="3C5790"/>
                </a:solidFill>
              </a:rPr>
              <a:t>, stop, etc.</a:t>
            </a:r>
            <a:endParaRPr lang="en-US" sz="1100" dirty="0" smtClean="0">
              <a:solidFill>
                <a:srgbClr val="3C5790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dirty="0" smtClean="0">
              <a:solidFill>
                <a:srgbClr val="3C5790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Job Launcher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JobLauncher</a:t>
            </a:r>
            <a:r>
              <a:rPr lang="en-US" sz="1400" dirty="0" smtClean="0">
                <a:solidFill>
                  <a:srgbClr val="3C5790"/>
                </a:solidFill>
              </a:rPr>
              <a:t> is </a:t>
            </a:r>
            <a:r>
              <a:rPr lang="en-US" sz="1400" dirty="0" err="1" smtClean="0">
                <a:solidFill>
                  <a:srgbClr val="3C5790"/>
                </a:solidFill>
              </a:rPr>
              <a:t>responsable</a:t>
            </a:r>
            <a:r>
              <a:rPr lang="en-US" sz="1400" dirty="0" smtClean="0">
                <a:solidFill>
                  <a:srgbClr val="3C5790"/>
                </a:solidFill>
              </a:rPr>
              <a:t> for starting a job, exposing any number of execution options(</a:t>
            </a:r>
            <a:r>
              <a:rPr lang="en-US" sz="1400" dirty="0" err="1" smtClean="0">
                <a:solidFill>
                  <a:srgbClr val="3C5790"/>
                </a:solidFill>
              </a:rPr>
              <a:t>web,JMX,cmd,etc</a:t>
            </a:r>
            <a:r>
              <a:rPr lang="en-US" sz="1400" dirty="0" smtClean="0">
                <a:solidFill>
                  <a:srgbClr val="3C5790"/>
                </a:solidFill>
              </a:rPr>
              <a:t>). 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SimpleJobLauncher</a:t>
            </a:r>
            <a:r>
              <a:rPr lang="en-US" sz="1400" dirty="0" smtClean="0">
                <a:solidFill>
                  <a:srgbClr val="3C5790"/>
                </a:solidFill>
              </a:rPr>
              <a:t> uses Spring’s </a:t>
            </a:r>
            <a:r>
              <a:rPr lang="en-US" sz="1400" dirty="0" err="1" smtClean="0">
                <a:solidFill>
                  <a:srgbClr val="3C5790"/>
                </a:solidFill>
              </a:rPr>
              <a:t>SyncTaskExecutor</a:t>
            </a:r>
            <a:r>
              <a:rPr lang="en-US" sz="1400" dirty="0" smtClean="0">
                <a:solidFill>
                  <a:srgbClr val="3C5790"/>
                </a:solidFill>
              </a:rPr>
              <a:t>, which executes the job in the current thread.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Spring batch provides 2 runners: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CommandLineJobRunner</a:t>
            </a:r>
            <a:r>
              <a:rPr lang="en-US" sz="12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JobRegistryBackgroundJobRunner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400" dirty="0" err="1" smtClean="0">
                <a:solidFill>
                  <a:srgbClr val="3C5790"/>
                </a:solidFill>
              </a:rPr>
              <a:t>CommandLineJobRunner</a:t>
            </a:r>
            <a:r>
              <a:rPr lang="en-US" sz="1400" dirty="0" smtClean="0">
                <a:solidFill>
                  <a:srgbClr val="3C5790"/>
                </a:solidFill>
              </a:rPr>
              <a:t> parameters:  - </a:t>
            </a:r>
            <a:r>
              <a:rPr lang="en-US" sz="1400" dirty="0" err="1" smtClean="0">
                <a:solidFill>
                  <a:srgbClr val="3C5790"/>
                </a:solidFill>
              </a:rPr>
              <a:t>jobPath</a:t>
            </a:r>
            <a:r>
              <a:rPr lang="en-US" sz="1400" dirty="0" smtClean="0">
                <a:solidFill>
                  <a:srgbClr val="3C5790"/>
                </a:solidFill>
              </a:rPr>
              <a:t>, -restart, -stop, -abandon, -next, etc.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JobRegistryBackgroundJobRunner</a:t>
            </a:r>
            <a:r>
              <a:rPr lang="en-US" sz="1400" dirty="0" smtClean="0">
                <a:solidFill>
                  <a:srgbClr val="3C5790"/>
                </a:solidFill>
              </a:rPr>
              <a:t> is intended to bootstrap Spring and build a </a:t>
            </a:r>
            <a:r>
              <a:rPr lang="en-US" sz="1400" dirty="0" err="1" smtClean="0">
                <a:solidFill>
                  <a:srgbClr val="3C5790"/>
                </a:solidFill>
              </a:rPr>
              <a:t>JobRegistry</a:t>
            </a:r>
            <a:r>
              <a:rPr lang="en-US" sz="1400" dirty="0" smtClean="0">
                <a:solidFill>
                  <a:srgbClr val="3C5790"/>
                </a:solidFill>
              </a:rPr>
              <a:t> for others to consume.</a:t>
            </a:r>
            <a:endParaRPr lang="en-US" sz="140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Jobs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job represents a collections of actions(flow).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Spring batch the jobs are configured via XML.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execution of a job begins with a job runner. Spring batch provides 2 job runners: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CommandLineJobRunner</a:t>
            </a:r>
            <a:r>
              <a:rPr lang="en-US" sz="1200" dirty="0" smtClean="0">
                <a:solidFill>
                  <a:srgbClr val="3C5790"/>
                </a:solidFill>
              </a:rPr>
              <a:t>: intended to run from a script of from command line.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JobRegistrybackgroundJobRunner</a:t>
            </a:r>
            <a:r>
              <a:rPr lang="en-US" sz="1200" dirty="0" smtClean="0">
                <a:solidFill>
                  <a:srgbClr val="3C5790"/>
                </a:solidFill>
              </a:rPr>
              <a:t>: used for scheduling(Quartz) of JMX.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application </a:t>
            </a:r>
            <a:r>
              <a:rPr lang="en-US" sz="1400" dirty="0" err="1" smtClean="0">
                <a:solidFill>
                  <a:srgbClr val="3C5790"/>
                </a:solidFill>
              </a:rPr>
              <a:t>entrypoint</a:t>
            </a:r>
            <a:r>
              <a:rPr lang="en-US" sz="1400" dirty="0" smtClean="0">
                <a:solidFill>
                  <a:srgbClr val="3C5790"/>
                </a:solidFill>
              </a:rPr>
              <a:t> is the </a:t>
            </a:r>
            <a:r>
              <a:rPr lang="en-US" sz="1400" b="1" dirty="0" err="1" smtClean="0">
                <a:solidFill>
                  <a:srgbClr val="3C5790"/>
                </a:solidFill>
              </a:rPr>
              <a:t>JobLauncher</a:t>
            </a:r>
            <a:r>
              <a:rPr lang="en-US" sz="1400" dirty="0" smtClean="0">
                <a:solidFill>
                  <a:srgbClr val="3C5790"/>
                </a:solidFill>
              </a:rPr>
              <a:t> interface.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When a batch job is run a </a:t>
            </a:r>
            <a:r>
              <a:rPr lang="en-US" sz="1400" dirty="0" err="1" smtClean="0">
                <a:solidFill>
                  <a:srgbClr val="3C5790"/>
                </a:solidFill>
              </a:rPr>
              <a:t>JobInstance</a:t>
            </a:r>
            <a:r>
              <a:rPr lang="en-US" sz="1400" dirty="0" smtClean="0">
                <a:solidFill>
                  <a:srgbClr val="3C5790"/>
                </a:solidFill>
              </a:rPr>
              <a:t> is created.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Jobs can use inheritance for: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ability to restart a job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job listeners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validator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JobParametersValidator</a:t>
            </a:r>
            <a:r>
              <a:rPr lang="en-US" sz="1400" dirty="0" smtClean="0">
                <a:solidFill>
                  <a:srgbClr val="3C5790"/>
                </a:solidFill>
              </a:rPr>
              <a:t> is used to validate job parameters.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Jobs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There is a limitation that a job can only be run once with a given set of parameters.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JobParametersIncrementer</a:t>
            </a:r>
            <a:r>
              <a:rPr lang="en-US" sz="1400" dirty="0" smtClean="0">
                <a:solidFill>
                  <a:srgbClr val="3C5790"/>
                </a:solidFill>
              </a:rPr>
              <a:t> allows to uniquely generate parameters for a given job.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This will add a long parameters named default with </a:t>
            </a:r>
            <a:r>
              <a:rPr lang="en-US" sz="1400" b="1" dirty="0" smtClean="0">
                <a:solidFill>
                  <a:srgbClr val="3C5790"/>
                </a:solidFill>
              </a:rPr>
              <a:t>run.id</a:t>
            </a:r>
            <a:r>
              <a:rPr lang="en-US" sz="1400" dirty="0" smtClean="0">
                <a:solidFill>
                  <a:srgbClr val="3C5790"/>
                </a:solidFill>
              </a:rPr>
              <a:t> that will be unique on every run.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job runner needs to be called with "</a:t>
            </a:r>
            <a:r>
              <a:rPr lang="en-US" sz="1400" b="1" dirty="0" smtClean="0">
                <a:solidFill>
                  <a:srgbClr val="3C5790"/>
                </a:solidFill>
              </a:rPr>
              <a:t>-next</a:t>
            </a:r>
            <a:r>
              <a:rPr lang="en-US" sz="1400" dirty="0" smtClean="0">
                <a:solidFill>
                  <a:srgbClr val="3C5790"/>
                </a:solidFill>
              </a:rPr>
              <a:t>" in the end.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create custom implementation using </a:t>
            </a:r>
            <a:r>
              <a:rPr lang="en-US" sz="1400" b="1" dirty="0" err="1" smtClean="0">
                <a:solidFill>
                  <a:srgbClr val="3C5790"/>
                </a:solidFill>
              </a:rPr>
              <a:t>JobParametersIncrementer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job runs all </a:t>
            </a:r>
            <a:r>
              <a:rPr lang="en-US" sz="1400" dirty="0" err="1" smtClean="0">
                <a:solidFill>
                  <a:srgbClr val="3C5790"/>
                </a:solidFill>
              </a:rPr>
              <a:t>all</a:t>
            </a:r>
            <a:r>
              <a:rPr lang="en-US" sz="1400" dirty="0" smtClean="0">
                <a:solidFill>
                  <a:srgbClr val="3C5790"/>
                </a:solidFill>
              </a:rPr>
              <a:t> its steps until the status returned is COMPLETED.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Jobs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force Spring Batch to terminate step execution using </a:t>
            </a:r>
            <a:r>
              <a:rPr lang="en-US" sz="1400" b="1" dirty="0" err="1" smtClean="0">
                <a:solidFill>
                  <a:srgbClr val="3C5790"/>
                </a:solidFill>
              </a:rPr>
              <a:t>execution.setTerminateOnly</a:t>
            </a:r>
            <a:r>
              <a:rPr lang="en-US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 using </a:t>
            </a:r>
            <a:r>
              <a:rPr lang="en-US" sz="1400" dirty="0" err="1" smtClean="0">
                <a:solidFill>
                  <a:srgbClr val="3C5790"/>
                </a:solidFill>
              </a:rPr>
              <a:t>StepListener</a:t>
            </a:r>
            <a:r>
              <a:rPr lang="en-US" sz="1400" dirty="0" smtClean="0">
                <a:solidFill>
                  <a:srgbClr val="3C5790"/>
                </a:solidFill>
              </a:rPr>
              <a:t> with @</a:t>
            </a:r>
            <a:r>
              <a:rPr lang="en-US" sz="1400" dirty="0" err="1" smtClean="0">
                <a:solidFill>
                  <a:srgbClr val="3C5790"/>
                </a:solidFill>
              </a:rPr>
              <a:t>AfterStep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Also we can change the </a:t>
            </a:r>
            <a:r>
              <a:rPr lang="en-US" sz="1400" dirty="0" err="1" smtClean="0">
                <a:solidFill>
                  <a:srgbClr val="3C5790"/>
                </a:solidFill>
              </a:rPr>
              <a:t>ExitStatus</a:t>
            </a:r>
            <a:r>
              <a:rPr lang="en-US" sz="1400" dirty="0" smtClean="0">
                <a:solidFill>
                  <a:srgbClr val="3C5790"/>
                </a:solidFill>
              </a:rPr>
              <a:t> of a step using the </a:t>
            </a:r>
            <a:r>
              <a:rPr lang="en-US" sz="1400" dirty="0" err="1" smtClean="0">
                <a:solidFill>
                  <a:srgbClr val="3C5790"/>
                </a:solidFill>
              </a:rPr>
              <a:t>StepListener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default </a:t>
            </a:r>
            <a:r>
              <a:rPr lang="en-US" sz="1400" dirty="0" err="1" smtClean="0">
                <a:solidFill>
                  <a:srgbClr val="3C5790"/>
                </a:solidFill>
              </a:rPr>
              <a:t>behaviour</a:t>
            </a:r>
            <a:r>
              <a:rPr lang="en-US" sz="1400" dirty="0" smtClean="0">
                <a:solidFill>
                  <a:srgbClr val="3C5790"/>
                </a:solidFill>
              </a:rPr>
              <a:t> for Spring Batch is that all jobs can be executed if they fail or are </a:t>
            </a:r>
            <a:r>
              <a:rPr lang="en-US" sz="1400" dirty="0" err="1" smtClean="0">
                <a:solidFill>
                  <a:srgbClr val="3C5790"/>
                </a:solidFill>
              </a:rPr>
              <a:t>stoped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“</a:t>
            </a:r>
            <a:r>
              <a:rPr lang="en-US" sz="1400" b="1" dirty="0" err="1" smtClean="0">
                <a:solidFill>
                  <a:srgbClr val="3C5790"/>
                </a:solidFill>
              </a:rPr>
              <a:t>restartable</a:t>
            </a:r>
            <a:r>
              <a:rPr lang="en-US" sz="1400" dirty="0" smtClean="0">
                <a:solidFill>
                  <a:srgbClr val="3C5790"/>
                </a:solidFill>
              </a:rPr>
              <a:t> “ attribute of job tag flags the job if it can be restarted.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"</a:t>
            </a:r>
            <a:r>
              <a:rPr lang="en-US" sz="1400" b="1" dirty="0" smtClean="0">
                <a:solidFill>
                  <a:srgbClr val="3C5790"/>
                </a:solidFill>
              </a:rPr>
              <a:t>start-limit</a:t>
            </a:r>
            <a:r>
              <a:rPr lang="en-US" sz="1400" dirty="0" smtClean="0">
                <a:solidFill>
                  <a:srgbClr val="3C5790"/>
                </a:solidFill>
              </a:rPr>
              <a:t>" attribute indicates the maxim number a job can be restarted. When the number defined is exceeded  the </a:t>
            </a:r>
            <a:r>
              <a:rPr lang="en-US" sz="1400" b="1" dirty="0" err="1" smtClean="0">
                <a:solidFill>
                  <a:srgbClr val="3C5790"/>
                </a:solidFill>
              </a:rPr>
              <a:t>StartLimitExceededException</a:t>
            </a:r>
            <a:r>
              <a:rPr lang="en-US" sz="1400" dirty="0" smtClean="0">
                <a:solidFill>
                  <a:srgbClr val="3C5790"/>
                </a:solidFill>
              </a:rPr>
              <a:t> is thrown.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rerun a successful step using "</a:t>
            </a:r>
            <a:r>
              <a:rPr lang="en-US" sz="1400" b="1" dirty="0" smtClean="0">
                <a:solidFill>
                  <a:srgbClr val="3C5790"/>
                </a:solidFill>
              </a:rPr>
              <a:t>allow-start-if-complete</a:t>
            </a:r>
            <a:r>
              <a:rPr lang="en-US" sz="1400" dirty="0" smtClean="0">
                <a:solidFill>
                  <a:srgbClr val="3C5790"/>
                </a:solidFill>
              </a:rPr>
              <a:t>".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Job Listeners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There are 2 ways to create a job listener: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implementing </a:t>
            </a:r>
            <a:r>
              <a:rPr lang="en-US" sz="1200" dirty="0" err="1" smtClean="0">
                <a:solidFill>
                  <a:srgbClr val="3C5790"/>
                </a:solidFill>
              </a:rPr>
              <a:t>JobExecutionListener</a:t>
            </a:r>
            <a:r>
              <a:rPr lang="en-US" sz="1200" dirty="0" smtClean="0">
                <a:solidFill>
                  <a:srgbClr val="3C5790"/>
                </a:solidFill>
              </a:rPr>
              <a:t> (</a:t>
            </a:r>
            <a:r>
              <a:rPr lang="en-US" sz="1200" dirty="0" err="1" smtClean="0">
                <a:solidFill>
                  <a:srgbClr val="3C5790"/>
                </a:solidFill>
              </a:rPr>
              <a:t>beforeJob</a:t>
            </a:r>
            <a:r>
              <a:rPr lang="en-US" sz="1200" dirty="0" smtClean="0">
                <a:solidFill>
                  <a:srgbClr val="3C5790"/>
                </a:solidFill>
              </a:rPr>
              <a:t>, </a:t>
            </a:r>
            <a:r>
              <a:rPr lang="en-US" sz="1200" dirty="0" err="1" smtClean="0">
                <a:solidFill>
                  <a:srgbClr val="3C5790"/>
                </a:solidFill>
              </a:rPr>
              <a:t>afterJob</a:t>
            </a:r>
            <a:r>
              <a:rPr lang="en-US" sz="1200" dirty="0" smtClean="0">
                <a:solidFill>
                  <a:srgbClr val="3C5790"/>
                </a:solidFill>
              </a:rPr>
              <a:t>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using annotations: @</a:t>
            </a:r>
            <a:r>
              <a:rPr lang="en-US" sz="1200" dirty="0" err="1" smtClean="0">
                <a:solidFill>
                  <a:srgbClr val="3C5790"/>
                </a:solidFill>
              </a:rPr>
              <a:t>BeforeJob</a:t>
            </a:r>
            <a:r>
              <a:rPr lang="en-US" sz="1200" dirty="0" smtClean="0">
                <a:solidFill>
                  <a:srgbClr val="3C5790"/>
                </a:solidFill>
              </a:rPr>
              <a:t>, @</a:t>
            </a:r>
            <a:r>
              <a:rPr lang="en-US" sz="1200" dirty="0" err="1" smtClean="0">
                <a:solidFill>
                  <a:srgbClr val="3C5790"/>
                </a:solidFill>
              </a:rPr>
              <a:t>AfterJob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We can use </a:t>
            </a:r>
            <a:r>
              <a:rPr lang="en-US" sz="1400" dirty="0" err="1" smtClean="0">
                <a:solidFill>
                  <a:srgbClr val="3C5790"/>
                </a:solidFill>
              </a:rPr>
              <a:t>use</a:t>
            </a:r>
            <a:r>
              <a:rPr lang="en-US" sz="1400" dirty="0" smtClean="0">
                <a:solidFill>
                  <a:srgbClr val="3C5790"/>
                </a:solidFill>
              </a:rPr>
              <a:t> listener inheritance when defining jobs.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Steps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286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step: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is the building block of a job.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represents a sequential batch processor.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contains all pieces a job requires.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contains an input and output.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Batch processes in general are about processing data.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There are 2 options for processing data: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Individual item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Chunk of items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Steps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143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Item-based processing is done as: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Reading items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Processing items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Writing output</a:t>
            </a:r>
          </a:p>
          <a:p>
            <a:pPr lvl="1"/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918827"/>
            <a:ext cx="5486400" cy="294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contenu 4"/>
          <p:cNvSpPr txBox="1">
            <a:spLocks/>
          </p:cNvSpPr>
          <p:nvPr/>
        </p:nvSpPr>
        <p:spPr bwMode="auto">
          <a:xfrm>
            <a:off x="228600" y="6019800"/>
            <a:ext cx="868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Item-based processing was introduced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Spring Batch 1.x and was the only way records were processed.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76400"/>
            <a:ext cx="3124200" cy="44196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Spring</a:t>
            </a:r>
            <a:r>
              <a:rPr lang="fr-CA" sz="1600" dirty="0" smtClean="0">
                <a:solidFill>
                  <a:srgbClr val="3C5790"/>
                </a:solidFill>
              </a:rPr>
              <a:t> Batch?	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Features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Arhitecture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Core</a:t>
            </a:r>
            <a:r>
              <a:rPr lang="fr-CA" sz="1600" dirty="0" smtClean="0">
                <a:solidFill>
                  <a:srgbClr val="3C5790"/>
                </a:solidFill>
              </a:rPr>
              <a:t> classes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Parallelization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Job </a:t>
            </a:r>
            <a:r>
              <a:rPr lang="fr-CA" sz="1600" dirty="0" err="1" smtClean="0">
                <a:solidFill>
                  <a:srgbClr val="3C5790"/>
                </a:solidFill>
              </a:rPr>
              <a:t>Repository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Job Explorer / Job </a:t>
            </a:r>
            <a:r>
              <a:rPr lang="fr-CA" sz="1600" dirty="0" err="1" smtClean="0">
                <a:solidFill>
                  <a:srgbClr val="3C5790"/>
                </a:solidFill>
              </a:rPr>
              <a:t>Operator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Job </a:t>
            </a:r>
            <a:r>
              <a:rPr lang="fr-CA" sz="1600" dirty="0" err="1" smtClean="0">
                <a:solidFill>
                  <a:srgbClr val="3C5790"/>
                </a:solidFill>
              </a:rPr>
              <a:t>Launcher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Jobs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Job </a:t>
            </a:r>
            <a:r>
              <a:rPr lang="fr-CA" sz="1600" dirty="0" err="1" smtClean="0">
                <a:solidFill>
                  <a:srgbClr val="3C5790"/>
                </a:solidFill>
              </a:rPr>
              <a:t>Listeners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Steps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Flows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Readers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Item Processors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Item </a:t>
            </a:r>
            <a:r>
              <a:rPr lang="fr-CA" sz="1600" dirty="0" err="1" smtClean="0">
                <a:solidFill>
                  <a:srgbClr val="3C5790"/>
                </a:solidFill>
              </a:rPr>
              <a:t>Writers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5638800" y="1676400"/>
            <a:ext cx="3352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fr-CA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ExecutionContext</a:t>
            </a:r>
            <a:endParaRPr kumimoji="0" lang="fr-CA" sz="16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fr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Advanced </a:t>
            </a:r>
            <a:r>
              <a:rPr kumimoji="0" lang="fr-CA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topics</a:t>
            </a:r>
            <a:endParaRPr kumimoji="0" lang="fr-CA" sz="16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fr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fr-CA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Bibliography</a:t>
            </a:r>
            <a:r>
              <a:rPr kumimoji="0" lang="fr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fr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fr-CA" sz="16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Steps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143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chunk represents a subset of records that need to be processed.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Spring Batch we can define the number of rows that are processed between each commit.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Performance gains can be achieved using this process capability.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819400"/>
            <a:ext cx="5976937" cy="327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contenu 4"/>
          <p:cNvSpPr txBox="1">
            <a:spLocks/>
          </p:cNvSpPr>
          <p:nvPr/>
        </p:nvSpPr>
        <p:spPr bwMode="auto">
          <a:xfrm>
            <a:off x="228600" y="6096000"/>
            <a:ext cx="868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 Batch 2 introduced the concept of chunk-based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processing.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Steps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There are 2 different step types: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step for chunk-based processing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tasklet</a:t>
            </a:r>
            <a:r>
              <a:rPr lang="en-US" sz="1200" dirty="0" smtClean="0">
                <a:solidFill>
                  <a:srgbClr val="3C5790"/>
                </a:solidFill>
              </a:rPr>
              <a:t> step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Chunks are defined by their commit intervals.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If we configure within the &lt;</a:t>
            </a:r>
            <a:r>
              <a:rPr lang="en-US" sz="1400" dirty="0" err="1" smtClean="0">
                <a:solidFill>
                  <a:srgbClr val="3C5790"/>
                </a:solidFill>
              </a:rPr>
              <a:t>tasklet</a:t>
            </a:r>
            <a:r>
              <a:rPr lang="en-US" sz="1400" dirty="0" smtClean="0">
                <a:solidFill>
                  <a:srgbClr val="3C5790"/>
                </a:solidFill>
              </a:rPr>
              <a:t>&gt; tag the tag &lt;chunk&gt; the </a:t>
            </a:r>
            <a:r>
              <a:rPr lang="en-US" sz="1400" dirty="0" err="1" smtClean="0">
                <a:solidFill>
                  <a:srgbClr val="3C5790"/>
                </a:solidFill>
              </a:rPr>
              <a:t>ChunkOrientedTasklet</a:t>
            </a:r>
            <a:r>
              <a:rPr lang="en-US" sz="1400" dirty="0" smtClean="0">
                <a:solidFill>
                  <a:srgbClr val="3C5790"/>
                </a:solidFill>
              </a:rPr>
              <a:t> is used.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Spring Batch provides three other implementations of the </a:t>
            </a:r>
            <a:r>
              <a:rPr lang="en-US" sz="1400" dirty="0" err="1" smtClean="0">
                <a:solidFill>
                  <a:srgbClr val="3C5790"/>
                </a:solidFill>
              </a:rPr>
              <a:t>Tasklet</a:t>
            </a:r>
            <a:r>
              <a:rPr lang="en-US" sz="1400" dirty="0" smtClean="0">
                <a:solidFill>
                  <a:srgbClr val="3C5790"/>
                </a:solidFill>
              </a:rPr>
              <a:t> interface: </a:t>
            </a: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CallableTaskletAdapter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2"/>
            <a:r>
              <a:rPr lang="en-US" sz="1200" dirty="0" smtClean="0">
                <a:solidFill>
                  <a:srgbClr val="3C5790"/>
                </a:solidFill>
              </a:rPr>
              <a:t> allows you to configure an implementation of the Callable&lt;</a:t>
            </a:r>
            <a:r>
              <a:rPr lang="en-US" sz="1200" dirty="0" err="1" smtClean="0">
                <a:solidFill>
                  <a:srgbClr val="3C5790"/>
                </a:solidFill>
              </a:rPr>
              <a:t>RepeatStatus</a:t>
            </a:r>
            <a:r>
              <a:rPr lang="en-US" sz="1200" dirty="0" smtClean="0">
                <a:solidFill>
                  <a:srgbClr val="3C5790"/>
                </a:solidFill>
              </a:rPr>
              <a:t>&gt; interface.</a:t>
            </a: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MethodInvokingTaskletAdapter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2"/>
            <a:r>
              <a:rPr lang="en-US" sz="1200" dirty="0" smtClean="0">
                <a:solidFill>
                  <a:srgbClr val="3C5790"/>
                </a:solidFill>
              </a:rPr>
              <a:t>allows to execute a preexisting method on another class.</a:t>
            </a: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SystemCommandTasklet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2"/>
            <a:r>
              <a:rPr lang="en-US" sz="1200" dirty="0" smtClean="0">
                <a:solidFill>
                  <a:srgbClr val="3C5790"/>
                </a:solidFill>
              </a:rPr>
              <a:t>executes a system command asynchronously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Steps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Like jobs, steps can be inherited from each other.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Chunk configuration: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static commit count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CompletionPolicy</a:t>
            </a:r>
            <a:r>
              <a:rPr lang="en-US" sz="1200" dirty="0" smtClean="0">
                <a:solidFill>
                  <a:srgbClr val="3C5790"/>
                </a:solidFill>
              </a:rPr>
              <a:t> implementation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CompletionPolicy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inteface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isComplete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start - resets internal state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update - called once for each item that has been processed to update the internal state.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Step listeners cover the same types of events (start and end).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StepExecutionListener</a:t>
            </a:r>
            <a:r>
              <a:rPr lang="en-US" sz="1200" dirty="0" smtClean="0">
                <a:solidFill>
                  <a:srgbClr val="3C5790"/>
                </a:solidFill>
              </a:rPr>
              <a:t>: </a:t>
            </a:r>
            <a:r>
              <a:rPr lang="en-US" sz="1200" dirty="0" err="1" smtClean="0">
                <a:solidFill>
                  <a:srgbClr val="3C5790"/>
                </a:solidFill>
              </a:rPr>
              <a:t>beforeStep</a:t>
            </a:r>
            <a:r>
              <a:rPr lang="en-US" sz="1200" dirty="0" smtClean="0">
                <a:solidFill>
                  <a:srgbClr val="3C5790"/>
                </a:solidFill>
              </a:rPr>
              <a:t>/</a:t>
            </a:r>
            <a:r>
              <a:rPr lang="en-US" sz="1200" dirty="0" err="1" smtClean="0">
                <a:solidFill>
                  <a:srgbClr val="3C5790"/>
                </a:solidFill>
              </a:rPr>
              <a:t>afterStep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ChunkListener</a:t>
            </a:r>
            <a:r>
              <a:rPr lang="en-US" sz="1200" dirty="0" smtClean="0">
                <a:solidFill>
                  <a:srgbClr val="3C5790"/>
                </a:solidFill>
              </a:rPr>
              <a:t>: </a:t>
            </a:r>
            <a:r>
              <a:rPr lang="en-US" sz="1200" dirty="0" err="1" smtClean="0">
                <a:solidFill>
                  <a:srgbClr val="3C5790"/>
                </a:solidFill>
              </a:rPr>
              <a:t>beforeChunk</a:t>
            </a:r>
            <a:r>
              <a:rPr lang="en-US" sz="1200" dirty="0" smtClean="0">
                <a:solidFill>
                  <a:srgbClr val="3C5790"/>
                </a:solidFill>
              </a:rPr>
              <a:t>/</a:t>
            </a:r>
            <a:r>
              <a:rPr lang="en-US" sz="1200" dirty="0" err="1" smtClean="0">
                <a:solidFill>
                  <a:srgbClr val="3C5790"/>
                </a:solidFill>
              </a:rPr>
              <a:t>afterChunk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3C5790"/>
                </a:solidFill>
              </a:rPr>
              <a:t>next</a:t>
            </a:r>
            <a:r>
              <a:rPr lang="en-US" sz="1400" dirty="0" smtClean="0">
                <a:solidFill>
                  <a:srgbClr val="3C5790"/>
                </a:solidFill>
              </a:rPr>
              <a:t> tag uses on attribute to evaluate the </a:t>
            </a:r>
            <a:r>
              <a:rPr lang="en-US" sz="1400" dirty="0" err="1" smtClean="0">
                <a:solidFill>
                  <a:srgbClr val="3C5790"/>
                </a:solidFill>
              </a:rPr>
              <a:t>ExitStatus</a:t>
            </a:r>
            <a:r>
              <a:rPr lang="en-US" sz="1400" dirty="0" smtClean="0">
                <a:solidFill>
                  <a:srgbClr val="3C5790"/>
                </a:solidFill>
              </a:rPr>
              <a:t> of the step.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Another alternative is o use the tag </a:t>
            </a:r>
            <a:r>
              <a:rPr lang="en-US" sz="1400" b="1" dirty="0" smtClean="0">
                <a:solidFill>
                  <a:srgbClr val="3C5790"/>
                </a:solidFill>
              </a:rPr>
              <a:t>decision</a:t>
            </a:r>
            <a:r>
              <a:rPr lang="en-US" sz="1400" dirty="0" smtClean="0">
                <a:solidFill>
                  <a:srgbClr val="3C5790"/>
                </a:solidFill>
              </a:rPr>
              <a:t> with </a:t>
            </a:r>
            <a:r>
              <a:rPr lang="en-US" sz="1400" b="1" dirty="0" err="1" smtClean="0">
                <a:solidFill>
                  <a:srgbClr val="3C5790"/>
                </a:solidFill>
              </a:rPr>
              <a:t>JobExecutionDecider</a:t>
            </a:r>
            <a:r>
              <a:rPr lang="en-US" sz="1400" dirty="0" smtClean="0">
                <a:solidFill>
                  <a:srgbClr val="3C5790"/>
                </a:solidFill>
              </a:rPr>
              <a:t> implementation.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Steps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There are 3 states how a job can finish: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Completed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Failed: can be rerun with the same parameters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Stopped: can be restarted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 The end tag can be used to end a job based on the exit status of a step.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fail state allows to rerun the job with the same parameters.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stop tag is used to identify where to continue when the job is restarted.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Flows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flow looks a lot like a job configured with a flow tag instead of a job tag.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Spring Batch, there are 3 options for how to externalize the order of steps.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create a flow, which is an independent sequence of steps (flow tag).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usage of flow step (flow inside a step tag).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call another job from within your job.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Spring Batch can execute steps in parallel using split tag.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Readers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Each step consists of an </a:t>
            </a:r>
            <a:r>
              <a:rPr lang="en-US" sz="1400" dirty="0" err="1" smtClean="0">
                <a:solidFill>
                  <a:srgbClr val="3C5790"/>
                </a:solidFill>
              </a:rPr>
              <a:t>ItemReader</a:t>
            </a:r>
            <a:r>
              <a:rPr lang="en-US" sz="1400" dirty="0" smtClean="0">
                <a:solidFill>
                  <a:srgbClr val="3C5790"/>
                </a:solidFill>
              </a:rPr>
              <a:t>, an </a:t>
            </a:r>
            <a:r>
              <a:rPr lang="en-US" sz="1400" dirty="0" err="1" smtClean="0">
                <a:solidFill>
                  <a:srgbClr val="3C5790"/>
                </a:solidFill>
              </a:rPr>
              <a:t>ItemProcessor</a:t>
            </a:r>
            <a:r>
              <a:rPr lang="en-US" sz="1400" dirty="0" smtClean="0">
                <a:solidFill>
                  <a:srgbClr val="3C5790"/>
                </a:solidFill>
              </a:rPr>
              <a:t>, and an </a:t>
            </a:r>
            <a:r>
              <a:rPr lang="en-US" sz="1400" dirty="0" err="1" smtClean="0">
                <a:solidFill>
                  <a:srgbClr val="3C5790"/>
                </a:solidFill>
              </a:rPr>
              <a:t>ItemWriter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ItemReader</a:t>
            </a:r>
            <a:r>
              <a:rPr lang="en-US" sz="1400" dirty="0" smtClean="0">
                <a:solidFill>
                  <a:srgbClr val="3C5790"/>
                </a:solidFill>
              </a:rPr>
              <a:t> interface has the read() method that is used to provide input for a step.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Spring Batch provides implementations for: flat file, DB, JMS, etc.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FlatFileItemReader</a:t>
            </a:r>
            <a:r>
              <a:rPr lang="en-US" sz="1400" dirty="0" smtClean="0">
                <a:solidFill>
                  <a:srgbClr val="3C5790"/>
                </a:solidFill>
              </a:rPr>
              <a:t> consists in: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Spring Resource: </a:t>
            </a:r>
          </a:p>
          <a:p>
            <a:pPr lvl="2"/>
            <a:r>
              <a:rPr lang="en-US" sz="1200" dirty="0" err="1" smtClean="0">
                <a:solidFill>
                  <a:srgbClr val="3C5790"/>
                </a:solidFill>
              </a:rPr>
              <a:t>LineTokenizer</a:t>
            </a:r>
            <a:r>
              <a:rPr lang="en-US" sz="1200" dirty="0" smtClean="0">
                <a:solidFill>
                  <a:srgbClr val="3C5790"/>
                </a:solidFill>
              </a:rPr>
              <a:t>: parses the line into </a:t>
            </a:r>
            <a:r>
              <a:rPr lang="en-US" sz="1200" dirty="0" err="1" smtClean="0">
                <a:solidFill>
                  <a:srgbClr val="3C5790"/>
                </a:solidFill>
              </a:rPr>
              <a:t>FieldSet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2"/>
            <a:r>
              <a:rPr lang="en-US" sz="1200" dirty="0" err="1" smtClean="0">
                <a:solidFill>
                  <a:srgbClr val="3C5790"/>
                </a:solidFill>
              </a:rPr>
              <a:t>FieldSetMapper</a:t>
            </a:r>
            <a:r>
              <a:rPr lang="en-US" sz="1200" dirty="0" smtClean="0">
                <a:solidFill>
                  <a:srgbClr val="3C5790"/>
                </a:solidFill>
              </a:rPr>
              <a:t>: maps </a:t>
            </a:r>
            <a:r>
              <a:rPr lang="en-US" sz="1200" dirty="0" err="1" smtClean="0">
                <a:solidFill>
                  <a:srgbClr val="3C5790"/>
                </a:solidFill>
              </a:rPr>
              <a:t>FieldSet</a:t>
            </a:r>
            <a:r>
              <a:rPr lang="en-US" sz="1200" dirty="0" smtClean="0">
                <a:solidFill>
                  <a:srgbClr val="3C5790"/>
                </a:solidFill>
              </a:rPr>
              <a:t> to a domain object. 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LineMapper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LineMapper</a:t>
            </a:r>
            <a:r>
              <a:rPr lang="en-US" sz="1400" dirty="0" smtClean="0">
                <a:solidFill>
                  <a:srgbClr val="3C5790"/>
                </a:solidFill>
              </a:rPr>
              <a:t> is used to retrieve the lines and contains the </a:t>
            </a:r>
            <a:r>
              <a:rPr lang="en-US" sz="1400" dirty="0" err="1" smtClean="0">
                <a:solidFill>
                  <a:srgbClr val="3C5790"/>
                </a:solidFill>
              </a:rPr>
              <a:t>mapLine</a:t>
            </a:r>
            <a:r>
              <a:rPr lang="en-US" sz="1400" dirty="0" smtClean="0">
                <a:solidFill>
                  <a:srgbClr val="3C5790"/>
                </a:solidFill>
              </a:rPr>
              <a:t>() method.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Example </a:t>
            </a:r>
            <a:r>
              <a:rPr lang="en-US" sz="1400" dirty="0" err="1" smtClean="0">
                <a:solidFill>
                  <a:srgbClr val="3C5790"/>
                </a:solidFill>
              </a:rPr>
              <a:t>impl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  <a:r>
              <a:rPr lang="en-US" sz="1400" dirty="0" err="1" smtClean="0">
                <a:solidFill>
                  <a:srgbClr val="3C5790"/>
                </a:solidFill>
              </a:rPr>
              <a:t>DelimitedLineTokenizer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FixedLengthTokenizer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RegexLineTokenizer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PatternMatchingCompositeLineMapper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LineTokenizer</a:t>
            </a:r>
            <a:r>
              <a:rPr lang="en-US" sz="1400" dirty="0" smtClean="0">
                <a:solidFill>
                  <a:srgbClr val="3C5790"/>
                </a:solidFill>
              </a:rPr>
              <a:t> split a line into tokens and contains tokenize() method.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Example </a:t>
            </a:r>
            <a:r>
              <a:rPr lang="en-US" sz="1400" dirty="0" err="1" smtClean="0">
                <a:solidFill>
                  <a:srgbClr val="3C5790"/>
                </a:solidFill>
              </a:rPr>
              <a:t>impl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  <a:r>
              <a:rPr lang="en-US" sz="1400" dirty="0" err="1" smtClean="0">
                <a:solidFill>
                  <a:srgbClr val="3C5790"/>
                </a:solidFill>
              </a:rPr>
              <a:t>DelimitedLineTokenizer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FixedLengthTokenizer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RegexLineTokenizer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FieldSetMapper</a:t>
            </a:r>
            <a:r>
              <a:rPr lang="en-US" sz="1400" dirty="0" smtClean="0">
                <a:solidFill>
                  <a:srgbClr val="3C5790"/>
                </a:solidFill>
              </a:rPr>
              <a:t> contains the </a:t>
            </a:r>
            <a:r>
              <a:rPr lang="en-US" sz="1400" dirty="0" err="1" smtClean="0">
                <a:solidFill>
                  <a:srgbClr val="3C5790"/>
                </a:solidFill>
              </a:rPr>
              <a:t>mapFieldSet</a:t>
            </a:r>
            <a:r>
              <a:rPr lang="en-US" sz="1400" dirty="0" smtClean="0">
                <a:solidFill>
                  <a:srgbClr val="3C5790"/>
                </a:solidFill>
              </a:rPr>
              <a:t>() method.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Example </a:t>
            </a:r>
            <a:r>
              <a:rPr lang="en-US" sz="1400" dirty="0" err="1" smtClean="0">
                <a:solidFill>
                  <a:srgbClr val="3C5790"/>
                </a:solidFill>
              </a:rPr>
              <a:t>impl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  <a:r>
              <a:rPr lang="en-US" sz="1400" dirty="0" err="1" smtClean="0">
                <a:solidFill>
                  <a:srgbClr val="3C5790"/>
                </a:solidFill>
              </a:rPr>
              <a:t>ArrayFieldSetMapper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BeanWrapperFieldSetMapper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PassThroughFieldSetMapper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Readers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915400" cy="3657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To parse XML input files, String Batch uses </a:t>
            </a:r>
            <a:r>
              <a:rPr lang="en-US" sz="1400" b="1" dirty="0" err="1" smtClean="0">
                <a:solidFill>
                  <a:srgbClr val="3C5790"/>
                </a:solidFill>
              </a:rPr>
              <a:t>StaxEventItemReader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need to configure the root elements and an </a:t>
            </a:r>
            <a:r>
              <a:rPr lang="en-US" sz="1400" b="1" dirty="0" err="1" smtClean="0">
                <a:solidFill>
                  <a:srgbClr val="3C5790"/>
                </a:solidFill>
              </a:rPr>
              <a:t>Unmarshaller</a:t>
            </a:r>
            <a:r>
              <a:rPr lang="en-US" sz="1400" dirty="0" smtClean="0">
                <a:solidFill>
                  <a:srgbClr val="3C5790"/>
                </a:solidFill>
              </a:rPr>
              <a:t> implementation to convert the XML to domain object.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Spring Batch provides 2 methods for loading records: 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cursor</a:t>
            </a:r>
            <a:r>
              <a:rPr lang="en-US" sz="1200" dirty="0" smtClean="0">
                <a:solidFill>
                  <a:srgbClr val="3C5790"/>
                </a:solidFill>
              </a:rPr>
              <a:t>: default functionality of the JDBC </a:t>
            </a:r>
            <a:r>
              <a:rPr lang="en-US" sz="1200" dirty="0" err="1" smtClean="0">
                <a:solidFill>
                  <a:srgbClr val="3C5790"/>
                </a:solidFill>
              </a:rPr>
              <a:t>ResultSet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paging</a:t>
            </a:r>
            <a:r>
              <a:rPr lang="en-US" sz="1200" dirty="0" smtClean="0">
                <a:solidFill>
                  <a:srgbClr val="3C5790"/>
                </a:solidFill>
              </a:rPr>
              <a:t>: retrieves records in chunks called pages.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JdbcCursorItemReader</a:t>
            </a:r>
            <a:r>
              <a:rPr lang="en-US" sz="1400" dirty="0" smtClean="0">
                <a:solidFill>
                  <a:srgbClr val="3C5790"/>
                </a:solidFill>
              </a:rPr>
              <a:t> is used to read JDBC data using cursor and map rows to domain object. It needs a </a:t>
            </a:r>
            <a:r>
              <a:rPr lang="en-US" sz="1400" dirty="0" err="1" smtClean="0">
                <a:solidFill>
                  <a:srgbClr val="3C5790"/>
                </a:solidFill>
              </a:rPr>
              <a:t>DataSource</a:t>
            </a:r>
            <a:r>
              <a:rPr lang="en-US" sz="1400" dirty="0" smtClean="0">
                <a:solidFill>
                  <a:srgbClr val="3C5790"/>
                </a:solidFill>
              </a:rPr>
              <a:t>, a query to run and a </a:t>
            </a:r>
            <a:r>
              <a:rPr lang="en-US" sz="1400" dirty="0" err="1" smtClean="0">
                <a:solidFill>
                  <a:srgbClr val="3C5790"/>
                </a:solidFill>
              </a:rPr>
              <a:t>RowMapper</a:t>
            </a:r>
            <a:r>
              <a:rPr lang="en-US" sz="1400" dirty="0" smtClean="0">
                <a:solidFill>
                  <a:srgbClr val="3C5790"/>
                </a:solidFill>
              </a:rPr>
              <a:t> implementation.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If we want to pass parameters to SQL we use the </a:t>
            </a:r>
            <a:r>
              <a:rPr lang="en-US" sz="1400" b="1" dirty="0" err="1" smtClean="0">
                <a:solidFill>
                  <a:srgbClr val="3C5790"/>
                </a:solidFill>
              </a:rPr>
              <a:t>PreparedStatementSetter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JdbcPagingItemReader</a:t>
            </a:r>
            <a:r>
              <a:rPr lang="en-US" sz="1400" dirty="0" smtClean="0">
                <a:solidFill>
                  <a:srgbClr val="3C5790"/>
                </a:solidFill>
              </a:rPr>
              <a:t> is used for paginations where the result set is returned in chunks called pages. Unfortunately, each DB offers its own paging implementation.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JmsItemReader</a:t>
            </a:r>
            <a:r>
              <a:rPr lang="en-US" sz="1400" dirty="0" smtClean="0">
                <a:solidFill>
                  <a:srgbClr val="3C5790"/>
                </a:solidFill>
              </a:rPr>
              <a:t> is used to read from a JMS queue and needs: queue, connection factory, </a:t>
            </a:r>
            <a:r>
              <a:rPr lang="en-US" sz="1400" dirty="0" err="1" smtClean="0">
                <a:solidFill>
                  <a:srgbClr val="3C5790"/>
                </a:solidFill>
              </a:rPr>
              <a:t>JmsTemplate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Readers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915400" cy="3276600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3C5790"/>
                </a:solidFill>
              </a:rPr>
              <a:t>HibernateCusorItemReader</a:t>
            </a:r>
            <a:r>
              <a:rPr lang="en-US" sz="1400" dirty="0" smtClean="0">
                <a:solidFill>
                  <a:srgbClr val="3C5790"/>
                </a:solidFill>
              </a:rPr>
              <a:t> is used when using Hibernate to read records from DB.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For using Hibernate we need to configure: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sessionFactory</a:t>
            </a:r>
            <a:r>
              <a:rPr lang="en-US" sz="1200" dirty="0" smtClean="0">
                <a:solidFill>
                  <a:srgbClr val="3C5790"/>
                </a:solidFill>
              </a:rPr>
              <a:t> (ex: </a:t>
            </a:r>
            <a:r>
              <a:rPr lang="en-US" sz="1200" dirty="0" err="1" smtClean="0">
                <a:solidFill>
                  <a:srgbClr val="3C5790"/>
                </a:solidFill>
              </a:rPr>
              <a:t>LocalSessionFactoryBean</a:t>
            </a:r>
            <a:r>
              <a:rPr lang="en-US" sz="1200" dirty="0" smtClean="0">
                <a:solidFill>
                  <a:srgbClr val="3C5790"/>
                </a:solidFill>
              </a:rPr>
              <a:t>)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transactionManager</a:t>
            </a:r>
            <a:r>
              <a:rPr lang="en-US" sz="1200" dirty="0" smtClean="0">
                <a:solidFill>
                  <a:srgbClr val="3C5790"/>
                </a:solidFill>
              </a:rPr>
              <a:t> (</a:t>
            </a:r>
            <a:r>
              <a:rPr lang="en-US" sz="1200" dirty="0" err="1" smtClean="0">
                <a:solidFill>
                  <a:srgbClr val="3C5790"/>
                </a:solidFill>
              </a:rPr>
              <a:t>ex:HibernateTransactionManager</a:t>
            </a:r>
            <a:r>
              <a:rPr lang="en-US" sz="1200" dirty="0" smtClean="0">
                <a:solidFill>
                  <a:srgbClr val="3C5790"/>
                </a:solidFill>
              </a:rPr>
              <a:t>)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HibernatePagingItemReader</a:t>
            </a:r>
            <a:r>
              <a:rPr lang="en-US" sz="1400" dirty="0" smtClean="0">
                <a:solidFill>
                  <a:srgbClr val="3C5790"/>
                </a:solidFill>
              </a:rPr>
              <a:t> is used to read data with pagination.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To configure JPA we need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setup persitence.xml.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transactionManager</a:t>
            </a:r>
            <a:r>
              <a:rPr lang="en-US" sz="1200" dirty="0" smtClean="0">
                <a:solidFill>
                  <a:srgbClr val="3C5790"/>
                </a:solidFill>
              </a:rPr>
              <a:t>: </a:t>
            </a:r>
            <a:r>
              <a:rPr lang="en-US" sz="1200" dirty="0" err="1" smtClean="0">
                <a:solidFill>
                  <a:srgbClr val="3C5790"/>
                </a:solidFill>
              </a:rPr>
              <a:t>JpaTransactionManager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entityManagerFactory</a:t>
            </a:r>
            <a:r>
              <a:rPr lang="en-US" sz="1200" dirty="0" smtClean="0">
                <a:solidFill>
                  <a:srgbClr val="3C5790"/>
                </a:solidFill>
              </a:rPr>
              <a:t>: </a:t>
            </a:r>
            <a:r>
              <a:rPr lang="en-US" sz="1200" dirty="0" err="1" smtClean="0">
                <a:solidFill>
                  <a:srgbClr val="3C5790"/>
                </a:solidFill>
              </a:rPr>
              <a:t>LocalContainerEntityManagerFactoryBean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JobRepository</a:t>
            </a:r>
            <a:r>
              <a:rPr lang="en-US" sz="1400" dirty="0" smtClean="0">
                <a:solidFill>
                  <a:srgbClr val="3C5790"/>
                </a:solidFill>
              </a:rPr>
              <a:t> needs to be configured to have an isolation level.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JpaPagingItemReader</a:t>
            </a:r>
            <a:r>
              <a:rPr lang="en-US" sz="1400" dirty="0" smtClean="0">
                <a:solidFill>
                  <a:srgbClr val="3C5790"/>
                </a:solidFill>
              </a:rPr>
              <a:t> is used for reading DB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Readers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915400" cy="3276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When any error occurs during the reading process, Spring Batch throws an exception.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specify what exceptions to skip with "</a:t>
            </a:r>
            <a:r>
              <a:rPr lang="en-US" sz="1400" b="1" dirty="0" err="1" smtClean="0">
                <a:solidFill>
                  <a:srgbClr val="3C5790"/>
                </a:solidFill>
              </a:rPr>
              <a:t>skippable</a:t>
            </a:r>
            <a:r>
              <a:rPr lang="en-US" sz="1400" b="1" dirty="0" smtClean="0">
                <a:solidFill>
                  <a:srgbClr val="3C5790"/>
                </a:solidFill>
              </a:rPr>
              <a:t>-exception-classes</a:t>
            </a:r>
            <a:r>
              <a:rPr lang="en-US" sz="1400" dirty="0" smtClean="0">
                <a:solidFill>
                  <a:srgbClr val="3C5790"/>
                </a:solidFill>
              </a:rPr>
              <a:t>" tag and how times with "</a:t>
            </a:r>
            <a:r>
              <a:rPr lang="en-US" sz="1400" b="1" dirty="0" smtClean="0">
                <a:solidFill>
                  <a:srgbClr val="3C5790"/>
                </a:solidFill>
              </a:rPr>
              <a:t>skip-limit</a:t>
            </a:r>
            <a:r>
              <a:rPr lang="en-US" sz="1400" dirty="0" smtClean="0">
                <a:solidFill>
                  <a:srgbClr val="3C5790"/>
                </a:solidFill>
              </a:rPr>
              <a:t>" attribute.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Spring Batch provides the </a:t>
            </a:r>
            <a:r>
              <a:rPr lang="en-US" sz="1400" b="1" dirty="0" err="1" smtClean="0">
                <a:solidFill>
                  <a:srgbClr val="3C5790"/>
                </a:solidFill>
              </a:rPr>
              <a:t>SkipPolicy</a:t>
            </a:r>
            <a:r>
              <a:rPr lang="en-US" sz="1400" dirty="0" smtClean="0">
                <a:solidFill>
                  <a:srgbClr val="3C5790"/>
                </a:solidFill>
              </a:rPr>
              <a:t> interface with the method </a:t>
            </a:r>
            <a:r>
              <a:rPr lang="en-US" sz="1400" dirty="0" err="1" smtClean="0">
                <a:solidFill>
                  <a:srgbClr val="3C5790"/>
                </a:solidFill>
              </a:rPr>
              <a:t>shouldSkip</a:t>
            </a:r>
            <a:r>
              <a:rPr lang="en-US" sz="1400" dirty="0" smtClean="0">
                <a:solidFill>
                  <a:srgbClr val="3C5790"/>
                </a:solidFill>
              </a:rPr>
              <a:t>().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ItemReadListener</a:t>
            </a:r>
            <a:r>
              <a:rPr lang="en-US" sz="1400" dirty="0" smtClean="0">
                <a:solidFill>
                  <a:srgbClr val="3C5790"/>
                </a:solidFill>
              </a:rPr>
              <a:t> is useful when reading items and contains methods like: </a:t>
            </a:r>
            <a:r>
              <a:rPr lang="en-US" sz="1400" dirty="0" err="1" smtClean="0">
                <a:solidFill>
                  <a:srgbClr val="3C5790"/>
                </a:solidFill>
              </a:rPr>
              <a:t>beforeRead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afterRead</a:t>
            </a:r>
            <a:r>
              <a:rPr lang="en-US" sz="1400" dirty="0" smtClean="0">
                <a:solidFill>
                  <a:srgbClr val="3C5790"/>
                </a:solidFill>
              </a:rPr>
              <a:t>, and </a:t>
            </a:r>
            <a:r>
              <a:rPr lang="en-US" sz="1400" dirty="0" err="1" smtClean="0">
                <a:solidFill>
                  <a:srgbClr val="3C5790"/>
                </a:solidFill>
              </a:rPr>
              <a:t>onReadError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Item Processors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572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Spring Batch provides utility </a:t>
            </a:r>
            <a:r>
              <a:rPr lang="en-US" sz="1400" dirty="0" err="1" smtClean="0">
                <a:solidFill>
                  <a:srgbClr val="3C5790"/>
                </a:solidFill>
              </a:rPr>
              <a:t>ItemProcessors</a:t>
            </a:r>
            <a:r>
              <a:rPr lang="en-US" sz="1400" dirty="0" smtClean="0">
                <a:solidFill>
                  <a:srgbClr val="3C5790"/>
                </a:solidFill>
              </a:rPr>
              <a:t> like the </a:t>
            </a:r>
            <a:r>
              <a:rPr lang="en-US" sz="1400" b="1" dirty="0" err="1" smtClean="0">
                <a:solidFill>
                  <a:srgbClr val="3C5790"/>
                </a:solidFill>
              </a:rPr>
              <a:t>ItemProcessorAdapter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ItemProcessor</a:t>
            </a:r>
            <a:r>
              <a:rPr lang="en-US" sz="1400" dirty="0" smtClean="0">
                <a:solidFill>
                  <a:srgbClr val="3C5790"/>
                </a:solidFill>
              </a:rPr>
              <a:t> contains the process() method.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ValidatingItemProcessor</a:t>
            </a:r>
            <a:r>
              <a:rPr lang="en-US" sz="1400" dirty="0" smtClean="0">
                <a:solidFill>
                  <a:srgbClr val="3C5790"/>
                </a:solidFill>
              </a:rPr>
              <a:t> is a </a:t>
            </a:r>
            <a:r>
              <a:rPr lang="en-US" sz="1400" dirty="0" err="1" smtClean="0">
                <a:solidFill>
                  <a:srgbClr val="3C5790"/>
                </a:solidFill>
              </a:rPr>
              <a:t>ItemProcessor</a:t>
            </a:r>
            <a:r>
              <a:rPr lang="en-US" sz="1400" dirty="0" smtClean="0">
                <a:solidFill>
                  <a:srgbClr val="3C5790"/>
                </a:solidFill>
              </a:rPr>
              <a:t> implementation for validating input.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use JSR 303 validations by implementing Spring </a:t>
            </a:r>
            <a:r>
              <a:rPr lang="en-US" sz="1400" b="1" dirty="0" err="1" smtClean="0">
                <a:solidFill>
                  <a:srgbClr val="3C5790"/>
                </a:solidFill>
              </a:rPr>
              <a:t>Validator</a:t>
            </a:r>
            <a:r>
              <a:rPr lang="en-US" sz="1400" dirty="0" smtClean="0">
                <a:solidFill>
                  <a:srgbClr val="3C5790"/>
                </a:solidFill>
              </a:rPr>
              <a:t> and using annotations.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CompositeItemProcessor</a:t>
            </a:r>
            <a:r>
              <a:rPr lang="en-US" sz="1400" dirty="0" smtClean="0">
                <a:solidFill>
                  <a:srgbClr val="3C5790"/>
                </a:solidFill>
              </a:rPr>
              <a:t> can be used to create a chain of item processors.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Spring</a:t>
            </a:r>
            <a:r>
              <a:rPr lang="fr-CA" dirty="0" smtClean="0">
                <a:solidFill>
                  <a:schemeClr val="bg1"/>
                </a:solidFill>
              </a:rPr>
              <a:t> Batch?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0668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Spring Batch is an open source framework for batch processing.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Spring Batch builds upon the POJO-based development approach of the Spring Framework.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Spring Batch is part of the Spring Portfolio.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Item Writers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Spring Batch uses </a:t>
            </a:r>
            <a:r>
              <a:rPr lang="en-US" sz="1400" dirty="0" err="1" smtClean="0">
                <a:solidFill>
                  <a:srgbClr val="3C5790"/>
                </a:solidFill>
              </a:rPr>
              <a:t>ItemWriters</a:t>
            </a:r>
            <a:r>
              <a:rPr lang="en-US" sz="1400" dirty="0" smtClean="0">
                <a:solidFill>
                  <a:srgbClr val="3C5790"/>
                </a:solidFill>
              </a:rPr>
              <a:t> as output mechanism. The </a:t>
            </a:r>
            <a:r>
              <a:rPr lang="en-US" sz="1400" dirty="0" err="1" smtClean="0">
                <a:solidFill>
                  <a:srgbClr val="3C5790"/>
                </a:solidFill>
              </a:rPr>
              <a:t>ItemWriter</a:t>
            </a:r>
            <a:r>
              <a:rPr lang="en-US" sz="1400" dirty="0" smtClean="0">
                <a:solidFill>
                  <a:srgbClr val="3C5790"/>
                </a:solidFill>
              </a:rPr>
              <a:t> interface contain the write() method.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FlatFileItemWriter</a:t>
            </a:r>
            <a:r>
              <a:rPr lang="en-US" sz="1400" dirty="0" smtClean="0">
                <a:solidFill>
                  <a:srgbClr val="3C5790"/>
                </a:solidFill>
              </a:rPr>
              <a:t> can be used to generate text file to output and needs:.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Resource: the output file 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LineAggregator</a:t>
            </a:r>
            <a:r>
              <a:rPr lang="en-US" sz="1200" dirty="0" smtClean="0">
                <a:solidFill>
                  <a:srgbClr val="3C5790"/>
                </a:solidFill>
              </a:rPr>
              <a:t>: Examples: </a:t>
            </a:r>
            <a:r>
              <a:rPr lang="en-US" sz="1200" dirty="0" err="1" smtClean="0">
                <a:solidFill>
                  <a:srgbClr val="3C5790"/>
                </a:solidFill>
              </a:rPr>
              <a:t>PassThroughLineAggregator</a:t>
            </a:r>
            <a:r>
              <a:rPr lang="en-US" sz="1200" dirty="0" smtClean="0">
                <a:solidFill>
                  <a:srgbClr val="3C5790"/>
                </a:solidFill>
              </a:rPr>
              <a:t>, </a:t>
            </a:r>
            <a:r>
              <a:rPr lang="en-US" sz="1200" dirty="0" err="1" smtClean="0">
                <a:solidFill>
                  <a:srgbClr val="3C5790"/>
                </a:solidFill>
              </a:rPr>
              <a:t>FormatterLineAggregator</a:t>
            </a:r>
            <a:r>
              <a:rPr lang="en-US" sz="1200" dirty="0" smtClean="0">
                <a:solidFill>
                  <a:srgbClr val="3C5790"/>
                </a:solidFill>
              </a:rPr>
              <a:t>, </a:t>
            </a:r>
            <a:r>
              <a:rPr lang="en-US" sz="1200" dirty="0" err="1" smtClean="0">
                <a:solidFill>
                  <a:srgbClr val="3C5790"/>
                </a:solidFill>
              </a:rPr>
              <a:t>DelimitedLineAggregator</a:t>
            </a:r>
            <a:r>
              <a:rPr lang="en-US" sz="1200" dirty="0" smtClean="0">
                <a:solidFill>
                  <a:srgbClr val="3C5790"/>
                </a:solidFill>
              </a:rPr>
              <a:t>  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FieldExtractor</a:t>
            </a:r>
            <a:r>
              <a:rPr lang="en-US" sz="1400" dirty="0" smtClean="0">
                <a:solidFill>
                  <a:srgbClr val="3C5790"/>
                </a:solidFill>
              </a:rPr>
              <a:t> is used to convert a domain object to an array of objects.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FlatFileItemWriter</a:t>
            </a:r>
            <a:r>
              <a:rPr lang="en-US" sz="1400" dirty="0" smtClean="0">
                <a:solidFill>
                  <a:srgbClr val="3C5790"/>
                </a:solidFill>
              </a:rPr>
              <a:t> options: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shouldDeleteIfEmpty</a:t>
            </a:r>
            <a:r>
              <a:rPr lang="en-US" sz="1200" dirty="0" smtClean="0">
                <a:solidFill>
                  <a:srgbClr val="3C5790"/>
                </a:solidFill>
              </a:rPr>
              <a:t>: deletes the file if nothing was written.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shouldDeleteIfExists</a:t>
            </a:r>
            <a:r>
              <a:rPr lang="en-US" sz="1200" dirty="0" smtClean="0">
                <a:solidFill>
                  <a:srgbClr val="3C5790"/>
                </a:solidFill>
              </a:rPr>
              <a:t>: deletes the same named existent file. 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appendAllowed</a:t>
            </a:r>
            <a:r>
              <a:rPr lang="en-US" sz="1200" dirty="0" smtClean="0">
                <a:solidFill>
                  <a:srgbClr val="3C5790"/>
                </a:solidFill>
              </a:rPr>
              <a:t>: appends data.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StaxEventItemWriter</a:t>
            </a:r>
            <a:r>
              <a:rPr lang="en-US" sz="1400" dirty="0" smtClean="0">
                <a:solidFill>
                  <a:srgbClr val="3C5790"/>
                </a:solidFill>
              </a:rPr>
              <a:t> is used to write XML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Item Writers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200400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3C5790"/>
                </a:solidFill>
              </a:rPr>
              <a:t>JdbcBatchItemWriter</a:t>
            </a:r>
            <a:r>
              <a:rPr lang="en-US" sz="1400" dirty="0" smtClean="0">
                <a:solidFill>
                  <a:srgbClr val="3C5790"/>
                </a:solidFill>
              </a:rPr>
              <a:t> is used to write data to DB and has following options: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assertUpdates</a:t>
            </a:r>
            <a:r>
              <a:rPr lang="en-US" sz="1200" dirty="0" smtClean="0">
                <a:solidFill>
                  <a:srgbClr val="3C5790"/>
                </a:solidFill>
              </a:rPr>
              <a:t>: validates that operation was </a:t>
            </a:r>
            <a:r>
              <a:rPr lang="en-US" sz="1200" dirty="0" err="1" smtClean="0">
                <a:solidFill>
                  <a:srgbClr val="3C5790"/>
                </a:solidFill>
              </a:rPr>
              <a:t>sucess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itemPreparedStatementSetter</a:t>
            </a:r>
            <a:r>
              <a:rPr lang="en-US" sz="1200" dirty="0" smtClean="0">
                <a:solidFill>
                  <a:srgbClr val="3C5790"/>
                </a:solidFill>
              </a:rPr>
              <a:t>: binds parameters to SQL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sql</a:t>
            </a:r>
            <a:r>
              <a:rPr lang="en-US" sz="1200" dirty="0" smtClean="0">
                <a:solidFill>
                  <a:srgbClr val="3C5790"/>
                </a:solidFill>
              </a:rPr>
              <a:t>: </a:t>
            </a:r>
            <a:r>
              <a:rPr lang="en-US" sz="1200" dirty="0" err="1" smtClean="0">
                <a:solidFill>
                  <a:srgbClr val="3C5790"/>
                </a:solidFill>
              </a:rPr>
              <a:t>sql</a:t>
            </a:r>
            <a:r>
              <a:rPr lang="en-US" sz="1200" dirty="0" smtClean="0">
                <a:solidFill>
                  <a:srgbClr val="3C5790"/>
                </a:solidFill>
              </a:rPr>
              <a:t> string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HibernateItemWriter</a:t>
            </a:r>
            <a:r>
              <a:rPr lang="en-US" sz="1400" dirty="0" smtClean="0">
                <a:solidFill>
                  <a:srgbClr val="3C5790"/>
                </a:solidFill>
              </a:rPr>
              <a:t> is like a wrapper for </a:t>
            </a:r>
            <a:r>
              <a:rPr lang="en-US" sz="1400" dirty="0" err="1" smtClean="0">
                <a:solidFill>
                  <a:srgbClr val="3C5790"/>
                </a:solidFill>
              </a:rPr>
              <a:t>HibernateTemplate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JpaItemWriter</a:t>
            </a:r>
            <a:r>
              <a:rPr lang="en-US" sz="1400" dirty="0" smtClean="0">
                <a:solidFill>
                  <a:srgbClr val="3C5790"/>
                </a:solidFill>
              </a:rPr>
              <a:t> is like a wrapper for </a:t>
            </a:r>
            <a:r>
              <a:rPr lang="en-US" sz="1400" dirty="0" err="1" smtClean="0">
                <a:solidFill>
                  <a:srgbClr val="3C5790"/>
                </a:solidFill>
              </a:rPr>
              <a:t>EntityManager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ItemWriterAdapter</a:t>
            </a:r>
            <a:r>
              <a:rPr lang="en-US" sz="1400" dirty="0" smtClean="0">
                <a:solidFill>
                  <a:srgbClr val="3C5790"/>
                </a:solidFill>
              </a:rPr>
              <a:t> requires a </a:t>
            </a:r>
            <a:r>
              <a:rPr lang="en-US" sz="1400" dirty="0" err="1" smtClean="0">
                <a:solidFill>
                  <a:srgbClr val="3C5790"/>
                </a:solidFill>
              </a:rPr>
              <a:t>targetObject</a:t>
            </a:r>
            <a:r>
              <a:rPr lang="en-US" sz="1400" dirty="0" smtClean="0">
                <a:solidFill>
                  <a:srgbClr val="3C5790"/>
                </a:solidFill>
              </a:rPr>
              <a:t> and a </a:t>
            </a:r>
            <a:r>
              <a:rPr lang="en-US" sz="1400" dirty="0" err="1" smtClean="0">
                <a:solidFill>
                  <a:srgbClr val="3C5790"/>
                </a:solidFill>
              </a:rPr>
              <a:t>targetMethod</a:t>
            </a:r>
            <a:r>
              <a:rPr lang="en-US" sz="1400" dirty="0" smtClean="0">
                <a:solidFill>
                  <a:srgbClr val="3C5790"/>
                </a:solidFill>
              </a:rPr>
              <a:t> for configuration.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JmsItemWriter</a:t>
            </a:r>
            <a:r>
              <a:rPr lang="en-US" sz="1400" dirty="0" smtClean="0">
                <a:solidFill>
                  <a:srgbClr val="3C5790"/>
                </a:solidFill>
              </a:rPr>
              <a:t> is used to write to a JMS queue and needs: queue, connection factory, </a:t>
            </a:r>
            <a:r>
              <a:rPr lang="en-US" sz="1400" dirty="0" err="1" smtClean="0">
                <a:solidFill>
                  <a:srgbClr val="3C5790"/>
                </a:solidFill>
              </a:rPr>
              <a:t>JmsTemplate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CompositeItemWriter</a:t>
            </a:r>
            <a:r>
              <a:rPr lang="en-US" sz="1400" dirty="0" smtClean="0">
                <a:solidFill>
                  <a:srgbClr val="3C5790"/>
                </a:solidFill>
              </a:rPr>
              <a:t> can be used to create a chain of item writers.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SimpleMailMessageItemWriter</a:t>
            </a:r>
            <a:r>
              <a:rPr lang="en-US" sz="1400" dirty="0" smtClean="0">
                <a:solidFill>
                  <a:srgbClr val="3C5790"/>
                </a:solidFill>
              </a:rPr>
              <a:t> can be used to send mails when the job is done.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ClassifierCompositeItemWriter</a:t>
            </a:r>
            <a:r>
              <a:rPr lang="en-US" sz="1400" dirty="0" smtClean="0">
                <a:solidFill>
                  <a:srgbClr val="3C5790"/>
                </a:solidFill>
              </a:rPr>
              <a:t> allows to write items based on a predetermined criteria.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Advanced topics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6400800" cy="1905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Retry logic in Spring Batch is implemented as: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configuring retry attempts(define retry number + exceptions)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using </a:t>
            </a:r>
            <a:r>
              <a:rPr lang="en-US" sz="1200" dirty="0" err="1" smtClean="0">
                <a:solidFill>
                  <a:srgbClr val="3C5790"/>
                </a:solidFill>
              </a:rPr>
              <a:t>RetryTemplate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using Spring AOP feature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Items that causes problems can be skipped.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Batch processes are </a:t>
            </a:r>
            <a:r>
              <a:rPr lang="en-US" sz="1400" dirty="0" err="1" smtClean="0">
                <a:solidFill>
                  <a:srgbClr val="3C5790"/>
                </a:solidFill>
              </a:rPr>
              <a:t>stateful</a:t>
            </a:r>
            <a:r>
              <a:rPr lang="en-US" sz="1400" dirty="0" smtClean="0">
                <a:solidFill>
                  <a:srgbClr val="3C5790"/>
                </a:solidFill>
              </a:rPr>
              <a:t> using the </a:t>
            </a:r>
            <a:r>
              <a:rPr lang="en-US" sz="1400" dirty="0" err="1" smtClean="0">
                <a:solidFill>
                  <a:srgbClr val="3C5790"/>
                </a:solidFill>
              </a:rPr>
              <a:t>ExecutionContext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ExecutionContext</a:t>
            </a:r>
            <a:r>
              <a:rPr lang="en-US" sz="1400" dirty="0" smtClean="0">
                <a:solidFill>
                  <a:srgbClr val="3C5790"/>
                </a:solidFill>
              </a:rPr>
              <a:t> is part of the </a:t>
            </a:r>
            <a:r>
              <a:rPr lang="en-US" sz="1400" dirty="0" err="1" smtClean="0">
                <a:solidFill>
                  <a:srgbClr val="3C5790"/>
                </a:solidFill>
              </a:rPr>
              <a:t>JobExecution</a:t>
            </a:r>
            <a:r>
              <a:rPr lang="en-US" sz="1400" dirty="0" smtClean="0">
                <a:solidFill>
                  <a:srgbClr val="3C5790"/>
                </a:solidFill>
              </a:rPr>
              <a:t> or </a:t>
            </a:r>
            <a:r>
              <a:rPr lang="en-US" sz="1400" dirty="0" err="1" smtClean="0">
                <a:solidFill>
                  <a:srgbClr val="3C5790"/>
                </a:solidFill>
              </a:rPr>
              <a:t>StepExecution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962400"/>
            <a:ext cx="3048000" cy="246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PROS: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Lightweight </a:t>
            </a:r>
            <a:r>
              <a:rPr lang="en-US" sz="1200" smtClean="0">
                <a:solidFill>
                  <a:srgbClr val="3C5790"/>
                </a:solidFill>
              </a:rPr>
              <a:t>Spring based framework</a:t>
            </a:r>
          </a:p>
          <a:p>
            <a:pPr lvl="1"/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http://en.wikipedia.org/wiki/Spring_Batch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http://static.springsource.org/spring-batch/trunk/spring-batch-core/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Apress</a:t>
            </a:r>
            <a:r>
              <a:rPr lang="en-US" sz="1600" dirty="0" smtClean="0">
                <a:solidFill>
                  <a:schemeClr val="bg1"/>
                </a:solidFill>
              </a:rPr>
              <a:t> – Pro Spring Batch – July 2011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10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Spring Batch main features: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Defining Jobs with Spring: a job is a process that consists of a number of steps.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Managing Jobs: maintains data integrity when a job fails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Local and Remote Parallelization: parallel chunk/step processing, partitioning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Standardizing I/O: reading complex files, XML files, DB,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Arhitecture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19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Spring Batch framework contains: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application layer - code to develop(interfaces with core layer)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core layer (actual components)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and the infrastructure layer (writers/readers)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352800"/>
            <a:ext cx="8763000" cy="3265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Arhitecture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1430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JobRepository</a:t>
            </a:r>
            <a:r>
              <a:rPr lang="en-US" sz="1400" dirty="0" smtClean="0">
                <a:solidFill>
                  <a:srgbClr val="3C5790"/>
                </a:solidFill>
              </a:rPr>
              <a:t> is used to persist information about job and step executions.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JobExecution</a:t>
            </a:r>
            <a:r>
              <a:rPr lang="en-US" sz="1400" dirty="0" smtClean="0">
                <a:solidFill>
                  <a:srgbClr val="3C5790"/>
                </a:solidFill>
              </a:rPr>
              <a:t>/</a:t>
            </a:r>
            <a:r>
              <a:rPr lang="en-US" sz="1400" dirty="0" err="1" smtClean="0">
                <a:solidFill>
                  <a:srgbClr val="3C5790"/>
                </a:solidFill>
              </a:rPr>
              <a:t>StepExecution</a:t>
            </a:r>
            <a:r>
              <a:rPr lang="en-US" sz="1400" dirty="0" smtClean="0">
                <a:solidFill>
                  <a:srgbClr val="3C5790"/>
                </a:solidFill>
              </a:rPr>
              <a:t> contains information about a single run of the job/step.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Running a job begins with the </a:t>
            </a:r>
            <a:r>
              <a:rPr lang="en-US" sz="1400" dirty="0" err="1" smtClean="0">
                <a:solidFill>
                  <a:srgbClr val="3C5790"/>
                </a:solidFill>
              </a:rPr>
              <a:t>JobLauncher</a:t>
            </a:r>
            <a:r>
              <a:rPr lang="en-US" sz="1400" dirty="0" smtClean="0">
                <a:solidFill>
                  <a:srgbClr val="3C5790"/>
                </a:solidFill>
              </a:rPr>
              <a:t>.   It verifies the job(parameters/state) before running it.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124200"/>
            <a:ext cx="7467600" cy="293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Core Classes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org.springframework.batch.core.Job</a:t>
            </a:r>
            <a:r>
              <a:rPr lang="en-US" sz="1400" dirty="0" smtClean="0">
                <a:solidFill>
                  <a:srgbClr val="3C5790"/>
                </a:solidFill>
              </a:rPr>
              <a:t>: represents the job.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org.springframework.batch.core.Step</a:t>
            </a:r>
            <a:r>
              <a:rPr lang="en-US" sz="1400" dirty="0" smtClean="0">
                <a:solidFill>
                  <a:srgbClr val="3C5790"/>
                </a:solidFill>
              </a:rPr>
              <a:t>: represents a step.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org.springframework.batch.item.ItemReader</a:t>
            </a:r>
            <a:r>
              <a:rPr lang="en-US" sz="1400" dirty="0" smtClean="0">
                <a:solidFill>
                  <a:srgbClr val="3C5790"/>
                </a:solidFill>
              </a:rPr>
              <a:t>&lt;T&gt;: provides the ability to input items.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org.springframework.batch.item.ItemProcessor</a:t>
            </a:r>
            <a:r>
              <a:rPr lang="en-US" sz="1400" dirty="0" smtClean="0">
                <a:solidFill>
                  <a:srgbClr val="3C5790"/>
                </a:solidFill>
              </a:rPr>
              <a:t>&lt;T&gt;: applies business logic to an individual item as provided.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org.springframework.batch.item.ItemWriter</a:t>
            </a:r>
            <a:r>
              <a:rPr lang="en-US" sz="1400" dirty="0" smtClean="0">
                <a:solidFill>
                  <a:srgbClr val="3C5790"/>
                </a:solidFill>
              </a:rPr>
              <a:t>&lt;T&gt;: provides the ability to output a list of items.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A job is a collection of steps . Each step has up to three parts: an </a:t>
            </a:r>
            <a:r>
              <a:rPr lang="en-US" sz="1400" dirty="0" err="1" smtClean="0">
                <a:solidFill>
                  <a:srgbClr val="3C5790"/>
                </a:solidFill>
              </a:rPr>
              <a:t>ItemReader</a:t>
            </a:r>
            <a:r>
              <a:rPr lang="en-US" sz="1400" dirty="0" smtClean="0">
                <a:solidFill>
                  <a:srgbClr val="3C5790"/>
                </a:solidFill>
              </a:rPr>
              <a:t>, an </a:t>
            </a:r>
            <a:r>
              <a:rPr lang="en-US" sz="1400" dirty="0" err="1" smtClean="0">
                <a:solidFill>
                  <a:srgbClr val="3C5790"/>
                </a:solidFill>
              </a:rPr>
              <a:t>ItemProcessor</a:t>
            </a:r>
            <a:r>
              <a:rPr lang="en-US" sz="1400" dirty="0" smtClean="0">
                <a:solidFill>
                  <a:srgbClr val="3C5790"/>
                </a:solidFill>
              </a:rPr>
              <a:t>, and an </a:t>
            </a:r>
            <a:r>
              <a:rPr lang="en-US" sz="1400" dirty="0" err="1" smtClean="0">
                <a:solidFill>
                  <a:srgbClr val="3C5790"/>
                </a:solidFill>
              </a:rPr>
              <a:t>ItemWriter</a:t>
            </a:r>
            <a:r>
              <a:rPr lang="en-US" sz="1400" dirty="0" smtClean="0">
                <a:solidFill>
                  <a:srgbClr val="3C5790"/>
                </a:solidFill>
              </a:rPr>
              <a:t>. A step isn’t required to have an </a:t>
            </a:r>
            <a:r>
              <a:rPr lang="en-US" sz="1400" dirty="0" err="1" smtClean="0">
                <a:solidFill>
                  <a:srgbClr val="3C5790"/>
                </a:solidFill>
              </a:rPr>
              <a:t>ItemProcessor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Parallelization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763000" cy="2362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There are 4 ways of parallelization: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multithreaded steps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parallel execution of full steps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remote chunking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partition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Multithreaded Steps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 job is configured to process work in blocks called chunks, with a commit after each block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processing is done in series.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245627"/>
            <a:ext cx="4876800" cy="253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contenu 4"/>
          <p:cNvSpPr txBox="1">
            <a:spLocks/>
          </p:cNvSpPr>
          <p:nvPr/>
        </p:nvSpPr>
        <p:spPr bwMode="auto">
          <a:xfrm>
            <a:off x="6477000" y="5181600"/>
            <a:ext cx="236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 use 3 threads to process the chunks.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Parallelization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05000"/>
            <a:ext cx="8686800" cy="609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Parallel Steps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if there are no dependencies between the steps we can execute them in parallel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438400"/>
            <a:ext cx="4876800" cy="1168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contenu 4"/>
          <p:cNvSpPr txBox="1">
            <a:spLocks/>
          </p:cNvSpPr>
          <p:nvPr/>
        </p:nvSpPr>
        <p:spPr bwMode="auto">
          <a:xfrm>
            <a:off x="76200" y="3657600"/>
            <a:ext cx="868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 smtClean="0">
                <a:solidFill>
                  <a:srgbClr val="3C5790"/>
                </a:solidFill>
                <a:latin typeface="+mn-lt"/>
              </a:rPr>
              <a:t>Remote Chunking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1200" dirty="0" smtClean="0">
                <a:solidFill>
                  <a:srgbClr val="3C5790"/>
                </a:solidFill>
                <a:latin typeface="+mn-lt"/>
              </a:rPr>
              <a:t>the input is performed using a </a:t>
            </a:r>
            <a:r>
              <a:rPr lang="en-US" sz="1200" dirty="0" err="1" smtClean="0">
                <a:solidFill>
                  <a:srgbClr val="3C5790"/>
                </a:solidFill>
                <a:latin typeface="+mn-lt"/>
              </a:rPr>
              <a:t>ItemReader</a:t>
            </a:r>
            <a:r>
              <a:rPr lang="en-US" sz="1200" dirty="0" smtClean="0">
                <a:solidFill>
                  <a:srgbClr val="3C5790"/>
                </a:solidFill>
                <a:latin typeface="+mn-lt"/>
              </a:rPr>
              <a:t> in master node and sent to remote slave </a:t>
            </a:r>
            <a:r>
              <a:rPr lang="en-US" sz="1200" dirty="0" err="1" smtClean="0">
                <a:solidFill>
                  <a:srgbClr val="3C5790"/>
                </a:solidFill>
                <a:latin typeface="+mn-lt"/>
              </a:rPr>
              <a:t>ItemProcessor</a:t>
            </a:r>
            <a:r>
              <a:rPr lang="en-US" sz="1200" dirty="0" smtClean="0">
                <a:solidFill>
                  <a:srgbClr val="3C5790"/>
                </a:solidFill>
                <a:latin typeface="+mn-lt"/>
              </a:rPr>
              <a:t>.</a:t>
            </a:r>
          </a:p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 smtClean="0">
                <a:solidFill>
                  <a:srgbClr val="3C5790"/>
                </a:solidFill>
                <a:latin typeface="+mn-lt"/>
              </a:rPr>
              <a:t>Partitioning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1200" dirty="0" smtClean="0">
                <a:solidFill>
                  <a:srgbClr val="3C5790"/>
                </a:solidFill>
                <a:latin typeface="+mn-lt"/>
              </a:rPr>
              <a:t>is a master/slave configuration.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1200" dirty="0" smtClean="0">
                <a:solidFill>
                  <a:srgbClr val="3C5790"/>
                </a:solidFill>
                <a:latin typeface="+mn-lt"/>
              </a:rPr>
              <a:t>the slave steps receive their work from the master node instead of the job itself.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1200" dirty="0" smtClean="0">
                <a:solidFill>
                  <a:srgbClr val="3C5790"/>
                </a:solidFill>
                <a:latin typeface="+mn-lt"/>
              </a:rPr>
              <a:t>there is no need for durable communication with guaranteed delivery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5181600"/>
            <a:ext cx="458337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9102</TotalTime>
  <Words>2278</Words>
  <Application>Microsoft Office PowerPoint</Application>
  <PresentationFormat>On-screen Show (4:3)</PresentationFormat>
  <Paragraphs>291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143</vt:lpstr>
      <vt:lpstr>Spring Batch</vt:lpstr>
      <vt:lpstr>Contents</vt:lpstr>
      <vt:lpstr>What is Spring Batch?</vt:lpstr>
      <vt:lpstr>Features</vt:lpstr>
      <vt:lpstr>Arhitecture</vt:lpstr>
      <vt:lpstr>Arhitecture</vt:lpstr>
      <vt:lpstr>Core Classes</vt:lpstr>
      <vt:lpstr>Parallelization</vt:lpstr>
      <vt:lpstr>Parallelization (cont.)</vt:lpstr>
      <vt:lpstr>Job Repository</vt:lpstr>
      <vt:lpstr>Job Repository (cont.)</vt:lpstr>
      <vt:lpstr>Job Explorer / Job Operator</vt:lpstr>
      <vt:lpstr>Job Launcher</vt:lpstr>
      <vt:lpstr>Jobs</vt:lpstr>
      <vt:lpstr>Jobs (cont.)</vt:lpstr>
      <vt:lpstr>Jobs (cont.)</vt:lpstr>
      <vt:lpstr>Job Listeners</vt:lpstr>
      <vt:lpstr>Steps</vt:lpstr>
      <vt:lpstr>Steps (cont.)</vt:lpstr>
      <vt:lpstr>Steps (cont.)</vt:lpstr>
      <vt:lpstr>Steps (cont.)</vt:lpstr>
      <vt:lpstr>Steps (cont.)</vt:lpstr>
      <vt:lpstr>Steps (cont.)</vt:lpstr>
      <vt:lpstr>Flows</vt:lpstr>
      <vt:lpstr>Readers</vt:lpstr>
      <vt:lpstr>Readers (cont.)</vt:lpstr>
      <vt:lpstr>Readers (cont.)</vt:lpstr>
      <vt:lpstr>Readers (cont.)</vt:lpstr>
      <vt:lpstr>Item Processors</vt:lpstr>
      <vt:lpstr>Item Writers</vt:lpstr>
      <vt:lpstr>Item Writers (cont.)</vt:lpstr>
      <vt:lpstr>Advanced topics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758</cp:revision>
  <dcterms:created xsi:type="dcterms:W3CDTF">2012-04-12T06:19:17Z</dcterms:created>
  <dcterms:modified xsi:type="dcterms:W3CDTF">2013-12-11T10:08:08Z</dcterms:modified>
</cp:coreProperties>
</file>