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86" r:id="rId5"/>
    <p:sldId id="394" r:id="rId6"/>
    <p:sldId id="395" r:id="rId7"/>
    <p:sldId id="396" r:id="rId8"/>
    <p:sldId id="397" r:id="rId9"/>
    <p:sldId id="393" r:id="rId10"/>
    <p:sldId id="399" r:id="rId11"/>
    <p:sldId id="400" r:id="rId12"/>
    <p:sldId id="401" r:id="rId13"/>
    <p:sldId id="402" r:id="rId14"/>
    <p:sldId id="403" r:id="rId15"/>
    <p:sldId id="404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05" r:id="rId24"/>
    <p:sldId id="406" r:id="rId25"/>
    <p:sldId id="398" r:id="rId26"/>
    <p:sldId id="415" r:id="rId27"/>
    <p:sldId id="416" r:id="rId28"/>
    <p:sldId id="417" r:id="rId29"/>
    <p:sldId id="418" r:id="rId30"/>
    <p:sldId id="419" r:id="rId31"/>
    <p:sldId id="420" r:id="rId32"/>
    <p:sldId id="414" r:id="rId33"/>
    <p:sldId id="421" r:id="rId34"/>
    <p:sldId id="259" r:id="rId3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10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02/12/2014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02/12/2014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02/12/2014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02/12/2014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02/12/2014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02/12/2014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02/12/2014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02/12/2014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02/12/2014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02/12/2014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02/12/2014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02/12/2014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dirty="0" smtClean="0">
                <a:solidFill>
                  <a:schemeClr val="bg1"/>
                </a:solidFill>
              </a:rPr>
              <a:t>Spring </a:t>
            </a:r>
            <a:r>
              <a:rPr lang="ro-RO" sz="4000" dirty="0" smtClean="0">
                <a:solidFill>
                  <a:schemeClr val="bg1"/>
                </a:solidFill>
              </a:rPr>
              <a:t>Framework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Spring 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Spring comes with several XML namespaces which can configure Spring containerŞ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aop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</a:rPr>
              <a:t>declares aspects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beans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</a:rPr>
              <a:t>core primitive Spring namespace, declaring beans and how they can be wired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context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</a:rPr>
              <a:t>elements for configuring Spring application context, autodetect, autowire, injection,etc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jee 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</a:rPr>
              <a:t>integration with Java EE API such as JNDI and EJB.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jms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</a:rPr>
              <a:t>configuration elements for declaring message-driven  POJOs.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lang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</a:rPr>
              <a:t>declaration of beans that are implemented as Groovy, JRuby, BeanShell scripts.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mvc</a:t>
            </a:r>
            <a:r>
              <a:rPr lang="ro-RO" sz="1400" dirty="0" smtClean="0">
                <a:solidFill>
                  <a:srgbClr val="3C5790"/>
                </a:solidFill>
              </a:rPr>
              <a:t>  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</a:rPr>
              <a:t>enable Spring MVC capabilities such as controllers, views,interceptors.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oxm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</a:rPr>
              <a:t>support for Spring object-to-XML mapping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tx 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</a:rPr>
              <a:t>declarative transaction configuration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util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</a:rPr>
              <a:t>selection of utility elements.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Spring 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05000"/>
            <a:ext cx="8686800" cy="10668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Depedencies can be injected via constructor or setter.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In case we want to contruct beans that have static getInstance() methods </a:t>
            </a:r>
            <a:r>
              <a:rPr lang="ro-RO" sz="1400" b="1" dirty="0" smtClean="0">
                <a:solidFill>
                  <a:srgbClr val="3C5790"/>
                </a:solidFill>
              </a:rPr>
              <a:t>factory-method</a:t>
            </a:r>
            <a:r>
              <a:rPr lang="ro-RO" sz="1400" dirty="0" smtClean="0">
                <a:solidFill>
                  <a:srgbClr val="3C5790"/>
                </a:solidFill>
              </a:rPr>
              <a:t> attribute(from &lt;bean&gt; tag) can be used.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If the class is created from another bean the </a:t>
            </a:r>
            <a:r>
              <a:rPr lang="ro-RO" sz="1400" b="1" dirty="0" smtClean="0">
                <a:solidFill>
                  <a:srgbClr val="3C5790"/>
                </a:solidFill>
              </a:rPr>
              <a:t>factory-bean</a:t>
            </a:r>
            <a:r>
              <a:rPr lang="ro-RO" sz="1400" dirty="0" smtClean="0">
                <a:solidFill>
                  <a:srgbClr val="3C5790"/>
                </a:solidFill>
              </a:rPr>
              <a:t> attribute can be used to specify the class.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410200"/>
            <a:ext cx="85153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3086004"/>
            <a:ext cx="3276600" cy="224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Spring 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6670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By default all Spring beans are singletons. 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</a:t>
            </a:r>
            <a:r>
              <a:rPr lang="ro-RO" sz="1400" b="1" dirty="0" smtClean="0">
                <a:solidFill>
                  <a:srgbClr val="3C5790"/>
                </a:solidFill>
              </a:rPr>
              <a:t>scope</a:t>
            </a:r>
            <a:r>
              <a:rPr lang="ro-RO" sz="1400" dirty="0" smtClean="0">
                <a:solidFill>
                  <a:srgbClr val="3C5790"/>
                </a:solidFill>
              </a:rPr>
              <a:t> can be overriden. </a:t>
            </a:r>
            <a:r>
              <a:rPr lang="ro-RO" sz="1400" dirty="0" smtClean="0">
                <a:solidFill>
                  <a:srgbClr val="3C5790"/>
                </a:solidFill>
              </a:rPr>
              <a:t>Posible scope values:</a:t>
            </a: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Singleton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 single instance per Spring container (default)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Prototype 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 allows a bean to be instantiated any number of times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Request 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 scopes a bean definition to an HTTP request.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Session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 scopes a bean definition to an HTTP session.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Global-session 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 scopes a bean definition to a global HTTP session(valid when used in a portlet context).</a:t>
            </a:r>
          </a:p>
          <a:p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Spring singleton beans only guarantee a single instance of the bean definition per the application context.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Spring 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6670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Spring Beans have </a:t>
            </a:r>
            <a:r>
              <a:rPr lang="ro-RO" sz="1400" b="1" dirty="0" smtClean="0">
                <a:solidFill>
                  <a:srgbClr val="3C5790"/>
                </a:solidFill>
              </a:rPr>
              <a:t>init-method </a:t>
            </a:r>
            <a:r>
              <a:rPr lang="ro-RO" sz="1400" dirty="0" smtClean="0">
                <a:solidFill>
                  <a:srgbClr val="3C5790"/>
                </a:solidFill>
              </a:rPr>
              <a:t>and </a:t>
            </a:r>
            <a:r>
              <a:rPr lang="ro-RO" sz="1400" b="1" dirty="0" smtClean="0">
                <a:solidFill>
                  <a:srgbClr val="3C5790"/>
                </a:solidFill>
              </a:rPr>
              <a:t>destroy-method </a:t>
            </a:r>
            <a:r>
              <a:rPr lang="ro-RO" sz="1400" dirty="0" smtClean="0">
                <a:solidFill>
                  <a:srgbClr val="3C5790"/>
                </a:solidFill>
              </a:rPr>
              <a:t>parameters  for defining setup and teardown for a bean.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An optional way to define init and destroy methods for a bean is </a:t>
            </a:r>
            <a:r>
              <a:rPr lang="en-US" sz="1400" dirty="0" err="1" smtClean="0">
                <a:solidFill>
                  <a:srgbClr val="3C5790"/>
                </a:solidFill>
              </a:rPr>
              <a:t>toimplement</a:t>
            </a:r>
            <a:r>
              <a:rPr lang="en-US" sz="1400" dirty="0" smtClean="0">
                <a:solidFill>
                  <a:srgbClr val="3C5790"/>
                </a:solidFill>
              </a:rPr>
              <a:t> Spring’s </a:t>
            </a:r>
            <a:r>
              <a:rPr lang="en-US" sz="1400" b="1" dirty="0" err="1" smtClean="0">
                <a:solidFill>
                  <a:srgbClr val="3C5790"/>
                </a:solidFill>
              </a:rPr>
              <a:t>InitializingBean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b="1" dirty="0" err="1" smtClean="0">
                <a:solidFill>
                  <a:srgbClr val="3C5790"/>
                </a:solidFill>
              </a:rPr>
              <a:t>DisposableBean</a:t>
            </a:r>
            <a:r>
              <a:rPr lang="en-US" sz="1400" dirty="0" smtClean="0">
                <a:solidFill>
                  <a:srgbClr val="3C5790"/>
                </a:solidFill>
              </a:rPr>
              <a:t> interfaces.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InitializingBean</a:t>
            </a:r>
            <a:r>
              <a:rPr lang="en-US" sz="1400" dirty="0" smtClean="0">
                <a:solidFill>
                  <a:srgbClr val="3C5790"/>
                </a:solidFill>
              </a:rPr>
              <a:t> declares an </a:t>
            </a:r>
            <a:r>
              <a:rPr lang="en-US" sz="1400" b="1" dirty="0" err="1" smtClean="0">
                <a:solidFill>
                  <a:srgbClr val="3C5790"/>
                </a:solidFill>
              </a:rPr>
              <a:t>afterPropertiesSet</a:t>
            </a:r>
            <a:r>
              <a:rPr lang="en-US" sz="1400" dirty="0" smtClean="0">
                <a:solidFill>
                  <a:srgbClr val="3C5790"/>
                </a:solidFill>
              </a:rPr>
              <a:t>() method that serves as the init method. 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DisposableBean</a:t>
            </a:r>
            <a:r>
              <a:rPr lang="en-US" sz="1400" dirty="0" smtClean="0">
                <a:solidFill>
                  <a:srgbClr val="3C5790"/>
                </a:solidFill>
              </a:rPr>
              <a:t> declares a </a:t>
            </a:r>
            <a:r>
              <a:rPr lang="en-US" sz="1400" b="1" dirty="0" smtClean="0">
                <a:solidFill>
                  <a:srgbClr val="3C5790"/>
                </a:solidFill>
              </a:rPr>
              <a:t>destroy</a:t>
            </a:r>
            <a:r>
              <a:rPr lang="en-US" sz="1400" dirty="0" smtClean="0">
                <a:solidFill>
                  <a:srgbClr val="3C5790"/>
                </a:solidFill>
              </a:rPr>
              <a:t>() method that gets called when a bean is removed from the application context.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Spring 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667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namespace p can be used to wiring values are references in a easy manner.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Spring can configure values, references.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smtClean="0">
                <a:solidFill>
                  <a:srgbClr val="3C5790"/>
                </a:solidFill>
              </a:rPr>
              <a:t>&lt;list&gt;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b="1" dirty="0" smtClean="0">
                <a:solidFill>
                  <a:srgbClr val="3C5790"/>
                </a:solidFill>
              </a:rPr>
              <a:t>&lt;set&gt;</a:t>
            </a:r>
            <a:r>
              <a:rPr lang="en-US" sz="1400" dirty="0" smtClean="0">
                <a:solidFill>
                  <a:srgbClr val="3C5790"/>
                </a:solidFill>
              </a:rPr>
              <a:t> elements are useful when configuring </a:t>
            </a:r>
            <a:r>
              <a:rPr lang="en-US" sz="1400" dirty="0" err="1" smtClean="0">
                <a:solidFill>
                  <a:srgbClr val="3C5790"/>
                </a:solidFill>
              </a:rPr>
              <a:t>properites</a:t>
            </a:r>
            <a:r>
              <a:rPr lang="en-US" sz="1400" dirty="0" smtClean="0">
                <a:solidFill>
                  <a:srgbClr val="3C5790"/>
                </a:solidFill>
              </a:rPr>
              <a:t> that are either arrays or some implementation of </a:t>
            </a:r>
            <a:r>
              <a:rPr lang="en-US" sz="1400" dirty="0" err="1" smtClean="0">
                <a:solidFill>
                  <a:srgbClr val="3C5790"/>
                </a:solidFill>
              </a:rPr>
              <a:t>java.util.Collection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smtClean="0">
                <a:solidFill>
                  <a:srgbClr val="3C5790"/>
                </a:solidFill>
              </a:rPr>
              <a:t>&lt;map&gt;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b="1" dirty="0" smtClean="0">
                <a:solidFill>
                  <a:srgbClr val="3C5790"/>
                </a:solidFill>
              </a:rPr>
              <a:t>&lt;props&gt;</a:t>
            </a:r>
            <a:r>
              <a:rPr lang="en-US" sz="1400" dirty="0" smtClean="0">
                <a:solidFill>
                  <a:srgbClr val="3C5790"/>
                </a:solidFill>
              </a:rPr>
              <a:t> elements can be used to declare collections of name-value pairs.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smtClean="0">
                <a:solidFill>
                  <a:srgbClr val="3C5790"/>
                </a:solidFill>
              </a:rPr>
              <a:t>&lt;null/&gt;</a:t>
            </a:r>
            <a:r>
              <a:rPr lang="en-US" sz="1400" dirty="0" smtClean="0">
                <a:solidFill>
                  <a:srgbClr val="3C5790"/>
                </a:solidFill>
              </a:rPr>
              <a:t> element can be used to declare the null value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Spring Configuration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981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org.springframework.beans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dirty="0" err="1" smtClean="0">
                <a:solidFill>
                  <a:srgbClr val="3C5790"/>
                </a:solidFill>
              </a:rPr>
              <a:t>org.springframework.context</a:t>
            </a:r>
            <a:r>
              <a:rPr lang="en-US" sz="1400" dirty="0" smtClean="0">
                <a:solidFill>
                  <a:srgbClr val="3C5790"/>
                </a:solidFill>
              </a:rPr>
              <a:t> packages are the basis for Spring Framework’s </a:t>
            </a:r>
            <a:r>
              <a:rPr lang="en-US" sz="1400" dirty="0" err="1" smtClean="0">
                <a:solidFill>
                  <a:srgbClr val="3C5790"/>
                </a:solidFill>
              </a:rPr>
              <a:t>IoC</a:t>
            </a:r>
            <a:r>
              <a:rPr lang="en-US" sz="1400" dirty="0" smtClean="0">
                <a:solidFill>
                  <a:srgbClr val="3C5790"/>
                </a:solidFill>
              </a:rPr>
              <a:t> container.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BeanFactory</a:t>
            </a:r>
            <a:r>
              <a:rPr lang="en-US" sz="1400" dirty="0" smtClean="0">
                <a:solidFill>
                  <a:srgbClr val="3C5790"/>
                </a:solidFill>
              </a:rPr>
              <a:t> interface provides an advanced configuration mechanism capable of managing any type of object. 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ApplicationContext</a:t>
            </a:r>
            <a:r>
              <a:rPr lang="en-US" sz="1400" dirty="0" smtClean="0">
                <a:solidFill>
                  <a:srgbClr val="3C5790"/>
                </a:solidFill>
              </a:rPr>
              <a:t> is a sub-interface of </a:t>
            </a:r>
            <a:r>
              <a:rPr lang="en-US" sz="1400" b="1" dirty="0" err="1" smtClean="0">
                <a:solidFill>
                  <a:srgbClr val="3C5790"/>
                </a:solidFill>
              </a:rPr>
              <a:t>BeanFactory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Sevaral</a:t>
            </a:r>
            <a:r>
              <a:rPr lang="en-US" sz="1400" dirty="0" smtClean="0">
                <a:solidFill>
                  <a:srgbClr val="3C5790"/>
                </a:solidFill>
              </a:rPr>
              <a:t> most used </a:t>
            </a:r>
            <a:r>
              <a:rPr lang="en-US" sz="1400" dirty="0" err="1" smtClean="0">
                <a:solidFill>
                  <a:srgbClr val="3C5790"/>
                </a:solidFill>
              </a:rPr>
              <a:t>ApplicationContext</a:t>
            </a:r>
            <a:r>
              <a:rPr lang="en-US" sz="1400" dirty="0" smtClean="0">
                <a:solidFill>
                  <a:srgbClr val="3C5790"/>
                </a:solidFill>
              </a:rPr>
              <a:t> implementations: </a:t>
            </a:r>
            <a:r>
              <a:rPr lang="en-US" sz="1400" b="1" dirty="0" err="1" smtClean="0">
                <a:solidFill>
                  <a:srgbClr val="3C5790"/>
                </a:solidFill>
              </a:rPr>
              <a:t>ClassPathXmlApplicationContext</a:t>
            </a:r>
            <a:r>
              <a:rPr lang="en-US" sz="1400" dirty="0" smtClean="0">
                <a:solidFill>
                  <a:srgbClr val="3C5790"/>
                </a:solidFill>
              </a:rPr>
              <a:t> or </a:t>
            </a:r>
            <a:r>
              <a:rPr lang="en-US" sz="1400" b="1" dirty="0" err="1" smtClean="0">
                <a:solidFill>
                  <a:srgbClr val="3C5790"/>
                </a:solidFill>
              </a:rPr>
              <a:t>FileSystemXmlApplicationContext</a:t>
            </a:r>
            <a:r>
              <a:rPr lang="en-US" sz="1400" dirty="0" smtClean="0">
                <a:solidFill>
                  <a:srgbClr val="3C5790"/>
                </a:solidFill>
              </a:rPr>
              <a:t>. 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950351"/>
            <a:ext cx="3810000" cy="245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Spring Configuration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828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Forms of metadata with the Spring container: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Annotation-based</a:t>
            </a:r>
            <a:r>
              <a:rPr lang="en-US" sz="1200" dirty="0" smtClean="0">
                <a:solidFill>
                  <a:srgbClr val="3C5790"/>
                </a:solidFill>
              </a:rPr>
              <a:t>: </a:t>
            </a:r>
            <a:r>
              <a:rPr lang="en-US" sz="1200" dirty="0" smtClean="0">
                <a:solidFill>
                  <a:srgbClr val="3C5790"/>
                </a:solidFill>
              </a:rPr>
              <a:t>Spring 2.5 introduced support for annotation-based configuration metadata.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Java-based</a:t>
            </a:r>
            <a:r>
              <a:rPr lang="en-US" sz="1200" dirty="0" smtClean="0">
                <a:solidFill>
                  <a:srgbClr val="3C5790"/>
                </a:solidFill>
              </a:rPr>
              <a:t>: </a:t>
            </a:r>
            <a:r>
              <a:rPr lang="en-US" sz="1200" dirty="0" smtClean="0">
                <a:solidFill>
                  <a:srgbClr val="3C5790"/>
                </a:solidFill>
              </a:rPr>
              <a:t>Starting with Spring 3.0, many features provided by the Spring </a:t>
            </a:r>
            <a:r>
              <a:rPr lang="en-US" sz="1200" dirty="0" err="1" smtClean="0">
                <a:solidFill>
                  <a:srgbClr val="3C5790"/>
                </a:solidFill>
              </a:rPr>
              <a:t>JavaConfig</a:t>
            </a:r>
            <a:r>
              <a:rPr lang="en-US" sz="1200" dirty="0" smtClean="0">
                <a:solidFill>
                  <a:srgbClr val="3C5790"/>
                </a:solidFill>
              </a:rPr>
              <a:t> project became part of the core Spring Framework.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define beans external to your application classes by using Java rather than XML files.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To use these new features, see the </a:t>
            </a:r>
            <a:r>
              <a:rPr lang="en-US" sz="1400" b="1" dirty="0" smtClean="0">
                <a:solidFill>
                  <a:srgbClr val="3C5790"/>
                </a:solidFill>
              </a:rPr>
              <a:t>@Configuration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smtClean="0">
                <a:solidFill>
                  <a:srgbClr val="3C5790"/>
                </a:solidFill>
              </a:rPr>
              <a:t>@Bean,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b="1" dirty="0" smtClean="0">
                <a:solidFill>
                  <a:srgbClr val="3C5790"/>
                </a:solidFill>
              </a:rPr>
              <a:t>@Import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b="1" dirty="0" err="1" smtClean="0">
                <a:solidFill>
                  <a:srgbClr val="3C5790"/>
                </a:solidFill>
              </a:rPr>
              <a:t>DependsOn</a:t>
            </a:r>
            <a:r>
              <a:rPr lang="en-US" sz="1400" dirty="0" smtClean="0">
                <a:solidFill>
                  <a:srgbClr val="3C5790"/>
                </a:solidFill>
              </a:rPr>
              <a:t> annotations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We can have the beans definition span over multiple XML files.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962400"/>
            <a:ext cx="41814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Spring Configuration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514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Spring </a:t>
            </a:r>
            <a:r>
              <a:rPr lang="en-US" sz="1400" dirty="0" err="1" smtClean="0">
                <a:solidFill>
                  <a:srgbClr val="3C5790"/>
                </a:solidFill>
              </a:rPr>
              <a:t>IoC</a:t>
            </a:r>
            <a:r>
              <a:rPr lang="en-US" sz="1400" dirty="0" smtClean="0">
                <a:solidFill>
                  <a:srgbClr val="3C5790"/>
                </a:solidFill>
              </a:rPr>
              <a:t> container manages one or more beans.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beans are created with the configuration metadata in the form of XML &lt;bean/&gt; definitions.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Within the container itself, these bean definitions are represented as </a:t>
            </a:r>
            <a:r>
              <a:rPr lang="en-US" sz="1400" b="1" dirty="0" err="1" smtClean="0">
                <a:solidFill>
                  <a:srgbClr val="3C5790"/>
                </a:solidFill>
              </a:rPr>
              <a:t>BeanDefinition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This metadata translates to a set of properties for the bean definition: class, name, 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scope</a:t>
            </a:r>
            <a:r>
              <a:rPr lang="en-US" sz="1400" dirty="0" smtClean="0">
                <a:solidFill>
                  <a:srgbClr val="3C5790"/>
                </a:solidFill>
              </a:rPr>
              <a:t>, constructor arguments, properties, </a:t>
            </a:r>
            <a:r>
              <a:rPr lang="en-US" sz="1400" dirty="0" err="1" smtClean="0">
                <a:solidFill>
                  <a:srgbClr val="3C5790"/>
                </a:solidFill>
              </a:rPr>
              <a:t>autowiring</a:t>
            </a:r>
            <a:r>
              <a:rPr lang="en-US" sz="1400" dirty="0" smtClean="0">
                <a:solidFill>
                  <a:srgbClr val="3C5790"/>
                </a:solidFill>
              </a:rPr>
              <a:t> mode, lazy-initialization mode, initialization method, destruction method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We can retrieve the </a:t>
            </a:r>
            <a:r>
              <a:rPr lang="en-US" sz="1400" b="1" dirty="0" err="1" smtClean="0">
                <a:solidFill>
                  <a:srgbClr val="3C5790"/>
                </a:solidFill>
              </a:rPr>
              <a:t>BeanFactory</a:t>
            </a:r>
            <a:r>
              <a:rPr lang="en-US" sz="1400" dirty="0" smtClean="0">
                <a:solidFill>
                  <a:srgbClr val="3C5790"/>
                </a:solidFill>
              </a:rPr>
              <a:t> from </a:t>
            </a:r>
            <a:r>
              <a:rPr lang="en-US" sz="1400" dirty="0" err="1" smtClean="0">
                <a:solidFill>
                  <a:srgbClr val="3C5790"/>
                </a:solidFill>
              </a:rPr>
              <a:t>ApplicationContext</a:t>
            </a:r>
            <a:r>
              <a:rPr lang="en-US" sz="1400" dirty="0" smtClean="0">
                <a:solidFill>
                  <a:srgbClr val="3C5790"/>
                </a:solidFill>
              </a:rPr>
              <a:t> using the </a:t>
            </a:r>
            <a:r>
              <a:rPr lang="en-US" sz="1400" b="1" dirty="0" err="1" smtClean="0">
                <a:solidFill>
                  <a:srgbClr val="3C5790"/>
                </a:solidFill>
              </a:rPr>
              <a:t>getBeanFactory</a:t>
            </a:r>
            <a:r>
              <a:rPr lang="en-US" sz="1400" dirty="0" smtClean="0">
                <a:solidFill>
                  <a:srgbClr val="3C5790"/>
                </a:solidFill>
              </a:rPr>
              <a:t>() in order to get extra information about bean definitions.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default </a:t>
            </a:r>
            <a:r>
              <a:rPr lang="en-US" sz="1400" dirty="0" err="1" smtClean="0">
                <a:solidFill>
                  <a:srgbClr val="3C5790"/>
                </a:solidFill>
              </a:rPr>
              <a:t>BeanFactory</a:t>
            </a:r>
            <a:r>
              <a:rPr lang="en-US" sz="1400" dirty="0" smtClean="0">
                <a:solidFill>
                  <a:srgbClr val="3C5790"/>
                </a:solidFill>
              </a:rPr>
              <a:t> implementation is </a:t>
            </a:r>
            <a:r>
              <a:rPr lang="en-US" sz="1400" b="1" dirty="0" err="1" smtClean="0">
                <a:solidFill>
                  <a:srgbClr val="3C5790"/>
                </a:solidFill>
              </a:rPr>
              <a:t>DefaultListableBeanFactory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 supports this registration through the methods </a:t>
            </a:r>
            <a:r>
              <a:rPr lang="en-US" sz="1400" dirty="0" err="1" smtClean="0">
                <a:solidFill>
                  <a:srgbClr val="3C5790"/>
                </a:solidFill>
              </a:rPr>
              <a:t>registerSingleton</a:t>
            </a:r>
            <a:r>
              <a:rPr lang="en-US" sz="1400" dirty="0" smtClean="0">
                <a:solidFill>
                  <a:srgbClr val="3C5790"/>
                </a:solidFill>
              </a:rPr>
              <a:t>(..) and </a:t>
            </a:r>
            <a:r>
              <a:rPr lang="en-US" sz="1400" dirty="0" err="1" smtClean="0">
                <a:solidFill>
                  <a:srgbClr val="3C5790"/>
                </a:solidFill>
              </a:rPr>
              <a:t>registerBeanDefinition</a:t>
            </a:r>
            <a:r>
              <a:rPr lang="en-US" sz="1400" dirty="0" smtClean="0">
                <a:solidFill>
                  <a:srgbClr val="3C5790"/>
                </a:solidFill>
              </a:rPr>
              <a:t>(..)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Spring Configuration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066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Java-based equivalent to that XML is a Java class annotated with @Configuration.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@</a:t>
            </a:r>
            <a:r>
              <a:rPr lang="en-US" sz="1400" b="1" dirty="0" smtClean="0">
                <a:solidFill>
                  <a:srgbClr val="3C5790"/>
                </a:solidFill>
              </a:rPr>
              <a:t>Configuration</a:t>
            </a:r>
            <a:r>
              <a:rPr lang="en-US" sz="1400" dirty="0" smtClean="0">
                <a:solidFill>
                  <a:srgbClr val="3C5790"/>
                </a:solidFill>
              </a:rPr>
              <a:t> annotation tells Spring that this class will contain one or more Spring bean declarations.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@</a:t>
            </a:r>
            <a:r>
              <a:rPr lang="en-US" sz="1400" b="1" dirty="0" smtClean="0">
                <a:solidFill>
                  <a:srgbClr val="3C5790"/>
                </a:solidFill>
              </a:rPr>
              <a:t>Bean</a:t>
            </a:r>
            <a:r>
              <a:rPr lang="en-US" sz="1400" dirty="0" smtClean="0">
                <a:solidFill>
                  <a:srgbClr val="3C5790"/>
                </a:solidFill>
              </a:rPr>
              <a:t> is used to wire beans using Spring’s Java based configuration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200400"/>
            <a:ext cx="239077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8700" y="4953000"/>
            <a:ext cx="72771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Autowiring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0574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Spring offers autowiring, in case we don’w want to explicity declare the wiring in the metadata.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Spring has 4 flavors of autowiring:</a:t>
            </a: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byName</a:t>
            </a:r>
            <a:r>
              <a:rPr lang="ro-RO" sz="1400" dirty="0" smtClean="0">
                <a:solidFill>
                  <a:srgbClr val="3C5790"/>
                </a:solidFill>
              </a:rPr>
              <a:t>: attempts to match all properties using the bean IDS.</a:t>
            </a: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byType</a:t>
            </a:r>
            <a:r>
              <a:rPr lang="ro-RO" sz="1400" dirty="0" smtClean="0">
                <a:solidFill>
                  <a:srgbClr val="3C5790"/>
                </a:solidFill>
              </a:rPr>
              <a:t>: attempts to match all properties using the types.</a:t>
            </a: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c</a:t>
            </a:r>
            <a:r>
              <a:rPr lang="ro-RO" sz="1400" b="1" dirty="0" smtClean="0">
                <a:solidFill>
                  <a:srgbClr val="3C5790"/>
                </a:solidFill>
              </a:rPr>
              <a:t>onstructor</a:t>
            </a:r>
            <a:r>
              <a:rPr lang="ro-RO" sz="1400" dirty="0" smtClean="0">
                <a:solidFill>
                  <a:srgbClr val="3C5790"/>
                </a:solidFill>
              </a:rPr>
              <a:t>: tries to match up a constructor based also on the arguments.</a:t>
            </a: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autodetect</a:t>
            </a:r>
            <a:r>
              <a:rPr lang="ro-RO" sz="1400" dirty="0" smtClean="0">
                <a:solidFill>
                  <a:srgbClr val="3C5790"/>
                </a:solidFill>
              </a:rPr>
              <a:t>: tries to apply constructor autowiring first; if that fails byType will be tried.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</a:t>
            </a:r>
            <a:r>
              <a:rPr lang="ro-RO" sz="1400" b="1" dirty="0" smtClean="0">
                <a:solidFill>
                  <a:srgbClr val="3C5790"/>
                </a:solidFill>
              </a:rPr>
              <a:t>autowire-candidate</a:t>
            </a:r>
            <a:r>
              <a:rPr lang="ro-RO" sz="1400" dirty="0" smtClean="0">
                <a:solidFill>
                  <a:srgbClr val="3C5790"/>
                </a:solidFill>
              </a:rPr>
              <a:t> attribute can be use to include or exclude the bean from beeing used as dependency.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4038600"/>
            <a:ext cx="44862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Spring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History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Spring </a:t>
            </a:r>
            <a:r>
              <a:rPr lang="ro-RO" sz="1600" dirty="0" smtClean="0">
                <a:solidFill>
                  <a:srgbClr val="3C5790"/>
                </a:solidFill>
              </a:rPr>
              <a:t>Modules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Spring Core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Spring Configuration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Autowiring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SpEL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Aspect-oriented Spring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Spring Advanced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Autowiring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1336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With Spring 2.5 Spring can to autowire automatically by using annotations.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Annotation wiring isn’t turned on in the Spring container by default.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&lt;</a:t>
            </a:r>
            <a:r>
              <a:rPr lang="en-US" sz="1400" b="1" dirty="0" err="1" smtClean="0">
                <a:solidFill>
                  <a:srgbClr val="3C5790"/>
                </a:solidFill>
              </a:rPr>
              <a:t>context:annotation-config</a:t>
            </a:r>
            <a:r>
              <a:rPr lang="en-US" sz="1400" b="1" dirty="0" smtClean="0">
                <a:solidFill>
                  <a:srgbClr val="3C5790"/>
                </a:solidFill>
              </a:rPr>
              <a:t>&gt;</a:t>
            </a:r>
            <a:r>
              <a:rPr lang="en-US" sz="1400" dirty="0" smtClean="0">
                <a:solidFill>
                  <a:srgbClr val="3C5790"/>
                </a:solidFill>
              </a:rPr>
              <a:t> tells Spring that you intend to use annotation-based wiring in Spring.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Spring 3 supports a few different annotations for </a:t>
            </a:r>
            <a:r>
              <a:rPr lang="en-US" sz="1400" dirty="0" err="1" smtClean="0">
                <a:solidFill>
                  <a:srgbClr val="3C5790"/>
                </a:solidFill>
              </a:rPr>
              <a:t>autowiring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Spring’s </a:t>
            </a:r>
            <a:r>
              <a:rPr lang="en-US" sz="1400" dirty="0" smtClean="0">
                <a:solidFill>
                  <a:srgbClr val="3C5790"/>
                </a:solidFill>
              </a:rPr>
              <a:t>own @</a:t>
            </a:r>
            <a:r>
              <a:rPr lang="en-US" sz="1400" b="1" dirty="0" err="1" smtClean="0">
                <a:solidFill>
                  <a:srgbClr val="3C5790"/>
                </a:solidFill>
              </a:rPr>
              <a:t>Autowired</a:t>
            </a:r>
            <a:r>
              <a:rPr lang="en-US" sz="1400" dirty="0" smtClean="0">
                <a:solidFill>
                  <a:srgbClr val="3C5790"/>
                </a:solidFill>
              </a:rPr>
              <a:t> annotation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T</a:t>
            </a:r>
            <a:r>
              <a:rPr lang="en-US" sz="1400" dirty="0" smtClean="0">
                <a:solidFill>
                  <a:srgbClr val="3C5790"/>
                </a:solidFill>
              </a:rPr>
              <a:t>he </a:t>
            </a:r>
            <a:r>
              <a:rPr lang="en-US" sz="1400" dirty="0" smtClean="0">
                <a:solidFill>
                  <a:srgbClr val="3C5790"/>
                </a:solidFill>
              </a:rPr>
              <a:t>@</a:t>
            </a:r>
            <a:r>
              <a:rPr lang="en-US" sz="1400" b="1" dirty="0" smtClean="0">
                <a:solidFill>
                  <a:srgbClr val="3C5790"/>
                </a:solidFill>
              </a:rPr>
              <a:t>Inject</a:t>
            </a:r>
            <a:r>
              <a:rPr lang="en-US" sz="1400" dirty="0" smtClean="0">
                <a:solidFill>
                  <a:srgbClr val="3C5790"/>
                </a:solidFill>
              </a:rPr>
              <a:t> annotation from JSR-330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smtClean="0">
                <a:solidFill>
                  <a:srgbClr val="3C5790"/>
                </a:solidFill>
              </a:rPr>
              <a:t>@</a:t>
            </a:r>
            <a:r>
              <a:rPr lang="en-US" sz="1400" b="1" dirty="0" smtClean="0">
                <a:solidFill>
                  <a:srgbClr val="3C5790"/>
                </a:solidFill>
              </a:rPr>
              <a:t>Resource</a:t>
            </a:r>
            <a:r>
              <a:rPr lang="en-US" sz="1400" dirty="0" smtClean="0">
                <a:solidFill>
                  <a:srgbClr val="3C5790"/>
                </a:solidFill>
              </a:rPr>
              <a:t> annotation from </a:t>
            </a:r>
            <a:r>
              <a:rPr lang="en-US" sz="1400" dirty="0" smtClean="0">
                <a:solidFill>
                  <a:srgbClr val="3C5790"/>
                </a:solidFill>
              </a:rPr>
              <a:t>JSR-250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@Autowired can be used on constructor, field or setter method(isn’t mandatory).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381500"/>
            <a:ext cx="34766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5257800"/>
            <a:ext cx="845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4467225"/>
            <a:ext cx="27146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Autowiring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828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By default, @</a:t>
            </a:r>
            <a:r>
              <a:rPr lang="en-US" sz="1400" dirty="0" err="1" smtClean="0">
                <a:solidFill>
                  <a:srgbClr val="3C5790"/>
                </a:solidFill>
              </a:rPr>
              <a:t>Autowired</a:t>
            </a:r>
            <a:r>
              <a:rPr lang="en-US" sz="1400" dirty="0" smtClean="0">
                <a:solidFill>
                  <a:srgbClr val="3C5790"/>
                </a:solidFill>
              </a:rPr>
              <a:t> has a strong contract, requiring that the thing it annotates is wired.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If no bean can be wired into the @</a:t>
            </a:r>
            <a:r>
              <a:rPr lang="en-US" sz="1400" dirty="0" err="1" smtClean="0">
                <a:solidFill>
                  <a:srgbClr val="3C5790"/>
                </a:solidFill>
              </a:rPr>
              <a:t>Autowired</a:t>
            </a:r>
            <a:r>
              <a:rPr lang="en-US" sz="1400" dirty="0" smtClean="0">
                <a:solidFill>
                  <a:srgbClr val="3C5790"/>
                </a:solidFill>
              </a:rPr>
              <a:t>-annotated property or argument, then </a:t>
            </a:r>
            <a:r>
              <a:rPr lang="en-US" sz="1400" dirty="0" err="1" smtClean="0">
                <a:solidFill>
                  <a:srgbClr val="3C5790"/>
                </a:solidFill>
              </a:rPr>
              <a:t>autowiring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b="1" dirty="0" smtClean="0">
                <a:solidFill>
                  <a:srgbClr val="3C5790"/>
                </a:solidFill>
              </a:rPr>
              <a:t>fails(</a:t>
            </a:r>
            <a:r>
              <a:rPr lang="en-US" sz="1400" b="1" dirty="0" err="1" smtClean="0">
                <a:solidFill>
                  <a:srgbClr val="3C5790"/>
                </a:solidFill>
              </a:rPr>
              <a:t>NoSuchBeanDefinitionException</a:t>
            </a:r>
            <a:r>
              <a:rPr lang="en-US" sz="1400" dirty="0" smtClean="0">
                <a:solidFill>
                  <a:srgbClr val="3C5790"/>
                </a:solidFill>
              </a:rPr>
              <a:t>).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We can indicate certain dependencies to be optional by setting @</a:t>
            </a:r>
            <a:r>
              <a:rPr lang="en-US" sz="1400" dirty="0" err="1" smtClean="0">
                <a:solidFill>
                  <a:srgbClr val="3C5790"/>
                </a:solidFill>
              </a:rPr>
              <a:t>Autowired’s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b="1" dirty="0" smtClean="0">
                <a:solidFill>
                  <a:srgbClr val="3C5790"/>
                </a:solidFill>
              </a:rPr>
              <a:t>required</a:t>
            </a:r>
            <a:r>
              <a:rPr lang="en-US" sz="1400" dirty="0" smtClean="0">
                <a:solidFill>
                  <a:srgbClr val="3C5790"/>
                </a:solidFill>
              </a:rPr>
              <a:t> attribute to false.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When used with constructors, only one constructor can be annotated with @</a:t>
            </a:r>
            <a:r>
              <a:rPr lang="en-US" sz="1400" dirty="0" err="1" smtClean="0">
                <a:solidFill>
                  <a:srgbClr val="3C5790"/>
                </a:solidFill>
              </a:rPr>
              <a:t>Autowired</a:t>
            </a:r>
            <a:r>
              <a:rPr lang="en-US" sz="1400" dirty="0" smtClean="0">
                <a:solidFill>
                  <a:srgbClr val="3C5790"/>
                </a:solidFill>
              </a:rPr>
              <a:t> and required set to true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@</a:t>
            </a:r>
            <a:r>
              <a:rPr lang="ro-RO" sz="1400" b="1" dirty="0" smtClean="0">
                <a:solidFill>
                  <a:srgbClr val="3C5790"/>
                </a:solidFill>
              </a:rPr>
              <a:t>Qualifier</a:t>
            </a:r>
            <a:r>
              <a:rPr lang="ro-RO" sz="1400" dirty="0" smtClean="0">
                <a:solidFill>
                  <a:srgbClr val="3C5790"/>
                </a:solidFill>
              </a:rPr>
              <a:t> can be used to indicate the beans by using the name.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We might use @</a:t>
            </a:r>
            <a:r>
              <a:rPr lang="ro-RO" sz="1400" b="1" dirty="0" smtClean="0">
                <a:solidFill>
                  <a:srgbClr val="3C5790"/>
                </a:solidFill>
              </a:rPr>
              <a:t>Inject </a:t>
            </a:r>
            <a:r>
              <a:rPr lang="ro-RO" sz="1400" dirty="0" smtClean="0">
                <a:solidFill>
                  <a:srgbClr val="3C5790"/>
                </a:solidFill>
              </a:rPr>
              <a:t>annottion instead of Spring @Autowired.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4343400"/>
            <a:ext cx="27146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Autowiring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8956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To configure Spring for autodiscovery, we can use </a:t>
            </a:r>
            <a:r>
              <a:rPr lang="ro-RO" sz="1400" b="1" dirty="0" smtClean="0">
                <a:solidFill>
                  <a:srgbClr val="3C5790"/>
                </a:solidFill>
              </a:rPr>
              <a:t>&lt;context:component-scan&gt;</a:t>
            </a:r>
            <a:r>
              <a:rPr lang="ro-RO" sz="1400" dirty="0" smtClean="0">
                <a:solidFill>
                  <a:srgbClr val="3C5790"/>
                </a:solidFill>
              </a:rPr>
              <a:t> instead of &lt;context:annotation-config&gt;.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By default, &lt;context:component-scan&gt; looks for classes that are annotated with one of the special stereotype: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@</a:t>
            </a:r>
            <a:r>
              <a:rPr lang="ro-RO" sz="1400" b="1" dirty="0" smtClean="0">
                <a:solidFill>
                  <a:srgbClr val="3C5790"/>
                </a:solidFill>
              </a:rPr>
              <a:t>Component</a:t>
            </a:r>
            <a:r>
              <a:rPr lang="ro-RO" sz="1400" dirty="0" smtClean="0">
                <a:solidFill>
                  <a:srgbClr val="3C5790"/>
                </a:solidFill>
              </a:rPr>
              <a:t> – general-purpose annotation.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@</a:t>
            </a:r>
            <a:r>
              <a:rPr lang="ro-RO" sz="1400" b="1" dirty="0" smtClean="0">
                <a:solidFill>
                  <a:srgbClr val="3C5790"/>
                </a:solidFill>
              </a:rPr>
              <a:t>Controller</a:t>
            </a:r>
            <a:r>
              <a:rPr lang="ro-RO" sz="1400" dirty="0" smtClean="0">
                <a:solidFill>
                  <a:srgbClr val="3C5790"/>
                </a:solidFill>
              </a:rPr>
              <a:t> – class that defines a Spring MVC controller.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@</a:t>
            </a:r>
            <a:r>
              <a:rPr lang="ro-RO" sz="1400" b="1" dirty="0" smtClean="0">
                <a:solidFill>
                  <a:srgbClr val="3C5790"/>
                </a:solidFill>
              </a:rPr>
              <a:t>Repository</a:t>
            </a:r>
            <a:r>
              <a:rPr lang="ro-RO" sz="1400" dirty="0" smtClean="0">
                <a:solidFill>
                  <a:srgbClr val="3C5790"/>
                </a:solidFill>
              </a:rPr>
              <a:t> – class tht defines a data repository .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@</a:t>
            </a:r>
            <a:r>
              <a:rPr lang="ro-RO" sz="1400" b="1" dirty="0" smtClean="0">
                <a:solidFill>
                  <a:srgbClr val="3C5790"/>
                </a:solidFill>
              </a:rPr>
              <a:t>Service</a:t>
            </a:r>
            <a:r>
              <a:rPr lang="ro-RO" sz="1400" dirty="0" smtClean="0">
                <a:solidFill>
                  <a:srgbClr val="3C5790"/>
                </a:solidFill>
              </a:rPr>
              <a:t> – indicates that the class defines a service.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Any custom annottion that is itself annotated with @Component.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We can use </a:t>
            </a:r>
            <a:r>
              <a:rPr lang="ro-RO" sz="1400" b="1" dirty="0" smtClean="0">
                <a:solidFill>
                  <a:srgbClr val="3C5790"/>
                </a:solidFill>
              </a:rPr>
              <a:t>&lt;context:include-filter&gt;</a:t>
            </a:r>
            <a:r>
              <a:rPr lang="ro-RO" sz="1400" dirty="0" smtClean="0">
                <a:solidFill>
                  <a:srgbClr val="3C5790"/>
                </a:solidFill>
              </a:rPr>
              <a:t> and/or </a:t>
            </a:r>
            <a:r>
              <a:rPr lang="ro-RO" sz="1400" b="1" dirty="0" smtClean="0">
                <a:solidFill>
                  <a:srgbClr val="3C5790"/>
                </a:solidFill>
              </a:rPr>
              <a:t>&lt;context:exclude-filter&gt;</a:t>
            </a:r>
            <a:r>
              <a:rPr lang="ro-RO" sz="1400" dirty="0" smtClean="0">
                <a:solidFill>
                  <a:srgbClr val="3C5790"/>
                </a:solidFill>
              </a:rPr>
              <a:t> subelements to tweak component scanning.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SpEL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447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Spring Expression Language(</a:t>
            </a:r>
            <a:r>
              <a:rPr lang="en-US" sz="1400" dirty="0" err="1" smtClean="0">
                <a:solidFill>
                  <a:srgbClr val="3C5790"/>
                </a:solidFill>
              </a:rPr>
              <a:t>SpEL</a:t>
            </a:r>
            <a:r>
              <a:rPr lang="en-US" sz="1400" dirty="0" smtClean="0">
                <a:solidFill>
                  <a:srgbClr val="3C5790"/>
                </a:solidFill>
              </a:rPr>
              <a:t>) is a powerful expression language that supports querying and manipulating an object graph at runtime.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language syntax is similar to Unified EL but offers additional features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simplest possible </a:t>
            </a:r>
            <a:r>
              <a:rPr lang="en-US" sz="1400" dirty="0" err="1" smtClean="0">
                <a:solidFill>
                  <a:srgbClr val="3C5790"/>
                </a:solidFill>
              </a:rPr>
              <a:t>SpEL</a:t>
            </a:r>
            <a:r>
              <a:rPr lang="en-US" sz="1400" dirty="0" smtClean="0">
                <a:solidFill>
                  <a:srgbClr val="3C5790"/>
                </a:solidFill>
              </a:rPr>
              <a:t> expression is one that contains only a literal value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The </a:t>
            </a:r>
            <a:r>
              <a:rPr lang="ro-RO" sz="1400" b="1" dirty="0" smtClean="0">
                <a:solidFill>
                  <a:srgbClr val="3C5790"/>
                </a:solidFill>
              </a:rPr>
              <a:t>?.</a:t>
            </a:r>
            <a:r>
              <a:rPr lang="ro-RO" sz="1400" dirty="0" smtClean="0">
                <a:solidFill>
                  <a:srgbClr val="3C5790"/>
                </a:solidFill>
              </a:rPr>
              <a:t> Operator can be used to avoid NullPointerException in SpEL.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648200"/>
            <a:ext cx="49815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4648200"/>
            <a:ext cx="11715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3581400"/>
            <a:ext cx="62198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SpEL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810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The </a:t>
            </a:r>
            <a:r>
              <a:rPr lang="ro-RO" sz="1400" b="1" dirty="0" smtClean="0">
                <a:solidFill>
                  <a:srgbClr val="3C5790"/>
                </a:solidFill>
              </a:rPr>
              <a:t>T()</a:t>
            </a:r>
            <a:r>
              <a:rPr lang="ro-RO" sz="1400" dirty="0" smtClean="0">
                <a:solidFill>
                  <a:srgbClr val="3C5790"/>
                </a:solidFill>
              </a:rPr>
              <a:t> operator can be used to work with types.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362200"/>
            <a:ext cx="57054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ce réservé du contenu 4"/>
          <p:cNvSpPr txBox="1">
            <a:spLocks/>
          </p:cNvSpPr>
          <p:nvPr/>
        </p:nvSpPr>
        <p:spPr bwMode="auto">
          <a:xfrm>
            <a:off x="76200" y="3048000"/>
            <a:ext cx="868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o-RO" sz="1400" dirty="0" smtClean="0">
                <a:solidFill>
                  <a:srgbClr val="3C5790"/>
                </a:solidFill>
                <a:latin typeface="+mn-lt"/>
              </a:rPr>
              <a:t>SpEL supports all of the basic arithmetic operations that Java supports.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5715000"/>
            <a:ext cx="533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050" y="3505200"/>
            <a:ext cx="28765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43400" y="3505200"/>
            <a:ext cx="37528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Aspect-oriented Spring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590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Aspects are often described in terms of </a:t>
            </a:r>
            <a:r>
              <a:rPr lang="en-US" sz="1400" b="1" dirty="0" smtClean="0">
                <a:solidFill>
                  <a:srgbClr val="3C5790"/>
                </a:solidFill>
              </a:rPr>
              <a:t>advice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err="1" smtClean="0">
                <a:solidFill>
                  <a:srgbClr val="3C5790"/>
                </a:solidFill>
              </a:rPr>
              <a:t>pointcuts</a:t>
            </a:r>
            <a:r>
              <a:rPr lang="en-US" sz="1400" dirty="0" smtClean="0">
                <a:solidFill>
                  <a:srgbClr val="3C5790"/>
                </a:solidFill>
              </a:rPr>
              <a:t>, and </a:t>
            </a:r>
            <a:r>
              <a:rPr lang="en-US" sz="1400" b="1" dirty="0" smtClean="0">
                <a:solidFill>
                  <a:srgbClr val="3C5790"/>
                </a:solidFill>
              </a:rPr>
              <a:t>join points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AOP terms, the job of an aspect is called </a:t>
            </a:r>
            <a:r>
              <a:rPr lang="en-US" sz="1400" b="1" dirty="0" smtClean="0">
                <a:solidFill>
                  <a:srgbClr val="3C5790"/>
                </a:solidFill>
              </a:rPr>
              <a:t>advice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Advice defines both the what and the when of an aspect.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Spring aspects can work with 5 kinds of advice: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Before</a:t>
            </a:r>
            <a:r>
              <a:rPr lang="ro-RO" sz="1400" b="1" dirty="0" smtClean="0">
                <a:solidFill>
                  <a:srgbClr val="3C5790"/>
                </a:solidFill>
              </a:rPr>
              <a:t>: </a:t>
            </a:r>
            <a:r>
              <a:rPr lang="ro-RO" sz="1400" dirty="0" smtClean="0">
                <a:solidFill>
                  <a:srgbClr val="3C5790"/>
                </a:solidFill>
              </a:rPr>
              <a:t>t</a:t>
            </a:r>
            <a:r>
              <a:rPr lang="en-US" sz="1400" dirty="0" smtClean="0">
                <a:solidFill>
                  <a:srgbClr val="3C5790"/>
                </a:solidFill>
              </a:rPr>
              <a:t>he </a:t>
            </a:r>
            <a:r>
              <a:rPr lang="en-US" sz="1400" dirty="0" smtClean="0">
                <a:solidFill>
                  <a:srgbClr val="3C5790"/>
                </a:solidFill>
              </a:rPr>
              <a:t>advice functionality takes place before the advised method is invoked.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After</a:t>
            </a:r>
            <a:r>
              <a:rPr lang="ro-RO" sz="1400" dirty="0" smtClean="0">
                <a:solidFill>
                  <a:srgbClr val="3C5790"/>
                </a:solidFill>
              </a:rPr>
              <a:t>: t</a:t>
            </a:r>
            <a:r>
              <a:rPr lang="en-US" sz="1400" dirty="0" smtClean="0">
                <a:solidFill>
                  <a:srgbClr val="3C5790"/>
                </a:solidFill>
              </a:rPr>
              <a:t>he </a:t>
            </a:r>
            <a:r>
              <a:rPr lang="en-US" sz="1400" dirty="0" smtClean="0">
                <a:solidFill>
                  <a:srgbClr val="3C5790"/>
                </a:solidFill>
              </a:rPr>
              <a:t>advice functionality takes place after the advised method completes</a:t>
            </a:r>
            <a:r>
              <a:rPr lang="en-US" sz="1400" dirty="0" smtClean="0">
                <a:solidFill>
                  <a:srgbClr val="3C5790"/>
                </a:solidFill>
              </a:rPr>
              <a:t>,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regardless </a:t>
            </a:r>
            <a:r>
              <a:rPr lang="en-US" sz="1400" dirty="0" smtClean="0">
                <a:solidFill>
                  <a:srgbClr val="3C5790"/>
                </a:solidFill>
              </a:rPr>
              <a:t>of the outcome.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After-returning</a:t>
            </a:r>
            <a:r>
              <a:rPr lang="ro-RO" sz="1400" dirty="0" smtClean="0">
                <a:solidFill>
                  <a:srgbClr val="3C5790"/>
                </a:solidFill>
              </a:rPr>
              <a:t>: t</a:t>
            </a:r>
            <a:r>
              <a:rPr lang="en-US" sz="1400" dirty="0" smtClean="0">
                <a:solidFill>
                  <a:srgbClr val="3C5790"/>
                </a:solidFill>
              </a:rPr>
              <a:t>he </a:t>
            </a:r>
            <a:r>
              <a:rPr lang="en-US" sz="1400" dirty="0" smtClean="0">
                <a:solidFill>
                  <a:srgbClr val="3C5790"/>
                </a:solidFill>
              </a:rPr>
              <a:t>advice functionality takes place after the advised method successfully completes.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After-throwing</a:t>
            </a:r>
            <a:r>
              <a:rPr lang="ro-RO" sz="1400" dirty="0" smtClean="0">
                <a:solidFill>
                  <a:srgbClr val="3C5790"/>
                </a:solidFill>
              </a:rPr>
              <a:t>: t</a:t>
            </a:r>
            <a:r>
              <a:rPr lang="en-US" sz="1400" dirty="0" smtClean="0">
                <a:solidFill>
                  <a:srgbClr val="3C5790"/>
                </a:solidFill>
              </a:rPr>
              <a:t>he </a:t>
            </a:r>
            <a:r>
              <a:rPr lang="en-US" sz="1400" dirty="0" smtClean="0">
                <a:solidFill>
                  <a:srgbClr val="3C5790"/>
                </a:solidFill>
              </a:rPr>
              <a:t>advice functionality takes place after the advised method throws an exception.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Around</a:t>
            </a:r>
            <a:r>
              <a:rPr lang="ro-RO" sz="1400" dirty="0" smtClean="0">
                <a:solidFill>
                  <a:srgbClr val="3C5790"/>
                </a:solidFill>
              </a:rPr>
              <a:t>: </a:t>
            </a:r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smtClean="0">
                <a:solidFill>
                  <a:srgbClr val="3C5790"/>
                </a:solidFill>
              </a:rPr>
              <a:t>advice wraps the advised method, providing some functionality before and after the advised method is invoked.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4752975"/>
            <a:ext cx="30384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Aspect-oriented Spring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</a:t>
            </a:r>
            <a:r>
              <a:rPr lang="en-US" sz="1400" b="1" dirty="0" smtClean="0">
                <a:solidFill>
                  <a:srgbClr val="3C5790"/>
                </a:solidFill>
              </a:rPr>
              <a:t>join point</a:t>
            </a:r>
            <a:r>
              <a:rPr lang="en-US" sz="1400" dirty="0" smtClean="0">
                <a:solidFill>
                  <a:srgbClr val="3C5790"/>
                </a:solidFill>
              </a:rPr>
              <a:t> is a point in the execution of the application where an aspect can be plugged in.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This point could be a method being called, an exception being thrown, or even a field being modified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Pointcuts</a:t>
            </a:r>
            <a:r>
              <a:rPr lang="en-US" sz="1400" dirty="0" smtClean="0">
                <a:solidFill>
                  <a:srgbClr val="3C5790"/>
                </a:solidFill>
              </a:rPr>
              <a:t> help narrow down the join points advised by an aspect.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If advice defines the what </a:t>
            </a:r>
            <a:r>
              <a:rPr lang="en-US" sz="1400" dirty="0" smtClean="0">
                <a:solidFill>
                  <a:srgbClr val="3C5790"/>
                </a:solidFill>
              </a:rPr>
              <a:t>and </a:t>
            </a:r>
            <a:r>
              <a:rPr lang="en-US" sz="1400" dirty="0" smtClean="0">
                <a:solidFill>
                  <a:srgbClr val="3C5790"/>
                </a:solidFill>
              </a:rPr>
              <a:t>when of aspects, then </a:t>
            </a:r>
            <a:r>
              <a:rPr lang="en-US" sz="1400" dirty="0" err="1" smtClean="0">
                <a:solidFill>
                  <a:srgbClr val="3C5790"/>
                </a:solidFill>
              </a:rPr>
              <a:t>pointcuts</a:t>
            </a:r>
            <a:r>
              <a:rPr lang="en-US" sz="1400" dirty="0" smtClean="0">
                <a:solidFill>
                  <a:srgbClr val="3C5790"/>
                </a:solidFill>
              </a:rPr>
              <a:t> define the where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An aspect is the merger of advice and </a:t>
            </a:r>
            <a:r>
              <a:rPr lang="en-US" sz="1400" dirty="0" err="1" smtClean="0">
                <a:solidFill>
                  <a:srgbClr val="3C5790"/>
                </a:solidFill>
              </a:rPr>
              <a:t>pointcuts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Advice and </a:t>
            </a:r>
            <a:r>
              <a:rPr lang="en-US" sz="1400" dirty="0" err="1" smtClean="0">
                <a:solidFill>
                  <a:srgbClr val="3C5790"/>
                </a:solidFill>
              </a:rPr>
              <a:t>pointcuts</a:t>
            </a:r>
            <a:r>
              <a:rPr lang="en-US" sz="1400" dirty="0" smtClean="0">
                <a:solidFill>
                  <a:srgbClr val="3C5790"/>
                </a:solidFill>
              </a:rPr>
              <a:t> define everything there is to know about an </a:t>
            </a:r>
            <a:r>
              <a:rPr lang="en-US" sz="1400" dirty="0" smtClean="0">
                <a:solidFill>
                  <a:srgbClr val="3C5790"/>
                </a:solidFill>
              </a:rPr>
              <a:t>aspect: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what </a:t>
            </a:r>
            <a:r>
              <a:rPr lang="en-US" sz="1400" dirty="0" smtClean="0">
                <a:solidFill>
                  <a:srgbClr val="3C5790"/>
                </a:solidFill>
              </a:rPr>
              <a:t>it does and where and when it does it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Aspect-oriented Spring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657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An </a:t>
            </a:r>
            <a:r>
              <a:rPr lang="en-US" sz="1400" b="1" dirty="0" smtClean="0">
                <a:solidFill>
                  <a:srgbClr val="3C5790"/>
                </a:solidFill>
              </a:rPr>
              <a:t>introduction</a:t>
            </a:r>
            <a:r>
              <a:rPr lang="en-US" sz="1400" dirty="0" smtClean="0">
                <a:solidFill>
                  <a:srgbClr val="3C5790"/>
                </a:solidFill>
              </a:rPr>
              <a:t> allows you to add new methods or attributes to existing classes.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new method and instance variable can then be introduced to existing classes without having to change them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b="1" dirty="0" smtClean="0">
                <a:solidFill>
                  <a:srgbClr val="3C5790"/>
                </a:solidFill>
              </a:rPr>
              <a:t>Weaving</a:t>
            </a:r>
            <a:r>
              <a:rPr lang="en-US" sz="1400" dirty="0" smtClean="0">
                <a:solidFill>
                  <a:srgbClr val="3C5790"/>
                </a:solidFill>
              </a:rPr>
              <a:t> is the process of applying aspects to a target object to create a new </a:t>
            </a:r>
            <a:r>
              <a:rPr lang="en-US" sz="1400" dirty="0" err="1" smtClean="0">
                <a:solidFill>
                  <a:srgbClr val="3C5790"/>
                </a:solidFill>
              </a:rPr>
              <a:t>proxied</a:t>
            </a:r>
            <a:r>
              <a:rPr lang="en-US" sz="1400" dirty="0" smtClean="0">
                <a:solidFill>
                  <a:srgbClr val="3C5790"/>
                </a:solidFill>
              </a:rPr>
              <a:t> object.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aspects are woven into the target object at the specified join points.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1)</a:t>
            </a:r>
            <a:r>
              <a:rPr lang="en-US" sz="1400" b="1" dirty="0" smtClean="0">
                <a:solidFill>
                  <a:srgbClr val="3C5790"/>
                </a:solidFill>
              </a:rPr>
              <a:t>Compile </a:t>
            </a:r>
            <a:r>
              <a:rPr lang="en-US" sz="1400" b="1" dirty="0" smtClean="0">
                <a:solidFill>
                  <a:srgbClr val="3C5790"/>
                </a:solidFill>
              </a:rPr>
              <a:t>time: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Aspects are woven in when the target class is compiled.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It requires a special compiler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2)</a:t>
            </a:r>
            <a:r>
              <a:rPr lang="en-US" sz="1400" b="1" dirty="0" err="1" smtClean="0">
                <a:solidFill>
                  <a:srgbClr val="3C5790"/>
                </a:solidFill>
              </a:rPr>
              <a:t>Classload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b="1" dirty="0" smtClean="0">
                <a:solidFill>
                  <a:srgbClr val="3C5790"/>
                </a:solidFill>
              </a:rPr>
              <a:t>time: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Aspects are woven in when the target class is loaded into the JVM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It requires a special </a:t>
            </a:r>
            <a:r>
              <a:rPr lang="en-US" sz="1200" dirty="0" err="1" smtClean="0">
                <a:solidFill>
                  <a:srgbClr val="3C5790"/>
                </a:solidFill>
              </a:rPr>
              <a:t>ClassLoader</a:t>
            </a:r>
            <a:r>
              <a:rPr lang="en-US" sz="1200" dirty="0" smtClean="0">
                <a:solidFill>
                  <a:srgbClr val="3C5790"/>
                </a:solidFill>
              </a:rPr>
              <a:t> that enhances that target class’s </a:t>
            </a:r>
            <a:r>
              <a:rPr lang="en-US" sz="1200" dirty="0" err="1" smtClean="0">
                <a:solidFill>
                  <a:srgbClr val="3C5790"/>
                </a:solidFill>
              </a:rPr>
              <a:t>bytecode</a:t>
            </a:r>
            <a:r>
              <a:rPr lang="en-US" sz="1200" dirty="0" smtClean="0">
                <a:solidFill>
                  <a:srgbClr val="3C5790"/>
                </a:solidFill>
              </a:rPr>
              <a:t> before the class is introduced into the application.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3)</a:t>
            </a:r>
            <a:r>
              <a:rPr lang="en-US" sz="1400" b="1" dirty="0" smtClean="0">
                <a:solidFill>
                  <a:srgbClr val="3C5790"/>
                </a:solidFill>
              </a:rPr>
              <a:t>Runtime</a:t>
            </a:r>
            <a:r>
              <a:rPr lang="en-US" sz="1400" b="1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Aspects are woven in sometime during the execution of the application.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An AOP container will dynamically generate a proxy object that will delegate to the target object while weaving in the aspects.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Aspect-oriented Spring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895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Aspect frameworks:</a:t>
            </a: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AspectJ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JBoss</a:t>
            </a:r>
            <a:r>
              <a:rPr lang="en-US" sz="1400" dirty="0" smtClean="0">
                <a:solidFill>
                  <a:srgbClr val="3C5790"/>
                </a:solidFill>
              </a:rPr>
              <a:t> AOP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Spring AOP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Spring’s support for AOP comes in 4 flavors: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Classic Spring proxy-based AOP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@</a:t>
            </a:r>
            <a:r>
              <a:rPr lang="en-US" sz="1400" dirty="0" err="1" smtClean="0">
                <a:solidFill>
                  <a:srgbClr val="3C5790"/>
                </a:solidFill>
              </a:rPr>
              <a:t>AspectJ</a:t>
            </a:r>
            <a:r>
              <a:rPr lang="en-US" sz="1400" dirty="0" smtClean="0">
                <a:solidFill>
                  <a:srgbClr val="3C5790"/>
                </a:solidFill>
              </a:rPr>
              <a:t> annotation-driven aspects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Pure-POJO aspects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Injected </a:t>
            </a:r>
            <a:r>
              <a:rPr lang="en-US" sz="1400" dirty="0" err="1" smtClean="0">
                <a:solidFill>
                  <a:srgbClr val="3C5790"/>
                </a:solidFill>
              </a:rPr>
              <a:t>AspectJ</a:t>
            </a:r>
            <a:r>
              <a:rPr lang="en-US" sz="1400" dirty="0" smtClean="0">
                <a:solidFill>
                  <a:srgbClr val="3C5790"/>
                </a:solidFill>
              </a:rPr>
              <a:t> aspects (available in all versions of Spring</a:t>
            </a:r>
            <a:r>
              <a:rPr lang="en-US" sz="1400" dirty="0" smtClean="0">
                <a:solidFill>
                  <a:srgbClr val="3C5790"/>
                </a:solidFill>
              </a:rPr>
              <a:t>)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Aspect-oriented Spring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0480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AspectJ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pointcut</a:t>
            </a:r>
            <a:r>
              <a:rPr lang="en-US" sz="1400" dirty="0" smtClean="0">
                <a:solidFill>
                  <a:srgbClr val="3C5790"/>
                </a:solidFill>
              </a:rPr>
              <a:t> supported in Spring AOP: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args</a:t>
            </a:r>
            <a:r>
              <a:rPr lang="en-US" sz="1400" dirty="0" smtClean="0">
                <a:solidFill>
                  <a:srgbClr val="3C5790"/>
                </a:solidFill>
              </a:rPr>
              <a:t>() --&gt; matches to the execution of methods whose arguments are instances of the given types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b="1" dirty="0" err="1" smtClean="0">
                <a:solidFill>
                  <a:srgbClr val="3C5790"/>
                </a:solidFill>
              </a:rPr>
              <a:t>args</a:t>
            </a:r>
            <a:r>
              <a:rPr lang="en-US" sz="1400" dirty="0" smtClean="0">
                <a:solidFill>
                  <a:srgbClr val="3C5790"/>
                </a:solidFill>
              </a:rPr>
              <a:t>() --&gt; matches to the execution of methods whose arguments are annotated with the given annotation types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execution</a:t>
            </a:r>
            <a:r>
              <a:rPr lang="en-US" sz="1400" dirty="0" smtClean="0">
                <a:solidFill>
                  <a:srgbClr val="3C5790"/>
                </a:solidFill>
              </a:rPr>
              <a:t>() --&gt; Matches join points that are method executions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this</a:t>
            </a:r>
            <a:r>
              <a:rPr lang="en-US" sz="1400" dirty="0" smtClean="0">
                <a:solidFill>
                  <a:srgbClr val="3C5790"/>
                </a:solidFill>
              </a:rPr>
              <a:t>() --&gt; matches to those where the bean reference of the AOP proxy is of a given type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target</a:t>
            </a:r>
            <a:r>
              <a:rPr lang="en-US" sz="1400" dirty="0" smtClean="0">
                <a:solidFill>
                  <a:srgbClr val="3C5790"/>
                </a:solidFill>
              </a:rPr>
              <a:t>() --&gt; matches to those where the target object is of a given type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@target</a:t>
            </a:r>
            <a:r>
              <a:rPr lang="en-US" sz="1400" dirty="0" smtClean="0">
                <a:solidFill>
                  <a:srgbClr val="3C5790"/>
                </a:solidFill>
              </a:rPr>
              <a:t>() --&gt; the class of the executing object has an annotation of the given type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within</a:t>
            </a:r>
            <a:r>
              <a:rPr lang="en-US" sz="1400" dirty="0" smtClean="0">
                <a:solidFill>
                  <a:srgbClr val="3C5790"/>
                </a:solidFill>
              </a:rPr>
              <a:t>() --&gt; its matching to join points within certain types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@within</a:t>
            </a:r>
            <a:r>
              <a:rPr lang="en-US" sz="1400" dirty="0" smtClean="0">
                <a:solidFill>
                  <a:srgbClr val="3C5790"/>
                </a:solidFill>
              </a:rPr>
              <a:t>() --&gt; Limits matching to join points within types that have the given annotation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@annotation</a:t>
            </a:r>
            <a:r>
              <a:rPr lang="en-US" sz="1400" dirty="0" smtClean="0">
                <a:solidFill>
                  <a:srgbClr val="3C5790"/>
                </a:solidFill>
              </a:rPr>
              <a:t> --&gt; matches to those where the subject of the join point has the given annotation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5029200"/>
            <a:ext cx="56007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Spring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4290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Spring </a:t>
            </a:r>
            <a:r>
              <a:rPr lang="ro-RO" sz="1500" dirty="0" smtClean="0">
                <a:solidFill>
                  <a:srgbClr val="3C5790"/>
                </a:solidFill>
              </a:rPr>
              <a:t> </a:t>
            </a:r>
            <a:r>
              <a:rPr lang="en-US" sz="1500" dirty="0" smtClean="0">
                <a:solidFill>
                  <a:srgbClr val="3C5790"/>
                </a:solidFill>
              </a:rPr>
              <a:t>is an open source application framework </a:t>
            </a:r>
            <a:r>
              <a:rPr lang="ro-RO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ro-RO" sz="1500" dirty="0" smtClean="0">
                <a:solidFill>
                  <a:srgbClr val="3C5790"/>
                </a:solidFill>
              </a:rPr>
              <a:t>Spring is an </a:t>
            </a:r>
            <a:r>
              <a:rPr lang="en-US" sz="1500" dirty="0" smtClean="0">
                <a:solidFill>
                  <a:srgbClr val="3C5790"/>
                </a:solidFill>
              </a:rPr>
              <a:t>inversion of control container</a:t>
            </a:r>
            <a:r>
              <a:rPr lang="ro-RO" sz="1500" dirty="0" smtClean="0">
                <a:solidFill>
                  <a:srgbClr val="3C5790"/>
                </a:solidFill>
              </a:rPr>
              <a:t>(IoC)</a:t>
            </a:r>
            <a:r>
              <a:rPr lang="en-US" sz="1500" dirty="0" smtClean="0">
                <a:solidFill>
                  <a:srgbClr val="3C5790"/>
                </a:solidFill>
              </a:rPr>
              <a:t> for the Java platform.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Spring can be used for building web applications on top of the Java EE platform.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Aspect-oriented Spring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6858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We can use the </a:t>
            </a:r>
            <a:r>
              <a:rPr lang="ro-RO" sz="1400" b="1" dirty="0" smtClean="0">
                <a:solidFill>
                  <a:srgbClr val="3C5790"/>
                </a:solidFill>
              </a:rPr>
              <a:t>&amp;&amp;</a:t>
            </a:r>
            <a:r>
              <a:rPr lang="ro-RO" sz="1400" dirty="0" smtClean="0">
                <a:solidFill>
                  <a:srgbClr val="3C5790"/>
                </a:solidFill>
              </a:rPr>
              <a:t> operator to combine execution() with within() designators.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Spring 2.5 introduces a new </a:t>
            </a:r>
            <a:r>
              <a:rPr lang="ro-RO" sz="1400" b="1" dirty="0" smtClean="0">
                <a:solidFill>
                  <a:srgbClr val="3C5790"/>
                </a:solidFill>
              </a:rPr>
              <a:t>bean</a:t>
            </a:r>
            <a:r>
              <a:rPr lang="ro-RO" sz="1400" dirty="0" smtClean="0">
                <a:solidFill>
                  <a:srgbClr val="3C5790"/>
                </a:solidFill>
              </a:rPr>
              <a:t>() designer that can identify beans by their ID within a pointcut expression.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743200"/>
            <a:ext cx="52482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4800600"/>
            <a:ext cx="50577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Aspect-oriented Spring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57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Spring AOP configuration elements: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514600"/>
            <a:ext cx="62198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Spring Advanced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685800"/>
          </a:xfrm>
        </p:spPr>
        <p:txBody>
          <a:bodyPr/>
          <a:lstStyle/>
          <a:p>
            <a:r>
              <a:rPr lang="en-US" sz="1400" b="1" dirty="0" err="1" smtClean="0">
                <a:solidFill>
                  <a:srgbClr val="3C5790"/>
                </a:solidFill>
              </a:rPr>
              <a:t>ApplicationContextAware</a:t>
            </a:r>
            <a:r>
              <a:rPr lang="en-US" sz="1400" dirty="0" smtClean="0">
                <a:solidFill>
                  <a:srgbClr val="3C5790"/>
                </a:solidFill>
              </a:rPr>
              <a:t> can be used to inject </a:t>
            </a:r>
            <a:r>
              <a:rPr lang="en-US" sz="1400" dirty="0" err="1" smtClean="0">
                <a:solidFill>
                  <a:srgbClr val="3C5790"/>
                </a:solidFill>
              </a:rPr>
              <a:t>ApplicationContext</a:t>
            </a:r>
            <a:r>
              <a:rPr lang="en-US" sz="1400" dirty="0" smtClean="0">
                <a:solidFill>
                  <a:srgbClr val="3C5790"/>
                </a:solidFill>
              </a:rPr>
              <a:t> into beans.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BeanNameAware</a:t>
            </a:r>
            <a:r>
              <a:rPr lang="en-US" sz="1400" dirty="0" smtClean="0">
                <a:solidFill>
                  <a:srgbClr val="3C5790"/>
                </a:solidFill>
              </a:rPr>
              <a:t> can be used to store the bean name.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895600"/>
            <a:ext cx="72485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733800"/>
            <a:ext cx="44100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contenu 4"/>
          <p:cNvSpPr txBox="1">
            <a:spLocks/>
          </p:cNvSpPr>
          <p:nvPr/>
        </p:nvSpPr>
        <p:spPr bwMode="auto">
          <a:xfrm>
            <a:off x="76200" y="42672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ro-RO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Other</a:t>
            </a:r>
            <a:r>
              <a:rPr kumimoji="0" lang="ro-RO" sz="1400" b="0" i="0" u="none" strike="noStrike" kern="1200" cap="none" spc="0" normalizeH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aware interfaces: BeanFactoryAware, LoadTimeWeaverAware, ServletConfigAware, ServletContextAware, PortletConfigAware, PortletContextAware, etc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Conclusions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Spring is very flexible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Spring is open source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Spring is a powerfull Inversion of Control framework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Spring comes with multiple modules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</a:t>
            </a:r>
            <a:r>
              <a:rPr lang="en-US" sz="1600" dirty="0" smtClean="0">
                <a:solidFill>
                  <a:schemeClr val="bg1"/>
                </a:solidFill>
              </a:rPr>
              <a:t>en.wikipedia.org/wiki/Spring_Framework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ro-RO" sz="1600" dirty="0" smtClean="0">
                <a:solidFill>
                  <a:schemeClr val="bg1"/>
                </a:solidFill>
              </a:rPr>
              <a:t>http://docs.spring.io/spring/docs/current/spring-framework-reference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fr-CA" sz="1600" dirty="0" smtClean="0">
                <a:solidFill>
                  <a:schemeClr val="bg1"/>
                </a:solidFill>
              </a:rPr>
              <a:t>Manning</a:t>
            </a:r>
            <a:r>
              <a:rPr lang="ro-RO" sz="1600" dirty="0" smtClean="0">
                <a:solidFill>
                  <a:schemeClr val="bg1"/>
                </a:solidFill>
              </a:rPr>
              <a:t> – </a:t>
            </a:r>
            <a:r>
              <a:rPr lang="fr-CA" sz="1600" dirty="0" err="1" smtClean="0">
                <a:solidFill>
                  <a:schemeClr val="bg1"/>
                </a:solidFill>
              </a:rPr>
              <a:t>Spring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fr-CA" sz="1600" dirty="0" smtClean="0">
                <a:solidFill>
                  <a:schemeClr val="bg1"/>
                </a:solidFill>
              </a:rPr>
              <a:t>in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fr-CA" sz="1600" dirty="0" smtClean="0">
                <a:solidFill>
                  <a:schemeClr val="bg1"/>
                </a:solidFill>
              </a:rPr>
              <a:t>Action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fr-CA" sz="1600" dirty="0" smtClean="0">
                <a:solidFill>
                  <a:schemeClr val="bg1"/>
                </a:solidFill>
              </a:rPr>
              <a:t>3rd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fr-CA" sz="1600" dirty="0" smtClean="0">
                <a:solidFill>
                  <a:schemeClr val="bg1"/>
                </a:solidFill>
              </a:rPr>
              <a:t>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History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810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first version was written by Rod Johnson who released the framework in October 2002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framework was first released under the Apache 2.0 license in June 2003.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first milestone release, 1.0, was released in March 2004.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Spring 2.0 was released in October 2006, Spring 2.5 in November 2007, Spring 3.0 in December 2009, Spring 3.1 in December 2011, and Spring 3.2.5 in November 2013.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current version is Spring Framework 4.0, which was released in December 2013.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Spring Modules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143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Spring Framework is focused on simplifying enterprise Java development through dependency injection.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Spring Framework is composed of several distinct modules.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Spring Framework is focused on simplifying enterprise Java development through dependency injection, aspect-oriented programming, and boilerplate reduction.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075" y="3075517"/>
            <a:ext cx="5343525" cy="370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Spring </a:t>
            </a:r>
            <a:r>
              <a:rPr lang="ro-RO" dirty="0" smtClean="0">
                <a:solidFill>
                  <a:schemeClr val="bg1"/>
                </a:solidFill>
              </a:rPr>
              <a:t>Modules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810000"/>
          </a:xfrm>
        </p:spPr>
        <p:txBody>
          <a:bodyPr/>
          <a:lstStyle/>
          <a:p>
            <a:r>
              <a:rPr lang="ro-RO" sz="1400" b="1" dirty="0" smtClean="0">
                <a:solidFill>
                  <a:srgbClr val="3C5790"/>
                </a:solidFill>
              </a:rPr>
              <a:t>Spring Core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Container that manages how the beans are created, configured and managed.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Spring AOP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Provides AOP support with loose coupling of application objects.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Data access and integration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Provides easy access to DB 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Web and Remoting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MVC(Model-View-Controller) paradigm  is used.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Spring includes RMI, Hessian, Burlap, JAX-WS, HTTP Invoker.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Testing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Support for testing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Spring </a:t>
            </a:r>
            <a:r>
              <a:rPr lang="ro-RO" dirty="0" smtClean="0">
                <a:solidFill>
                  <a:schemeClr val="bg1"/>
                </a:solidFill>
              </a:rPr>
              <a:t>Modules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810000"/>
          </a:xfrm>
        </p:spPr>
        <p:txBody>
          <a:bodyPr/>
          <a:lstStyle/>
          <a:p>
            <a:r>
              <a:rPr lang="ro-RO" sz="1400" b="1" dirty="0" smtClean="0">
                <a:solidFill>
                  <a:srgbClr val="3C5790"/>
                </a:solidFill>
              </a:rPr>
              <a:t>Spring Web Flow</a:t>
            </a:r>
          </a:p>
          <a:p>
            <a:pPr marL="742950" lvl="2" indent="-342900"/>
            <a:r>
              <a:rPr lang="ro-RO" sz="1400" dirty="0" smtClean="0">
                <a:solidFill>
                  <a:srgbClr val="3C5790"/>
                </a:solidFill>
              </a:rPr>
              <a:t>Support for building conversational, flow-based applications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Spring Web </a:t>
            </a:r>
            <a:r>
              <a:rPr lang="ro-RO" sz="1400" b="1" dirty="0" smtClean="0">
                <a:solidFill>
                  <a:srgbClr val="3C5790"/>
                </a:solidFill>
              </a:rPr>
              <a:t>Services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Spring can publish Web Service applications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ro-RO" sz="1400" b="1" dirty="0" smtClean="0">
                <a:solidFill>
                  <a:srgbClr val="3C5790"/>
                </a:solidFill>
              </a:rPr>
              <a:t>Spring Security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Offers a declarative security mechanism for applications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ro-RO" sz="1400" b="1" dirty="0" smtClean="0">
                <a:solidFill>
                  <a:srgbClr val="3C5790"/>
                </a:solidFill>
              </a:rPr>
              <a:t>Spring </a:t>
            </a:r>
            <a:r>
              <a:rPr lang="ro-RO" sz="1400" b="1" dirty="0" smtClean="0">
                <a:solidFill>
                  <a:srgbClr val="3C5790"/>
                </a:solidFill>
              </a:rPr>
              <a:t>Integration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Support for integrating with other external systems(ESB,EAI)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Spring </a:t>
            </a:r>
            <a:r>
              <a:rPr lang="ro-RO" sz="1400" b="1" dirty="0" smtClean="0">
                <a:solidFill>
                  <a:srgbClr val="3C5790"/>
                </a:solidFill>
              </a:rPr>
              <a:t>Batch</a:t>
            </a:r>
            <a:endParaRPr lang="ro-RO" sz="1400" b="1" dirty="0" smtClean="0">
              <a:solidFill>
                <a:srgbClr val="3C5790"/>
              </a:solidFill>
            </a:endParaRP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Support for batch applications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ro-RO" sz="1400" b="1" dirty="0" smtClean="0">
              <a:solidFill>
                <a:srgbClr val="3C5790"/>
              </a:solidFill>
            </a:endParaRPr>
          </a:p>
          <a:p>
            <a:pPr lvl="1"/>
            <a:endParaRPr lang="ro-RO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Spring </a:t>
            </a:r>
            <a:r>
              <a:rPr lang="ro-RO" dirty="0" smtClean="0">
                <a:solidFill>
                  <a:schemeClr val="bg1"/>
                </a:solidFill>
              </a:rPr>
              <a:t>Modules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810000"/>
          </a:xfrm>
        </p:spPr>
        <p:txBody>
          <a:bodyPr/>
          <a:lstStyle/>
          <a:p>
            <a:r>
              <a:rPr lang="ro-RO" sz="1400" b="1" dirty="0" smtClean="0">
                <a:solidFill>
                  <a:srgbClr val="3C5790"/>
                </a:solidFill>
              </a:rPr>
              <a:t>Spring </a:t>
            </a:r>
            <a:r>
              <a:rPr lang="ro-RO" sz="1400" b="1" dirty="0" smtClean="0">
                <a:solidFill>
                  <a:srgbClr val="3C5790"/>
                </a:solidFill>
              </a:rPr>
              <a:t>Social</a:t>
            </a:r>
            <a:endParaRPr lang="ro-RO" sz="1400" b="1" dirty="0" smtClean="0">
              <a:solidFill>
                <a:srgbClr val="3C5790"/>
              </a:solidFill>
            </a:endParaRPr>
          </a:p>
          <a:p>
            <a:pPr marL="742950" lvl="2" indent="-342900"/>
            <a:r>
              <a:rPr lang="ro-RO" sz="1400" dirty="0" smtClean="0">
                <a:solidFill>
                  <a:srgbClr val="3C5790"/>
                </a:solidFill>
              </a:rPr>
              <a:t>Support </a:t>
            </a:r>
            <a:r>
              <a:rPr lang="ro-RO" sz="1400" dirty="0" smtClean="0">
                <a:solidFill>
                  <a:srgbClr val="3C5790"/>
                </a:solidFill>
              </a:rPr>
              <a:t>for integrating with twitter and facebook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ro-RO" sz="1400" b="1" dirty="0" smtClean="0">
                <a:solidFill>
                  <a:srgbClr val="3C5790"/>
                </a:solidFill>
              </a:rPr>
              <a:t>Spring </a:t>
            </a:r>
            <a:r>
              <a:rPr lang="ro-RO" sz="1400" b="1" dirty="0" smtClean="0">
                <a:solidFill>
                  <a:srgbClr val="3C5790"/>
                </a:solidFill>
              </a:rPr>
              <a:t>Mobile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Spring support for mobile applications for devices like tables, smartphones.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ro-RO" sz="1400" b="1" dirty="0" smtClean="0">
                <a:solidFill>
                  <a:srgbClr val="3C5790"/>
                </a:solidFill>
              </a:rPr>
              <a:t>Spring Dynamic Module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Spring DM can be used in OSGI applications, OSGI Blueprint containers.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ro-RO" sz="1400" b="1" dirty="0" smtClean="0">
                <a:solidFill>
                  <a:srgbClr val="3C5790"/>
                </a:solidFill>
              </a:rPr>
              <a:t>Spring </a:t>
            </a:r>
            <a:r>
              <a:rPr lang="ro-RO" sz="1400" b="1" dirty="0" smtClean="0">
                <a:solidFill>
                  <a:srgbClr val="3C5790"/>
                </a:solidFill>
              </a:rPr>
              <a:t>LDAP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Support for interacting with Directory Services using LDAP protocol.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Spring </a:t>
            </a:r>
            <a:r>
              <a:rPr lang="ro-RO" sz="1400" b="1" dirty="0" smtClean="0">
                <a:solidFill>
                  <a:srgbClr val="3C5790"/>
                </a:solidFill>
              </a:rPr>
              <a:t>Rich Client</a:t>
            </a:r>
            <a:endParaRPr lang="ro-RO" sz="1400" b="1" dirty="0" smtClean="0">
              <a:solidFill>
                <a:srgbClr val="3C5790"/>
              </a:solidFill>
            </a:endParaRP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Support for Java Swing applications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ro-RO" sz="1400" b="1" dirty="0" smtClean="0">
                <a:solidFill>
                  <a:srgbClr val="3C5790"/>
                </a:solidFill>
              </a:rPr>
              <a:t>Spring Roo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Applications can be build very fast with frameworks as Rails, Grails.</a:t>
            </a:r>
          </a:p>
          <a:p>
            <a:endParaRPr lang="ro-RO" sz="1400" b="1" dirty="0" smtClean="0">
              <a:solidFill>
                <a:srgbClr val="3C5790"/>
              </a:solidFill>
            </a:endParaRPr>
          </a:p>
          <a:p>
            <a:pPr lvl="1"/>
            <a:endParaRPr lang="ro-RO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Spring Core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447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Spring is a container-based framework.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Spring 3.0 also offers a Java-based configuration option.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Before that the Spring configuration was defined as XML file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Within the &lt;beans&gt; the Spring configuration resides.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733800"/>
            <a:ext cx="84201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11114</TotalTime>
  <Words>2401</Words>
  <Application>Microsoft Office PowerPoint</Application>
  <PresentationFormat>On-screen Show (4:3)</PresentationFormat>
  <Paragraphs>243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143</vt:lpstr>
      <vt:lpstr>Spring Framework</vt:lpstr>
      <vt:lpstr>Contents</vt:lpstr>
      <vt:lpstr>What is Spring?</vt:lpstr>
      <vt:lpstr>History</vt:lpstr>
      <vt:lpstr>Spring Modules</vt:lpstr>
      <vt:lpstr>Spring Modules (cont.)</vt:lpstr>
      <vt:lpstr>Spring Modules (cont.)</vt:lpstr>
      <vt:lpstr>Spring Modules (cont.)</vt:lpstr>
      <vt:lpstr>Spring Core</vt:lpstr>
      <vt:lpstr>Spring Core (cont.)</vt:lpstr>
      <vt:lpstr>Spring Core (cont.)</vt:lpstr>
      <vt:lpstr>Spring Core (cont.)</vt:lpstr>
      <vt:lpstr>Spring Core (cont.)</vt:lpstr>
      <vt:lpstr>Spring Core (cont.)</vt:lpstr>
      <vt:lpstr>Spring Configuration</vt:lpstr>
      <vt:lpstr>Spring Configuration (cont.)</vt:lpstr>
      <vt:lpstr>Spring Configuration (cont.)</vt:lpstr>
      <vt:lpstr>Spring Configuration (cont.)</vt:lpstr>
      <vt:lpstr>Autowiring</vt:lpstr>
      <vt:lpstr>Autowiring (cont.)</vt:lpstr>
      <vt:lpstr>Autowiring (cont.)</vt:lpstr>
      <vt:lpstr>Autowiring (cont.)</vt:lpstr>
      <vt:lpstr>SpEL</vt:lpstr>
      <vt:lpstr>SpEL (cont.)</vt:lpstr>
      <vt:lpstr>Aspect-oriented Spring</vt:lpstr>
      <vt:lpstr>Aspect-oriented Spring (cont.)</vt:lpstr>
      <vt:lpstr>Aspect-oriented Spring (cont.)</vt:lpstr>
      <vt:lpstr>Aspect-oriented Spring (cont.)</vt:lpstr>
      <vt:lpstr>Aspect-oriented Spring (cont.)</vt:lpstr>
      <vt:lpstr>Aspect-oriented Spring (cont.)</vt:lpstr>
      <vt:lpstr>Aspect-oriented Spring (cont.)</vt:lpstr>
      <vt:lpstr>Spring Advanced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849</cp:revision>
  <dcterms:created xsi:type="dcterms:W3CDTF">2012-04-12T06:19:17Z</dcterms:created>
  <dcterms:modified xsi:type="dcterms:W3CDTF">2014-12-03T13:40:16Z</dcterms:modified>
</cp:coreProperties>
</file>