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86" r:id="rId5"/>
    <p:sldId id="416" r:id="rId6"/>
    <p:sldId id="415" r:id="rId7"/>
    <p:sldId id="418" r:id="rId8"/>
    <p:sldId id="419" r:id="rId9"/>
    <p:sldId id="420" r:id="rId10"/>
    <p:sldId id="421" r:id="rId11"/>
    <p:sldId id="417" r:id="rId12"/>
    <p:sldId id="423" r:id="rId13"/>
    <p:sldId id="422" r:id="rId14"/>
    <p:sldId id="425" r:id="rId15"/>
    <p:sldId id="424" r:id="rId16"/>
    <p:sldId id="427" r:id="rId17"/>
    <p:sldId id="426" r:id="rId18"/>
    <p:sldId id="428" r:id="rId19"/>
    <p:sldId id="429" r:id="rId20"/>
    <p:sldId id="259" r:id="rId21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94660"/>
  </p:normalViewPr>
  <p:slideViewPr>
    <p:cSldViewPr>
      <p:cViewPr>
        <p:scale>
          <a:sx n="100" d="100"/>
          <a:sy n="100" d="100"/>
        </p:scale>
        <p:origin x="-1092" y="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03/12/2014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03/12/2014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03/12/2014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03/12/2014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03/12/2014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03/12/2014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03/12/2014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03/12/2014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03/12/2014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03/12/2014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03/12/2014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03/12/2014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fr-CA" sz="4000" dirty="0" err="1" smtClean="0">
                <a:solidFill>
                  <a:schemeClr val="bg1"/>
                </a:solidFill>
              </a:rPr>
              <a:t>Spring</a:t>
            </a:r>
            <a:r>
              <a:rPr lang="fr-CA" sz="4000" dirty="0" smtClean="0">
                <a:solidFill>
                  <a:schemeClr val="bg1"/>
                </a:solidFill>
              </a:rPr>
              <a:t> </a:t>
            </a:r>
            <a:r>
              <a:rPr lang="ro-RO" sz="4000" dirty="0" smtClean="0">
                <a:solidFill>
                  <a:schemeClr val="bg1"/>
                </a:solidFill>
              </a:rPr>
              <a:t>JDBC</a:t>
            </a:r>
            <a:endParaRPr lang="fr-CA" sz="3800" dirty="0" smtClean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 smtClean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Spring JDBC Core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533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dirty="0" err="1" smtClean="0">
                <a:solidFill>
                  <a:srgbClr val="3C5790"/>
                </a:solidFill>
              </a:rPr>
              <a:t>JdbcTemplate</a:t>
            </a:r>
            <a:r>
              <a:rPr lang="en-US" sz="1400" dirty="0" smtClean="0">
                <a:solidFill>
                  <a:srgbClr val="3C5790"/>
                </a:solidFill>
              </a:rPr>
              <a:t> has the </a:t>
            </a:r>
            <a:r>
              <a:rPr lang="en-US" sz="1400" b="1" dirty="0" smtClean="0">
                <a:solidFill>
                  <a:srgbClr val="3C5790"/>
                </a:solidFill>
              </a:rPr>
              <a:t>execute</a:t>
            </a:r>
            <a:r>
              <a:rPr lang="en-US" sz="1400" dirty="0" smtClean="0">
                <a:solidFill>
                  <a:srgbClr val="3C5790"/>
                </a:solidFill>
              </a:rPr>
              <a:t>() method that can execute arbitrary SQL like DDL statements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It is heavily overloaded with variants taking callback interfaces, binding variable arrays</a:t>
            </a:r>
            <a:endParaRPr lang="ro-RO" sz="14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2525" y="3429000"/>
            <a:ext cx="395287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2943225"/>
            <a:ext cx="65055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space réservé du contenu 4"/>
          <p:cNvSpPr txBox="1">
            <a:spLocks/>
          </p:cNvSpPr>
          <p:nvPr/>
        </p:nvSpPr>
        <p:spPr bwMode="auto">
          <a:xfrm>
            <a:off x="76200" y="4495800"/>
            <a:ext cx="8686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1400" dirty="0" smtClean="0">
                <a:solidFill>
                  <a:srgbClr val="3C5790"/>
                </a:solidFill>
                <a:latin typeface="+mn-lt"/>
              </a:rPr>
              <a:t>Instances of the </a:t>
            </a:r>
            <a:r>
              <a:rPr lang="en-US" sz="1400" dirty="0" err="1" smtClean="0">
                <a:solidFill>
                  <a:srgbClr val="3C5790"/>
                </a:solidFill>
                <a:latin typeface="+mn-lt"/>
              </a:rPr>
              <a:t>JdbcTemplate</a:t>
            </a:r>
            <a:r>
              <a:rPr lang="en-US" sz="1400" dirty="0" smtClean="0">
                <a:solidFill>
                  <a:srgbClr val="3C5790"/>
                </a:solidFill>
                <a:latin typeface="+mn-lt"/>
              </a:rPr>
              <a:t> class are </a:t>
            </a:r>
            <a:r>
              <a:rPr lang="en-US" sz="1400" dirty="0" err="1" smtClean="0">
                <a:solidFill>
                  <a:srgbClr val="3C5790"/>
                </a:solidFill>
                <a:latin typeface="+mn-lt"/>
              </a:rPr>
              <a:t>threadsafe</a:t>
            </a:r>
            <a:r>
              <a:rPr lang="en-US" sz="1400" dirty="0" smtClean="0">
                <a:solidFill>
                  <a:srgbClr val="3C5790"/>
                </a:solidFill>
                <a:latin typeface="+mn-lt"/>
              </a:rPr>
              <a:t> once configured.</a:t>
            </a:r>
          </a:p>
          <a:p>
            <a:pPr marL="342900" lvl="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1400" dirty="0" smtClean="0">
                <a:solidFill>
                  <a:srgbClr val="3C5790"/>
                </a:solidFill>
                <a:latin typeface="+mn-lt"/>
              </a:rPr>
              <a:t>This is important because it means that you can configure a single instance of a </a:t>
            </a:r>
            <a:r>
              <a:rPr lang="en-US" sz="1400" dirty="0" err="1" smtClean="0">
                <a:solidFill>
                  <a:srgbClr val="3C5790"/>
                </a:solidFill>
                <a:latin typeface="+mn-lt"/>
              </a:rPr>
              <a:t>JdbcTemplate</a:t>
            </a:r>
            <a:r>
              <a:rPr lang="en-US" sz="1400" dirty="0" smtClean="0">
                <a:solidFill>
                  <a:srgbClr val="3C5790"/>
                </a:solidFill>
                <a:latin typeface="+mn-lt"/>
              </a:rPr>
              <a:t> and then safely inject this shared reference into multiple DAOs (or repositories).</a:t>
            </a:r>
          </a:p>
          <a:p>
            <a:pPr marL="342900" lvl="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1400" dirty="0" smtClean="0">
                <a:solidFill>
                  <a:srgbClr val="3C5790"/>
                </a:solidFill>
                <a:latin typeface="+mn-lt"/>
              </a:rPr>
              <a:t>The </a:t>
            </a:r>
            <a:r>
              <a:rPr lang="en-US" sz="1400" dirty="0" err="1" smtClean="0">
                <a:solidFill>
                  <a:srgbClr val="3C5790"/>
                </a:solidFill>
                <a:latin typeface="+mn-lt"/>
              </a:rPr>
              <a:t>JdbcTemplate</a:t>
            </a:r>
            <a:r>
              <a:rPr lang="en-US" sz="1400" dirty="0" smtClean="0">
                <a:solidFill>
                  <a:srgbClr val="3C5790"/>
                </a:solidFill>
                <a:latin typeface="+mn-lt"/>
              </a:rPr>
              <a:t> is </a:t>
            </a:r>
            <a:r>
              <a:rPr lang="en-US" sz="1400" dirty="0" err="1" smtClean="0">
                <a:solidFill>
                  <a:srgbClr val="3C5790"/>
                </a:solidFill>
                <a:latin typeface="+mn-lt"/>
              </a:rPr>
              <a:t>stateful</a:t>
            </a:r>
            <a:r>
              <a:rPr lang="en-US" sz="1400" dirty="0" smtClean="0">
                <a:solidFill>
                  <a:srgbClr val="3C5790"/>
                </a:solidFill>
                <a:latin typeface="+mn-lt"/>
              </a:rPr>
              <a:t>, in that it maintains a reference to a </a:t>
            </a:r>
            <a:r>
              <a:rPr lang="en-US" sz="1400" dirty="0" err="1" smtClean="0">
                <a:solidFill>
                  <a:srgbClr val="3C5790"/>
                </a:solidFill>
                <a:latin typeface="+mn-lt"/>
              </a:rPr>
              <a:t>DataSource</a:t>
            </a:r>
            <a:r>
              <a:rPr lang="en-US" sz="1400" dirty="0" smtClean="0">
                <a:solidFill>
                  <a:srgbClr val="3C5790"/>
                </a:solidFill>
                <a:latin typeface="+mn-lt"/>
              </a:rPr>
              <a:t>, but this state is not conversational state.</a:t>
            </a:r>
            <a:endParaRPr kumimoji="0" lang="ro-RO" sz="1400" b="0" i="0" u="none" strike="noStrike" kern="1200" cap="none" spc="0" normalizeH="0" baseline="0" noProof="0" dirty="0" smtClean="0">
              <a:ln>
                <a:noFill/>
              </a:ln>
              <a:solidFill>
                <a:srgbClr val="3C579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SQL Exceptions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b="1" dirty="0" err="1" smtClean="0">
                <a:solidFill>
                  <a:srgbClr val="3C5790"/>
                </a:solidFill>
              </a:rPr>
              <a:t>SQLExceptionTranslator</a:t>
            </a:r>
            <a:r>
              <a:rPr lang="en-US" sz="1400" dirty="0" smtClean="0">
                <a:solidFill>
                  <a:srgbClr val="3C5790"/>
                </a:solidFill>
              </a:rPr>
              <a:t> is an interface to be implemented by classes that can translate between </a:t>
            </a:r>
            <a:r>
              <a:rPr lang="en-US" sz="1400" dirty="0" err="1" smtClean="0">
                <a:solidFill>
                  <a:srgbClr val="3C5790"/>
                </a:solidFill>
              </a:rPr>
              <a:t>SQLExceptions</a:t>
            </a:r>
            <a:r>
              <a:rPr lang="en-US" sz="1400" dirty="0" smtClean="0">
                <a:solidFill>
                  <a:srgbClr val="3C5790"/>
                </a:solidFill>
              </a:rPr>
              <a:t> and Spring’s own </a:t>
            </a:r>
            <a:r>
              <a:rPr lang="en-US" sz="1400" dirty="0" err="1" smtClean="0">
                <a:solidFill>
                  <a:srgbClr val="3C5790"/>
                </a:solidFill>
              </a:rPr>
              <a:t>org.springframework.dao.DataAccessException</a:t>
            </a:r>
            <a:endParaRPr lang="en-US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Implementations can be generic (for example, using </a:t>
            </a:r>
            <a:r>
              <a:rPr lang="en-US" sz="1400" dirty="0" err="1" smtClean="0">
                <a:solidFill>
                  <a:srgbClr val="3C5790"/>
                </a:solidFill>
              </a:rPr>
              <a:t>SQLState</a:t>
            </a:r>
            <a:r>
              <a:rPr lang="en-US" sz="1400" dirty="0" smtClean="0">
                <a:solidFill>
                  <a:srgbClr val="3C5790"/>
                </a:solidFill>
              </a:rPr>
              <a:t> codes for JDBC) or proprietary (for example, using Oracle error codes) for greater precision.</a:t>
            </a: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SQLErrorCodeSQLExceptionTranslator</a:t>
            </a:r>
            <a:r>
              <a:rPr lang="en-US" sz="1400" dirty="0" smtClean="0">
                <a:solidFill>
                  <a:srgbClr val="3C5790"/>
                </a:solidFill>
              </a:rPr>
              <a:t> is the implementation of </a:t>
            </a:r>
            <a:r>
              <a:rPr lang="en-US" sz="1400" dirty="0" err="1" smtClean="0">
                <a:solidFill>
                  <a:srgbClr val="3C5790"/>
                </a:solidFill>
              </a:rPr>
              <a:t>SQLExceptionTranslator</a:t>
            </a:r>
            <a:r>
              <a:rPr lang="en-US" sz="1400" dirty="0" smtClean="0">
                <a:solidFill>
                  <a:srgbClr val="3C5790"/>
                </a:solidFill>
              </a:rPr>
              <a:t> that is used by default.</a:t>
            </a:r>
            <a:endParaRPr lang="en-US" sz="10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SQL Exceptions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4478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error code translations are based on codes held in a </a:t>
            </a:r>
            <a:r>
              <a:rPr lang="en-US" sz="1400" dirty="0" err="1" smtClean="0">
                <a:solidFill>
                  <a:srgbClr val="3C5790"/>
                </a:solidFill>
              </a:rPr>
              <a:t>JavaBean</a:t>
            </a:r>
            <a:r>
              <a:rPr lang="en-US" sz="1400" dirty="0" smtClean="0">
                <a:solidFill>
                  <a:srgbClr val="3C5790"/>
                </a:solidFill>
              </a:rPr>
              <a:t> type class called </a:t>
            </a:r>
            <a:r>
              <a:rPr lang="en-US" sz="1400" b="1" dirty="0" err="1" smtClean="0">
                <a:solidFill>
                  <a:srgbClr val="3C5790"/>
                </a:solidFill>
              </a:rPr>
              <a:t>SQLErrorCodes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This class is created and populated by an </a:t>
            </a:r>
            <a:r>
              <a:rPr lang="en-US" sz="1400" b="1" dirty="0" err="1" smtClean="0">
                <a:solidFill>
                  <a:srgbClr val="3C5790"/>
                </a:solidFill>
              </a:rPr>
              <a:t>SQLErrorCodesFactory</a:t>
            </a:r>
            <a:r>
              <a:rPr lang="en-US" sz="1400" dirty="0" smtClean="0">
                <a:solidFill>
                  <a:srgbClr val="3C5790"/>
                </a:solidFill>
              </a:rPr>
              <a:t> which as the name suggests is a factory for creating </a:t>
            </a:r>
            <a:r>
              <a:rPr lang="en-US" sz="1400" dirty="0" err="1" smtClean="0">
                <a:solidFill>
                  <a:srgbClr val="3C5790"/>
                </a:solidFill>
              </a:rPr>
              <a:t>SQLErrorCodes</a:t>
            </a:r>
            <a:r>
              <a:rPr lang="en-US" sz="1400" dirty="0" smtClean="0">
                <a:solidFill>
                  <a:srgbClr val="3C5790"/>
                </a:solidFill>
              </a:rPr>
              <a:t> based on the contents of a configuration file named </a:t>
            </a:r>
            <a:r>
              <a:rPr lang="en-US" sz="1400" b="1" dirty="0" smtClean="0">
                <a:solidFill>
                  <a:srgbClr val="3C5790"/>
                </a:solidFill>
              </a:rPr>
              <a:t>sql-error-codes.xml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This file is populated with vendor codes and based on the </a:t>
            </a:r>
            <a:r>
              <a:rPr lang="en-US" sz="1400" dirty="0" err="1" smtClean="0">
                <a:solidFill>
                  <a:srgbClr val="3C5790"/>
                </a:solidFill>
              </a:rPr>
              <a:t>DatabaseProductName</a:t>
            </a:r>
            <a:r>
              <a:rPr lang="en-US" sz="1400" dirty="0" smtClean="0">
                <a:solidFill>
                  <a:srgbClr val="3C5790"/>
                </a:solidFill>
              </a:rPr>
              <a:t> taken from the </a:t>
            </a:r>
            <a:r>
              <a:rPr lang="en-US" sz="1400" dirty="0" err="1" smtClean="0">
                <a:solidFill>
                  <a:srgbClr val="3C5790"/>
                </a:solidFill>
              </a:rPr>
              <a:t>DatabaseMetaData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  <a:endParaRPr lang="en-US" sz="1000" dirty="0" smtClean="0">
              <a:solidFill>
                <a:srgbClr val="3C579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3962400"/>
            <a:ext cx="760095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Database Connection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914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Spring obtains a connection to the database through a </a:t>
            </a:r>
            <a:r>
              <a:rPr lang="en-US" sz="1400" dirty="0" err="1" smtClean="0">
                <a:solidFill>
                  <a:srgbClr val="3C5790"/>
                </a:solidFill>
              </a:rPr>
              <a:t>DataSource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Popular connection pool implementations are Apache Jakarta Commons DBCP and C3P0.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Spring provides </a:t>
            </a:r>
            <a:r>
              <a:rPr lang="en-US" sz="1400" b="1" dirty="0" err="1" smtClean="0">
                <a:solidFill>
                  <a:srgbClr val="3C5790"/>
                </a:solidFill>
              </a:rPr>
              <a:t>DriverManagerDataSource</a:t>
            </a:r>
            <a:r>
              <a:rPr lang="en-US" sz="1400" dirty="0" smtClean="0">
                <a:solidFill>
                  <a:srgbClr val="3C5790"/>
                </a:solidFill>
              </a:rPr>
              <a:t> from </a:t>
            </a:r>
            <a:r>
              <a:rPr lang="en-US" sz="1400" dirty="0" err="1" smtClean="0">
                <a:solidFill>
                  <a:srgbClr val="3C5790"/>
                </a:solidFill>
              </a:rPr>
              <a:t>org.springframework.jdbc.datasource</a:t>
            </a:r>
            <a:r>
              <a:rPr lang="en-US" sz="1400" dirty="0" smtClean="0">
                <a:solidFill>
                  <a:srgbClr val="3C5790"/>
                </a:solidFill>
              </a:rPr>
              <a:t> package.</a:t>
            </a:r>
            <a:endParaRPr lang="en-US" sz="1000" dirty="0" smtClean="0">
              <a:solidFill>
                <a:srgbClr val="3C579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971800"/>
            <a:ext cx="714375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5029200"/>
            <a:ext cx="737235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contenu 4"/>
          <p:cNvSpPr txBox="1">
            <a:spLocks/>
          </p:cNvSpPr>
          <p:nvPr/>
        </p:nvSpPr>
        <p:spPr bwMode="auto">
          <a:xfrm>
            <a:off x="76200" y="4343400"/>
            <a:ext cx="8686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ro-RO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579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BasicDataSource</a:t>
            </a:r>
            <a:r>
              <a:rPr kumimoji="0" lang="ro-RO" sz="1400" b="0" i="0" u="none" strike="noStrike" kern="1200" cap="none" spc="0" normalizeH="0" noProof="0" dirty="0" smtClean="0">
                <a:ln>
                  <a:noFill/>
                </a:ln>
                <a:solidFill>
                  <a:srgbClr val="3C579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sample usage: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rgbClr val="3C579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Database Connection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2057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b="1" dirty="0" err="1" smtClean="0">
                <a:solidFill>
                  <a:srgbClr val="3C5790"/>
                </a:solidFill>
              </a:rPr>
              <a:t>SmartDataSource</a:t>
            </a:r>
            <a:r>
              <a:rPr lang="en-US" sz="1400" dirty="0" smtClean="0">
                <a:solidFill>
                  <a:srgbClr val="3C5790"/>
                </a:solidFill>
              </a:rPr>
              <a:t> interface should be implemented by classes that can provide a connection to a relational database.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b="1" dirty="0" err="1" smtClean="0">
                <a:solidFill>
                  <a:srgbClr val="3C5790"/>
                </a:solidFill>
              </a:rPr>
              <a:t>SingleConnectionDataSource</a:t>
            </a:r>
            <a:r>
              <a:rPr lang="en-US" sz="1400" dirty="0" smtClean="0">
                <a:solidFill>
                  <a:srgbClr val="3C5790"/>
                </a:solidFill>
              </a:rPr>
              <a:t> class is an implementation of the </a:t>
            </a:r>
            <a:r>
              <a:rPr lang="en-US" sz="1400" dirty="0" err="1" smtClean="0">
                <a:solidFill>
                  <a:srgbClr val="3C5790"/>
                </a:solidFill>
              </a:rPr>
              <a:t>SmartDataSource</a:t>
            </a:r>
            <a:r>
              <a:rPr lang="en-US" sz="1400" dirty="0" smtClean="0">
                <a:solidFill>
                  <a:srgbClr val="3C5790"/>
                </a:solidFill>
              </a:rPr>
              <a:t> interface that wraps a single Connection that is not closed after each use.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b="1" dirty="0" err="1" smtClean="0">
                <a:solidFill>
                  <a:srgbClr val="3C5790"/>
                </a:solidFill>
              </a:rPr>
              <a:t>DataSourceTransactionManager</a:t>
            </a:r>
            <a:r>
              <a:rPr lang="en-US" sz="1400" dirty="0" smtClean="0">
                <a:solidFill>
                  <a:srgbClr val="3C5790"/>
                </a:solidFill>
              </a:rPr>
              <a:t> class is a </a:t>
            </a:r>
            <a:r>
              <a:rPr lang="en-US" sz="1400" dirty="0" err="1" smtClean="0">
                <a:solidFill>
                  <a:srgbClr val="3C5790"/>
                </a:solidFill>
              </a:rPr>
              <a:t>PlatformTransactionManager</a:t>
            </a:r>
            <a:r>
              <a:rPr lang="en-US" sz="1400" dirty="0" smtClean="0">
                <a:solidFill>
                  <a:srgbClr val="3C5790"/>
                </a:solidFill>
              </a:rPr>
              <a:t> implementation for single JDBC </a:t>
            </a:r>
            <a:r>
              <a:rPr lang="en-US" sz="1400" dirty="0" err="1" smtClean="0">
                <a:solidFill>
                  <a:srgbClr val="3C5790"/>
                </a:solidFill>
              </a:rPr>
              <a:t>datasources</a:t>
            </a:r>
            <a:r>
              <a:rPr lang="ro-RO" sz="1400" dirty="0" smtClean="0">
                <a:solidFill>
                  <a:srgbClr val="3C5790"/>
                </a:solidFill>
              </a:rPr>
              <a:t>.</a:t>
            </a:r>
            <a:endParaRPr lang="en-US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It binds a JDBC connection from the specified data source to the currently executing thread, potentially allowing for one thread connection per data source.</a:t>
            </a:r>
            <a:endParaRPr lang="en-US" sz="10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Batch Operations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143000"/>
          </a:xfrm>
        </p:spPr>
        <p:txBody>
          <a:bodyPr/>
          <a:lstStyle/>
          <a:p>
            <a:r>
              <a:rPr lang="en-US" sz="1400" b="1" dirty="0" err="1" smtClean="0">
                <a:solidFill>
                  <a:srgbClr val="3C5790"/>
                </a:solidFill>
              </a:rPr>
              <a:t>BatchPreparedStatementSetter</a:t>
            </a:r>
            <a:r>
              <a:rPr lang="en-US" sz="1400" dirty="0" smtClean="0">
                <a:solidFill>
                  <a:srgbClr val="3C5790"/>
                </a:solidFill>
              </a:rPr>
              <a:t> can be used to pass parameters during a batch update method call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We </a:t>
            </a:r>
            <a:r>
              <a:rPr lang="en-US" sz="1400" dirty="0" smtClean="0">
                <a:solidFill>
                  <a:srgbClr val="3C5790"/>
                </a:solidFill>
              </a:rPr>
              <a:t>use the </a:t>
            </a:r>
            <a:r>
              <a:rPr lang="en-US" sz="1400" b="1" dirty="0" err="1" smtClean="0">
                <a:solidFill>
                  <a:srgbClr val="3C5790"/>
                </a:solidFill>
              </a:rPr>
              <a:t>getBatchSize</a:t>
            </a:r>
            <a:r>
              <a:rPr lang="en-US" sz="1400" dirty="0" smtClean="0">
                <a:solidFill>
                  <a:srgbClr val="3C5790"/>
                </a:solidFill>
              </a:rPr>
              <a:t> method to provide the size of the current batch.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We use the </a:t>
            </a:r>
            <a:r>
              <a:rPr lang="en-US" sz="1400" b="1" dirty="0" err="1" smtClean="0">
                <a:solidFill>
                  <a:srgbClr val="3C5790"/>
                </a:solidFill>
              </a:rPr>
              <a:t>setValues</a:t>
            </a:r>
            <a:r>
              <a:rPr lang="en-US" sz="1400" dirty="0" smtClean="0">
                <a:solidFill>
                  <a:srgbClr val="3C5790"/>
                </a:solidFill>
              </a:rPr>
              <a:t> method to set the values for the parameters of the prepared statement.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This method will be called the number of times that you specified in the </a:t>
            </a:r>
            <a:r>
              <a:rPr lang="en-US" sz="1400" dirty="0" err="1" smtClean="0">
                <a:solidFill>
                  <a:srgbClr val="3C5790"/>
                </a:solidFill>
              </a:rPr>
              <a:t>getBatchSize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call</a:t>
            </a:r>
            <a:r>
              <a:rPr lang="ro-RO" sz="1400" dirty="0" smtClean="0">
                <a:solidFill>
                  <a:srgbClr val="3C5790"/>
                </a:solidFill>
              </a:rPr>
              <a:t>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3352800"/>
            <a:ext cx="6629400" cy="3055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Batch Operations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066800"/>
          </a:xfrm>
        </p:spPr>
        <p:txBody>
          <a:bodyPr/>
          <a:lstStyle/>
          <a:p>
            <a:r>
              <a:rPr lang="en-US" sz="1400" b="1" dirty="0" err="1" smtClean="0">
                <a:solidFill>
                  <a:srgbClr val="3C5790"/>
                </a:solidFill>
              </a:rPr>
              <a:t>ParameterizedPreparedStatementSetter</a:t>
            </a:r>
            <a:r>
              <a:rPr lang="ro-RO" sz="1400" dirty="0" smtClean="0">
                <a:solidFill>
                  <a:srgbClr val="3C5790"/>
                </a:solidFill>
              </a:rPr>
              <a:t> can also be used in the batch operations.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" y="3276600"/>
            <a:ext cx="765810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Handling BLOB/CLOB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0668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In Spring you can handle these large objects by using the </a:t>
            </a:r>
            <a:r>
              <a:rPr lang="en-US" sz="1400" dirty="0" err="1" smtClean="0">
                <a:solidFill>
                  <a:srgbClr val="3C5790"/>
                </a:solidFill>
              </a:rPr>
              <a:t>JdbcTemplate</a:t>
            </a:r>
            <a:r>
              <a:rPr lang="en-US" sz="1400" dirty="0" smtClean="0">
                <a:solidFill>
                  <a:srgbClr val="3C5790"/>
                </a:solidFill>
              </a:rPr>
              <a:t> directly.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We can use also implementation of </a:t>
            </a:r>
            <a:r>
              <a:rPr lang="en-US" sz="1400" dirty="0" err="1" smtClean="0">
                <a:solidFill>
                  <a:srgbClr val="3C5790"/>
                </a:solidFill>
              </a:rPr>
              <a:t>LobHandler</a:t>
            </a:r>
            <a:r>
              <a:rPr lang="en-US" sz="1400" dirty="0" smtClean="0">
                <a:solidFill>
                  <a:srgbClr val="3C5790"/>
                </a:solidFill>
              </a:rPr>
              <a:t> for the actual management of the LOB data.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dirty="0" err="1" smtClean="0">
                <a:solidFill>
                  <a:srgbClr val="3C5790"/>
                </a:solidFill>
              </a:rPr>
              <a:t>LobHandler</a:t>
            </a:r>
            <a:r>
              <a:rPr lang="en-US" sz="1400" dirty="0" smtClean="0">
                <a:solidFill>
                  <a:srgbClr val="3C5790"/>
                </a:solidFill>
              </a:rPr>
              <a:t> provides access to a </a:t>
            </a:r>
            <a:r>
              <a:rPr lang="en-US" sz="1400" dirty="0" err="1" smtClean="0">
                <a:solidFill>
                  <a:srgbClr val="3C5790"/>
                </a:solidFill>
              </a:rPr>
              <a:t>LobCreator</a:t>
            </a:r>
            <a:r>
              <a:rPr lang="en-US" sz="1400" dirty="0" smtClean="0">
                <a:solidFill>
                  <a:srgbClr val="3C5790"/>
                </a:solidFill>
              </a:rPr>
              <a:t> class, through the </a:t>
            </a:r>
            <a:r>
              <a:rPr lang="en-US" sz="1400" dirty="0" err="1" smtClean="0">
                <a:solidFill>
                  <a:srgbClr val="3C5790"/>
                </a:solidFill>
              </a:rPr>
              <a:t>getLobCreator</a:t>
            </a:r>
            <a:r>
              <a:rPr lang="en-US" sz="1400" dirty="0" smtClean="0">
                <a:solidFill>
                  <a:srgbClr val="3C5790"/>
                </a:solidFill>
              </a:rPr>
              <a:t> method, used for creating new LOB objects to be inserted.</a:t>
            </a:r>
            <a:endParaRPr lang="en-US" sz="1000" dirty="0" smtClean="0">
              <a:solidFill>
                <a:srgbClr val="3C579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162300"/>
            <a:ext cx="7839075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Embedded Database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600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dirty="0" err="1" smtClean="0">
                <a:solidFill>
                  <a:srgbClr val="3C5790"/>
                </a:solidFill>
              </a:rPr>
              <a:t>org.springframework.jdbc.datasource.embedded</a:t>
            </a:r>
            <a:r>
              <a:rPr lang="en-US" sz="1400" dirty="0" smtClean="0">
                <a:solidFill>
                  <a:srgbClr val="3C5790"/>
                </a:solidFill>
              </a:rPr>
              <a:t> package provides support for embedded Java database engines.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Support for HSQL, H2, and Derby is provided natively. 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We can also use an extensible API to plug in new embedded database types and </a:t>
            </a:r>
            <a:r>
              <a:rPr lang="en-US" sz="1400" dirty="0" err="1" smtClean="0">
                <a:solidFill>
                  <a:srgbClr val="3C5790"/>
                </a:solidFill>
              </a:rPr>
              <a:t>DataSource</a:t>
            </a:r>
            <a:r>
              <a:rPr lang="en-US" sz="1400" dirty="0" smtClean="0">
                <a:solidFill>
                  <a:srgbClr val="3C5790"/>
                </a:solidFill>
              </a:rPr>
              <a:t> implementations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b="1" dirty="0" err="1" smtClean="0">
                <a:solidFill>
                  <a:srgbClr val="3C5790"/>
                </a:solidFill>
              </a:rPr>
              <a:t>EmbeddedDatabaseBuilder</a:t>
            </a:r>
            <a:r>
              <a:rPr lang="en-US" sz="1400" dirty="0" smtClean="0">
                <a:solidFill>
                  <a:srgbClr val="3C5790"/>
                </a:solidFill>
              </a:rPr>
              <a:t> class provides a fluent API for constructing an embedded database programmatically. 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3886200"/>
            <a:ext cx="425767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5067300"/>
            <a:ext cx="84677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Conclusions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Spring </a:t>
            </a:r>
            <a:r>
              <a:rPr lang="ro-RO" sz="1400" dirty="0" smtClean="0">
                <a:solidFill>
                  <a:srgbClr val="3C5790"/>
                </a:solidFill>
              </a:rPr>
              <a:t>JDBC is very useful to use when working with RDBMS.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Spring JDBC is documented.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Spring JDBC </a:t>
            </a:r>
            <a:r>
              <a:rPr lang="ro-RO" sz="1400" smtClean="0">
                <a:solidFill>
                  <a:srgbClr val="3C5790"/>
                </a:solidFill>
              </a:rPr>
              <a:t>is easy to use.</a:t>
            </a:r>
            <a:endParaRPr lang="en-US" sz="10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 smtClean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600200"/>
            <a:ext cx="6615112" cy="5029200"/>
          </a:xfrm>
        </p:spPr>
        <p:txBody>
          <a:bodyPr/>
          <a:lstStyle/>
          <a:p>
            <a:r>
              <a:rPr lang="fr-CA" sz="1600" dirty="0" err="1" smtClean="0">
                <a:solidFill>
                  <a:srgbClr val="3C5790"/>
                </a:solidFill>
              </a:rPr>
              <a:t>What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is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Spring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ro-RO" sz="1600" dirty="0" smtClean="0">
                <a:solidFill>
                  <a:srgbClr val="3C5790"/>
                </a:solidFill>
              </a:rPr>
              <a:t>JDBC</a:t>
            </a:r>
            <a:r>
              <a:rPr lang="fr-CA" sz="1600" dirty="0" smtClean="0">
                <a:solidFill>
                  <a:srgbClr val="3C5790"/>
                </a:solidFill>
              </a:rPr>
              <a:t>?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Overview</a:t>
            </a:r>
            <a:endParaRPr lang="ro-RO" sz="1600" dirty="0" smtClean="0">
              <a:solidFill>
                <a:srgbClr val="3C5790"/>
              </a:solidFill>
            </a:endParaRPr>
          </a:p>
          <a:p>
            <a:r>
              <a:rPr lang="ro-RO" sz="1600" dirty="0" smtClean="0">
                <a:solidFill>
                  <a:srgbClr val="3C5790"/>
                </a:solidFill>
              </a:rPr>
              <a:t>Spring JDBC Core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SQL Exceptions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Database Connection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Batch Operations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Handling BLOB/CLOB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Embedded Database</a:t>
            </a:r>
          </a:p>
          <a:p>
            <a:r>
              <a:rPr lang="fr-CA" sz="1600" dirty="0" smtClean="0">
                <a:solidFill>
                  <a:srgbClr val="3C5790"/>
                </a:solidFill>
              </a:rPr>
              <a:t>Conclusions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Bibliography</a:t>
            </a:r>
            <a:endParaRPr lang="fr-CA" sz="1600" dirty="0" smtClean="0">
              <a:solidFill>
                <a:srgbClr val="3C5790"/>
              </a:solidFill>
            </a:endParaRPr>
          </a:p>
          <a:p>
            <a:pPr>
              <a:buNone/>
            </a:pPr>
            <a:r>
              <a:rPr lang="fr-CA" sz="1600" dirty="0" smtClean="0">
                <a:solidFill>
                  <a:srgbClr val="3C5790"/>
                </a:solidFill>
              </a:rPr>
              <a:t/>
            </a:r>
            <a:br>
              <a:rPr lang="fr-CA" sz="1600" dirty="0" smtClean="0">
                <a:solidFill>
                  <a:srgbClr val="3C5790"/>
                </a:solidFill>
              </a:rPr>
            </a:br>
            <a:endParaRPr lang="fr-CA" sz="16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 smtClean="0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http://</a:t>
            </a:r>
            <a:r>
              <a:rPr lang="en-US" sz="1600" dirty="0" smtClean="0">
                <a:solidFill>
                  <a:schemeClr val="bg1"/>
                </a:solidFill>
              </a:rPr>
              <a:t>docs.spring.io/spring-framework/docs/current/spring-framework-reference/html/jdbc.html</a:t>
            </a:r>
            <a:endParaRPr lang="ro-RO" sz="1600" dirty="0" smtClean="0">
              <a:solidFill>
                <a:schemeClr val="bg1"/>
              </a:solidFill>
            </a:endParaRPr>
          </a:p>
          <a:p>
            <a:endParaRPr lang="fr-CA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What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is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Spring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ro-RO" dirty="0" smtClean="0">
                <a:solidFill>
                  <a:schemeClr val="bg1"/>
                </a:solidFill>
              </a:rPr>
              <a:t>JDBC</a:t>
            </a:r>
            <a:r>
              <a:rPr lang="fr-CA" dirty="0" smtClean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7620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Spring JDBC is an abstraction framework for JDBC that provides easier access to </a:t>
            </a:r>
            <a:r>
              <a:rPr lang="en-US" sz="1400" dirty="0" err="1" smtClean="0">
                <a:solidFill>
                  <a:srgbClr val="3C5790"/>
                </a:solidFill>
              </a:rPr>
              <a:t>datasources</a:t>
            </a:r>
            <a:r>
              <a:rPr lang="en-US" sz="1400" dirty="0" smtClean="0">
                <a:solidFill>
                  <a:srgbClr val="3C5790"/>
                </a:solidFill>
              </a:rPr>
              <a:t> without all the exception handling and parsing of SQL fetch results.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971800"/>
            <a:ext cx="8660332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Overview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4724400"/>
          </a:xfrm>
        </p:spPr>
        <p:txBody>
          <a:bodyPr/>
          <a:lstStyle/>
          <a:p>
            <a:r>
              <a:rPr lang="en-US" sz="1400" dirty="0" err="1" smtClean="0">
                <a:solidFill>
                  <a:srgbClr val="3C5790"/>
                </a:solidFill>
              </a:rPr>
              <a:t>Usefull</a:t>
            </a:r>
            <a:r>
              <a:rPr lang="en-US" sz="1400" dirty="0" smtClean="0">
                <a:solidFill>
                  <a:srgbClr val="3C5790"/>
                </a:solidFill>
              </a:rPr>
              <a:t> classes: </a:t>
            </a:r>
            <a:r>
              <a:rPr lang="en-US" sz="1400" dirty="0" err="1" smtClean="0">
                <a:solidFill>
                  <a:srgbClr val="3C5790"/>
                </a:solidFill>
              </a:rPr>
              <a:t>JdbcTemplate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dirty="0" err="1" smtClean="0">
                <a:solidFill>
                  <a:srgbClr val="3C5790"/>
                </a:solidFill>
              </a:rPr>
              <a:t>SimpleJdbcInsert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dirty="0" err="1" smtClean="0">
                <a:solidFill>
                  <a:srgbClr val="3C5790"/>
                </a:solidFill>
              </a:rPr>
              <a:t>SimpleJdbcCall</a:t>
            </a:r>
            <a:r>
              <a:rPr lang="en-US" sz="1400" dirty="0" smtClean="0">
                <a:solidFill>
                  <a:srgbClr val="3C5790"/>
                </a:solidFill>
              </a:rPr>
              <a:t> that requires a JDBC 2.0 compliant driver and some advanced features require a JDBC 3.0 driver.</a:t>
            </a: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JdbcTemplate</a:t>
            </a:r>
            <a:r>
              <a:rPr lang="en-US" sz="1400" dirty="0" smtClean="0">
                <a:solidFill>
                  <a:srgbClr val="3C5790"/>
                </a:solidFill>
              </a:rPr>
              <a:t> is the classic Spring JDBC approach and the most popular.</a:t>
            </a: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SimpleJdbcInsert</a:t>
            </a:r>
            <a:r>
              <a:rPr lang="en-US" sz="1400" dirty="0" smtClean="0">
                <a:solidFill>
                  <a:srgbClr val="3C5790"/>
                </a:solidFill>
              </a:rPr>
              <a:t> and </a:t>
            </a:r>
            <a:r>
              <a:rPr lang="en-US" sz="1400" b="1" dirty="0" err="1" smtClean="0">
                <a:solidFill>
                  <a:srgbClr val="3C5790"/>
                </a:solidFill>
              </a:rPr>
              <a:t>SimpleJdbcCall</a:t>
            </a:r>
            <a:r>
              <a:rPr lang="en-US" sz="1400" dirty="0" smtClean="0">
                <a:solidFill>
                  <a:srgbClr val="3C5790"/>
                </a:solidFill>
              </a:rPr>
              <a:t> optimize database metadata to limit the amount of necessary configuration.</a:t>
            </a: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NamedParameterJdbcTemplate</a:t>
            </a:r>
            <a:r>
              <a:rPr lang="en-US" sz="1400" dirty="0" smtClean="0">
                <a:solidFill>
                  <a:srgbClr val="3C5790"/>
                </a:solidFill>
              </a:rPr>
              <a:t> wraps a </a:t>
            </a:r>
            <a:r>
              <a:rPr lang="en-US" sz="1400" dirty="0" err="1" smtClean="0">
                <a:solidFill>
                  <a:srgbClr val="3C5790"/>
                </a:solidFill>
              </a:rPr>
              <a:t>JdbcTemplate</a:t>
            </a:r>
            <a:r>
              <a:rPr lang="en-US" sz="1400" dirty="0" smtClean="0">
                <a:solidFill>
                  <a:srgbClr val="3C5790"/>
                </a:solidFill>
              </a:rPr>
              <a:t> to provide named parameters instead of the traditional JDBC "?" placeholders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RDBMS Objects including </a:t>
            </a:r>
            <a:r>
              <a:rPr lang="en-US" sz="1400" b="1" dirty="0" err="1" smtClean="0">
                <a:solidFill>
                  <a:srgbClr val="3C5790"/>
                </a:solidFill>
              </a:rPr>
              <a:t>MappingSqlQuery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b="1" dirty="0" err="1" smtClean="0">
                <a:solidFill>
                  <a:srgbClr val="3C5790"/>
                </a:solidFill>
              </a:rPr>
              <a:t>SqlUpdate</a:t>
            </a:r>
            <a:r>
              <a:rPr lang="en-US" sz="1400" dirty="0" smtClean="0">
                <a:solidFill>
                  <a:srgbClr val="3C5790"/>
                </a:solidFill>
              </a:rPr>
              <a:t> and </a:t>
            </a:r>
            <a:r>
              <a:rPr lang="en-US" sz="1400" b="1" dirty="0" err="1" smtClean="0">
                <a:solidFill>
                  <a:srgbClr val="3C5790"/>
                </a:solidFill>
              </a:rPr>
              <a:t>StoredProcedure</a:t>
            </a:r>
            <a:r>
              <a:rPr lang="en-US" sz="1400" dirty="0" smtClean="0">
                <a:solidFill>
                  <a:srgbClr val="3C5790"/>
                </a:solidFill>
              </a:rPr>
              <a:t> requires you to create reusable and thread-safe objects during initialization of your data access layer.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Overview</a:t>
            </a:r>
            <a:r>
              <a:rPr lang="ro-RO" dirty="0" smtClean="0">
                <a:solidFill>
                  <a:schemeClr val="bg1"/>
                </a:solidFill>
              </a:rPr>
              <a:t>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4724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Spring Framework’s JDBC abstraction framework consists of four different packages: core, </a:t>
            </a:r>
            <a:r>
              <a:rPr lang="en-US" sz="1400" dirty="0" err="1" smtClean="0">
                <a:solidFill>
                  <a:srgbClr val="3C5790"/>
                </a:solidFill>
              </a:rPr>
              <a:t>datasource</a:t>
            </a:r>
            <a:r>
              <a:rPr lang="en-US" sz="1400" dirty="0" smtClean="0">
                <a:solidFill>
                  <a:srgbClr val="3C5790"/>
                </a:solidFill>
              </a:rPr>
              <a:t>, object, and support.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b="1" dirty="0" err="1" smtClean="0">
                <a:solidFill>
                  <a:srgbClr val="3C5790"/>
                </a:solidFill>
              </a:rPr>
              <a:t>org.springframework.jdbc.core</a:t>
            </a:r>
            <a:r>
              <a:rPr lang="en-US" sz="1400" dirty="0" smtClean="0">
                <a:solidFill>
                  <a:srgbClr val="3C5790"/>
                </a:solidFill>
              </a:rPr>
              <a:t> package contains the </a:t>
            </a:r>
            <a:r>
              <a:rPr lang="en-US" sz="1400" dirty="0" err="1" smtClean="0">
                <a:solidFill>
                  <a:srgbClr val="3C5790"/>
                </a:solidFill>
              </a:rPr>
              <a:t>JdbcTemplate</a:t>
            </a:r>
            <a:r>
              <a:rPr lang="en-US" sz="1400" dirty="0" smtClean="0">
                <a:solidFill>
                  <a:srgbClr val="3C5790"/>
                </a:solidFill>
              </a:rPr>
              <a:t> class and its various callback interfaces, plus a variety of related classes.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dirty="0" err="1" smtClean="0">
                <a:solidFill>
                  <a:srgbClr val="3C5790"/>
                </a:solidFill>
              </a:rPr>
              <a:t>subpackage</a:t>
            </a:r>
            <a:r>
              <a:rPr lang="en-US" sz="1400" dirty="0" smtClean="0">
                <a:solidFill>
                  <a:srgbClr val="3C5790"/>
                </a:solidFill>
              </a:rPr>
              <a:t> named </a:t>
            </a:r>
            <a:r>
              <a:rPr lang="en-US" sz="1400" b="1" dirty="0" err="1" smtClean="0">
                <a:solidFill>
                  <a:srgbClr val="3C5790"/>
                </a:solidFill>
              </a:rPr>
              <a:t>org.springframework.jdbc.core.simple</a:t>
            </a:r>
            <a:r>
              <a:rPr lang="en-US" sz="1400" dirty="0" smtClean="0">
                <a:solidFill>
                  <a:srgbClr val="3C5790"/>
                </a:solidFill>
              </a:rPr>
              <a:t> contains the </a:t>
            </a:r>
            <a:r>
              <a:rPr lang="en-US" sz="1400" dirty="0" err="1" smtClean="0">
                <a:solidFill>
                  <a:srgbClr val="3C5790"/>
                </a:solidFill>
              </a:rPr>
              <a:t>SimpleJdbcInsert</a:t>
            </a:r>
            <a:r>
              <a:rPr lang="en-US" sz="1400" dirty="0" smtClean="0">
                <a:solidFill>
                  <a:srgbClr val="3C5790"/>
                </a:solidFill>
              </a:rPr>
              <a:t> and </a:t>
            </a:r>
            <a:r>
              <a:rPr lang="en-US" sz="1400" dirty="0" err="1" smtClean="0">
                <a:solidFill>
                  <a:srgbClr val="3C5790"/>
                </a:solidFill>
              </a:rPr>
              <a:t>SimpleJdbcCall</a:t>
            </a:r>
            <a:r>
              <a:rPr lang="en-US" sz="1400" dirty="0" smtClean="0">
                <a:solidFill>
                  <a:srgbClr val="3C5790"/>
                </a:solidFill>
              </a:rPr>
              <a:t> classes.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dirty="0" err="1" smtClean="0">
                <a:solidFill>
                  <a:srgbClr val="3C5790"/>
                </a:solidFill>
              </a:rPr>
              <a:t>subpackage</a:t>
            </a:r>
            <a:r>
              <a:rPr lang="en-US" sz="1400" dirty="0" smtClean="0">
                <a:solidFill>
                  <a:srgbClr val="3C5790"/>
                </a:solidFill>
              </a:rPr>
              <a:t> named </a:t>
            </a:r>
            <a:r>
              <a:rPr lang="en-US" sz="1400" b="1" dirty="0" err="1" smtClean="0">
                <a:solidFill>
                  <a:srgbClr val="3C5790"/>
                </a:solidFill>
              </a:rPr>
              <a:t>org.springframework.jdbc.core.namedparam</a:t>
            </a:r>
            <a:r>
              <a:rPr lang="en-US" sz="1400" dirty="0" smtClean="0">
                <a:solidFill>
                  <a:srgbClr val="3C5790"/>
                </a:solidFill>
              </a:rPr>
              <a:t> contains the </a:t>
            </a:r>
            <a:r>
              <a:rPr lang="en-US" sz="1400" dirty="0" err="1" smtClean="0">
                <a:solidFill>
                  <a:srgbClr val="3C5790"/>
                </a:solidFill>
              </a:rPr>
              <a:t>NamedParameterJdbcTemplate</a:t>
            </a:r>
            <a:r>
              <a:rPr lang="en-US" sz="1400" dirty="0" smtClean="0">
                <a:solidFill>
                  <a:srgbClr val="3C5790"/>
                </a:solidFill>
              </a:rPr>
              <a:t> class and the related support classes.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dirty="0" err="1" smtClean="0">
                <a:solidFill>
                  <a:srgbClr val="3C5790"/>
                </a:solidFill>
              </a:rPr>
              <a:t>subpackage</a:t>
            </a:r>
            <a:r>
              <a:rPr lang="en-US" sz="1400" dirty="0" smtClean="0">
                <a:solidFill>
                  <a:srgbClr val="3C5790"/>
                </a:solidFill>
              </a:rPr>
              <a:t> named </a:t>
            </a:r>
            <a:r>
              <a:rPr lang="en-US" sz="1400" b="1" dirty="0" err="1" smtClean="0">
                <a:solidFill>
                  <a:srgbClr val="3C5790"/>
                </a:solidFill>
              </a:rPr>
              <a:t>org.springfamework.jdbc.datasource.embedded</a:t>
            </a:r>
            <a:r>
              <a:rPr lang="en-US" sz="1400" dirty="0" smtClean="0">
                <a:solidFill>
                  <a:srgbClr val="3C5790"/>
                </a:solidFill>
              </a:rPr>
              <a:t> provides support for creating in-memory database instances using Java database engines such as HSQL and H2.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b="1" dirty="0" err="1" smtClean="0">
                <a:solidFill>
                  <a:srgbClr val="3C5790"/>
                </a:solidFill>
              </a:rPr>
              <a:t>org.springframework.jdbc.support</a:t>
            </a:r>
            <a:r>
              <a:rPr lang="en-US" sz="1400" dirty="0" smtClean="0">
                <a:solidFill>
                  <a:srgbClr val="3C5790"/>
                </a:solidFill>
              </a:rPr>
              <a:t> package provides </a:t>
            </a:r>
            <a:r>
              <a:rPr lang="en-US" sz="1400" dirty="0" err="1" smtClean="0">
                <a:solidFill>
                  <a:srgbClr val="3C5790"/>
                </a:solidFill>
              </a:rPr>
              <a:t>SQLException</a:t>
            </a:r>
            <a:r>
              <a:rPr lang="en-US" sz="1400" dirty="0" smtClean="0">
                <a:solidFill>
                  <a:srgbClr val="3C5790"/>
                </a:solidFill>
              </a:rPr>
              <a:t> translation functionality and some utility classes. 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Spring JDBC Core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b="1" dirty="0" err="1" smtClean="0">
                <a:solidFill>
                  <a:srgbClr val="3C5790"/>
                </a:solidFill>
              </a:rPr>
              <a:t>JdbcTemplate</a:t>
            </a:r>
            <a:r>
              <a:rPr lang="en-US" sz="1400" dirty="0" smtClean="0">
                <a:solidFill>
                  <a:srgbClr val="3C5790"/>
                </a:solidFill>
              </a:rPr>
              <a:t> class is the central class in the JDBC core package and handles the creation and release of resources.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dirty="0" err="1" smtClean="0">
                <a:solidFill>
                  <a:srgbClr val="3C5790"/>
                </a:solidFill>
              </a:rPr>
              <a:t>JdbcTemplate</a:t>
            </a:r>
            <a:r>
              <a:rPr lang="en-US" sz="1400" dirty="0" smtClean="0">
                <a:solidFill>
                  <a:srgbClr val="3C5790"/>
                </a:solidFill>
              </a:rPr>
              <a:t> class executes SQL queries, update statements and stored procedure calls, performs iteration over </a:t>
            </a:r>
            <a:r>
              <a:rPr lang="en-US" sz="1400" dirty="0" err="1" smtClean="0">
                <a:solidFill>
                  <a:srgbClr val="3C5790"/>
                </a:solidFill>
              </a:rPr>
              <a:t>ResultSets</a:t>
            </a:r>
            <a:r>
              <a:rPr lang="en-US" sz="1400" dirty="0" smtClean="0">
                <a:solidFill>
                  <a:srgbClr val="3C5790"/>
                </a:solidFill>
              </a:rPr>
              <a:t> and extraction of returned parameter values.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It also catches JDBC exceptions and translates them to the generic, more informative, exception hierarchy defined in </a:t>
            </a:r>
            <a:r>
              <a:rPr lang="en-US" sz="1400" dirty="0" err="1" smtClean="0">
                <a:solidFill>
                  <a:srgbClr val="3C5790"/>
                </a:solidFill>
              </a:rPr>
              <a:t>te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err="1" smtClean="0">
                <a:solidFill>
                  <a:srgbClr val="3C5790"/>
                </a:solidFill>
              </a:rPr>
              <a:t>org.springframework.dao</a:t>
            </a:r>
            <a:r>
              <a:rPr lang="en-US" sz="1400" dirty="0" smtClean="0">
                <a:solidFill>
                  <a:srgbClr val="3C5790"/>
                </a:solidFill>
              </a:rPr>
              <a:t> package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b="1" dirty="0" err="1" smtClean="0">
                <a:solidFill>
                  <a:srgbClr val="3C5790"/>
                </a:solidFill>
              </a:rPr>
              <a:t>PreparedStatementCreator</a:t>
            </a:r>
            <a:r>
              <a:rPr lang="en-US" sz="1400" dirty="0" smtClean="0">
                <a:solidFill>
                  <a:srgbClr val="3C5790"/>
                </a:solidFill>
              </a:rPr>
              <a:t> or </a:t>
            </a:r>
            <a:r>
              <a:rPr lang="en-US" sz="1400" b="1" dirty="0" err="1" smtClean="0">
                <a:solidFill>
                  <a:srgbClr val="3C5790"/>
                </a:solidFill>
              </a:rPr>
              <a:t>CallableStatementCreator</a:t>
            </a:r>
            <a:r>
              <a:rPr lang="en-US" sz="1400" dirty="0" smtClean="0">
                <a:solidFill>
                  <a:srgbClr val="3C5790"/>
                </a:solidFill>
              </a:rPr>
              <a:t> callback interfaces creates a prepared/callback statement given a Connection provided.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b="1" dirty="0" err="1" smtClean="0">
                <a:solidFill>
                  <a:srgbClr val="3C5790"/>
                </a:solidFill>
              </a:rPr>
              <a:t>RowCallbackHandler</a:t>
            </a:r>
            <a:r>
              <a:rPr lang="en-US" sz="1400" dirty="0" smtClean="0">
                <a:solidFill>
                  <a:srgbClr val="3C5790"/>
                </a:solidFill>
              </a:rPr>
              <a:t> interface extracts values from each row of a </a:t>
            </a:r>
            <a:r>
              <a:rPr lang="en-US" sz="1400" dirty="0" err="1" smtClean="0">
                <a:solidFill>
                  <a:srgbClr val="3C5790"/>
                </a:solidFill>
              </a:rPr>
              <a:t>ResultSet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Spring JDBC Core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6858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</a:t>
            </a:r>
            <a:r>
              <a:rPr lang="ro-RO" sz="1400" dirty="0" smtClean="0">
                <a:solidFill>
                  <a:srgbClr val="3C5790"/>
                </a:solidFill>
              </a:rPr>
              <a:t> </a:t>
            </a:r>
            <a:r>
              <a:rPr lang="ro-RO" sz="1400" b="1" dirty="0" smtClean="0">
                <a:solidFill>
                  <a:srgbClr val="3C5790"/>
                </a:solidFill>
              </a:rPr>
              <a:t>NamedParamterJdbcTemplate</a:t>
            </a:r>
            <a:r>
              <a:rPr lang="ro-RO" sz="1400" dirty="0" smtClean="0">
                <a:solidFill>
                  <a:srgbClr val="3C5790"/>
                </a:solidFill>
              </a:rPr>
              <a:t> needs a datasource.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The </a:t>
            </a:r>
            <a:r>
              <a:rPr lang="ro-RO" sz="1400" b="1" dirty="0" smtClean="0">
                <a:solidFill>
                  <a:srgbClr val="3C5790"/>
                </a:solidFill>
              </a:rPr>
              <a:t>RowMapper</a:t>
            </a:r>
            <a:r>
              <a:rPr lang="ro-RO" sz="1400" dirty="0" smtClean="0">
                <a:solidFill>
                  <a:srgbClr val="3C5790"/>
                </a:solidFill>
              </a:rPr>
              <a:t> interface is used to map(iterate) a line from the ResultSet to domain bean.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4714875"/>
            <a:ext cx="782955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00" y="2781300"/>
            <a:ext cx="497205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Spring JDBC Core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6858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</a:t>
            </a:r>
            <a:r>
              <a:rPr lang="ro-RO" sz="1400" dirty="0" smtClean="0">
                <a:solidFill>
                  <a:srgbClr val="3C5790"/>
                </a:solidFill>
              </a:rPr>
              <a:t> NamedParamterTemplate can be used for CRUD JDBC operations.</a:t>
            </a:r>
          </a:p>
          <a:p>
            <a:r>
              <a:rPr lang="ro-RO" sz="1400" b="1" dirty="0" smtClean="0">
                <a:solidFill>
                  <a:srgbClr val="3C5790"/>
                </a:solidFill>
              </a:rPr>
              <a:t>KeyHolder</a:t>
            </a:r>
            <a:r>
              <a:rPr lang="ro-RO" sz="1400" dirty="0" smtClean="0">
                <a:solidFill>
                  <a:srgbClr val="3C5790"/>
                </a:solidFill>
              </a:rPr>
              <a:t>/</a:t>
            </a:r>
            <a:r>
              <a:rPr lang="ro-RO" sz="1400" b="1" dirty="0" smtClean="0">
                <a:solidFill>
                  <a:srgbClr val="3C5790"/>
                </a:solidFill>
              </a:rPr>
              <a:t>GeneratedKeyHolder</a:t>
            </a:r>
            <a:r>
              <a:rPr lang="ro-RO" sz="1400" dirty="0" smtClean="0">
                <a:solidFill>
                  <a:srgbClr val="3C5790"/>
                </a:solidFill>
              </a:rPr>
              <a:t> can be used to retrieve auto generated values from the RDBMS.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8125" y="2971800"/>
            <a:ext cx="8753475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Spring JDBC Core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533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dirty="0" err="1" smtClean="0">
                <a:solidFill>
                  <a:srgbClr val="3C5790"/>
                </a:solidFill>
              </a:rPr>
              <a:t>JdbcTemplate</a:t>
            </a:r>
            <a:r>
              <a:rPr lang="en-US" sz="1400" dirty="0" smtClean="0">
                <a:solidFill>
                  <a:srgbClr val="3C5790"/>
                </a:solidFill>
              </a:rPr>
              <a:t> has an </a:t>
            </a:r>
            <a:r>
              <a:rPr lang="en-US" sz="1400" b="1" dirty="0" smtClean="0">
                <a:solidFill>
                  <a:srgbClr val="3C5790"/>
                </a:solidFill>
              </a:rPr>
              <a:t>update</a:t>
            </a:r>
            <a:r>
              <a:rPr lang="en-US" sz="1400" dirty="0" smtClean="0">
                <a:solidFill>
                  <a:srgbClr val="3C5790"/>
                </a:solidFill>
              </a:rPr>
              <a:t>() method that can perform insert, update, delete operations.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Parameter values are usually provided as </a:t>
            </a:r>
            <a:r>
              <a:rPr lang="en-US" sz="1400" dirty="0" err="1" smtClean="0">
                <a:solidFill>
                  <a:srgbClr val="3C5790"/>
                </a:solidFill>
              </a:rPr>
              <a:t>var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err="1" smtClean="0">
                <a:solidFill>
                  <a:srgbClr val="3C5790"/>
                </a:solidFill>
              </a:rPr>
              <a:t>args</a:t>
            </a:r>
            <a:r>
              <a:rPr lang="en-US" sz="1400" dirty="0" smtClean="0">
                <a:solidFill>
                  <a:srgbClr val="3C5790"/>
                </a:solidFill>
              </a:rPr>
              <a:t> or alternatively as an object array.</a:t>
            </a:r>
            <a:endParaRPr lang="ro-RO" sz="1400" dirty="0" smtClean="0">
              <a:solidFill>
                <a:srgbClr val="3C579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2866129"/>
            <a:ext cx="5239768" cy="2391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7287</TotalTime>
  <Words>1018</Words>
  <Application>Microsoft Office PowerPoint</Application>
  <PresentationFormat>On-screen Show (4:3)</PresentationFormat>
  <Paragraphs>90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143</vt:lpstr>
      <vt:lpstr>Spring JDBC</vt:lpstr>
      <vt:lpstr>Contents</vt:lpstr>
      <vt:lpstr>What is Spring JDBC?</vt:lpstr>
      <vt:lpstr>Overview</vt:lpstr>
      <vt:lpstr>Overview (cont.)</vt:lpstr>
      <vt:lpstr>Spring JDBC Core</vt:lpstr>
      <vt:lpstr>Spring JDBC Core (cont.)</vt:lpstr>
      <vt:lpstr>Spring JDBC Core (cont.)</vt:lpstr>
      <vt:lpstr>Spring JDBC Core (cont.)</vt:lpstr>
      <vt:lpstr>Spring JDBC Core (cont.)</vt:lpstr>
      <vt:lpstr>SQL Exceptions</vt:lpstr>
      <vt:lpstr>SQL Exceptions (cont.)</vt:lpstr>
      <vt:lpstr>Database Connection</vt:lpstr>
      <vt:lpstr>Database Connection (cont.)</vt:lpstr>
      <vt:lpstr>Batch Operations</vt:lpstr>
      <vt:lpstr>Batch Operations (cont.)</vt:lpstr>
      <vt:lpstr>Handling BLOB/CLOB</vt:lpstr>
      <vt:lpstr>Embedded Database</vt:lpstr>
      <vt:lpstr>Conclusions</vt:lpstr>
      <vt:lpstr>Bibliography</vt:lpstr>
    </vt:vector>
  </TitlesOfParts>
  <Company>Computaris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 Dima</cp:lastModifiedBy>
  <cp:revision>845</cp:revision>
  <dcterms:created xsi:type="dcterms:W3CDTF">2012-04-12T06:19:17Z</dcterms:created>
  <dcterms:modified xsi:type="dcterms:W3CDTF">2014-12-03T13:38:18Z</dcterms:modified>
</cp:coreProperties>
</file>