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6" r:id="rId5"/>
    <p:sldId id="407" r:id="rId6"/>
    <p:sldId id="404" r:id="rId7"/>
    <p:sldId id="410" r:id="rId8"/>
    <p:sldId id="409" r:id="rId9"/>
    <p:sldId id="408" r:id="rId10"/>
    <p:sldId id="414" r:id="rId11"/>
    <p:sldId id="411" r:id="rId12"/>
    <p:sldId id="413" r:id="rId13"/>
    <p:sldId id="416" r:id="rId14"/>
    <p:sldId id="417" r:id="rId15"/>
    <p:sldId id="418" r:id="rId16"/>
    <p:sldId id="415" r:id="rId17"/>
    <p:sldId id="389" r:id="rId18"/>
    <p:sldId id="25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Spring</a:t>
            </a:r>
            <a:r>
              <a:rPr lang="fr-CA" sz="4000" dirty="0" smtClean="0">
                <a:solidFill>
                  <a:schemeClr val="bg1"/>
                </a:solidFill>
              </a:rPr>
              <a:t> MVC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Views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Resolving and rendering a view is part of the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controller can return a View implementation or a reference to a view.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599" y="2590800"/>
            <a:ext cx="536625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Exception </a:t>
            </a:r>
            <a:r>
              <a:rPr lang="fr-CA" dirty="0" err="1" smtClean="0">
                <a:solidFill>
                  <a:schemeClr val="bg1"/>
                </a:solidFill>
              </a:rPr>
              <a:t>handling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an exception occurs during request processing, Spring will try to handle the exception.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uses another strategy that can be utilized by implementing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org.springframework.web.servlet.HandlerExceptionResolver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exception cannot be handled then th</a:t>
            </a:r>
            <a:r>
              <a:rPr lang="en-US" sz="1400" dirty="0" smtClean="0">
                <a:solidFill>
                  <a:srgbClr val="3C5790"/>
                </a:solidFill>
              </a:rPr>
              <a:t>e exception is </a:t>
            </a:r>
            <a:r>
              <a:rPr lang="en-US" sz="1400" dirty="0" err="1" smtClean="0">
                <a:solidFill>
                  <a:srgbClr val="3C5790"/>
                </a:solidFill>
              </a:rPr>
              <a:t>rethrown</a:t>
            </a:r>
            <a:r>
              <a:rPr lang="en-US" sz="1400" dirty="0" smtClean="0">
                <a:solidFill>
                  <a:srgbClr val="3C5790"/>
                </a:solidFill>
              </a:rPr>
              <a:t> so that the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 can handle it.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76600"/>
            <a:ext cx="4876800" cy="125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Web Flow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Web Flow is all about creating these flows which is accomplish by managing state between the different flow steps.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6477000" cy="330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Web Flow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Web Flow offers a solution to this problem by introducing five new scopes: conversation, flow, view, flash and 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extra scopes are stored on the session scope.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24818"/>
            <a:ext cx="4162425" cy="322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Web Flow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flow is the main component in Spring Web Flow.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It’s an XML document interpreted by Web Flow.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flow defines the possible steps in the application: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Which view should be rendered and the interaction between views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Which actions are possible and whether to delegate execution to application controllers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3312" y="3124200"/>
            <a:ext cx="4774688" cy="367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Web Flow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304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Web Flow XML example shown bellow: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6363" y="2273940"/>
            <a:ext cx="5786437" cy="458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is a powerful Java application framework used in a wide range of applications.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MVC is very flexible.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MVC can use a variety of view template technologies.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Controllers are configured via </a:t>
            </a:r>
            <a:r>
              <a:rPr lang="en-US" sz="1400" dirty="0" err="1" smtClean="0">
                <a:solidFill>
                  <a:srgbClr val="3C5790"/>
                </a:solidFill>
              </a:rPr>
              <a:t>IoC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Pro Spring </a:t>
            </a:r>
            <a:r>
              <a:rPr lang="en-US" sz="1600" dirty="0" smtClean="0">
                <a:solidFill>
                  <a:schemeClr val="bg1"/>
                </a:solidFill>
              </a:rPr>
              <a:t>MVC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www.slideshare.net/analizator/spring-framework-mvc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docs.spring.io/spring/docs/current/spring-framework-reference/htm</a:t>
            </a:r>
            <a:r>
              <a:rPr lang="ro-RO" sz="1600" dirty="0" smtClean="0">
                <a:solidFill>
                  <a:schemeClr val="bg1"/>
                </a:solidFill>
              </a:rPr>
              <a:t>l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MVC?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Spring MVC Features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DispatcherServer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Controllers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Views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Exception Handling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Web Flow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MVC?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495800"/>
          </a:xfrm>
        </p:spPr>
        <p:txBody>
          <a:bodyPr/>
          <a:lstStyle/>
          <a:p>
            <a:r>
              <a:rPr lang="ro-RO" sz="1600" dirty="0" smtClean="0">
                <a:solidFill>
                  <a:srgbClr val="3C5790"/>
                </a:solidFill>
              </a:rPr>
              <a:t>Spring MVC is a web component of Spring Framework.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MVC is a request based web framework.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The MVC pattern has 3 components, each having its own </a:t>
            </a:r>
            <a:r>
              <a:rPr lang="en-US" sz="1600" dirty="0" smtClean="0">
                <a:solidFill>
                  <a:srgbClr val="3C5790"/>
                </a:solidFill>
              </a:rPr>
              <a:t>responsibilities: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The Model uses the </a:t>
            </a:r>
            <a:r>
              <a:rPr lang="en-US" sz="1600" b="1" dirty="0" smtClean="0">
                <a:solidFill>
                  <a:srgbClr val="3C5790"/>
                </a:solidFill>
              </a:rPr>
              <a:t>View</a:t>
            </a:r>
            <a:r>
              <a:rPr lang="en-US" sz="1600" dirty="0" smtClean="0">
                <a:solidFill>
                  <a:srgbClr val="3C5790"/>
                </a:solidFill>
              </a:rPr>
              <a:t> to render itself.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Based </a:t>
            </a:r>
            <a:r>
              <a:rPr lang="en-US" sz="1600" dirty="0">
                <a:solidFill>
                  <a:srgbClr val="3C5790"/>
                </a:solidFill>
              </a:rPr>
              <a:t>on a user action, the view triggers the </a:t>
            </a:r>
            <a:r>
              <a:rPr lang="en-US" sz="1600" b="1" dirty="0">
                <a:solidFill>
                  <a:srgbClr val="3C5790"/>
                </a:solidFill>
              </a:rPr>
              <a:t>controller</a:t>
            </a:r>
            <a:r>
              <a:rPr lang="en-US" sz="1600" dirty="0">
                <a:solidFill>
                  <a:srgbClr val="3C5790"/>
                </a:solidFill>
              </a:rPr>
              <a:t>, which in turn updates the </a:t>
            </a:r>
            <a:r>
              <a:rPr lang="en-US" sz="1600" dirty="0" smtClean="0">
                <a:solidFill>
                  <a:srgbClr val="3C5790"/>
                </a:solidFill>
              </a:rPr>
              <a:t>model</a:t>
            </a:r>
          </a:p>
          <a:p>
            <a:r>
              <a:rPr lang="en-US" sz="1600" dirty="0">
                <a:solidFill>
                  <a:srgbClr val="3C5790"/>
                </a:solidFill>
              </a:rPr>
              <a:t>The </a:t>
            </a:r>
            <a:r>
              <a:rPr lang="en-US" sz="1600" b="1" dirty="0">
                <a:solidFill>
                  <a:srgbClr val="3C5790"/>
                </a:solidFill>
              </a:rPr>
              <a:t>model</a:t>
            </a:r>
            <a:r>
              <a:rPr lang="en-US" sz="1600" dirty="0">
                <a:solidFill>
                  <a:srgbClr val="3C5790"/>
                </a:solidFill>
              </a:rPr>
              <a:t> then notifies the view to (re)render </a:t>
            </a:r>
            <a:r>
              <a:rPr lang="en-US" sz="1600" dirty="0" smtClean="0">
                <a:solidFill>
                  <a:srgbClr val="3C5790"/>
                </a:solidFill>
              </a:rPr>
              <a:t>itself.</a:t>
            </a:r>
            <a:endParaRPr lang="en-US" sz="1600" dirty="0">
              <a:solidFill>
                <a:srgbClr val="3C5790"/>
              </a:solidFill>
            </a:endParaRPr>
          </a:p>
          <a:p>
            <a:endParaRPr lang="en-US" sz="16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738" y="3657600"/>
            <a:ext cx="34385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For the Web, the MVC pattern is implemented as a Model 2 architecture.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</a:t>
            </a:r>
            <a:r>
              <a:rPr lang="en-US" sz="1600" dirty="0" smtClean="0">
                <a:solidFill>
                  <a:srgbClr val="3C5790"/>
                </a:solidFill>
              </a:rPr>
              <a:t>incorporates </a:t>
            </a:r>
            <a:r>
              <a:rPr lang="en-US" sz="1600" dirty="0">
                <a:solidFill>
                  <a:srgbClr val="3C5790"/>
                </a:solidFill>
              </a:rPr>
              <a:t>a front controller that dispatches the incoming requests to other controllers</a:t>
            </a:r>
            <a:r>
              <a:rPr lang="en-US" sz="16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In </a:t>
            </a:r>
            <a:r>
              <a:rPr lang="en-US" sz="1600" dirty="0">
                <a:solidFill>
                  <a:srgbClr val="3C5790"/>
                </a:solidFill>
              </a:rPr>
              <a:t>Spring MVC, this front controller </a:t>
            </a:r>
            <a:r>
              <a:rPr lang="en-US" sz="1600" dirty="0" smtClean="0">
                <a:solidFill>
                  <a:srgbClr val="3C5790"/>
                </a:solidFill>
              </a:rPr>
              <a:t>is </a:t>
            </a:r>
            <a:r>
              <a:rPr lang="en-US" sz="1600" b="1" dirty="0" err="1" smtClean="0">
                <a:solidFill>
                  <a:srgbClr val="3C5790"/>
                </a:solidFill>
              </a:rPr>
              <a:t>org.springframework.web.servlet.DispatcherServlet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  <a:endParaRPr lang="en-US" sz="16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124200"/>
            <a:ext cx="530970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89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Spring MVC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124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Spring Web modules includes following web support features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Clear separation of roles</a:t>
            </a:r>
            <a:r>
              <a:rPr lang="en-US" sz="1400" dirty="0" smtClean="0">
                <a:solidFill>
                  <a:srgbClr val="3C5790"/>
                </a:solidFill>
              </a:rPr>
              <a:t>. Each role: controller, </a:t>
            </a:r>
            <a:r>
              <a:rPr lang="en-US" sz="1400" dirty="0" err="1" smtClean="0">
                <a:solidFill>
                  <a:srgbClr val="3C5790"/>
                </a:solidFill>
              </a:rPr>
              <a:t>validator</a:t>
            </a:r>
            <a:r>
              <a:rPr lang="en-US" sz="1400" dirty="0" smtClean="0">
                <a:solidFill>
                  <a:srgbClr val="3C5790"/>
                </a:solidFill>
              </a:rPr>
              <a:t>, command object. Form object, model object.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Customizable binding and validation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Customizable handler mapping and view resolution</a:t>
            </a:r>
            <a:r>
              <a:rPr lang="en-US" sz="1400" dirty="0" smtClean="0">
                <a:solidFill>
                  <a:srgbClr val="3C5790"/>
                </a:solidFill>
              </a:rPr>
              <a:t>. Handler mapping and view resolution strategies range from simple URL-based configuration.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Flexible model transfer</a:t>
            </a:r>
            <a:r>
              <a:rPr lang="en-US" sz="1400" dirty="0" smtClean="0">
                <a:solidFill>
                  <a:srgbClr val="3C5790"/>
                </a:solidFill>
              </a:rPr>
              <a:t>. Model transfer with a name/value Map supports easy integration with any view technology.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Customizable locale, time zone and theme resolution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Beans whose lifecycle is scoped to the current HTTP request or HTTP session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DispatcherServlet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Spring Web MVC framework is designed around a DispatcherServlet that handles all the HTTP requests and responses.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After receiving an HTTP request, DispatcherServlet consuslts the HandlerMapping to call the appropiate Controller.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Controller takes the request and calls the appropiate service based on GET/POST method.; the service method will set model data based on logic and return the view name to the DispatcherServlet.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DispatcherServlet will take help from ViewResolver to pickup the defined view for the request.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DispatcherServlet </a:t>
            </a:r>
            <a:r>
              <a:rPr lang="ro-RO" sz="1200" dirty="0" smtClean="0">
                <a:solidFill>
                  <a:srgbClr val="3C5790"/>
                </a:solidFill>
              </a:rPr>
              <a:t>passes the model data to the view which is finally rendered to the browser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657600"/>
            <a:ext cx="46672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Controllers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Controllers execute the request, prepare the model and select a view to render.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controller is the glue between the core application and the web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implement a controller either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org.springframework.web.servlet.mvc.Controller</a:t>
            </a:r>
            <a:r>
              <a:rPr lang="en-US" sz="1400" dirty="0" smtClean="0">
                <a:solidFill>
                  <a:srgbClr val="3C5790"/>
                </a:solidFill>
              </a:rPr>
              <a:t> or annotate the class with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org.springframework.stereotype.Controller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Command Controllers: </a:t>
            </a:r>
            <a:r>
              <a:rPr lang="en-US" sz="1400" dirty="0" err="1" smtClean="0">
                <a:solidFill>
                  <a:srgbClr val="3C5790"/>
                </a:solidFill>
              </a:rPr>
              <a:t>AbstractCommandController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AbstractFormController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SimpleFormController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AbstractWizardFormController</a:t>
            </a:r>
            <a:r>
              <a:rPr lang="en-US" sz="1400" dirty="0" smtClean="0">
                <a:solidFill>
                  <a:srgbClr val="3C5790"/>
                </a:solidFill>
              </a:rPr>
              <a:t>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Other Controller implementations: </a:t>
            </a:r>
            <a:r>
              <a:rPr lang="en-US" sz="1400" dirty="0" err="1" smtClean="0">
                <a:solidFill>
                  <a:srgbClr val="3C5790"/>
                </a:solidFill>
              </a:rPr>
              <a:t>UrlFilenameViewController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ParameterizableViewController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ServletForwardingController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ServletWrappingController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MultiActionController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SimpleFormController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38378"/>
            <a:ext cx="4038600" cy="150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419600"/>
            <a:ext cx="4495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Views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MVC frameworks for web applications provide a way to address views.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provides view resolvers which render in browser.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also can work with JSP, Velocity templates and XSLT views.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2 important interfaces: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ViewResolver</a:t>
            </a:r>
            <a:r>
              <a:rPr lang="en-US" sz="1200" dirty="0" smtClean="0">
                <a:solidFill>
                  <a:srgbClr val="3C5790"/>
                </a:solidFill>
              </a:rPr>
              <a:t>: provides mapping between view names and actual views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View</a:t>
            </a:r>
            <a:r>
              <a:rPr lang="en-US" sz="1200" dirty="0" smtClean="0">
                <a:solidFill>
                  <a:srgbClr val="3C5790"/>
                </a:solidFill>
              </a:rPr>
              <a:t>: address the preparation of the request and hands the request over the one of the view technologies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7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8079</TotalTime>
  <Words>760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143</vt:lpstr>
      <vt:lpstr>Spring MVC</vt:lpstr>
      <vt:lpstr>Contents</vt:lpstr>
      <vt:lpstr>What is Spring MVC?</vt:lpstr>
      <vt:lpstr>Architecture</vt:lpstr>
      <vt:lpstr>Architecture (cont.)</vt:lpstr>
      <vt:lpstr>Spring MVC Features</vt:lpstr>
      <vt:lpstr>DispatcherServlet</vt:lpstr>
      <vt:lpstr>Controllers</vt:lpstr>
      <vt:lpstr>Views</vt:lpstr>
      <vt:lpstr>Views (cont.)</vt:lpstr>
      <vt:lpstr>Exception handling</vt:lpstr>
      <vt:lpstr>Spring Web Flow</vt:lpstr>
      <vt:lpstr>Spring Web Flow (cont.)</vt:lpstr>
      <vt:lpstr>Spring Web Flow (cont.)</vt:lpstr>
      <vt:lpstr>Spring Web Flow (cont.)</vt:lpstr>
      <vt:lpstr>Conclussion</vt:lpstr>
      <vt:lpstr>Bibliography</vt:lpstr>
      <vt:lpstr>Slide 18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942</cp:revision>
  <dcterms:created xsi:type="dcterms:W3CDTF">2012-04-12T06:19:17Z</dcterms:created>
  <dcterms:modified xsi:type="dcterms:W3CDTF">2014-07-23T13:27:11Z</dcterms:modified>
</cp:coreProperties>
</file>