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6" r:id="rId5"/>
    <p:sldId id="387" r:id="rId6"/>
    <p:sldId id="388" r:id="rId7"/>
    <p:sldId id="389" r:id="rId8"/>
    <p:sldId id="390" r:id="rId9"/>
    <p:sldId id="384" r:id="rId10"/>
    <p:sldId id="391" r:id="rId11"/>
    <p:sldId id="392" r:id="rId12"/>
    <p:sldId id="394" r:id="rId13"/>
    <p:sldId id="395" r:id="rId14"/>
    <p:sldId id="393" r:id="rId15"/>
    <p:sldId id="397" r:id="rId16"/>
    <p:sldId id="396" r:id="rId17"/>
    <p:sldId id="399" r:id="rId18"/>
    <p:sldId id="398" r:id="rId19"/>
    <p:sldId id="403" r:id="rId20"/>
    <p:sldId id="401" r:id="rId21"/>
    <p:sldId id="404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00" r:id="rId31"/>
    <p:sldId id="416" r:id="rId32"/>
    <p:sldId id="417" r:id="rId33"/>
    <p:sldId id="418" r:id="rId34"/>
    <p:sldId id="419" r:id="rId35"/>
    <p:sldId id="415" r:id="rId36"/>
    <p:sldId id="259" r:id="rId3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17/02/2014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Spring</a:t>
            </a:r>
            <a:r>
              <a:rPr lang="fr-CA" sz="4000" dirty="0" smtClean="0">
                <a:solidFill>
                  <a:schemeClr val="bg1"/>
                </a:solidFill>
              </a:rPr>
              <a:t> LDAP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LDIF Format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LDAP Data Interchange Format (LDIF) is a standard text-based format for  representing directory content and update requests.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LDIF format is defined in RFC 2849.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LDIF files are  used to export data from one directory server and import it into another directory server.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33800"/>
            <a:ext cx="54768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Java LDAP Support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Java Naming and Directory Interface (JNDI) provides a standardized programming interface for accessing naming and directory services.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JNDI architecture consists of API and a Service Provider Interface (SPI).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Vendors implement the SPI with details that deal with actual communication to their particular service/product.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JNDI has been part of the standard JDK distribution since Java version 1.3.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799" y="3581400"/>
            <a:ext cx="4691671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Java LDAP Support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Java Naming and Directory Interface (JNDI) provides a standardized programming interface for accessing  the directory.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Context</a:t>
            </a:r>
            <a:r>
              <a:rPr lang="en-US" sz="1400" dirty="0" smtClean="0">
                <a:solidFill>
                  <a:srgbClr val="3C5790"/>
                </a:solidFill>
              </a:rPr>
              <a:t> interface and </a:t>
            </a:r>
            <a:r>
              <a:rPr lang="en-US" sz="1400" b="1" dirty="0" err="1" smtClean="0">
                <a:solidFill>
                  <a:srgbClr val="3C5790"/>
                </a:solidFill>
              </a:rPr>
              <a:t>InitialContext</a:t>
            </a:r>
            <a:r>
              <a:rPr lang="en-US" sz="1400" dirty="0" smtClean="0">
                <a:solidFill>
                  <a:srgbClr val="3C5790"/>
                </a:solidFill>
              </a:rPr>
              <a:t> class in the </a:t>
            </a:r>
            <a:r>
              <a:rPr lang="en-US" sz="1400" dirty="0" err="1" smtClean="0">
                <a:solidFill>
                  <a:srgbClr val="3C5790"/>
                </a:solidFill>
              </a:rPr>
              <a:t>javax.naming</a:t>
            </a:r>
            <a:r>
              <a:rPr lang="en-US" sz="1400" dirty="0" smtClean="0">
                <a:solidFill>
                  <a:srgbClr val="3C5790"/>
                </a:solidFill>
              </a:rPr>
              <a:t> package can be used for creating an initial naming context.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00400"/>
            <a:ext cx="63722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4391025"/>
            <a:ext cx="497574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Java LDAP Support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JNDI we could also add, remove, update entries.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JNDI drawbacks: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Explicit Resource Management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Plumbing Code that could be abstracted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Checked Exceptions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Spring LDAP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LDAP provides simple, clean and comprehensive support for LDAP programming in Java.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LDAP Packaging: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spring-</a:t>
            </a:r>
            <a:r>
              <a:rPr lang="en-US" sz="1200" b="1" dirty="0" err="1" smtClean="0">
                <a:solidFill>
                  <a:srgbClr val="3C5790"/>
                </a:solidFill>
              </a:rPr>
              <a:t>ldap</a:t>
            </a:r>
            <a:r>
              <a:rPr lang="en-US" sz="1200" b="1" dirty="0" smtClean="0">
                <a:solidFill>
                  <a:srgbClr val="3C5790"/>
                </a:solidFill>
              </a:rPr>
              <a:t>-core</a:t>
            </a:r>
            <a:r>
              <a:rPr lang="en-US" sz="1200" dirty="0" smtClean="0">
                <a:solidFill>
                  <a:srgbClr val="3C5790"/>
                </a:solidFill>
              </a:rPr>
              <a:t>: LDAP framework.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spring-</a:t>
            </a:r>
            <a:r>
              <a:rPr lang="en-US" sz="1200" b="1" dirty="0" err="1" smtClean="0">
                <a:solidFill>
                  <a:srgbClr val="3C5790"/>
                </a:solidFill>
              </a:rPr>
              <a:t>ldap</a:t>
            </a:r>
            <a:r>
              <a:rPr lang="en-US" sz="1200" b="1" dirty="0" smtClean="0">
                <a:solidFill>
                  <a:srgbClr val="3C5790"/>
                </a:solidFill>
              </a:rPr>
              <a:t>-core-tiger</a:t>
            </a:r>
            <a:r>
              <a:rPr lang="en-US" sz="1200" dirty="0" smtClean="0">
                <a:solidFill>
                  <a:srgbClr val="3C5790"/>
                </a:solidFill>
              </a:rPr>
              <a:t>: extensions.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spring-</a:t>
            </a:r>
            <a:r>
              <a:rPr lang="en-US" sz="1200" b="1" dirty="0" err="1" smtClean="0">
                <a:solidFill>
                  <a:srgbClr val="3C5790"/>
                </a:solidFill>
              </a:rPr>
              <a:t>ldap</a:t>
            </a:r>
            <a:r>
              <a:rPr lang="en-US" sz="1200" b="1" dirty="0" smtClean="0">
                <a:solidFill>
                  <a:srgbClr val="3C5790"/>
                </a:solidFill>
              </a:rPr>
              <a:t>-test</a:t>
            </a:r>
            <a:r>
              <a:rPr lang="en-US" sz="1200" dirty="0" smtClean="0">
                <a:solidFill>
                  <a:srgbClr val="3C5790"/>
                </a:solidFill>
              </a:rPr>
              <a:t>: Contains classes and utilities that make testing easier.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spring-</a:t>
            </a:r>
            <a:r>
              <a:rPr lang="en-US" sz="1200" b="1" dirty="0" err="1" smtClean="0">
                <a:solidFill>
                  <a:srgbClr val="3C5790"/>
                </a:solidFill>
              </a:rPr>
              <a:t>ldap</a:t>
            </a:r>
            <a:r>
              <a:rPr lang="en-US" sz="1200" b="1" dirty="0" smtClean="0">
                <a:solidFill>
                  <a:srgbClr val="3C5790"/>
                </a:solidFill>
              </a:rPr>
              <a:t>-</a:t>
            </a:r>
            <a:r>
              <a:rPr lang="en-US" sz="1200" b="1" dirty="0" err="1" smtClean="0">
                <a:solidFill>
                  <a:srgbClr val="3C5790"/>
                </a:solidFill>
              </a:rPr>
              <a:t>ldif</a:t>
            </a:r>
            <a:r>
              <a:rPr lang="en-US" sz="1200" b="1" dirty="0" smtClean="0">
                <a:solidFill>
                  <a:srgbClr val="3C5790"/>
                </a:solidFill>
              </a:rPr>
              <a:t>-core</a:t>
            </a:r>
            <a:r>
              <a:rPr lang="en-US" sz="1200" dirty="0" smtClean="0">
                <a:solidFill>
                  <a:srgbClr val="3C5790"/>
                </a:solidFill>
              </a:rPr>
              <a:t>: Contains classes for parsing </a:t>
            </a:r>
            <a:r>
              <a:rPr lang="en-US" sz="1200" dirty="0" err="1" smtClean="0">
                <a:solidFill>
                  <a:srgbClr val="3C5790"/>
                </a:solidFill>
              </a:rPr>
              <a:t>ldif</a:t>
            </a:r>
            <a:r>
              <a:rPr lang="en-US" sz="1200" dirty="0" smtClean="0">
                <a:solidFill>
                  <a:srgbClr val="3C5790"/>
                </a:solidFill>
              </a:rPr>
              <a:t> format files.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spring-</a:t>
            </a:r>
            <a:r>
              <a:rPr lang="en-US" sz="1200" b="1" dirty="0" err="1" smtClean="0">
                <a:solidFill>
                  <a:srgbClr val="3C5790"/>
                </a:solidFill>
              </a:rPr>
              <a:t>ldap</a:t>
            </a:r>
            <a:r>
              <a:rPr lang="en-US" sz="1200" b="1" dirty="0" smtClean="0">
                <a:solidFill>
                  <a:srgbClr val="3C5790"/>
                </a:solidFill>
              </a:rPr>
              <a:t>-</a:t>
            </a:r>
            <a:r>
              <a:rPr lang="en-US" sz="1200" b="1" dirty="0" err="1" smtClean="0">
                <a:solidFill>
                  <a:srgbClr val="3C5790"/>
                </a:solidFill>
              </a:rPr>
              <a:t>ldif</a:t>
            </a:r>
            <a:r>
              <a:rPr lang="en-US" sz="1200" b="1" dirty="0" smtClean="0">
                <a:solidFill>
                  <a:srgbClr val="3C5790"/>
                </a:solidFill>
              </a:rPr>
              <a:t>-batch</a:t>
            </a:r>
            <a:r>
              <a:rPr lang="en-US" sz="1200" dirty="0" smtClean="0">
                <a:solidFill>
                  <a:srgbClr val="3C5790"/>
                </a:solidFill>
              </a:rPr>
              <a:t>: Contains classes necessary to integrate </a:t>
            </a:r>
            <a:r>
              <a:rPr lang="en-US" sz="1200" dirty="0" err="1" smtClean="0">
                <a:solidFill>
                  <a:srgbClr val="3C5790"/>
                </a:solidFill>
              </a:rPr>
              <a:t>ldif</a:t>
            </a:r>
            <a:r>
              <a:rPr lang="en-US" sz="1200" dirty="0" smtClean="0">
                <a:solidFill>
                  <a:srgbClr val="3C5790"/>
                </a:solidFill>
              </a:rPr>
              <a:t> parser with Spring Batch Framework.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spring-</a:t>
            </a:r>
            <a:r>
              <a:rPr lang="en-US" sz="1200" b="1" dirty="0" err="1" smtClean="0">
                <a:solidFill>
                  <a:srgbClr val="3C5790"/>
                </a:solidFill>
              </a:rPr>
              <a:t>ldap</a:t>
            </a:r>
            <a:r>
              <a:rPr lang="en-US" sz="1200" b="1" dirty="0" smtClean="0">
                <a:solidFill>
                  <a:srgbClr val="3C5790"/>
                </a:solidFill>
              </a:rPr>
              <a:t>-</a:t>
            </a:r>
            <a:r>
              <a:rPr lang="en-US" sz="1200" b="1" dirty="0" err="1" smtClean="0">
                <a:solidFill>
                  <a:srgbClr val="3C5790"/>
                </a:solidFill>
              </a:rPr>
              <a:t>odm</a:t>
            </a:r>
            <a:r>
              <a:rPr lang="en-US" sz="1200" dirty="0" smtClean="0">
                <a:solidFill>
                  <a:srgbClr val="3C5790"/>
                </a:solidFill>
              </a:rPr>
              <a:t>: Contains classes for enabling and creating object directory mappings.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LDAP libraries have also external dependencies.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535450"/>
            <a:ext cx="5410200" cy="21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Spring LDAP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LdapTemplate</a:t>
            </a:r>
            <a:r>
              <a:rPr lang="en-US" sz="1400" dirty="0" smtClean="0">
                <a:solidFill>
                  <a:srgbClr val="3C5790"/>
                </a:solidFill>
              </a:rPr>
              <a:t> is based on the Template Method design pattern.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LdapTemplate</a:t>
            </a:r>
            <a:r>
              <a:rPr lang="en-US" sz="1400" dirty="0" smtClean="0">
                <a:solidFill>
                  <a:srgbClr val="3C5790"/>
                </a:solidFill>
              </a:rPr>
              <a:t> provides a number of overloaded search, lookup, bind, authenticate, and unbind methods that makes LDAP development easy.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LdapTemplate</a:t>
            </a:r>
            <a:r>
              <a:rPr lang="en-US" sz="1400" dirty="0" smtClean="0">
                <a:solidFill>
                  <a:srgbClr val="3C5790"/>
                </a:solidFill>
              </a:rPr>
              <a:t> is </a:t>
            </a:r>
            <a:r>
              <a:rPr lang="en-US" sz="1400" dirty="0" err="1" smtClean="0">
                <a:solidFill>
                  <a:srgbClr val="3C5790"/>
                </a:solidFill>
              </a:rPr>
              <a:t>threadsafe</a:t>
            </a:r>
            <a:r>
              <a:rPr lang="en-US" sz="1400" dirty="0" smtClean="0">
                <a:solidFill>
                  <a:srgbClr val="3C5790"/>
                </a:solidFill>
              </a:rPr>
              <a:t> and the same instance can be used by concurrent threads.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LdapTemplate</a:t>
            </a:r>
            <a:r>
              <a:rPr lang="en-US" sz="1400" dirty="0" smtClean="0">
                <a:solidFill>
                  <a:srgbClr val="3C5790"/>
                </a:solidFill>
              </a:rPr>
              <a:t> operations: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search</a:t>
            </a:r>
            <a:r>
              <a:rPr lang="en-US" sz="1200" dirty="0" smtClean="0">
                <a:solidFill>
                  <a:srgbClr val="3C5790"/>
                </a:solidFill>
              </a:rPr>
              <a:t> --&gt; query directory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bind</a:t>
            </a:r>
            <a:r>
              <a:rPr lang="en-US" sz="1200" dirty="0" smtClean="0">
                <a:solidFill>
                  <a:srgbClr val="3C5790"/>
                </a:solidFill>
              </a:rPr>
              <a:t> --&gt; add a new entry 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modifyAttributes</a:t>
            </a:r>
            <a:r>
              <a:rPr lang="en-US" sz="1200" dirty="0" smtClean="0">
                <a:solidFill>
                  <a:srgbClr val="3C5790"/>
                </a:solidFill>
              </a:rPr>
              <a:t> --&gt; updates an entry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unbind</a:t>
            </a:r>
            <a:r>
              <a:rPr lang="en-US" sz="1200" dirty="0" smtClean="0">
                <a:solidFill>
                  <a:srgbClr val="3C5790"/>
                </a:solidFill>
              </a:rPr>
              <a:t> --&gt; deletes an 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Spring LDAP Test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create an embedded LDAP server using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LdapServer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DirectoryService</a:t>
            </a:r>
            <a:r>
              <a:rPr lang="en-US" sz="1400" dirty="0" smtClean="0">
                <a:solidFill>
                  <a:srgbClr val="3C5790"/>
                </a:solidFill>
              </a:rPr>
              <a:t> classes from Apache Ds.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590800"/>
            <a:ext cx="4419600" cy="4136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2432" y="3371850"/>
            <a:ext cx="4362968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Spring LDAP Test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40568"/>
            <a:ext cx="4419600" cy="1764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455633"/>
            <a:ext cx="5190836" cy="332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contenu 4"/>
          <p:cNvSpPr>
            <a:spLocks noGrp="1"/>
          </p:cNvSpPr>
          <p:nvPr>
            <p:ph idx="1"/>
          </p:nvPr>
        </p:nvSpPr>
        <p:spPr>
          <a:xfrm>
            <a:off x="6019800" y="2057400"/>
            <a:ext cx="3048000" cy="46482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We can create entries in the Embedded Directory Server using the </a:t>
            </a:r>
            <a:r>
              <a:rPr lang="en-US" sz="1200" b="1" dirty="0" smtClean="0">
                <a:solidFill>
                  <a:srgbClr val="3C5790"/>
                </a:solidFill>
              </a:rPr>
              <a:t>bind </a:t>
            </a:r>
            <a:r>
              <a:rPr lang="en-US" sz="1200" dirty="0" smtClean="0">
                <a:solidFill>
                  <a:srgbClr val="3C5790"/>
                </a:solidFill>
              </a:rPr>
              <a:t>method from </a:t>
            </a:r>
            <a:r>
              <a:rPr lang="en-US" sz="1200" b="1" dirty="0" err="1" smtClean="0">
                <a:solidFill>
                  <a:srgbClr val="3C5790"/>
                </a:solidFill>
              </a:rPr>
              <a:t>LdapTemplate</a:t>
            </a:r>
            <a:r>
              <a:rPr lang="en-US" sz="1200" b="1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 class.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We can search entries using the </a:t>
            </a:r>
            <a:r>
              <a:rPr lang="en-US" sz="1200" b="1" dirty="0" smtClean="0">
                <a:solidFill>
                  <a:srgbClr val="3C5790"/>
                </a:solidFill>
              </a:rPr>
              <a:t>search </a:t>
            </a:r>
            <a:r>
              <a:rPr lang="en-US" sz="1200" dirty="0" smtClean="0">
                <a:solidFill>
                  <a:srgbClr val="3C5790"/>
                </a:solidFill>
              </a:rPr>
              <a:t>method and a </a:t>
            </a:r>
            <a:r>
              <a:rPr lang="en-US" sz="1200" b="1" dirty="0" err="1" smtClean="0">
                <a:solidFill>
                  <a:srgbClr val="3C5790"/>
                </a:solidFill>
              </a:rPr>
              <a:t>AttributesMapper</a:t>
            </a:r>
            <a:r>
              <a:rPr lang="en-US" sz="1200" dirty="0" smtClean="0">
                <a:solidFill>
                  <a:srgbClr val="3C5790"/>
                </a:solidFill>
              </a:rPr>
              <a:t> implementation.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Advanced Spring LDAP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JNDI provides the notion of object factories.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object factory transforms directory information into objects that are meaningful to the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JNDI API will execute the requested operation and retrieves entries from LDAP.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These results are then passed over to the registered object factory, which transforms them into objects.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These objects are handed over to the application.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352800"/>
            <a:ext cx="6629400" cy="322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Advanced Spring LDAP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DirObjectFactory</a:t>
            </a:r>
            <a:r>
              <a:rPr lang="en-US" sz="1400" dirty="0" smtClean="0">
                <a:solidFill>
                  <a:srgbClr val="3C5790"/>
                </a:solidFill>
              </a:rPr>
              <a:t> needs to implement 2 methods: </a:t>
            </a:r>
            <a:r>
              <a:rPr lang="en-US" sz="1400" b="1" dirty="0" err="1" smtClean="0">
                <a:solidFill>
                  <a:srgbClr val="3C5790"/>
                </a:solidFill>
              </a:rPr>
              <a:t>getObjectInstace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706" y="2362200"/>
            <a:ext cx="8219694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038600"/>
            <a:ext cx="3048000" cy="274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LDAP?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LDAP </a:t>
            </a:r>
            <a:r>
              <a:rPr lang="fr-CA" sz="1600" dirty="0" err="1" smtClean="0">
                <a:solidFill>
                  <a:srgbClr val="3C5790"/>
                </a:solidFill>
              </a:rPr>
              <a:t>Overview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LDAP </a:t>
            </a:r>
            <a:r>
              <a:rPr lang="fr-CA" sz="1600" dirty="0" err="1" smtClean="0">
                <a:solidFill>
                  <a:srgbClr val="3C5790"/>
                </a:solidFill>
              </a:rPr>
              <a:t>Vendors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LDIF Format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Java LDAP Support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LDAP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LDAP Test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Advanced </a:t>
            </a:r>
            <a:r>
              <a:rPr lang="fr-CA" sz="1600" dirty="0" err="1" smtClean="0">
                <a:solidFill>
                  <a:srgbClr val="3C5790"/>
                </a:solidFill>
              </a:rPr>
              <a:t>Spring</a:t>
            </a:r>
            <a:r>
              <a:rPr lang="fr-CA" sz="1600" dirty="0" smtClean="0">
                <a:solidFill>
                  <a:srgbClr val="3C5790"/>
                </a:solidFill>
              </a:rPr>
              <a:t> LDAP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LDAP </a:t>
            </a:r>
            <a:r>
              <a:rPr lang="fr-CA" sz="1600" dirty="0" err="1" smtClean="0">
                <a:solidFill>
                  <a:srgbClr val="3C5790"/>
                </a:solidFill>
              </a:rPr>
              <a:t>Controls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Object Directory </a:t>
            </a:r>
            <a:r>
              <a:rPr lang="fr-CA" sz="1600" dirty="0" err="1" smtClean="0">
                <a:solidFill>
                  <a:srgbClr val="3C5790"/>
                </a:solidFill>
              </a:rPr>
              <a:t>Mapping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LDAP Transactions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LDAP </a:t>
            </a:r>
            <a:r>
              <a:rPr lang="fr-CA" sz="1600" dirty="0" err="1" smtClean="0">
                <a:solidFill>
                  <a:srgbClr val="3C5790"/>
                </a:solidFill>
              </a:rPr>
              <a:t>Connection</a:t>
            </a:r>
            <a:r>
              <a:rPr lang="fr-CA" sz="1600" dirty="0" smtClean="0">
                <a:solidFill>
                  <a:srgbClr val="3C5790"/>
                </a:solidFill>
              </a:rPr>
              <a:t> Pool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Advanced Spring LDAP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04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need to set the </a:t>
            </a:r>
            <a:r>
              <a:rPr lang="en-US" sz="1400" b="1" dirty="0" err="1" smtClean="0">
                <a:solidFill>
                  <a:srgbClr val="3C5790"/>
                </a:solidFill>
              </a:rPr>
              <a:t>DirObjectFactory</a:t>
            </a:r>
            <a:r>
              <a:rPr lang="en-US" sz="1400" dirty="0" smtClean="0">
                <a:solidFill>
                  <a:srgbClr val="3C5790"/>
                </a:solidFill>
              </a:rPr>
              <a:t> to the custom implementation.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172200"/>
            <a:ext cx="55054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2590800"/>
            <a:ext cx="4876800" cy="328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7225" y="3378835"/>
            <a:ext cx="4600575" cy="1650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Advanced Spring LDAP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Spring we can implement the </a:t>
            </a:r>
            <a:r>
              <a:rPr lang="en-US" sz="1400" b="1" dirty="0" err="1" smtClean="0">
                <a:solidFill>
                  <a:srgbClr val="3C5790"/>
                </a:solidFill>
              </a:rPr>
              <a:t>AbstractContextMapper</a:t>
            </a:r>
            <a:r>
              <a:rPr lang="en-US" sz="1400" dirty="0" smtClean="0">
                <a:solidFill>
                  <a:srgbClr val="3C5790"/>
                </a:solidFill>
              </a:rPr>
              <a:t> class  to be used as reading data from the directory using the </a:t>
            </a:r>
            <a:r>
              <a:rPr lang="en-US" sz="1400" dirty="0" err="1" smtClean="0">
                <a:solidFill>
                  <a:srgbClr val="3C5790"/>
                </a:solidFill>
              </a:rPr>
              <a:t>LdapTemplate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048000"/>
            <a:ext cx="7391400" cy="285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Controls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505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LDAP Controls features: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provide a standardized way to modify the behavior of LDAP operations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control can be viewed simply as a message that a client sends to an LDAP server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example: a delete </a:t>
            </a:r>
            <a:r>
              <a:rPr lang="en-US" sz="1200" dirty="0" err="1" smtClean="0">
                <a:solidFill>
                  <a:srgbClr val="3C5790"/>
                </a:solidFill>
              </a:rPr>
              <a:t>subtree</a:t>
            </a:r>
            <a:r>
              <a:rPr lang="en-US" sz="1200" dirty="0" smtClean="0">
                <a:solidFill>
                  <a:srgbClr val="3C5790"/>
                </a:solidFill>
              </a:rPr>
              <a:t> control can be specified on an LDAP delete operation; these controls are referred to as </a:t>
            </a:r>
            <a:r>
              <a:rPr lang="en-US" sz="1200" b="1" dirty="0" smtClean="0">
                <a:solidFill>
                  <a:srgbClr val="3C5790"/>
                </a:solidFill>
              </a:rPr>
              <a:t>request controls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LDAP server can send controls as part of their response message indicating how the operation was processed.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example: an LDAP server may return a password policy control during a bind operation indicating that the client’s password has expired or will be expiring soon; these controls sent by the server are referred to as </a:t>
            </a:r>
            <a:r>
              <a:rPr lang="en-US" sz="1200" b="1" dirty="0" smtClean="0">
                <a:solidFill>
                  <a:srgbClr val="3C5790"/>
                </a:solidFill>
              </a:rPr>
              <a:t>response controls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Controls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is no limit of the request/response controls.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definition of an LDAP control as specified in </a:t>
            </a:r>
            <a:r>
              <a:rPr lang="en-US" sz="1400" b="1" dirty="0" smtClean="0">
                <a:solidFill>
                  <a:srgbClr val="3C5790"/>
                </a:solidFill>
              </a:rPr>
              <a:t>RFC 2251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LDAP controls contains the following information: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Object Identifier (OID) that uniquely identifies the control.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Boolean flag indicating if the control is critical or non-</a:t>
            </a:r>
            <a:r>
              <a:rPr lang="en-US" sz="1200" dirty="0" err="1" smtClean="0">
                <a:solidFill>
                  <a:srgbClr val="3C5790"/>
                </a:solidFill>
              </a:rPr>
              <a:t>crical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Optional </a:t>
            </a:r>
            <a:r>
              <a:rPr lang="en-US" sz="1200" dirty="0" err="1" smtClean="0">
                <a:solidFill>
                  <a:srgbClr val="3C5790"/>
                </a:solidFill>
              </a:rPr>
              <a:t>informtion</a:t>
            </a:r>
            <a:r>
              <a:rPr lang="en-US" sz="1200" dirty="0" smtClean="0">
                <a:solidFill>
                  <a:srgbClr val="3C5790"/>
                </a:solidFill>
              </a:rPr>
              <a:t> specific to the control.</a:t>
            </a:r>
          </a:p>
          <a:p>
            <a:pPr>
              <a:buNone/>
            </a:pP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505200"/>
            <a:ext cx="524027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Controls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2118360"/>
          <a:ext cx="8763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533"/>
                <a:gridCol w="2702607"/>
                <a:gridCol w="40948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RFC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Sort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1.2.840.113556.1.4.473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Requests the server to sort the search results before sending them to client.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Paged Results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1.2.840.113556.1.4.319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Requests the server to return search results in pages consisting of specified number of entries.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Subtree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Delete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1.2.840.113556.1.4.805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Requests the server delete the entry and all its descendent entries.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List View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2.16.840.1.113730.3.4.9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similar to Page search results but allows client request arbitrary subsets of entries.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Password Policy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1.3.6.1.4.1.42.2.27.8.5.1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Server-sent control that holds information about failed operation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Manage DSA/IT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2.16.840.1.113730.3.4.2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Requests the server to treat “ref” attribute</a:t>
                      </a:r>
                    </a:p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entries (referrals) as regular LDAP entries.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Persistent Search Control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2.16.840.1.113730.3.4.3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Allows the client to receive notifications of changes in the LDAP server for entries that match a search criteria.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Controls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LDAP v3 compliant server publish all the supported controls in the </a:t>
            </a:r>
            <a:r>
              <a:rPr lang="en-US" sz="1400" b="1" dirty="0" err="1" smtClean="0">
                <a:solidFill>
                  <a:srgbClr val="3C5790"/>
                </a:solidFill>
              </a:rPr>
              <a:t>supportedControl</a:t>
            </a:r>
            <a:r>
              <a:rPr lang="en-US" sz="1400" dirty="0" smtClean="0">
                <a:solidFill>
                  <a:srgbClr val="3C5790"/>
                </a:solidFill>
              </a:rPr>
              <a:t> attribute of the Root DSA-Specific Entry (DSE).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755996"/>
            <a:ext cx="5410200" cy="356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Controls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429000"/>
            <a:ext cx="629602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429000"/>
            <a:ext cx="18192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76200" y="2057400"/>
            <a:ext cx="86868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javax.naming.ldap</a:t>
            </a:r>
            <a:r>
              <a:rPr lang="en-US" sz="1400" dirty="0" smtClean="0">
                <a:solidFill>
                  <a:srgbClr val="3C5790"/>
                </a:solidFill>
              </a:rPr>
              <a:t> package in the JNDI API contains support for LDAP V3-specific features such as controls and extended operations.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While controls modify or augment the behavior of existing operations, extended operations allow additional operations to be defined.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javax.naming.ldap.Control</a:t>
            </a:r>
            <a:r>
              <a:rPr lang="en-US" sz="1400" dirty="0" smtClean="0">
                <a:solidFill>
                  <a:srgbClr val="3C5790"/>
                </a:solidFill>
              </a:rPr>
              <a:t> interface provides abstraction for both request and response controls.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5334000"/>
            <a:ext cx="8839200" cy="132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Controls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76200" y="2057400"/>
            <a:ext cx="86868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javax.naming.ldap.Control</a:t>
            </a:r>
            <a:r>
              <a:rPr lang="en-US" sz="1400" dirty="0" smtClean="0">
                <a:solidFill>
                  <a:srgbClr val="3C5790"/>
                </a:solidFill>
              </a:rPr>
              <a:t> interface provides abstraction for both request and response controls. Several implementations of this interface, such as </a:t>
            </a:r>
            <a:r>
              <a:rPr lang="en-US" sz="1400" b="1" dirty="0" err="1" smtClean="0">
                <a:solidFill>
                  <a:srgbClr val="3C5790"/>
                </a:solidFill>
              </a:rPr>
              <a:t>SortControl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PagedResultsControl</a:t>
            </a:r>
            <a:r>
              <a:rPr lang="en-US" sz="1400" dirty="0" smtClean="0">
                <a:solidFill>
                  <a:srgbClr val="3C5790"/>
                </a:solidFill>
              </a:rPr>
              <a:t>, are provided as part of the JDK.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200400"/>
            <a:ext cx="4881562" cy="333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Controls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76200" y="2057400"/>
            <a:ext cx="86868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LDAP provides a directory context processor that automates the augmentation of LDAP controls to a context.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implementation of the </a:t>
            </a:r>
            <a:r>
              <a:rPr lang="en-US" sz="1400" b="1" dirty="0" err="1" smtClean="0">
                <a:solidFill>
                  <a:srgbClr val="3C5790"/>
                </a:solidFill>
              </a:rPr>
              <a:t>DirContextProcessor</a:t>
            </a:r>
            <a:r>
              <a:rPr lang="en-US" sz="1400" dirty="0" smtClean="0">
                <a:solidFill>
                  <a:srgbClr val="3C5790"/>
                </a:solidFill>
              </a:rPr>
              <a:t> interface is passed to </a:t>
            </a:r>
            <a:r>
              <a:rPr lang="en-US" sz="1400" dirty="0" err="1" smtClean="0">
                <a:solidFill>
                  <a:srgbClr val="3C5790"/>
                </a:solidFill>
              </a:rPr>
              <a:t>LdapTemplate</a:t>
            </a:r>
            <a:r>
              <a:rPr lang="en-US" sz="1400" dirty="0" smtClean="0">
                <a:solidFill>
                  <a:srgbClr val="3C5790"/>
                </a:solidFill>
              </a:rPr>
              <a:t> search methods.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preProcess</a:t>
            </a:r>
            <a:r>
              <a:rPr lang="en-US" sz="1400" dirty="0" smtClean="0">
                <a:solidFill>
                  <a:srgbClr val="3C5790"/>
                </a:solidFill>
              </a:rPr>
              <a:t> method gets called before a search is performed.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postProcess</a:t>
            </a:r>
            <a:r>
              <a:rPr lang="en-US" sz="1400" dirty="0" smtClean="0">
                <a:solidFill>
                  <a:srgbClr val="3C5790"/>
                </a:solidFill>
              </a:rPr>
              <a:t> method will be called after the search execution.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352800"/>
            <a:ext cx="712470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Controls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>
            <a:spLocks noGrp="1"/>
          </p:cNvSpPr>
          <p:nvPr>
            <p:ph idx="1"/>
          </p:nvPr>
        </p:nvSpPr>
        <p:spPr>
          <a:xfrm>
            <a:off x="76200" y="20574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LDAP servers often use the </a:t>
            </a:r>
            <a:r>
              <a:rPr lang="en-US" sz="1400" dirty="0" err="1" smtClean="0">
                <a:solidFill>
                  <a:srgbClr val="3C5790"/>
                </a:solidFill>
              </a:rPr>
              <a:t>sizeLimit</a:t>
            </a:r>
            <a:r>
              <a:rPr lang="en-US" sz="1400" dirty="0" smtClean="0">
                <a:solidFill>
                  <a:srgbClr val="3C5790"/>
                </a:solidFill>
              </a:rPr>
              <a:t> directive to restrict the number of results for a search operation.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a search produces more results than the specified </a:t>
            </a:r>
            <a:r>
              <a:rPr lang="en-US" sz="1400" dirty="0" err="1" smtClean="0">
                <a:solidFill>
                  <a:srgbClr val="3C5790"/>
                </a:solidFill>
              </a:rPr>
              <a:t>sizeLimit</a:t>
            </a:r>
            <a:r>
              <a:rPr lang="en-US" sz="1400" dirty="0" smtClean="0">
                <a:solidFill>
                  <a:srgbClr val="3C5790"/>
                </a:solidFill>
              </a:rPr>
              <a:t>, an exception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javax.naming.SizeLimitExceededException</a:t>
            </a:r>
            <a:r>
              <a:rPr lang="en-US" sz="1400" dirty="0" smtClean="0">
                <a:solidFill>
                  <a:srgbClr val="3C5790"/>
                </a:solidFill>
              </a:rPr>
              <a:t> is thrown.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Paged Search Controls</a:t>
            </a:r>
            <a:r>
              <a:rPr lang="en-US" sz="1400" dirty="0" smtClean="0">
                <a:solidFill>
                  <a:srgbClr val="3C5790"/>
                </a:solidFill>
              </a:rPr>
              <a:t> is described in RFC 2696: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allows LDAP clients to control the rate at which the results of an LDAP search operation are returned.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LDAP server will return the results in chunks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paged results control is highly useful when dealing with large directories or building search applications with paging capabilities.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7606" y="3951923"/>
            <a:ext cx="5669994" cy="2753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Spring</a:t>
            </a:r>
            <a:r>
              <a:rPr lang="fr-CA" dirty="0" smtClean="0">
                <a:solidFill>
                  <a:schemeClr val="bg1"/>
                </a:solidFill>
              </a:rPr>
              <a:t> LDAP?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LDAP is a Java library for simplifying LDAP operations.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LDAP provides: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transaction support, a pooling library, an Object-Directory Mapping (ODM) framework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an LDIF parsing library with Spring Batch integration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works with Spring Framework 2.0.x, 2.5.x as well as 3.0.x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based on the pattern of Spring's </a:t>
            </a:r>
            <a:r>
              <a:rPr lang="en-US" sz="1200" dirty="0" err="1" smtClean="0">
                <a:solidFill>
                  <a:srgbClr val="3C5790"/>
                </a:solidFill>
              </a:rPr>
              <a:t>JdbcTemplate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Object Directory Mapping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505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LDAP provides an Object-Directory Mapping (ODM) framework that bridges the gap between the object and directory models.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ODM is similar to Object-Relational Mapping (ORM).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LDAP ODM features: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caching of LDAP entries.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ODM metadata is stored via class-level annotations.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need for XML configuration.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Loading of objects is done via DN lookups.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OdmManager</a:t>
            </a:r>
            <a:r>
              <a:rPr lang="en-US" sz="1400" dirty="0" smtClean="0">
                <a:solidFill>
                  <a:srgbClr val="3C5790"/>
                </a:solidFill>
              </a:rPr>
              <a:t> provides generic search and CRUD operations; acts as a mediator and transforms data between LDAP entries and Java objects.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Ldap</a:t>
            </a:r>
            <a:r>
              <a:rPr lang="en-US" sz="1400" dirty="0" smtClean="0">
                <a:solidFill>
                  <a:srgbClr val="3C5790"/>
                </a:solidFill>
              </a:rPr>
              <a:t> annotations: @Entry, @Id, @Attribute, @</a:t>
            </a:r>
            <a:r>
              <a:rPr lang="en-US" sz="1400" dirty="0" err="1" smtClean="0">
                <a:solidFill>
                  <a:srgbClr val="3C5790"/>
                </a:solidFill>
              </a:rPr>
              <a:t>DnAttribute</a:t>
            </a:r>
            <a:r>
              <a:rPr lang="en-US" sz="1400" dirty="0" smtClean="0">
                <a:solidFill>
                  <a:srgbClr val="3C5790"/>
                </a:solidFill>
              </a:rPr>
              <a:t>, @Transient.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Object Directory Mapping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438400"/>
            <a:ext cx="6477000" cy="408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Spring LDAP ODM is available under the </a:t>
            </a:r>
            <a:r>
              <a:rPr lang="en-US" sz="1400" dirty="0" err="1" smtClean="0">
                <a:solidFill>
                  <a:srgbClr val="3C5790"/>
                </a:solidFill>
              </a:rPr>
              <a:t>org.springframework.ldap.odm</a:t>
            </a:r>
            <a:r>
              <a:rPr lang="en-US" sz="1400" dirty="0" smtClean="0">
                <a:solidFill>
                  <a:srgbClr val="3C5790"/>
                </a:solidFill>
              </a:rPr>
              <a:t> package and its </a:t>
            </a:r>
            <a:r>
              <a:rPr lang="en-US" sz="1400" dirty="0" err="1" smtClean="0">
                <a:solidFill>
                  <a:srgbClr val="3C5790"/>
                </a:solidFill>
              </a:rPr>
              <a:t>subpackages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Transactions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90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Transactions ACID properties: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atomicity</a:t>
            </a:r>
            <a:r>
              <a:rPr lang="en-US" sz="1200" dirty="0" smtClean="0">
                <a:solidFill>
                  <a:srgbClr val="3C5790"/>
                </a:solidFill>
              </a:rPr>
              <a:t>: transaction executes completely.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consistency</a:t>
            </a:r>
            <a:r>
              <a:rPr lang="en-US" sz="1200" dirty="0" smtClean="0">
                <a:solidFill>
                  <a:srgbClr val="3C5790"/>
                </a:solidFill>
              </a:rPr>
              <a:t>: transaction leaves the system in a consistent state after its completion.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isolation</a:t>
            </a:r>
            <a:r>
              <a:rPr lang="en-US" sz="1200" dirty="0" smtClean="0">
                <a:solidFill>
                  <a:srgbClr val="3C5790"/>
                </a:solidFill>
              </a:rPr>
              <a:t>: transaction executes independent of other parallel transactions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durability</a:t>
            </a:r>
            <a:r>
              <a:rPr lang="en-US" sz="1200" dirty="0" smtClean="0">
                <a:solidFill>
                  <a:srgbClr val="3C5790"/>
                </a:solidFill>
              </a:rPr>
              <a:t>: results of a committed transaction never get lost due to a failure.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Trransactions</a:t>
            </a:r>
            <a:r>
              <a:rPr lang="en-US" sz="1400" dirty="0" smtClean="0">
                <a:solidFill>
                  <a:srgbClr val="3C5790"/>
                </a:solidFill>
              </a:rPr>
              <a:t> are not part of the LDAP specification.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Servers such as IBM Tivoli Directory Server and </a:t>
            </a:r>
            <a:r>
              <a:rPr lang="en-US" sz="1400" dirty="0" err="1" smtClean="0">
                <a:solidFill>
                  <a:srgbClr val="3C5790"/>
                </a:solidFill>
              </a:rPr>
              <a:t>ApacheDS</a:t>
            </a:r>
            <a:r>
              <a:rPr lang="en-US" sz="1400" dirty="0" smtClean="0">
                <a:solidFill>
                  <a:srgbClr val="3C5790"/>
                </a:solidFill>
              </a:rPr>
              <a:t> provide transaction support.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RFC </a:t>
            </a:r>
            <a:r>
              <a:rPr lang="en-US" sz="1400" b="1" dirty="0" smtClean="0">
                <a:solidFill>
                  <a:srgbClr val="3C5790"/>
                </a:solidFill>
              </a:rPr>
              <a:t>5805</a:t>
            </a:r>
            <a:r>
              <a:rPr lang="en-US" sz="1400" dirty="0" smtClean="0">
                <a:solidFill>
                  <a:srgbClr val="3C5790"/>
                </a:solidFill>
              </a:rPr>
              <a:t> attempts to standardize transactions in LDAP and is currently in experimental state.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Sample LDAP controls: 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the Begin transaction (OID 1.3.18.0.2.12.5)  extended control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end transaction (OID 1.3.18.0.2.12.6) extended control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724400"/>
            <a:ext cx="6553200" cy="1897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Connection Pool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86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Without connection pooling, each request to LDAP directory causes a new connection to be created and then released when the connection is no longer required.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Creating a new connection is resource-intensive and this overhead can have adverse effects on performance.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With connection pooling, connections are stored in pool after they are created and are recycled for subsequent client requests.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Connections in a pool can be in following states: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 </a:t>
            </a:r>
            <a:r>
              <a:rPr lang="en-US" sz="1200" b="1" dirty="0" smtClean="0">
                <a:solidFill>
                  <a:srgbClr val="3C5790"/>
                </a:solidFill>
              </a:rPr>
              <a:t>Use</a:t>
            </a:r>
            <a:r>
              <a:rPr lang="en-US" sz="1200" dirty="0" smtClean="0">
                <a:solidFill>
                  <a:srgbClr val="3C5790"/>
                </a:solidFill>
              </a:rPr>
              <a:t>: The connection is open and currently in use.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Idle</a:t>
            </a:r>
            <a:r>
              <a:rPr lang="en-US" sz="1200" dirty="0" smtClean="0">
                <a:solidFill>
                  <a:srgbClr val="3C5790"/>
                </a:solidFill>
              </a:rPr>
              <a:t>: The connection is open and available for reuse.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Closed</a:t>
            </a:r>
            <a:r>
              <a:rPr lang="en-US" sz="1200" dirty="0" smtClean="0">
                <a:solidFill>
                  <a:srgbClr val="3C5790"/>
                </a:solidFill>
              </a:rPr>
              <a:t>: The connection is no longer available for use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800600"/>
            <a:ext cx="7848600" cy="115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</a:t>
            </a:r>
            <a:r>
              <a:rPr lang="en-US" sz="3200" smtClean="0">
                <a:solidFill>
                  <a:schemeClr val="bg1"/>
                </a:solidFill>
              </a:rPr>
              <a:t>Connection Pool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819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JNDI provides basic support for connection pooling via the "</a:t>
            </a:r>
            <a:r>
              <a:rPr lang="en-US" sz="1400" b="1" dirty="0" err="1" smtClean="0">
                <a:solidFill>
                  <a:srgbClr val="3C5790"/>
                </a:solidFill>
              </a:rPr>
              <a:t>com.sun.jndi.ldap.connect.pool</a:t>
            </a:r>
            <a:r>
              <a:rPr lang="en-US" sz="1400" dirty="0" smtClean="0">
                <a:solidFill>
                  <a:srgbClr val="3C5790"/>
                </a:solidFill>
              </a:rPr>
              <a:t>" environment property.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Creating a directory context with this property set to true will indicate that connection pooling needs will be turned 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</a:t>
            </a:r>
            <a:r>
              <a:rPr lang="en-US" sz="1400" b="1" dirty="0" smtClean="0">
                <a:solidFill>
                  <a:srgbClr val="3C5790"/>
                </a:solidFill>
              </a:rPr>
              <a:t>close()</a:t>
            </a:r>
            <a:r>
              <a:rPr lang="en-US" sz="1400" dirty="0" smtClean="0">
                <a:solidFill>
                  <a:srgbClr val="3C5790"/>
                </a:solidFill>
              </a:rPr>
              <a:t> method from Context is called the connection is returned in the pool.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turn on the connection pool feature to </a:t>
            </a:r>
            <a:r>
              <a:rPr lang="en-US" sz="1400" b="1" dirty="0" err="1" smtClean="0">
                <a:solidFill>
                  <a:srgbClr val="3C5790"/>
                </a:solidFill>
              </a:rPr>
              <a:t>LdapContextSource</a:t>
            </a:r>
            <a:r>
              <a:rPr lang="en-US" sz="1400" dirty="0" smtClean="0">
                <a:solidFill>
                  <a:srgbClr val="3C5790"/>
                </a:solidFill>
              </a:rPr>
              <a:t> the </a:t>
            </a:r>
            <a:r>
              <a:rPr lang="en-US" sz="1400" b="1" dirty="0" smtClean="0">
                <a:solidFill>
                  <a:srgbClr val="3C5790"/>
                </a:solidFill>
              </a:rPr>
              <a:t>pooled</a:t>
            </a:r>
            <a:r>
              <a:rPr lang="en-US" sz="1400" dirty="0" smtClean="0">
                <a:solidFill>
                  <a:srgbClr val="3C5790"/>
                </a:solidFill>
              </a:rPr>
              <a:t> property needs to be set to </a:t>
            </a:r>
            <a:r>
              <a:rPr lang="en-US" sz="1400" dirty="0" smtClean="0">
                <a:solidFill>
                  <a:srgbClr val="3C5790"/>
                </a:solidFill>
              </a:rPr>
              <a:t>true; Spring </a:t>
            </a:r>
            <a:r>
              <a:rPr lang="en-US" sz="1400" dirty="0" smtClean="0">
                <a:solidFill>
                  <a:srgbClr val="3C5790"/>
                </a:solidFill>
              </a:rPr>
              <a:t>LDAP utilizes the Jakarta Commons Pool library for its underlying pooling implementation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Spring LDAP can validate pooled connections before they are used; </a:t>
            </a:r>
            <a:r>
              <a:rPr lang="en-US" sz="1400" b="1" dirty="0" err="1" smtClean="0">
                <a:solidFill>
                  <a:srgbClr val="3C5790"/>
                </a:solidFill>
              </a:rPr>
              <a:t>DirContextValidator</a:t>
            </a:r>
            <a:r>
              <a:rPr lang="en-US" sz="1400" dirty="0" smtClean="0">
                <a:solidFill>
                  <a:srgbClr val="3C5790"/>
                </a:solidFill>
              </a:rPr>
              <a:t> needs to be implemented.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DefaultDirContextValidator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represents a </a:t>
            </a:r>
            <a:r>
              <a:rPr lang="en-US" sz="1400" dirty="0" smtClean="0">
                <a:solidFill>
                  <a:srgbClr val="3C5790"/>
                </a:solidFill>
              </a:rPr>
              <a:t>basic implementation of </a:t>
            </a:r>
            <a:r>
              <a:rPr lang="en-US" sz="1400" dirty="0" err="1" smtClean="0">
                <a:solidFill>
                  <a:srgbClr val="3C5790"/>
                </a:solidFill>
              </a:rPr>
              <a:t>DirContextValidator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Spring LDAP doesn’t replace the JNDI, but rather wraps it and extends it to simplify LDAP programming.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Easy to use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Documented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 be used in Spring xml application context</a:t>
            </a:r>
          </a:p>
          <a:p>
            <a:pPr lvl="1"/>
            <a:endParaRPr lang="en-US" sz="10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Apress</a:t>
            </a:r>
            <a:r>
              <a:rPr lang="en-US" sz="1600" dirty="0" smtClean="0">
                <a:solidFill>
                  <a:schemeClr val="bg1"/>
                </a:solidFill>
              </a:rPr>
              <a:t> – Practical Spring LDAP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LDAP </a:t>
            </a:r>
            <a:r>
              <a:rPr lang="fr-CA" dirty="0" err="1" smtClean="0">
                <a:solidFill>
                  <a:schemeClr val="bg1"/>
                </a:solidFill>
              </a:rPr>
              <a:t>Overview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72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Lightweight Directory Access Protocol (LDAP) provides a standard protocol model for communicating with a directory.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LDAP protocol is based on an earlier X.500 standard but is significantly simpler.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LDAP defines: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message protocol used by directory clients and directory servers.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information model determines the structure of information stored in the directory.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naming model defines how information is organized and identified in the directory.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Functional model defines the operations that can be performed on the directory.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Security model defines how to protect information from unauthorized access.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LDAP </a:t>
            </a:r>
            <a:r>
              <a:rPr lang="fr-CA" dirty="0" err="1" smtClean="0">
                <a:solidFill>
                  <a:schemeClr val="bg1"/>
                </a:solidFill>
              </a:rPr>
              <a:t>Overview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LDAP directory service model is based on entries.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LDAP, directory entries are arranged in a hierarchical tree-like structure.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entry is uniquely identified by a distinguished name.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distinguished name consists of a name that uniquely identifies the entry at that hierarchical level.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9238" y="3352800"/>
            <a:ext cx="5299151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LDAP </a:t>
            </a:r>
            <a:r>
              <a:rPr lang="fr-CA" dirty="0" err="1" smtClean="0">
                <a:solidFill>
                  <a:schemeClr val="bg1"/>
                </a:solidFill>
              </a:rPr>
              <a:t>Overview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Information Model defines: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basic unit of information stored in LDAP is referred to as an entry.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Each entry in an LDAP directory is made up of zero or more attributes.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Attributes are simply key value pairs that hold information about the object represented by the entry.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ObjectClass</a:t>
            </a:r>
            <a:r>
              <a:rPr lang="en-US" sz="1200" dirty="0" smtClean="0">
                <a:solidFill>
                  <a:srgbClr val="3C5790"/>
                </a:solidFill>
              </a:rPr>
              <a:t>: define which of the attributes are mandatory and which are optional.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733800"/>
            <a:ext cx="4191000" cy="195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LDAP </a:t>
            </a:r>
            <a:r>
              <a:rPr lang="fr-CA" dirty="0" err="1" smtClean="0">
                <a:solidFill>
                  <a:schemeClr val="bg1"/>
                </a:solidFill>
              </a:rPr>
              <a:t>Overview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Naming Model defines: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organization of the entries from the directory.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tree of entries is referred as directory information tree (DIT).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how to uniquely name and identify entries in a directory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Entries that share a common immediate parent are uniquely identified via their Relative Distinguished Name (RDN).</a:t>
            </a:r>
          </a:p>
          <a:p>
            <a:pPr>
              <a:buNone/>
            </a:pP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429000"/>
            <a:ext cx="6096000" cy="275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LDAP </a:t>
            </a:r>
            <a:r>
              <a:rPr lang="fr-CA" dirty="0" err="1" smtClean="0">
                <a:solidFill>
                  <a:schemeClr val="bg1"/>
                </a:solidFill>
              </a:rPr>
              <a:t>Overview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Functional Model defines: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access and modification operations that can be performed on the directory using LDAP protocol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operations fall in categories: query, update, and authentication.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update operations add, modify, delete, and rename directory entries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authentication operations are used for connecting and ending sessions between the client and LDAP server.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LDAP V3 introduced a framework for extending existing operations and adding new operations without changing the protocol itself.</a:t>
            </a:r>
          </a:p>
          <a:p>
            <a:pPr lvl="1"/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Security Model defines:</a:t>
            </a:r>
          </a:p>
          <a:p>
            <a:pPr marL="742950" lvl="2" indent="-342900"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-	a protection mechanism for LDAP directory information from unauthorized accesses.</a:t>
            </a:r>
          </a:p>
          <a:p>
            <a:pPr marL="742950" lvl="2" indent="-342900"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-	which clients can access which parts of the directory and what kinds of operations</a:t>
            </a:r>
          </a:p>
          <a:p>
            <a:pPr marL="742950" lvl="2" indent="-342900">
              <a:buNone/>
            </a:pPr>
            <a:r>
              <a:rPr lang="en-US" sz="1200" dirty="0" smtClean="0">
                <a:solidFill>
                  <a:srgbClr val="3C5790"/>
                </a:solidFill>
              </a:rPr>
              <a:t>-	The client must provide DN and password or an anonymous session is established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LDAP Vendors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1925320"/>
          <a:ext cx="56388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3876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Directory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Vendor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 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OpenLDAP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OpenLDAP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Oracle(formerly Sun)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Novell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OpenDj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ForgeRock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Oracle Directory Server Enterprise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Oracle(formerly Sun)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Internet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Oracle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Tivoli</a:t>
                      </a:r>
                      <a:r>
                        <a:rPr lang="en-US" baseline="0" dirty="0" smtClean="0"/>
                        <a:t>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7030</TotalTime>
  <Words>2164</Words>
  <Application>Microsoft Office PowerPoint</Application>
  <PresentationFormat>On-screen Show (4:3)</PresentationFormat>
  <Paragraphs>255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143</vt:lpstr>
      <vt:lpstr>Spring LDAP</vt:lpstr>
      <vt:lpstr>Contents</vt:lpstr>
      <vt:lpstr>What is Spring LDAP?</vt:lpstr>
      <vt:lpstr>LDAP Overview</vt:lpstr>
      <vt:lpstr>LDAP Overview (cont.)</vt:lpstr>
      <vt:lpstr>LDAP Overview (cont.)</vt:lpstr>
      <vt:lpstr>LDAP Overview (cont.)</vt:lpstr>
      <vt:lpstr>LDAP Overview (cont.)</vt:lpstr>
      <vt:lpstr>LDAP Vendors</vt:lpstr>
      <vt:lpstr>LDIF Format</vt:lpstr>
      <vt:lpstr>Java LDAP Support</vt:lpstr>
      <vt:lpstr>Java LDAP Support (cont.)</vt:lpstr>
      <vt:lpstr>Java LDAP Support (cont.)</vt:lpstr>
      <vt:lpstr>Spring LDAP</vt:lpstr>
      <vt:lpstr>Spring LDAP (cont.)</vt:lpstr>
      <vt:lpstr>Spring LDAP Test</vt:lpstr>
      <vt:lpstr>Spring LDAP Test (cont.)</vt:lpstr>
      <vt:lpstr>Advanced Spring LDAP</vt:lpstr>
      <vt:lpstr>Advanced Spring LDAP (cont.)</vt:lpstr>
      <vt:lpstr>Advanced Spring LDAP (cont.)</vt:lpstr>
      <vt:lpstr>Advanced Spring LDAP (cont.)</vt:lpstr>
      <vt:lpstr>LDAP Controls</vt:lpstr>
      <vt:lpstr>LDAP Controls (cont.)</vt:lpstr>
      <vt:lpstr>LDAP Controls (cont.)</vt:lpstr>
      <vt:lpstr>LDAP Controls (cont.)</vt:lpstr>
      <vt:lpstr>LDAP Controls (cont.)</vt:lpstr>
      <vt:lpstr>LDAP Controls (cont.)</vt:lpstr>
      <vt:lpstr>LDAP Controls (cont.)</vt:lpstr>
      <vt:lpstr>LDAP Controls (cont.)</vt:lpstr>
      <vt:lpstr>Object Directory Mapping</vt:lpstr>
      <vt:lpstr>Object Directory Mapping (cont.)</vt:lpstr>
      <vt:lpstr>LDAP Transactions</vt:lpstr>
      <vt:lpstr>LDAP Connection Pool</vt:lpstr>
      <vt:lpstr>LDAP Connection Pool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794</cp:revision>
  <dcterms:created xsi:type="dcterms:W3CDTF">2012-04-12T06:19:17Z</dcterms:created>
  <dcterms:modified xsi:type="dcterms:W3CDTF">2014-02-17T11:56:27Z</dcterms:modified>
</cp:coreProperties>
</file>