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75" r:id="rId8"/>
    <p:sldId id="276" r:id="rId9"/>
    <p:sldId id="278" r:id="rId10"/>
    <p:sldId id="263" r:id="rId11"/>
    <p:sldId id="266" r:id="rId12"/>
    <p:sldId id="265" r:id="rId13"/>
    <p:sldId id="267" r:id="rId14"/>
    <p:sldId id="269" r:id="rId15"/>
    <p:sldId id="268" r:id="rId16"/>
    <p:sldId id="270" r:id="rId17"/>
    <p:sldId id="272" r:id="rId18"/>
    <p:sldId id="273" r:id="rId19"/>
    <p:sldId id="259" r:id="rId20"/>
    <p:sldId id="260" r:id="rId2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829915"/>
          </a:xfrm>
        </p:spPr>
        <p:txBody>
          <a:bodyPr/>
          <a:lstStyle>
            <a:lvl1pPr>
              <a:defRPr>
                <a:solidFill>
                  <a:srgbClr val="2D7E08"/>
                </a:solidFill>
              </a:defRPr>
            </a:lvl1pPr>
          </a:lstStyle>
          <a:p>
            <a:r>
              <a:rPr lang="fr-CA" dirty="0" smtClean="0"/>
              <a:t>PRESENTATION  NAME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38885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2D7E0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1683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67744" y="205979"/>
            <a:ext cx="6419056" cy="857250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2D7E08"/>
                </a:solidFill>
              </a:rPr>
              <a:t>Click to edit Master title style</a:t>
            </a:r>
            <a:endParaRPr lang="fr-CA" dirty="0">
              <a:solidFill>
                <a:srgbClr val="2D7E08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67744" y="1200151"/>
            <a:ext cx="6419056" cy="3394472"/>
          </a:xfrm>
        </p:spPr>
        <p:txBody>
          <a:bodyPr/>
          <a:lstStyle/>
          <a:p>
            <a:pPr lvl="0"/>
            <a:r>
              <a:rPr lang="en-US" smtClean="0">
                <a:solidFill>
                  <a:srgbClr val="2D7E08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47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79662"/>
            <a:ext cx="8229600" cy="3168352"/>
          </a:xfrm>
        </p:spPr>
        <p:txBody>
          <a:bodyPr/>
          <a:lstStyle/>
          <a:p>
            <a:pPr lvl="0"/>
            <a:r>
              <a:rPr lang="en-US" smtClean="0">
                <a:solidFill>
                  <a:srgbClr val="2D7E08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022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11509"/>
            <a:ext cx="8229600" cy="864097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7613"/>
            <a:ext cx="8229600" cy="3384377"/>
          </a:xfrm>
        </p:spPr>
        <p:txBody>
          <a:bodyPr/>
          <a:lstStyle/>
          <a:p>
            <a:pPr lvl="0"/>
            <a:r>
              <a:rPr lang="en-US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560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7E08"/>
                </a:solidFill>
              </a:defRPr>
            </a:lvl1pPr>
          </a:lstStyle>
          <a:p>
            <a:fld id="{75FC63C8-39F2-4CAE-A8EE-321D228D8CC1}" type="datetimeFigureOut">
              <a:rPr lang="fr-CA" smtClean="0"/>
              <a:pPr/>
              <a:t>2015-01-05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7E08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D7E08"/>
                </a:solidFill>
              </a:defRPr>
            </a:lvl1pPr>
          </a:lstStyle>
          <a:p>
            <a:fld id="{3B62BD6C-2CC1-4324-9A2C-5EE737BD0A53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775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D7E0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2D7E08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2D7E0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2D7E0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2D7E0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2D7E0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51870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fr-CA" dirty="0" err="1" smtClean="0"/>
              <a:t>SpringROO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188346"/>
            <a:ext cx="3429000" cy="593204"/>
          </a:xfrm>
        </p:spPr>
        <p:txBody>
          <a:bodyPr/>
          <a:lstStyle/>
          <a:p>
            <a:pPr algn="r"/>
            <a:r>
              <a:rPr lang="fr-CA" dirty="0" smtClean="0"/>
              <a:t>Dima </a:t>
            </a:r>
            <a:r>
              <a:rPr lang="fr-CA" dirty="0" err="1" smtClean="0"/>
              <a:t>Ionut</a:t>
            </a:r>
            <a:r>
              <a:rPr lang="fr-CA" dirty="0" smtClean="0"/>
              <a:t> Daniel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760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Using</a:t>
            </a:r>
            <a:r>
              <a:rPr lang="fr-CA" dirty="0" smtClean="0">
                <a:solidFill>
                  <a:schemeClr val="bg1"/>
                </a:solidFill>
              </a:rPr>
              <a:t>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57350"/>
            <a:ext cx="8458200" cy="990600"/>
          </a:xfrm>
        </p:spPr>
        <p:txBody>
          <a:bodyPr>
            <a:normAutofit/>
          </a:bodyPr>
          <a:lstStyle/>
          <a:p>
            <a:r>
              <a:rPr lang="en-US" sz="1200" b="1" dirty="0" smtClean="0"/>
              <a:t>Java Persistence API (JPA)</a:t>
            </a:r>
            <a:r>
              <a:rPr lang="en-US" sz="1200" dirty="0" smtClean="0"/>
              <a:t> provides a standard API for persisting Java objects to a relational database. </a:t>
            </a:r>
          </a:p>
          <a:p>
            <a:r>
              <a:rPr lang="fr-CA" sz="1200" dirty="0" err="1" smtClean="0"/>
              <a:t>We</a:t>
            </a:r>
            <a:r>
              <a:rPr lang="fr-CA" sz="1200" dirty="0" smtClean="0"/>
              <a:t> </a:t>
            </a:r>
            <a:r>
              <a:rPr lang="fr-CA" sz="1200" dirty="0" err="1" smtClean="0"/>
              <a:t>can</a:t>
            </a:r>
            <a:r>
              <a:rPr lang="fr-CA" sz="1200" dirty="0" smtClean="0"/>
              <a:t> </a:t>
            </a:r>
            <a:r>
              <a:rPr lang="fr-CA" sz="1200" dirty="0" err="1" smtClean="0"/>
              <a:t>add</a:t>
            </a:r>
            <a:r>
              <a:rPr lang="fr-CA" sz="1200" dirty="0" smtClean="0"/>
              <a:t> the configuration files </a:t>
            </a:r>
            <a:r>
              <a:rPr lang="fr-CA" sz="1200" dirty="0" err="1" smtClean="0"/>
              <a:t>needed</a:t>
            </a:r>
            <a:r>
              <a:rPr lang="fr-CA" sz="1200" dirty="0" smtClean="0"/>
              <a:t> for </a:t>
            </a:r>
            <a:r>
              <a:rPr lang="fr-CA" sz="1200" dirty="0" err="1" smtClean="0"/>
              <a:t>having</a:t>
            </a:r>
            <a:r>
              <a:rPr lang="fr-CA" sz="1200" dirty="0" smtClean="0"/>
              <a:t> a </a:t>
            </a:r>
            <a:r>
              <a:rPr lang="fr-CA" sz="1200" dirty="0" err="1" smtClean="0"/>
              <a:t>persistence</a:t>
            </a:r>
            <a:r>
              <a:rPr lang="fr-CA" sz="1200" dirty="0" smtClean="0"/>
              <a:t> layer </a:t>
            </a:r>
            <a:r>
              <a:rPr lang="fr-CA" sz="1200" dirty="0" err="1" smtClean="0"/>
              <a:t>with</a:t>
            </a:r>
            <a:r>
              <a:rPr lang="fr-CA" sz="1200" dirty="0" smtClean="0"/>
              <a:t> one command: </a:t>
            </a:r>
            <a:r>
              <a:rPr lang="fr-CA" sz="1200" b="1" dirty="0" err="1" smtClean="0"/>
              <a:t>jpa</a:t>
            </a:r>
            <a:r>
              <a:rPr lang="fr-CA" sz="1200" b="1" dirty="0" smtClean="0"/>
              <a:t> setup</a:t>
            </a:r>
            <a:r>
              <a:rPr lang="fr-CA" sz="1200" dirty="0" smtClean="0"/>
              <a:t>. </a:t>
            </a:r>
            <a:r>
              <a:rPr lang="fr-CA" sz="1200" dirty="0" err="1" smtClean="0"/>
              <a:t>We</a:t>
            </a:r>
            <a:r>
              <a:rPr lang="fr-CA" sz="1200" dirty="0" smtClean="0"/>
              <a:t>  </a:t>
            </a:r>
            <a:r>
              <a:rPr lang="fr-CA" sz="1200" dirty="0" err="1" smtClean="0"/>
              <a:t>specify</a:t>
            </a:r>
            <a:r>
              <a:rPr lang="fr-CA" sz="1200" dirty="0" smtClean="0"/>
              <a:t> the </a:t>
            </a:r>
            <a:r>
              <a:rPr lang="fr-CA" sz="1200" dirty="0" err="1" smtClean="0"/>
              <a:t>persistence</a:t>
            </a:r>
            <a:r>
              <a:rPr lang="fr-CA" sz="1200" dirty="0" smtClean="0"/>
              <a:t> provider and the </a:t>
            </a:r>
            <a:r>
              <a:rPr lang="fr-CA" sz="1200" dirty="0" err="1" smtClean="0"/>
              <a:t>database</a:t>
            </a:r>
            <a:r>
              <a:rPr lang="fr-CA" sz="1200" dirty="0" smtClean="0"/>
              <a:t>. </a:t>
            </a:r>
            <a:r>
              <a:rPr lang="fr-CA" sz="1200" dirty="0" err="1" smtClean="0"/>
              <a:t>We</a:t>
            </a:r>
            <a:r>
              <a:rPr lang="fr-CA" sz="1200" dirty="0" smtClean="0"/>
              <a:t> </a:t>
            </a:r>
            <a:r>
              <a:rPr lang="fr-CA" sz="1200" dirty="0" err="1" smtClean="0"/>
              <a:t>can</a:t>
            </a:r>
            <a:r>
              <a:rPr lang="fr-CA" sz="1200" dirty="0" smtClean="0"/>
              <a:t> </a:t>
            </a:r>
            <a:r>
              <a:rPr lang="fr-CA" sz="1200" dirty="0" err="1" smtClean="0"/>
              <a:t>see</a:t>
            </a:r>
            <a:r>
              <a:rPr lang="fr-CA" sz="1200" dirty="0" smtClean="0"/>
              <a:t> in the </a:t>
            </a:r>
            <a:r>
              <a:rPr lang="fr-CA" sz="1200" dirty="0" err="1" smtClean="0"/>
              <a:t>shell</a:t>
            </a:r>
            <a:r>
              <a:rPr lang="fr-CA" sz="1200" dirty="0" smtClean="0"/>
              <a:t> the actions </a:t>
            </a:r>
            <a:r>
              <a:rPr lang="fr-CA" sz="1200" dirty="0" err="1" smtClean="0"/>
              <a:t>taken</a:t>
            </a:r>
            <a:r>
              <a:rPr lang="fr-CA" sz="1200" dirty="0" smtClean="0"/>
              <a:t> in the </a:t>
            </a:r>
            <a:r>
              <a:rPr lang="fr-CA" sz="1200" dirty="0" err="1" smtClean="0"/>
              <a:t>SpringRoo</a:t>
            </a:r>
            <a:r>
              <a:rPr lang="fr-CA" sz="1200" dirty="0" smtClean="0"/>
              <a:t> </a:t>
            </a:r>
            <a:r>
              <a:rPr lang="fr-CA" sz="1200" dirty="0" err="1" smtClean="0"/>
              <a:t>project</a:t>
            </a:r>
            <a:r>
              <a:rPr lang="fr-CA" sz="1200" dirty="0" smtClean="0"/>
              <a:t>.</a:t>
            </a:r>
            <a:endParaRPr lang="fr-CA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71750"/>
            <a:ext cx="8839200" cy="1050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228600" y="3790950"/>
            <a:ext cx="8534400" cy="1219200"/>
          </a:xfrm>
        </p:spPr>
        <p:txBody>
          <a:bodyPr>
            <a:normAutofit/>
          </a:bodyPr>
          <a:lstStyle/>
          <a:p>
            <a:r>
              <a:rPr lang="fr-CA" sz="1400" dirty="0" err="1" smtClean="0"/>
              <a:t>Usefull</a:t>
            </a:r>
            <a:r>
              <a:rPr lang="fr-CA" sz="1400" dirty="0" smtClean="0"/>
              <a:t> </a:t>
            </a:r>
            <a:r>
              <a:rPr lang="fr-CA" sz="1400" dirty="0" err="1" smtClean="0"/>
              <a:t>common</a:t>
            </a:r>
            <a:r>
              <a:rPr lang="fr-CA" sz="1400" dirty="0" smtClean="0"/>
              <a:t> </a:t>
            </a:r>
            <a:r>
              <a:rPr lang="fr-CA" sz="1400" dirty="0" err="1" smtClean="0"/>
              <a:t>SpringRoo</a:t>
            </a:r>
            <a:r>
              <a:rPr lang="fr-CA" sz="1400" dirty="0" smtClean="0"/>
              <a:t> </a:t>
            </a:r>
            <a:r>
              <a:rPr lang="fr-CA" sz="1400" dirty="0" err="1" smtClean="0"/>
              <a:t>commands</a:t>
            </a:r>
            <a:r>
              <a:rPr lang="fr-CA" sz="1400" dirty="0" smtClean="0"/>
              <a:t>:</a:t>
            </a:r>
          </a:p>
          <a:p>
            <a:pPr lvl="1"/>
            <a:r>
              <a:rPr lang="fr-CA" sz="1200" b="1" dirty="0" err="1" smtClean="0"/>
              <a:t>addon</a:t>
            </a:r>
            <a:r>
              <a:rPr lang="fr-CA" sz="1200" b="1" dirty="0" smtClean="0"/>
              <a:t> </a:t>
            </a:r>
            <a:r>
              <a:rPr lang="fr-CA" sz="1200" b="1" dirty="0" err="1" smtClean="0"/>
              <a:t>list</a:t>
            </a:r>
            <a:r>
              <a:rPr lang="fr-CA" sz="1200" b="1" dirty="0" smtClean="0"/>
              <a:t> </a:t>
            </a:r>
            <a:r>
              <a:rPr lang="fr-CA" sz="1200" dirty="0" smtClean="0">
                <a:sym typeface="Wingdings" pitchFamily="2" charset="2"/>
              </a:rPr>
              <a:t> </a:t>
            </a:r>
            <a:r>
              <a:rPr lang="fr-CA" sz="1200" dirty="0" err="1" smtClean="0">
                <a:sym typeface="Wingdings" pitchFamily="2" charset="2"/>
              </a:rPr>
              <a:t>lists</a:t>
            </a:r>
            <a:r>
              <a:rPr lang="fr-CA" sz="1200" dirty="0" smtClean="0">
                <a:sym typeface="Wingdings" pitchFamily="2" charset="2"/>
              </a:rPr>
              <a:t> all </a:t>
            </a:r>
            <a:r>
              <a:rPr lang="fr-CA" sz="1200" dirty="0" err="1" smtClean="0">
                <a:sym typeface="Wingdings" pitchFamily="2" charset="2"/>
              </a:rPr>
              <a:t>available</a:t>
            </a:r>
            <a:r>
              <a:rPr lang="fr-CA" sz="1200" dirty="0" smtClean="0">
                <a:sym typeface="Wingdings" pitchFamily="2" charset="2"/>
              </a:rPr>
              <a:t> </a:t>
            </a:r>
            <a:r>
              <a:rPr lang="fr-CA" sz="1200" dirty="0" err="1" smtClean="0">
                <a:sym typeface="Wingdings" pitchFamily="2" charset="2"/>
              </a:rPr>
              <a:t>Spring</a:t>
            </a:r>
            <a:r>
              <a:rPr lang="fr-CA" sz="1200" dirty="0" smtClean="0">
                <a:sym typeface="Wingdings" pitchFamily="2" charset="2"/>
              </a:rPr>
              <a:t> </a:t>
            </a:r>
            <a:r>
              <a:rPr lang="fr-CA" sz="1200" dirty="0" err="1" smtClean="0">
                <a:sym typeface="Wingdings" pitchFamily="2" charset="2"/>
              </a:rPr>
              <a:t>Roo</a:t>
            </a:r>
            <a:r>
              <a:rPr lang="fr-CA" sz="1200" dirty="0" smtClean="0">
                <a:sym typeface="Wingdings" pitchFamily="2" charset="2"/>
              </a:rPr>
              <a:t> </a:t>
            </a:r>
            <a:r>
              <a:rPr lang="fr-CA" sz="1200" dirty="0" err="1" smtClean="0">
                <a:sym typeface="Wingdings" pitchFamily="2" charset="2"/>
              </a:rPr>
              <a:t>Addons</a:t>
            </a:r>
            <a:endParaRPr lang="fr-CA" sz="1200" dirty="0" smtClean="0">
              <a:sym typeface="Wingdings" pitchFamily="2" charset="2"/>
            </a:endParaRPr>
          </a:p>
          <a:p>
            <a:pPr lvl="1"/>
            <a:r>
              <a:rPr lang="fr-CA" sz="1200" b="1" dirty="0" err="1" smtClean="0">
                <a:sym typeface="Wingdings" pitchFamily="2" charset="2"/>
              </a:rPr>
              <a:t>addon</a:t>
            </a:r>
            <a:r>
              <a:rPr lang="fr-CA" sz="1200" b="1" dirty="0" smtClean="0">
                <a:sym typeface="Wingdings" pitchFamily="2" charset="2"/>
              </a:rPr>
              <a:t> info id &lt;id&gt; </a:t>
            </a:r>
            <a:r>
              <a:rPr lang="fr-CA" sz="1200" dirty="0" smtClean="0">
                <a:sym typeface="Wingdings" pitchFamily="2" charset="2"/>
              </a:rPr>
              <a:t>informations about </a:t>
            </a:r>
            <a:r>
              <a:rPr lang="fr-CA" sz="1200" dirty="0" err="1" smtClean="0">
                <a:sym typeface="Wingdings" pitchFamily="2" charset="2"/>
              </a:rPr>
              <a:t>Spring</a:t>
            </a:r>
            <a:r>
              <a:rPr lang="fr-CA" sz="1200" dirty="0" smtClean="0">
                <a:sym typeface="Wingdings" pitchFamily="2" charset="2"/>
              </a:rPr>
              <a:t> </a:t>
            </a:r>
            <a:r>
              <a:rPr lang="fr-CA" sz="1200" dirty="0" err="1" smtClean="0">
                <a:sym typeface="Wingdings" pitchFamily="2" charset="2"/>
              </a:rPr>
              <a:t>Roo</a:t>
            </a:r>
            <a:r>
              <a:rPr lang="fr-CA" sz="1200" dirty="0" smtClean="0">
                <a:sym typeface="Wingdings" pitchFamily="2" charset="2"/>
              </a:rPr>
              <a:t> </a:t>
            </a:r>
            <a:r>
              <a:rPr lang="fr-CA" sz="1200" dirty="0" err="1" smtClean="0">
                <a:sym typeface="Wingdings" pitchFamily="2" charset="2"/>
              </a:rPr>
              <a:t>addon</a:t>
            </a:r>
            <a:r>
              <a:rPr lang="fr-CA" sz="1200" dirty="0" smtClean="0">
                <a:sym typeface="Wingdings" pitchFamily="2" charset="2"/>
              </a:rPr>
              <a:t> </a:t>
            </a:r>
            <a:r>
              <a:rPr lang="fr-CA" sz="1200" dirty="0" err="1" smtClean="0">
                <a:sym typeface="Wingdings" pitchFamily="2" charset="2"/>
              </a:rPr>
              <a:t>specified</a:t>
            </a:r>
            <a:r>
              <a:rPr lang="fr-CA" sz="1200" dirty="0" smtClean="0">
                <a:sym typeface="Wingdings" pitchFamily="2" charset="2"/>
              </a:rPr>
              <a:t> by id</a:t>
            </a:r>
          </a:p>
          <a:p>
            <a:pPr lvl="1"/>
            <a:r>
              <a:rPr lang="fr-CA" sz="1200" b="1" dirty="0" err="1" smtClean="0">
                <a:sym typeface="Wingdings" pitchFamily="2" charset="2"/>
              </a:rPr>
              <a:t>addon</a:t>
            </a:r>
            <a:r>
              <a:rPr lang="fr-CA" sz="1200" b="1" dirty="0" smtClean="0">
                <a:sym typeface="Wingdings" pitchFamily="2" charset="2"/>
              </a:rPr>
              <a:t> </a:t>
            </a:r>
            <a:r>
              <a:rPr lang="fr-CA" sz="1200" b="1" dirty="0" err="1" smtClean="0">
                <a:sym typeface="Wingdings" pitchFamily="2" charset="2"/>
              </a:rPr>
              <a:t>install</a:t>
            </a:r>
            <a:r>
              <a:rPr lang="fr-CA" sz="1200" b="1" dirty="0" smtClean="0">
                <a:sym typeface="Wingdings" pitchFamily="2" charset="2"/>
              </a:rPr>
              <a:t> id &lt;id&gt; </a:t>
            </a:r>
            <a:r>
              <a:rPr lang="fr-CA" sz="1200" dirty="0" smtClean="0">
                <a:sym typeface="Wingdings" pitchFamily="2" charset="2"/>
              </a:rPr>
              <a:t> </a:t>
            </a:r>
            <a:r>
              <a:rPr lang="fr-CA" sz="1200" dirty="0" err="1" smtClean="0">
                <a:sym typeface="Wingdings" pitchFamily="2" charset="2"/>
              </a:rPr>
              <a:t>install</a:t>
            </a:r>
            <a:r>
              <a:rPr lang="fr-CA" sz="1200" dirty="0" smtClean="0">
                <a:sym typeface="Wingdings" pitchFamily="2" charset="2"/>
              </a:rPr>
              <a:t> </a:t>
            </a:r>
            <a:r>
              <a:rPr lang="fr-CA" sz="1200" dirty="0" err="1" smtClean="0">
                <a:sym typeface="Wingdings" pitchFamily="2" charset="2"/>
              </a:rPr>
              <a:t>SpringRoo</a:t>
            </a:r>
            <a:r>
              <a:rPr lang="fr-CA" sz="1200" dirty="0" smtClean="0">
                <a:sym typeface="Wingdings" pitchFamily="2" charset="2"/>
              </a:rPr>
              <a:t> </a:t>
            </a:r>
            <a:r>
              <a:rPr lang="fr-CA" sz="1200" dirty="0" err="1" smtClean="0">
                <a:sym typeface="Wingdings" pitchFamily="2" charset="2"/>
              </a:rPr>
              <a:t>addon</a:t>
            </a:r>
            <a:endParaRPr lang="fr-CA" sz="1200" dirty="0" smtClean="0">
              <a:sym typeface="Wingdings" pitchFamily="2" charset="2"/>
            </a:endParaRPr>
          </a:p>
          <a:p>
            <a:pPr lvl="1"/>
            <a:endParaRPr lang="fr-CA" sz="1000" dirty="0" smtClean="0"/>
          </a:p>
          <a:p>
            <a:pPr lvl="1"/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Using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JPA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10200" y="1705942"/>
            <a:ext cx="3657600" cy="3151808"/>
          </a:xfrm>
        </p:spPr>
        <p:txBody>
          <a:bodyPr>
            <a:normAutofit/>
          </a:bodyPr>
          <a:lstStyle/>
          <a:p>
            <a:r>
              <a:rPr lang="fr-CA" sz="1400" dirty="0" err="1" smtClean="0"/>
              <a:t>After</a:t>
            </a:r>
            <a:r>
              <a:rPr lang="fr-CA" sz="1400" dirty="0" smtClean="0"/>
              <a:t> </a:t>
            </a:r>
            <a:r>
              <a:rPr lang="fr-CA" sz="1400" dirty="0" err="1" smtClean="0"/>
              <a:t>we</a:t>
            </a:r>
            <a:r>
              <a:rPr lang="fr-CA" sz="1400" dirty="0" smtClean="0"/>
              <a:t> </a:t>
            </a:r>
            <a:r>
              <a:rPr lang="fr-CA" sz="1400" dirty="0" err="1" smtClean="0"/>
              <a:t>add</a:t>
            </a:r>
            <a:r>
              <a:rPr lang="fr-CA" sz="1400" dirty="0" smtClean="0"/>
              <a:t> </a:t>
            </a:r>
            <a:r>
              <a:rPr lang="fr-CA" sz="1400" dirty="0" err="1" smtClean="0"/>
              <a:t>persistence</a:t>
            </a:r>
            <a:r>
              <a:rPr lang="fr-CA" sz="1400" dirty="0" smtClean="0"/>
              <a:t> information </a:t>
            </a:r>
            <a:r>
              <a:rPr lang="fr-CA" sz="1400" dirty="0" err="1" smtClean="0"/>
              <a:t>we</a:t>
            </a:r>
            <a:r>
              <a:rPr lang="fr-CA" sz="1400" dirty="0" smtClean="0"/>
              <a:t> </a:t>
            </a:r>
            <a:r>
              <a:rPr lang="fr-CA" sz="1400" dirty="0" err="1" smtClean="0"/>
              <a:t>can</a:t>
            </a:r>
            <a:r>
              <a:rPr lang="fr-CA" sz="1400" dirty="0" smtClean="0"/>
              <a:t> </a:t>
            </a:r>
            <a:r>
              <a:rPr lang="fr-CA" sz="1400" dirty="0" err="1" smtClean="0"/>
              <a:t>create</a:t>
            </a:r>
            <a:r>
              <a:rPr lang="fr-CA" sz="1400" dirty="0" smtClean="0"/>
              <a:t> JPA </a:t>
            </a:r>
            <a:r>
              <a:rPr lang="fr-CA" sz="1400" dirty="0" err="1" smtClean="0"/>
              <a:t>entities</a:t>
            </a:r>
            <a:r>
              <a:rPr lang="fr-CA" sz="1400" dirty="0" smtClean="0"/>
              <a:t> </a:t>
            </a:r>
            <a:r>
              <a:rPr lang="fr-CA" sz="1400" dirty="0" err="1" smtClean="0"/>
              <a:t>using</a:t>
            </a:r>
            <a:r>
              <a:rPr lang="fr-CA" sz="1400" dirty="0" smtClean="0"/>
              <a:t> the </a:t>
            </a:r>
            <a:r>
              <a:rPr lang="fr-CA" sz="1400" dirty="0" err="1" smtClean="0"/>
              <a:t>following</a:t>
            </a:r>
            <a:r>
              <a:rPr lang="fr-CA" sz="1400" dirty="0" smtClean="0"/>
              <a:t> command:  </a:t>
            </a:r>
            <a:r>
              <a:rPr lang="fr-CA" sz="1400" b="1" dirty="0" err="1" smtClean="0"/>
              <a:t>entity</a:t>
            </a:r>
            <a:r>
              <a:rPr lang="fr-CA" sz="1400" b="1" dirty="0" smtClean="0"/>
              <a:t> </a:t>
            </a:r>
            <a:r>
              <a:rPr lang="fr-CA" sz="1400" b="1" dirty="0" err="1" smtClean="0"/>
              <a:t>jpa</a:t>
            </a:r>
            <a:r>
              <a:rPr lang="fr-CA" sz="1400" dirty="0" smtClean="0"/>
              <a:t>. In the </a:t>
            </a:r>
            <a:r>
              <a:rPr lang="fr-CA" sz="1400" dirty="0" err="1" smtClean="0"/>
              <a:t>left</a:t>
            </a:r>
            <a:r>
              <a:rPr lang="fr-CA" sz="1400" dirty="0" smtClean="0"/>
              <a:t> </a:t>
            </a:r>
            <a:r>
              <a:rPr lang="fr-CA" sz="1400" dirty="0" err="1" smtClean="0"/>
              <a:t>example</a:t>
            </a:r>
            <a:r>
              <a:rPr lang="fr-CA" sz="1400" dirty="0" smtClean="0"/>
              <a:t> </a:t>
            </a:r>
            <a:r>
              <a:rPr lang="fr-CA" sz="1400" dirty="0" err="1" smtClean="0"/>
              <a:t>we</a:t>
            </a:r>
            <a:r>
              <a:rPr lang="fr-CA" sz="1400" dirty="0" smtClean="0"/>
              <a:t> </a:t>
            </a:r>
            <a:r>
              <a:rPr lang="fr-CA" sz="1400" dirty="0" err="1" smtClean="0"/>
              <a:t>create</a:t>
            </a:r>
            <a:r>
              <a:rPr lang="fr-CA" sz="1400" dirty="0" smtClean="0"/>
              <a:t> a Book </a:t>
            </a:r>
            <a:r>
              <a:rPr lang="fr-CA" sz="1400" dirty="0" err="1" smtClean="0"/>
              <a:t>entity</a:t>
            </a:r>
            <a:r>
              <a:rPr lang="fr-CA" sz="1400" dirty="0" smtClean="0"/>
              <a:t>. The </a:t>
            </a:r>
            <a:r>
              <a:rPr lang="fr-CA" sz="1400" b="1" dirty="0" smtClean="0"/>
              <a:t>~</a:t>
            </a:r>
            <a:r>
              <a:rPr lang="fr-CA" sz="1400" dirty="0" smtClean="0"/>
              <a:t> </a:t>
            </a:r>
            <a:r>
              <a:rPr lang="fr-CA" sz="1400" dirty="0" err="1" smtClean="0"/>
              <a:t>symbol</a:t>
            </a:r>
            <a:r>
              <a:rPr lang="fr-CA" sz="1400" dirty="0" smtClean="0"/>
              <a:t> </a:t>
            </a:r>
            <a:r>
              <a:rPr lang="fr-CA" sz="1400" dirty="0" err="1" smtClean="0"/>
              <a:t>represents</a:t>
            </a:r>
            <a:r>
              <a:rPr lang="fr-CA" sz="1400" dirty="0" smtClean="0"/>
              <a:t> the </a:t>
            </a:r>
            <a:r>
              <a:rPr lang="fr-CA" sz="1400" dirty="0" err="1" smtClean="0"/>
              <a:t>topLevelPackage</a:t>
            </a:r>
            <a:r>
              <a:rPr lang="fr-CA" sz="1400" dirty="0" smtClean="0"/>
              <a:t> location.</a:t>
            </a:r>
          </a:p>
          <a:p>
            <a:r>
              <a:rPr lang="fr-CA" sz="1400" dirty="0" err="1" smtClean="0"/>
              <a:t>After</a:t>
            </a:r>
            <a:r>
              <a:rPr lang="fr-CA" sz="1400" dirty="0" smtClean="0"/>
              <a:t> the </a:t>
            </a:r>
            <a:r>
              <a:rPr lang="fr-CA" sz="1400" dirty="0" err="1" smtClean="0"/>
              <a:t>entity</a:t>
            </a:r>
            <a:r>
              <a:rPr lang="fr-CA" sz="1400" dirty="0" smtClean="0"/>
              <a:t> </a:t>
            </a:r>
            <a:r>
              <a:rPr lang="fr-CA" sz="1400" dirty="0" err="1" smtClean="0"/>
              <a:t>is</a:t>
            </a:r>
            <a:r>
              <a:rPr lang="fr-CA" sz="1400" dirty="0" smtClean="0"/>
              <a:t> </a:t>
            </a:r>
            <a:r>
              <a:rPr lang="fr-CA" sz="1400" dirty="0" err="1" smtClean="0"/>
              <a:t>created</a:t>
            </a:r>
            <a:r>
              <a:rPr lang="fr-CA" sz="1400" dirty="0" smtClean="0"/>
              <a:t> the focus command prompt </a:t>
            </a:r>
            <a:r>
              <a:rPr lang="fr-CA" sz="1400" dirty="0" err="1" smtClean="0"/>
              <a:t>is</a:t>
            </a:r>
            <a:r>
              <a:rPr lang="fr-CA" sz="1400" dirty="0" smtClean="0"/>
              <a:t> on the </a:t>
            </a:r>
            <a:r>
              <a:rPr lang="fr-CA" sz="1400" dirty="0" err="1" smtClean="0"/>
              <a:t>model.Book</a:t>
            </a:r>
            <a:r>
              <a:rPr lang="fr-CA" sz="1400" dirty="0" smtClean="0"/>
              <a:t> </a:t>
            </a:r>
            <a:r>
              <a:rPr lang="fr-CA" sz="1400" dirty="0" err="1" smtClean="0"/>
              <a:t>entity</a:t>
            </a:r>
            <a:r>
              <a:rPr lang="fr-CA" sz="1400" dirty="0" smtClean="0"/>
              <a:t>. The command for </a:t>
            </a:r>
            <a:r>
              <a:rPr lang="fr-CA" sz="1400" dirty="0" err="1" smtClean="0"/>
              <a:t>adding</a:t>
            </a:r>
            <a:r>
              <a:rPr lang="fr-CA" sz="1400" dirty="0" smtClean="0"/>
              <a:t> </a:t>
            </a:r>
            <a:r>
              <a:rPr lang="fr-CA" sz="1400" dirty="0" err="1" smtClean="0"/>
              <a:t>fields</a:t>
            </a:r>
            <a:r>
              <a:rPr lang="fr-CA" sz="1400" dirty="0" smtClean="0"/>
              <a:t> </a:t>
            </a:r>
            <a:r>
              <a:rPr lang="fr-CA" sz="1400" dirty="0" err="1" smtClean="0"/>
              <a:t>is</a:t>
            </a:r>
            <a:r>
              <a:rPr lang="fr-CA" sz="1400" dirty="0" smtClean="0"/>
              <a:t> </a:t>
            </a:r>
            <a:r>
              <a:rPr lang="fr-CA" sz="1400" b="1" dirty="0" err="1" smtClean="0"/>
              <a:t>field</a:t>
            </a:r>
            <a:r>
              <a:rPr lang="fr-CA" sz="1400" dirty="0" smtClean="0"/>
              <a:t>.</a:t>
            </a:r>
          </a:p>
          <a:p>
            <a:r>
              <a:rPr lang="fr-CA" sz="1400" dirty="0" err="1" smtClean="0"/>
              <a:t>When</a:t>
            </a:r>
            <a:r>
              <a:rPr lang="fr-CA" sz="1400" dirty="0" smtClean="0"/>
              <a:t> </a:t>
            </a:r>
            <a:r>
              <a:rPr lang="fr-CA" sz="1400" dirty="0" err="1" smtClean="0"/>
              <a:t>creating</a:t>
            </a:r>
            <a:r>
              <a:rPr lang="fr-CA" sz="1400" dirty="0" smtClean="0"/>
              <a:t> multiple </a:t>
            </a:r>
            <a:r>
              <a:rPr lang="fr-CA" sz="1400" dirty="0" err="1" smtClean="0"/>
              <a:t>entities</a:t>
            </a:r>
            <a:r>
              <a:rPr lang="fr-CA" sz="1400" dirty="0" smtClean="0"/>
              <a:t> </a:t>
            </a:r>
            <a:r>
              <a:rPr lang="fr-CA" sz="1400" dirty="0" err="1" smtClean="0"/>
              <a:t>we</a:t>
            </a:r>
            <a:r>
              <a:rPr lang="fr-CA" sz="1400" dirty="0" smtClean="0"/>
              <a:t> </a:t>
            </a:r>
            <a:r>
              <a:rPr lang="fr-CA" sz="1400" dirty="0" err="1" smtClean="0"/>
              <a:t>can</a:t>
            </a:r>
            <a:r>
              <a:rPr lang="fr-CA" sz="1400" dirty="0" smtClean="0"/>
              <a:t> </a:t>
            </a:r>
            <a:r>
              <a:rPr lang="fr-CA" sz="1400" dirty="0" err="1" smtClean="0"/>
              <a:t>obtain</a:t>
            </a:r>
            <a:r>
              <a:rPr lang="fr-CA" sz="1400" dirty="0" smtClean="0"/>
              <a:t> the focus of the </a:t>
            </a:r>
            <a:r>
              <a:rPr lang="fr-CA" sz="1400" dirty="0" err="1" smtClean="0"/>
              <a:t>entity</a:t>
            </a:r>
            <a:r>
              <a:rPr lang="fr-CA" sz="1400" dirty="0" smtClean="0"/>
              <a:t> </a:t>
            </a:r>
            <a:r>
              <a:rPr lang="fr-CA" sz="1400" dirty="0" err="1" smtClean="0"/>
              <a:t>using</a:t>
            </a:r>
            <a:r>
              <a:rPr lang="fr-CA" sz="1400" dirty="0" smtClean="0"/>
              <a:t> the command: </a:t>
            </a:r>
            <a:r>
              <a:rPr lang="fr-CA" sz="1400" b="1" dirty="0" smtClean="0"/>
              <a:t>focus</a:t>
            </a:r>
            <a:r>
              <a:rPr lang="fr-CA" sz="1400" dirty="0" smtClean="0"/>
              <a:t> </a:t>
            </a:r>
            <a:r>
              <a:rPr lang="fr-CA" sz="1400" dirty="0" err="1" smtClean="0"/>
              <a:t>with</a:t>
            </a:r>
            <a:r>
              <a:rPr lang="fr-CA" sz="1400" dirty="0" smtClean="0"/>
              <a:t> the </a:t>
            </a:r>
            <a:r>
              <a:rPr lang="fr-CA" sz="1400" b="1" dirty="0" smtClean="0"/>
              <a:t>--class </a:t>
            </a:r>
            <a:r>
              <a:rPr lang="fr-CA" sz="1400" dirty="0" smtClean="0"/>
              <a:t>argument.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05011"/>
            <a:ext cx="4648200" cy="109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771775"/>
            <a:ext cx="210954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028950"/>
            <a:ext cx="2590800" cy="66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248150"/>
            <a:ext cx="3629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Using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JPA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91200" y="2114550"/>
            <a:ext cx="3200400" cy="2590800"/>
          </a:xfrm>
        </p:spPr>
        <p:txBody>
          <a:bodyPr>
            <a:normAutofit/>
          </a:bodyPr>
          <a:lstStyle/>
          <a:p>
            <a:r>
              <a:rPr lang="fr-CA" sz="1400" dirty="0" err="1" smtClean="0"/>
              <a:t>We</a:t>
            </a:r>
            <a:r>
              <a:rPr lang="fr-CA" sz="1400" dirty="0" smtClean="0"/>
              <a:t> </a:t>
            </a:r>
            <a:r>
              <a:rPr lang="fr-CA" sz="1400" dirty="0" err="1" smtClean="0"/>
              <a:t>can</a:t>
            </a:r>
            <a:r>
              <a:rPr lang="fr-CA" sz="1400" dirty="0" smtClean="0"/>
              <a:t> </a:t>
            </a:r>
            <a:r>
              <a:rPr lang="fr-CA" sz="1400" dirty="0" err="1" smtClean="0"/>
              <a:t>list</a:t>
            </a:r>
            <a:r>
              <a:rPr lang="fr-CA" sz="1400" dirty="0" smtClean="0"/>
              <a:t> or alter the </a:t>
            </a:r>
            <a:r>
              <a:rPr lang="fr-CA" sz="1400" dirty="0" err="1" smtClean="0"/>
              <a:t>database</a:t>
            </a:r>
            <a:r>
              <a:rPr lang="fr-CA" sz="1400" dirty="0" smtClean="0"/>
              <a:t> </a:t>
            </a:r>
            <a:r>
              <a:rPr lang="fr-CA" sz="1400" dirty="0" err="1" smtClean="0"/>
              <a:t>properties</a:t>
            </a:r>
            <a:r>
              <a:rPr lang="fr-CA" sz="1400" dirty="0" smtClean="0"/>
              <a:t> </a:t>
            </a:r>
            <a:r>
              <a:rPr lang="fr-CA" sz="1400" dirty="0" err="1" smtClean="0"/>
              <a:t>present</a:t>
            </a:r>
            <a:r>
              <a:rPr lang="fr-CA" sz="1400" dirty="0" smtClean="0"/>
              <a:t> in the </a:t>
            </a:r>
            <a:r>
              <a:rPr lang="fr-CA" sz="1400" dirty="0" err="1" smtClean="0"/>
              <a:t>project</a:t>
            </a:r>
            <a:r>
              <a:rPr lang="fr-CA" sz="1400" dirty="0" smtClean="0"/>
              <a:t>.</a:t>
            </a:r>
          </a:p>
          <a:p>
            <a:r>
              <a:rPr lang="fr-CA" sz="1400" dirty="0" smtClean="0"/>
              <a:t>To </a:t>
            </a:r>
            <a:r>
              <a:rPr lang="fr-CA" sz="1400" dirty="0" err="1" smtClean="0"/>
              <a:t>list</a:t>
            </a:r>
            <a:r>
              <a:rPr lang="fr-CA" sz="1400" dirty="0" smtClean="0"/>
              <a:t> the </a:t>
            </a:r>
            <a:r>
              <a:rPr lang="fr-CA" sz="1400" dirty="0" err="1" smtClean="0"/>
              <a:t>database</a:t>
            </a:r>
            <a:r>
              <a:rPr lang="fr-CA" sz="1400" dirty="0" smtClean="0"/>
              <a:t> </a:t>
            </a:r>
            <a:r>
              <a:rPr lang="fr-CA" sz="1400" dirty="0" err="1" smtClean="0"/>
              <a:t>properties</a:t>
            </a:r>
            <a:r>
              <a:rPr lang="fr-CA" sz="1400" dirty="0" smtClean="0"/>
              <a:t> </a:t>
            </a:r>
            <a:r>
              <a:rPr lang="fr-CA" sz="1400" dirty="0" err="1" smtClean="0"/>
              <a:t>we</a:t>
            </a:r>
            <a:r>
              <a:rPr lang="fr-CA" sz="1400" dirty="0" smtClean="0"/>
              <a:t> use the </a:t>
            </a:r>
            <a:r>
              <a:rPr lang="fr-CA" sz="1400" b="1" dirty="0" err="1" smtClean="0"/>
              <a:t>database</a:t>
            </a:r>
            <a:r>
              <a:rPr lang="fr-CA" sz="1400" b="1" dirty="0" smtClean="0"/>
              <a:t> </a:t>
            </a:r>
            <a:r>
              <a:rPr lang="fr-CA" sz="1400" b="1" dirty="0" err="1" smtClean="0"/>
              <a:t>properties</a:t>
            </a:r>
            <a:r>
              <a:rPr lang="fr-CA" sz="1400" b="1" dirty="0" smtClean="0"/>
              <a:t> </a:t>
            </a:r>
            <a:r>
              <a:rPr lang="fr-CA" sz="1400" b="1" dirty="0" err="1" smtClean="0"/>
              <a:t>list</a:t>
            </a:r>
            <a:r>
              <a:rPr lang="fr-CA" sz="1400" dirty="0" smtClean="0"/>
              <a:t> command.</a:t>
            </a:r>
          </a:p>
          <a:p>
            <a:r>
              <a:rPr lang="fr-CA" sz="1400" dirty="0" err="1" smtClean="0"/>
              <a:t>When</a:t>
            </a:r>
            <a:r>
              <a:rPr lang="fr-CA" sz="1400" dirty="0" smtClean="0"/>
              <a:t> </a:t>
            </a:r>
            <a:r>
              <a:rPr lang="fr-CA" sz="1400" dirty="0" err="1" smtClean="0"/>
              <a:t>adding</a:t>
            </a:r>
            <a:r>
              <a:rPr lang="fr-CA" sz="1400" dirty="0" smtClean="0"/>
              <a:t> or </a:t>
            </a:r>
            <a:r>
              <a:rPr lang="fr-CA" sz="1400" dirty="0" err="1" smtClean="0"/>
              <a:t>updating</a:t>
            </a:r>
            <a:r>
              <a:rPr lang="fr-CA" sz="1400" dirty="0" smtClean="0"/>
              <a:t> the </a:t>
            </a:r>
            <a:r>
              <a:rPr lang="fr-CA" sz="1400" dirty="0" err="1" smtClean="0"/>
              <a:t>database</a:t>
            </a:r>
            <a:r>
              <a:rPr lang="fr-CA" sz="1400" dirty="0" smtClean="0"/>
              <a:t> </a:t>
            </a:r>
            <a:r>
              <a:rPr lang="fr-CA" sz="1400" dirty="0" err="1" smtClean="0"/>
              <a:t>properties</a:t>
            </a:r>
            <a:r>
              <a:rPr lang="fr-CA" sz="1400" dirty="0" smtClean="0"/>
              <a:t> </a:t>
            </a:r>
            <a:r>
              <a:rPr lang="fr-CA" sz="1400" dirty="0" err="1" smtClean="0"/>
              <a:t>we</a:t>
            </a:r>
            <a:r>
              <a:rPr lang="fr-CA" sz="1400" dirty="0" smtClean="0"/>
              <a:t> use the </a:t>
            </a:r>
            <a:r>
              <a:rPr lang="fr-CA" sz="1400" dirty="0" err="1" smtClean="0"/>
              <a:t>database</a:t>
            </a:r>
            <a:r>
              <a:rPr lang="fr-CA" sz="1400" dirty="0" smtClean="0"/>
              <a:t> </a:t>
            </a:r>
            <a:r>
              <a:rPr lang="fr-CA" sz="1400" dirty="0" err="1" smtClean="0"/>
              <a:t>properties</a:t>
            </a:r>
            <a:r>
              <a:rPr lang="fr-CA" sz="1400" dirty="0" smtClean="0"/>
              <a:t> set command </a:t>
            </a:r>
            <a:r>
              <a:rPr lang="fr-CA" sz="1400" dirty="0" err="1" smtClean="0"/>
              <a:t>followed</a:t>
            </a:r>
            <a:r>
              <a:rPr lang="fr-CA" sz="1400" dirty="0" smtClean="0"/>
              <a:t> by the </a:t>
            </a:r>
            <a:r>
              <a:rPr lang="fr-CA" sz="1400" b="1" dirty="0" smtClean="0"/>
              <a:t>--</a:t>
            </a:r>
            <a:r>
              <a:rPr lang="fr-CA" sz="1400" b="1" dirty="0" err="1" smtClean="0"/>
              <a:t>key</a:t>
            </a:r>
            <a:r>
              <a:rPr lang="fr-CA" sz="1400" dirty="0" smtClean="0"/>
              <a:t> and </a:t>
            </a:r>
            <a:r>
              <a:rPr lang="fr-CA" sz="1400" b="1" dirty="0" smtClean="0"/>
              <a:t>--value</a:t>
            </a:r>
            <a:r>
              <a:rPr lang="fr-CA" sz="1400" dirty="0" smtClean="0"/>
              <a:t> arguments.</a:t>
            </a:r>
            <a:endParaRPr lang="fr-CA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85950"/>
            <a:ext cx="4495800" cy="78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87" y="3181350"/>
            <a:ext cx="5528113" cy="100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Using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82142"/>
            <a:ext cx="8229600" cy="86580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Spring MVC is a model-view-controller framework.</a:t>
            </a:r>
          </a:p>
          <a:p>
            <a:r>
              <a:rPr lang="en-US" sz="1400" dirty="0" smtClean="0"/>
              <a:t>Controller methods are expected to process the request, access a backend service, invoke business logic, etc.—and then set up model (your JPA entities) data that’s used to driven the generation of a view. </a:t>
            </a:r>
            <a:endParaRPr lang="fr-CA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681738"/>
            <a:ext cx="4648200" cy="232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Using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MVC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85950"/>
            <a:ext cx="8534400" cy="1143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It’s very easy to get started using Spring MVC with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. We create a Spring MVC simple structure using </a:t>
            </a:r>
            <a:r>
              <a:rPr lang="en-US" sz="1400" b="1" dirty="0" smtClean="0"/>
              <a:t>web </a:t>
            </a:r>
            <a:r>
              <a:rPr lang="en-US" sz="1400" b="1" dirty="0" err="1" smtClean="0"/>
              <a:t>mvc</a:t>
            </a:r>
            <a:r>
              <a:rPr lang="en-US" sz="1400" b="1" dirty="0" smtClean="0"/>
              <a:t> setup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It’s very easy to create a Controller that manipulates JPA entities. The </a:t>
            </a:r>
            <a:r>
              <a:rPr lang="en-US" sz="1400" b="1" dirty="0" smtClean="0"/>
              <a:t>controller</a:t>
            </a:r>
            <a:r>
              <a:rPr lang="en-US" sz="1400" dirty="0" smtClean="0"/>
              <a:t> command will generate the web artifacts and will upgrade the project to a Web nature.</a:t>
            </a:r>
          </a:p>
          <a:p>
            <a:endParaRPr lang="fr-CA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105150"/>
            <a:ext cx="899284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Using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MVC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2200" y="1885950"/>
            <a:ext cx="6705600" cy="191906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generates the layout of the web application.</a:t>
            </a:r>
          </a:p>
          <a:p>
            <a:r>
              <a:rPr lang="en-US" sz="1400" dirty="0" smtClean="0"/>
              <a:t>WEB-INF/i18n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internationalized messages for the application.</a:t>
            </a:r>
          </a:p>
          <a:p>
            <a:r>
              <a:rPr lang="en-US" sz="1400" dirty="0" smtClean="0"/>
              <a:t>WEB-INF/layouts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Apache Tiles layout definitions.</a:t>
            </a:r>
          </a:p>
          <a:p>
            <a:r>
              <a:rPr lang="en-US" sz="1400" dirty="0" smtClean="0"/>
              <a:t>WEB-INF/spring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Spring configuration files.</a:t>
            </a:r>
          </a:p>
          <a:p>
            <a:r>
              <a:rPr lang="en-US" sz="1400" dirty="0" smtClean="0"/>
              <a:t>WEB-INF/views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common fragments used across all pages: headers, footers, sidebars, etc.</a:t>
            </a:r>
          </a:p>
          <a:p>
            <a:endParaRPr lang="fr-CA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81175"/>
            <a:ext cx="20193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Using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Web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81150"/>
            <a:ext cx="8915400" cy="762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It’s very easy to get started using Spring Web Flow with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. We create a Spring Web Flow simple structure using </a:t>
            </a:r>
            <a:r>
              <a:rPr lang="en-US" sz="1400" b="1" dirty="0" smtClean="0"/>
              <a:t>web flow</a:t>
            </a:r>
            <a:r>
              <a:rPr lang="en-US" sz="1400" dirty="0" smtClean="0"/>
              <a:t>.</a:t>
            </a:r>
          </a:p>
          <a:p>
            <a:endParaRPr lang="fr-CA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589" y="2419350"/>
            <a:ext cx="646492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 </a:t>
            </a:r>
            <a:r>
              <a:rPr lang="fr-CA" dirty="0" err="1" smtClean="0">
                <a:solidFill>
                  <a:schemeClr val="bg1"/>
                </a:solidFill>
              </a:rPr>
              <a:t>Topics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81150"/>
            <a:ext cx="8915400" cy="1676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comes with the Log4j dependency already enabled. With the logging command(</a:t>
            </a:r>
            <a:r>
              <a:rPr lang="en-US" sz="1400" b="1" dirty="0" smtClean="0"/>
              <a:t>logging setup --level INFO</a:t>
            </a:r>
            <a:r>
              <a:rPr lang="en-US" sz="1400" dirty="0" smtClean="0"/>
              <a:t>) we can install a Log4j configuration file: log4j.properties.</a:t>
            </a:r>
          </a:p>
          <a:p>
            <a:r>
              <a:rPr lang="en-US" sz="1400" dirty="0" smtClean="0"/>
              <a:t>Spring Security is widely considered the most powerful security framework. 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provides a way to get the basics taken care of, quickly. We must have configured a Spring MVC application, otherwise the security commands will not be available on the shell.</a:t>
            </a:r>
          </a:p>
          <a:p>
            <a:r>
              <a:rPr lang="en-US" sz="1400" dirty="0" smtClean="0"/>
              <a:t>To get started with Spring Security we executed the following command: </a:t>
            </a:r>
            <a:r>
              <a:rPr lang="en-US" sz="1400" b="1" dirty="0" smtClean="0"/>
              <a:t>security setup</a:t>
            </a:r>
            <a:r>
              <a:rPr lang="en-US" sz="1400" dirty="0" smtClean="0"/>
              <a:t>.</a:t>
            </a:r>
          </a:p>
          <a:p>
            <a:endParaRPr lang="fr-CA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09950"/>
            <a:ext cx="8686800" cy="106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SpringRoo</a:t>
            </a:r>
            <a:r>
              <a:rPr lang="fr-CA" dirty="0" smtClean="0">
                <a:solidFill>
                  <a:schemeClr val="bg1"/>
                </a:solidFill>
              </a:rPr>
              <a:t>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581150"/>
            <a:ext cx="8915400" cy="3429000"/>
          </a:xfrm>
        </p:spPr>
        <p:txBody>
          <a:bodyPr>
            <a:normAutofit/>
          </a:bodyPr>
          <a:lstStyle/>
          <a:p>
            <a:r>
              <a:rPr lang="fr-CA" sz="1400" dirty="0" err="1" smtClean="0"/>
              <a:t>Spring</a:t>
            </a:r>
            <a:r>
              <a:rPr lang="fr-CA" sz="1400" dirty="0" smtClean="0"/>
              <a:t> </a:t>
            </a:r>
            <a:r>
              <a:rPr lang="fr-CA" sz="1400" dirty="0" err="1" smtClean="0"/>
              <a:t>Roo</a:t>
            </a:r>
            <a:r>
              <a:rPr lang="fr-CA" sz="1400" dirty="0" smtClean="0"/>
              <a:t> has annotations as </a:t>
            </a:r>
            <a:r>
              <a:rPr lang="fr-CA" sz="1400" dirty="0" err="1" smtClean="0"/>
              <a:t>internal</a:t>
            </a:r>
            <a:r>
              <a:rPr lang="fr-CA" sz="1400" dirty="0" smtClean="0"/>
              <a:t> </a:t>
            </a:r>
            <a:r>
              <a:rPr lang="fr-CA" sz="1400" dirty="0" err="1" smtClean="0"/>
              <a:t>metadata</a:t>
            </a:r>
            <a:r>
              <a:rPr lang="fr-CA" sz="1400" dirty="0" smtClean="0"/>
              <a:t> </a:t>
            </a:r>
            <a:r>
              <a:rPr lang="fr-CA" sz="1400" dirty="0" err="1" smtClean="0"/>
              <a:t>needed</a:t>
            </a:r>
            <a:r>
              <a:rPr lang="fr-CA" sz="1400" dirty="0" smtClean="0"/>
              <a:t> for </a:t>
            </a:r>
            <a:r>
              <a:rPr lang="fr-CA" sz="1400" dirty="0" err="1" smtClean="0"/>
              <a:t>Spring</a:t>
            </a:r>
            <a:r>
              <a:rPr lang="fr-CA" sz="1400" dirty="0" smtClean="0"/>
              <a:t> </a:t>
            </a:r>
            <a:r>
              <a:rPr lang="fr-CA" sz="1400" dirty="0" err="1" smtClean="0"/>
              <a:t>Roo</a:t>
            </a:r>
            <a:r>
              <a:rPr lang="fr-CA" sz="1400" dirty="0" smtClean="0"/>
              <a:t>. Common annotations:</a:t>
            </a:r>
          </a:p>
          <a:p>
            <a:r>
              <a:rPr lang="fr-CA" sz="1400" b="1" dirty="0" smtClean="0"/>
              <a:t>@</a:t>
            </a:r>
            <a:r>
              <a:rPr lang="fr-CA" sz="1400" b="1" dirty="0" err="1" smtClean="0"/>
              <a:t>RooJavaBean</a:t>
            </a:r>
            <a:r>
              <a:rPr lang="fr-CA" sz="1400" b="1" dirty="0" smtClean="0"/>
              <a:t> </a:t>
            </a:r>
            <a:r>
              <a:rPr lang="fr-CA" sz="1400" dirty="0" smtClean="0">
                <a:sym typeface="Wingdings" pitchFamily="2" charset="2"/>
              </a:rPr>
              <a:t> </a:t>
            </a:r>
            <a:r>
              <a:rPr lang="fr-CA" sz="1400" dirty="0" err="1" smtClean="0">
                <a:sym typeface="Wingdings" pitchFamily="2" charset="2"/>
              </a:rPr>
              <a:t>indicator</a:t>
            </a:r>
            <a:r>
              <a:rPr lang="fr-CA" sz="1400" dirty="0" smtClean="0">
                <a:sym typeface="Wingdings" pitchFamily="2" charset="2"/>
              </a:rPr>
              <a:t> for </a:t>
            </a:r>
            <a:r>
              <a:rPr lang="fr-CA" sz="1400" dirty="0" err="1" smtClean="0">
                <a:sym typeface="Wingdings" pitchFamily="2" charset="2"/>
              </a:rPr>
              <a:t>creating</a:t>
            </a:r>
            <a:r>
              <a:rPr lang="fr-CA" sz="1400" dirty="0" smtClean="0">
                <a:sym typeface="Wingdings" pitchFamily="2" charset="2"/>
              </a:rPr>
              <a:t> setter/getter for </a:t>
            </a:r>
            <a:r>
              <a:rPr lang="fr-CA" sz="1400" dirty="0" err="1" smtClean="0">
                <a:sym typeface="Wingdings" pitchFamily="2" charset="2"/>
              </a:rPr>
              <a:t>fields</a:t>
            </a:r>
            <a:r>
              <a:rPr lang="fr-CA" sz="1400" dirty="0" smtClean="0">
                <a:sym typeface="Wingdings" pitchFamily="2" charset="2"/>
              </a:rPr>
              <a:t>.</a:t>
            </a:r>
          </a:p>
          <a:p>
            <a:r>
              <a:rPr lang="fr-CA" sz="1400" b="1" dirty="0" smtClean="0">
                <a:sym typeface="Wingdings" pitchFamily="2" charset="2"/>
              </a:rPr>
              <a:t>@</a:t>
            </a:r>
            <a:r>
              <a:rPr lang="fr-CA" sz="1400" b="1" dirty="0" err="1" smtClean="0">
                <a:sym typeface="Wingdings" pitchFamily="2" charset="2"/>
              </a:rPr>
              <a:t>RooToString</a:t>
            </a:r>
            <a:r>
              <a:rPr lang="fr-CA" sz="1400" b="1" dirty="0" smtClean="0">
                <a:sym typeface="Wingdings" pitchFamily="2" charset="2"/>
              </a:rPr>
              <a:t> </a:t>
            </a:r>
            <a:r>
              <a:rPr lang="fr-CA" sz="1400" dirty="0" smtClean="0">
                <a:sym typeface="Wingdings" pitchFamily="2" charset="2"/>
              </a:rPr>
              <a:t> </a:t>
            </a:r>
            <a:r>
              <a:rPr lang="fr-CA" sz="1400" dirty="0" err="1" smtClean="0">
                <a:sym typeface="Wingdings" pitchFamily="2" charset="2"/>
              </a:rPr>
              <a:t>used</a:t>
            </a:r>
            <a:r>
              <a:rPr lang="fr-CA" sz="1400" dirty="0" smtClean="0">
                <a:sym typeface="Wingdings" pitchFamily="2" charset="2"/>
              </a:rPr>
              <a:t> for </a:t>
            </a:r>
            <a:r>
              <a:rPr lang="fr-CA" sz="1400" dirty="0" err="1" smtClean="0">
                <a:sym typeface="Wingdings" pitchFamily="2" charset="2"/>
              </a:rPr>
              <a:t>generating</a:t>
            </a:r>
            <a:r>
              <a:rPr lang="fr-CA" sz="1400" dirty="0" smtClean="0">
                <a:sym typeface="Wingdings" pitchFamily="2" charset="2"/>
              </a:rPr>
              <a:t> aspects </a:t>
            </a:r>
            <a:r>
              <a:rPr lang="fr-CA" sz="1400" dirty="0" err="1" smtClean="0">
                <a:sym typeface="Wingdings" pitchFamily="2" charset="2"/>
              </a:rPr>
              <a:t>with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b="1" dirty="0" err="1" smtClean="0">
                <a:sym typeface="Wingdings" pitchFamily="2" charset="2"/>
              </a:rPr>
              <a:t>toString</a:t>
            </a:r>
            <a:r>
              <a:rPr lang="fr-CA" sz="1400" b="1" dirty="0" smtClean="0">
                <a:sym typeface="Wingdings" pitchFamily="2" charset="2"/>
              </a:rPr>
              <a:t>()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method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implemented</a:t>
            </a:r>
            <a:r>
              <a:rPr lang="fr-CA" sz="1400" dirty="0" smtClean="0">
                <a:sym typeface="Wingdings" pitchFamily="2" charset="2"/>
              </a:rPr>
              <a:t>.  Can </a:t>
            </a:r>
            <a:r>
              <a:rPr lang="fr-CA" sz="1400" dirty="0" err="1" smtClean="0">
                <a:sym typeface="Wingdings" pitchFamily="2" charset="2"/>
              </a:rPr>
              <a:t>be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used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with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excludeFields</a:t>
            </a:r>
            <a:r>
              <a:rPr lang="fr-CA" sz="1400" dirty="0" smtClean="0">
                <a:sym typeface="Wingdings" pitchFamily="2" charset="2"/>
              </a:rPr>
              <a:t> and </a:t>
            </a:r>
            <a:r>
              <a:rPr lang="fr-CA" sz="1400" dirty="0" err="1" smtClean="0">
                <a:sym typeface="Wingdings" pitchFamily="2" charset="2"/>
              </a:rPr>
              <a:t>toStringMethod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elements</a:t>
            </a:r>
            <a:r>
              <a:rPr lang="fr-CA" sz="1400" dirty="0" smtClean="0">
                <a:sym typeface="Wingdings" pitchFamily="2" charset="2"/>
              </a:rPr>
              <a:t> for </a:t>
            </a:r>
            <a:r>
              <a:rPr lang="fr-CA" sz="1400" dirty="0" err="1" smtClean="0">
                <a:sym typeface="Wingdings" pitchFamily="2" charset="2"/>
              </a:rPr>
              <a:t>customization</a:t>
            </a:r>
            <a:r>
              <a:rPr lang="fr-CA" sz="1400" dirty="0" smtClean="0">
                <a:sym typeface="Wingdings" pitchFamily="2" charset="2"/>
              </a:rPr>
              <a:t>.</a:t>
            </a:r>
          </a:p>
          <a:p>
            <a:r>
              <a:rPr lang="fr-CA" sz="1400" b="1" dirty="0" smtClean="0">
                <a:sym typeface="Wingdings" pitchFamily="2" charset="2"/>
              </a:rPr>
              <a:t>@</a:t>
            </a:r>
            <a:r>
              <a:rPr lang="fr-CA" sz="1400" b="1" dirty="0" err="1" smtClean="0">
                <a:sym typeface="Wingdings" pitchFamily="2" charset="2"/>
              </a:rPr>
              <a:t>RooEquals</a:t>
            </a:r>
            <a:r>
              <a:rPr lang="fr-CA" sz="1400" dirty="0" smtClean="0">
                <a:sym typeface="Wingdings" pitchFamily="2" charset="2"/>
              </a:rPr>
              <a:t>   </a:t>
            </a:r>
            <a:r>
              <a:rPr lang="fr-CA" sz="1400" dirty="0" err="1" smtClean="0">
                <a:sym typeface="Wingdings" pitchFamily="2" charset="2"/>
              </a:rPr>
              <a:t>indicator</a:t>
            </a:r>
            <a:r>
              <a:rPr lang="fr-CA" sz="1400" dirty="0" smtClean="0">
                <a:sym typeface="Wingdings" pitchFamily="2" charset="2"/>
              </a:rPr>
              <a:t> for </a:t>
            </a:r>
            <a:r>
              <a:rPr lang="fr-CA" sz="1400" dirty="0" err="1" smtClean="0">
                <a:sym typeface="Wingdings" pitchFamily="2" charset="2"/>
              </a:rPr>
              <a:t>creating</a:t>
            </a:r>
            <a:r>
              <a:rPr lang="fr-CA" sz="1400" dirty="0" smtClean="0">
                <a:sym typeface="Wingdings" pitchFamily="2" charset="2"/>
              </a:rPr>
              <a:t>  </a:t>
            </a:r>
            <a:r>
              <a:rPr lang="fr-CA" sz="1400" dirty="0" err="1" smtClean="0">
                <a:sym typeface="Wingdings" pitchFamily="2" charset="2"/>
              </a:rPr>
              <a:t>equals</a:t>
            </a:r>
            <a:r>
              <a:rPr lang="fr-CA" sz="1400" dirty="0" smtClean="0">
                <a:sym typeface="Wingdings" pitchFamily="2" charset="2"/>
              </a:rPr>
              <a:t>() and </a:t>
            </a:r>
            <a:r>
              <a:rPr lang="fr-CA" sz="1400" dirty="0" err="1" smtClean="0">
                <a:sym typeface="Wingdings" pitchFamily="2" charset="2"/>
              </a:rPr>
              <a:t>hashCode</a:t>
            </a:r>
            <a:r>
              <a:rPr lang="fr-CA" sz="1400" dirty="0" smtClean="0">
                <a:sym typeface="Wingdings" pitchFamily="2" charset="2"/>
              </a:rPr>
              <a:t>() </a:t>
            </a:r>
            <a:r>
              <a:rPr lang="fr-CA" sz="1400" dirty="0" err="1" smtClean="0">
                <a:sym typeface="Wingdings" pitchFamily="2" charset="2"/>
              </a:rPr>
              <a:t>methods</a:t>
            </a:r>
            <a:r>
              <a:rPr lang="fr-CA" sz="1400" dirty="0" smtClean="0">
                <a:sym typeface="Wingdings" pitchFamily="2" charset="2"/>
              </a:rPr>
              <a:t>.</a:t>
            </a:r>
          </a:p>
          <a:p>
            <a:r>
              <a:rPr lang="fr-CA" sz="1400" b="1" dirty="0" smtClean="0">
                <a:sym typeface="Wingdings" pitchFamily="2" charset="2"/>
              </a:rPr>
              <a:t>@</a:t>
            </a:r>
            <a:r>
              <a:rPr lang="fr-CA" sz="1400" b="1" dirty="0" err="1" smtClean="0">
                <a:sym typeface="Wingdings" pitchFamily="2" charset="2"/>
              </a:rPr>
              <a:t>RooSerializable</a:t>
            </a:r>
            <a:r>
              <a:rPr lang="fr-CA" sz="1400" dirty="0" smtClean="0">
                <a:sym typeface="Wingdings" pitchFamily="2" charset="2"/>
              </a:rPr>
              <a:t>  </a:t>
            </a:r>
            <a:r>
              <a:rPr lang="fr-CA" sz="1400" dirty="0" err="1" smtClean="0">
                <a:sym typeface="Wingdings" pitchFamily="2" charset="2"/>
              </a:rPr>
              <a:t>indicator</a:t>
            </a:r>
            <a:r>
              <a:rPr lang="fr-CA" sz="1400" dirty="0" smtClean="0">
                <a:sym typeface="Wingdings" pitchFamily="2" charset="2"/>
              </a:rPr>
              <a:t> ca o </a:t>
            </a:r>
            <a:r>
              <a:rPr lang="fr-CA" sz="1400" dirty="0" err="1" smtClean="0">
                <a:sym typeface="Wingdings" pitchFamily="2" charset="2"/>
              </a:rPr>
              <a:t>clasa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ar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trebui</a:t>
            </a:r>
            <a:r>
              <a:rPr lang="fr-CA" sz="1400" dirty="0" smtClean="0">
                <a:sym typeface="Wingdings" pitchFamily="2" charset="2"/>
              </a:rPr>
              <a:t> sa </a:t>
            </a:r>
            <a:r>
              <a:rPr lang="fr-CA" sz="1400" dirty="0" err="1" smtClean="0">
                <a:sym typeface="Wingdings" pitchFamily="2" charset="2"/>
              </a:rPr>
              <a:t>implementeze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interfata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Serializable</a:t>
            </a:r>
            <a:r>
              <a:rPr lang="fr-CA" sz="1400" dirty="0" smtClean="0">
                <a:sym typeface="Wingdings" pitchFamily="2" charset="2"/>
              </a:rPr>
              <a:t>.</a:t>
            </a:r>
          </a:p>
          <a:p>
            <a:r>
              <a:rPr lang="fr-CA" sz="1400" b="1" dirty="0" smtClean="0">
                <a:sym typeface="Wingdings" pitchFamily="2" charset="2"/>
              </a:rPr>
              <a:t>@</a:t>
            </a:r>
            <a:r>
              <a:rPr lang="fr-CA" sz="1400" b="1" dirty="0" err="1" smtClean="0">
                <a:sym typeface="Wingdings" pitchFamily="2" charset="2"/>
              </a:rPr>
              <a:t>RooJpaActiveRecord</a:t>
            </a:r>
            <a:r>
              <a:rPr lang="fr-CA" sz="1400" dirty="0" smtClean="0">
                <a:sym typeface="Wingdings" pitchFamily="2" charset="2"/>
              </a:rPr>
              <a:t>  </a:t>
            </a:r>
            <a:r>
              <a:rPr lang="fr-CA" sz="1400" dirty="0" err="1" smtClean="0">
                <a:sym typeface="Wingdings" pitchFamily="2" charset="2"/>
              </a:rPr>
              <a:t>used</a:t>
            </a:r>
            <a:r>
              <a:rPr lang="fr-CA" sz="1400" dirty="0" smtClean="0">
                <a:sym typeface="Wingdings" pitchFamily="2" charset="2"/>
              </a:rPr>
              <a:t> for persistent </a:t>
            </a:r>
            <a:r>
              <a:rPr lang="fr-CA" sz="1400" dirty="0" err="1" smtClean="0">
                <a:sym typeface="Wingdings" pitchFamily="2" charset="2"/>
              </a:rPr>
              <a:t>objects</a:t>
            </a:r>
            <a:r>
              <a:rPr lang="fr-CA" sz="1400" dirty="0" smtClean="0">
                <a:sym typeface="Wingdings" pitchFamily="2" charset="2"/>
              </a:rPr>
              <a:t> and </a:t>
            </a:r>
            <a:r>
              <a:rPr lang="fr-CA" sz="1400" dirty="0" err="1" smtClean="0">
                <a:sym typeface="Wingdings" pitchFamily="2" charset="2"/>
              </a:rPr>
              <a:t>provides</a:t>
            </a:r>
            <a:r>
              <a:rPr lang="fr-CA" sz="1400" dirty="0" smtClean="0">
                <a:sym typeface="Wingdings" pitchFamily="2" charset="2"/>
              </a:rPr>
              <a:t> an ID </a:t>
            </a:r>
            <a:r>
              <a:rPr lang="fr-CA" sz="1400" dirty="0" err="1" smtClean="0">
                <a:sym typeface="Wingdings" pitchFamily="2" charset="2"/>
              </a:rPr>
              <a:t>field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along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with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accessor</a:t>
            </a:r>
            <a:r>
              <a:rPr lang="fr-CA" sz="1400" dirty="0" smtClean="0">
                <a:sym typeface="Wingdings" pitchFamily="2" charset="2"/>
              </a:rPr>
              <a:t> and </a:t>
            </a:r>
            <a:r>
              <a:rPr lang="fr-CA" sz="1400" dirty="0" err="1" smtClean="0">
                <a:sym typeface="Wingdings" pitchFamily="2" charset="2"/>
              </a:rPr>
              <a:t>mutator</a:t>
            </a:r>
            <a:r>
              <a:rPr lang="fr-CA" sz="1400" dirty="0" smtClean="0">
                <a:sym typeface="Wingdings" pitchFamily="2" charset="2"/>
              </a:rPr>
              <a:t>. </a:t>
            </a:r>
          </a:p>
          <a:p>
            <a:r>
              <a:rPr lang="fr-CA" sz="1400" b="1" dirty="0" smtClean="0">
                <a:sym typeface="Wingdings" pitchFamily="2" charset="2"/>
              </a:rPr>
              <a:t>@</a:t>
            </a:r>
            <a:r>
              <a:rPr lang="fr-CA" sz="1400" b="1" dirty="0" err="1" smtClean="0">
                <a:sym typeface="Wingdings" pitchFamily="2" charset="2"/>
              </a:rPr>
              <a:t>RooJpaEntity</a:t>
            </a:r>
            <a:r>
              <a:rPr lang="fr-CA" sz="1400" dirty="0" smtClean="0">
                <a:sym typeface="Wingdings" pitchFamily="2" charset="2"/>
              </a:rPr>
              <a:t>  basic </a:t>
            </a:r>
            <a:r>
              <a:rPr lang="fr-CA" sz="1400" dirty="0" err="1" smtClean="0">
                <a:sym typeface="Wingdings" pitchFamily="2" charset="2"/>
              </a:rPr>
              <a:t>persistence</a:t>
            </a:r>
            <a:r>
              <a:rPr lang="fr-CA" sz="1400" dirty="0" smtClean="0">
                <a:sym typeface="Wingdings" pitchFamily="2" charset="2"/>
              </a:rPr>
              <a:t> </a:t>
            </a:r>
            <a:r>
              <a:rPr lang="fr-CA" sz="1400" dirty="0" err="1" smtClean="0">
                <a:sym typeface="Wingdings" pitchFamily="2" charset="2"/>
              </a:rPr>
              <a:t>functionality</a:t>
            </a:r>
            <a:r>
              <a:rPr lang="fr-CA" sz="1400" dirty="0" smtClean="0">
                <a:sym typeface="Wingdings" pitchFamily="2" charset="2"/>
              </a:rPr>
              <a:t> for </a:t>
            </a:r>
            <a:r>
              <a:rPr lang="fr-CA" sz="1400" dirty="0" err="1" smtClean="0">
                <a:sym typeface="Wingdings" pitchFamily="2" charset="2"/>
              </a:rPr>
              <a:t>beans</a:t>
            </a:r>
            <a:r>
              <a:rPr lang="fr-CA" sz="1400" dirty="0" smtClean="0">
                <a:sym typeface="Wingdings" pitchFamily="2" charset="2"/>
              </a:rPr>
              <a:t>.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fr-CA" sz="2000" dirty="0" smtClean="0">
                <a:solidFill>
                  <a:schemeClr val="bg1"/>
                </a:solidFill>
              </a:rPr>
              <a:t>PROS</a:t>
            </a:r>
          </a:p>
          <a:p>
            <a:pPr lvl="1"/>
            <a:r>
              <a:rPr lang="fr-CA" sz="1600" dirty="0" err="1" smtClean="0">
                <a:solidFill>
                  <a:schemeClr val="bg1"/>
                </a:solidFill>
              </a:rPr>
              <a:t>Easy</a:t>
            </a:r>
            <a:r>
              <a:rPr lang="fr-CA" sz="1600" dirty="0" smtClean="0">
                <a:solidFill>
                  <a:schemeClr val="bg1"/>
                </a:solidFill>
              </a:rPr>
              <a:t>-to-use</a:t>
            </a:r>
          </a:p>
          <a:p>
            <a:pPr lvl="1"/>
            <a:r>
              <a:rPr lang="fr-CA" sz="1600" dirty="0" err="1" smtClean="0">
                <a:solidFill>
                  <a:schemeClr val="bg1"/>
                </a:solidFill>
              </a:rPr>
              <a:t>Fast</a:t>
            </a:r>
            <a:r>
              <a:rPr lang="fr-CA" sz="1600" dirty="0" smtClean="0">
                <a:solidFill>
                  <a:schemeClr val="bg1"/>
                </a:solidFill>
              </a:rPr>
              <a:t> and simple to </a:t>
            </a:r>
            <a:r>
              <a:rPr lang="fr-CA" sz="1600" dirty="0" err="1" smtClean="0">
                <a:solidFill>
                  <a:schemeClr val="bg1"/>
                </a:solidFill>
              </a:rPr>
              <a:t>remove</a:t>
            </a:r>
            <a:endParaRPr lang="fr-CA" sz="1600" dirty="0" smtClean="0">
              <a:solidFill>
                <a:schemeClr val="bg1"/>
              </a:solidFill>
            </a:endParaRPr>
          </a:p>
          <a:p>
            <a:pPr lvl="1"/>
            <a:r>
              <a:rPr lang="fr-CA" sz="1600" dirty="0" smtClean="0">
                <a:solidFill>
                  <a:schemeClr val="bg1"/>
                </a:solidFill>
              </a:rPr>
              <a:t>Extensible via </a:t>
            </a:r>
            <a:r>
              <a:rPr lang="fr-CA" sz="1600" dirty="0" err="1" smtClean="0">
                <a:solidFill>
                  <a:schemeClr val="bg1"/>
                </a:solidFill>
              </a:rPr>
              <a:t>Roo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add</a:t>
            </a:r>
            <a:r>
              <a:rPr lang="fr-CA" sz="1600" dirty="0" smtClean="0">
                <a:solidFill>
                  <a:schemeClr val="bg1"/>
                </a:solidFill>
              </a:rPr>
              <a:t>-</a:t>
            </a:r>
            <a:r>
              <a:rPr lang="fr-CA" sz="1600" dirty="0" err="1" smtClean="0">
                <a:solidFill>
                  <a:schemeClr val="bg1"/>
                </a:solidFill>
              </a:rPr>
              <a:t>ons</a:t>
            </a:r>
            <a:endParaRPr lang="fr-CA" sz="1600" dirty="0" smtClean="0">
              <a:solidFill>
                <a:schemeClr val="bg1"/>
              </a:solidFill>
            </a:endParaRPr>
          </a:p>
          <a:p>
            <a:pPr lvl="1"/>
            <a:r>
              <a:rPr lang="fr-CA" sz="1600" dirty="0" err="1" smtClean="0">
                <a:solidFill>
                  <a:schemeClr val="bg1"/>
                </a:solidFill>
              </a:rPr>
              <a:t>Rapid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results</a:t>
            </a:r>
            <a:endParaRPr lang="fr-CA" sz="1600" dirty="0" smtClean="0">
              <a:solidFill>
                <a:schemeClr val="bg1"/>
              </a:solidFill>
            </a:endParaRPr>
          </a:p>
          <a:p>
            <a:pPr lvl="1"/>
            <a:r>
              <a:rPr lang="fr-CA" sz="1600" dirty="0" err="1" smtClean="0">
                <a:solidFill>
                  <a:schemeClr val="bg1"/>
                </a:solidFill>
              </a:rPr>
              <a:t>Comprehensive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tehnology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integrations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2000" dirty="0" smtClean="0">
                <a:solidFill>
                  <a:schemeClr val="bg1"/>
                </a:solidFill>
              </a:rPr>
              <a:t>CONS</a:t>
            </a:r>
            <a:endParaRPr lang="fr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57150"/>
            <a:ext cx="6419056" cy="689371"/>
          </a:xfrm>
        </p:spPr>
        <p:txBody>
          <a:bodyPr>
            <a:normAutofit/>
          </a:bodyPr>
          <a:lstStyle/>
          <a:p>
            <a:pPr algn="l"/>
            <a:r>
              <a:rPr lang="fr-CA" sz="3000" dirty="0" smtClean="0"/>
              <a:t>Contents</a:t>
            </a:r>
            <a:endParaRPr lang="fr-CA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895350"/>
            <a:ext cx="6800056" cy="3886200"/>
          </a:xfrm>
        </p:spPr>
        <p:txBody>
          <a:bodyPr>
            <a:normAutofit/>
          </a:bodyPr>
          <a:lstStyle/>
          <a:p>
            <a:r>
              <a:rPr lang="fr-CA" sz="1600" dirty="0" err="1" smtClean="0"/>
              <a:t>What</a:t>
            </a:r>
            <a:r>
              <a:rPr lang="fr-CA" sz="1600" dirty="0" smtClean="0"/>
              <a:t> </a:t>
            </a:r>
            <a:r>
              <a:rPr lang="fr-CA" sz="1600" dirty="0" err="1" smtClean="0"/>
              <a:t>is</a:t>
            </a:r>
            <a:r>
              <a:rPr lang="fr-CA" sz="1600" dirty="0" smtClean="0"/>
              <a:t> </a:t>
            </a:r>
            <a:r>
              <a:rPr lang="fr-CA" sz="1600" dirty="0" err="1" smtClean="0"/>
              <a:t>SpringROO</a:t>
            </a:r>
            <a:r>
              <a:rPr lang="fr-CA" sz="1600" dirty="0" smtClean="0"/>
              <a:t>?</a:t>
            </a:r>
          </a:p>
          <a:p>
            <a:r>
              <a:rPr lang="fr-CA" sz="1600" dirty="0" smtClean="0"/>
              <a:t>Architecture</a:t>
            </a:r>
          </a:p>
          <a:p>
            <a:r>
              <a:rPr lang="fr-CA" sz="1600" dirty="0" err="1" smtClean="0"/>
              <a:t>Creating</a:t>
            </a:r>
            <a:r>
              <a:rPr lang="fr-CA" sz="1600" dirty="0" smtClean="0"/>
              <a:t> applications</a:t>
            </a:r>
          </a:p>
          <a:p>
            <a:r>
              <a:rPr lang="fr-CA" sz="1600" dirty="0" err="1" smtClean="0"/>
              <a:t>Using</a:t>
            </a:r>
            <a:r>
              <a:rPr lang="fr-CA" sz="1600" dirty="0" smtClean="0"/>
              <a:t> JPA</a:t>
            </a:r>
          </a:p>
          <a:p>
            <a:r>
              <a:rPr lang="fr-CA" sz="1600" dirty="0" err="1" smtClean="0"/>
              <a:t>Using</a:t>
            </a:r>
            <a:r>
              <a:rPr lang="fr-CA" sz="1600" dirty="0" smtClean="0"/>
              <a:t> </a:t>
            </a:r>
            <a:r>
              <a:rPr lang="fr-CA" sz="1600" dirty="0" err="1" smtClean="0"/>
              <a:t>Spring</a:t>
            </a:r>
            <a:r>
              <a:rPr lang="fr-CA" sz="1600" dirty="0" smtClean="0"/>
              <a:t> MVC</a:t>
            </a:r>
          </a:p>
          <a:p>
            <a:r>
              <a:rPr lang="fr-CA" sz="1600" dirty="0" err="1" smtClean="0"/>
              <a:t>Using</a:t>
            </a:r>
            <a:r>
              <a:rPr lang="fr-CA" sz="1600" dirty="0" smtClean="0"/>
              <a:t> </a:t>
            </a:r>
            <a:r>
              <a:rPr lang="fr-CA" sz="1600" dirty="0" err="1" smtClean="0"/>
              <a:t>Spring</a:t>
            </a:r>
            <a:r>
              <a:rPr lang="fr-CA" sz="1600" dirty="0" smtClean="0"/>
              <a:t> Web Flow</a:t>
            </a:r>
          </a:p>
          <a:p>
            <a:r>
              <a:rPr lang="fr-CA" sz="1600" dirty="0" smtClean="0"/>
              <a:t>Messaging</a:t>
            </a:r>
          </a:p>
          <a:p>
            <a:r>
              <a:rPr lang="fr-CA" sz="1600" dirty="0" err="1" smtClean="0"/>
              <a:t>SpringRoo</a:t>
            </a:r>
            <a:r>
              <a:rPr lang="fr-CA" sz="1600" dirty="0" smtClean="0"/>
              <a:t> Annotations</a:t>
            </a:r>
          </a:p>
          <a:p>
            <a:r>
              <a:rPr lang="fr-CA" sz="1600" dirty="0" smtClean="0"/>
              <a:t>Advanced </a:t>
            </a:r>
            <a:r>
              <a:rPr lang="fr-CA" sz="1600" dirty="0" err="1" smtClean="0"/>
              <a:t>Topics</a:t>
            </a:r>
            <a:endParaRPr lang="fr-CA" sz="1600" dirty="0" smtClean="0"/>
          </a:p>
          <a:p>
            <a:r>
              <a:rPr lang="fr-CA" sz="1600" dirty="0" err="1" smtClean="0"/>
              <a:t>Integration</a:t>
            </a:r>
            <a:endParaRPr lang="fr-CA" sz="1600" dirty="0" smtClean="0"/>
          </a:p>
          <a:p>
            <a:r>
              <a:rPr lang="en-US" sz="1600" dirty="0" smtClean="0"/>
              <a:t>Conclusion</a:t>
            </a:r>
          </a:p>
          <a:p>
            <a:r>
              <a:rPr lang="en-US" sz="1600" dirty="0" smtClean="0"/>
              <a:t>Bibliography</a:t>
            </a:r>
          </a:p>
          <a:p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36981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3542"/>
            <a:ext cx="8229600" cy="3394472"/>
          </a:xfrm>
        </p:spPr>
        <p:txBody>
          <a:bodyPr>
            <a:normAutofit/>
          </a:bodyPr>
          <a:lstStyle/>
          <a:p>
            <a:r>
              <a:rPr lang="fr-CA" sz="1800" dirty="0" smtClean="0"/>
              <a:t>http://en.wikipedia.org/wiki/Spring_Roo</a:t>
            </a:r>
          </a:p>
          <a:p>
            <a:r>
              <a:rPr lang="fr-CA" sz="1800" dirty="0" err="1" smtClean="0"/>
              <a:t>Packtpub</a:t>
            </a:r>
            <a:r>
              <a:rPr lang="fr-CA" sz="1800" dirty="0" smtClean="0"/>
              <a:t> </a:t>
            </a:r>
            <a:r>
              <a:rPr lang="fr-CA" sz="1800" dirty="0" err="1" smtClean="0"/>
              <a:t>Spring</a:t>
            </a:r>
            <a:r>
              <a:rPr lang="fr-CA" sz="1800" dirty="0" smtClean="0"/>
              <a:t> </a:t>
            </a:r>
            <a:r>
              <a:rPr lang="fr-CA" sz="1800" dirty="0" err="1" smtClean="0"/>
              <a:t>Roo</a:t>
            </a:r>
            <a:r>
              <a:rPr lang="fr-CA" sz="1800" dirty="0" smtClean="0"/>
              <a:t> 1 1 </a:t>
            </a:r>
            <a:r>
              <a:rPr lang="fr-CA" sz="1800" dirty="0" err="1" smtClean="0"/>
              <a:t>Cookbook</a:t>
            </a:r>
            <a:endParaRPr lang="fr-CA" sz="1800" dirty="0" smtClean="0"/>
          </a:p>
          <a:p>
            <a:r>
              <a:rPr lang="fr-CA" sz="1800" dirty="0" err="1" smtClean="0"/>
              <a:t>Oreilly</a:t>
            </a:r>
            <a:r>
              <a:rPr lang="fr-CA" sz="1800" dirty="0" smtClean="0"/>
              <a:t> </a:t>
            </a:r>
            <a:r>
              <a:rPr lang="fr-CA" sz="1800" dirty="0" err="1" smtClean="0"/>
              <a:t>Getting</a:t>
            </a:r>
            <a:r>
              <a:rPr lang="fr-CA" sz="1800" dirty="0" smtClean="0"/>
              <a:t> </a:t>
            </a:r>
            <a:r>
              <a:rPr lang="fr-CA" sz="1800" dirty="0" err="1" smtClean="0"/>
              <a:t>Started</a:t>
            </a:r>
            <a:r>
              <a:rPr lang="fr-CA" sz="1800" dirty="0" smtClean="0"/>
              <a:t> </a:t>
            </a:r>
            <a:r>
              <a:rPr lang="fr-CA" sz="1800" dirty="0" err="1" smtClean="0"/>
              <a:t>with</a:t>
            </a:r>
            <a:r>
              <a:rPr lang="fr-CA" sz="1800" dirty="0" smtClean="0"/>
              <a:t> </a:t>
            </a:r>
            <a:r>
              <a:rPr lang="fr-CA" sz="1800" dirty="0" err="1" smtClean="0"/>
              <a:t>Roo</a:t>
            </a:r>
            <a:endParaRPr lang="fr-CA" sz="1800" dirty="0" smtClean="0"/>
          </a:p>
          <a:p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SpringROO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315542"/>
            <a:ext cx="8229600" cy="2542208"/>
          </a:xfrm>
        </p:spPr>
        <p:txBody>
          <a:bodyPr>
            <a:normAutofit/>
          </a:bodyPr>
          <a:lstStyle/>
          <a:p>
            <a:r>
              <a:rPr lang="fr-CA" sz="1400" dirty="0" err="1" smtClean="0"/>
              <a:t>Spring</a:t>
            </a:r>
            <a:r>
              <a:rPr lang="fr-CA" sz="1400" dirty="0" smtClean="0"/>
              <a:t> </a:t>
            </a:r>
            <a:r>
              <a:rPr lang="fr-CA" sz="1400" dirty="0" err="1" smtClean="0"/>
              <a:t>Roo</a:t>
            </a:r>
            <a:r>
              <a:rPr lang="fr-CA" sz="1400" dirty="0" smtClean="0"/>
              <a:t> </a:t>
            </a:r>
            <a:r>
              <a:rPr lang="fr-CA" sz="1400" dirty="0" err="1" smtClean="0"/>
              <a:t>is</a:t>
            </a:r>
            <a:r>
              <a:rPr lang="fr-CA" sz="1400" dirty="0" smtClean="0"/>
              <a:t> an open source software </a:t>
            </a:r>
            <a:r>
              <a:rPr lang="fr-CA" sz="1400" dirty="0" err="1" smtClean="0"/>
              <a:t>tool</a:t>
            </a:r>
            <a:r>
              <a:rPr lang="fr-CA" sz="1400" dirty="0" smtClean="0"/>
              <a:t> </a:t>
            </a:r>
            <a:r>
              <a:rPr lang="fr-CA" sz="1400" dirty="0" err="1" smtClean="0"/>
              <a:t>that</a:t>
            </a:r>
            <a:r>
              <a:rPr lang="fr-CA" sz="1400" dirty="0" smtClean="0"/>
              <a:t> uses convention-over-configuration </a:t>
            </a:r>
            <a:r>
              <a:rPr lang="fr-CA" sz="1400" dirty="0" err="1" smtClean="0"/>
              <a:t>principles</a:t>
            </a:r>
            <a:r>
              <a:rPr lang="fr-CA" sz="1400" dirty="0" smtClean="0"/>
              <a:t> to </a:t>
            </a:r>
            <a:r>
              <a:rPr lang="fr-CA" sz="1400" dirty="0" err="1" smtClean="0"/>
              <a:t>provide</a:t>
            </a:r>
            <a:r>
              <a:rPr lang="fr-CA" sz="1400" dirty="0" smtClean="0"/>
              <a:t> </a:t>
            </a:r>
            <a:r>
              <a:rPr lang="fr-CA" sz="1400" dirty="0" err="1" smtClean="0"/>
              <a:t>rapid</a:t>
            </a:r>
            <a:r>
              <a:rPr lang="fr-CA" sz="1400" dirty="0" smtClean="0"/>
              <a:t> application </a:t>
            </a:r>
            <a:r>
              <a:rPr lang="fr-CA" sz="1400" dirty="0" err="1" smtClean="0"/>
              <a:t>development</a:t>
            </a:r>
            <a:r>
              <a:rPr lang="fr-CA" sz="1400" dirty="0" smtClean="0"/>
              <a:t> of Java-</a:t>
            </a:r>
            <a:r>
              <a:rPr lang="fr-CA" sz="1400" dirty="0" err="1" smtClean="0"/>
              <a:t>based</a:t>
            </a:r>
            <a:r>
              <a:rPr lang="fr-CA" sz="1400" dirty="0" smtClean="0"/>
              <a:t> </a:t>
            </a:r>
            <a:r>
              <a:rPr lang="fr-CA" sz="1400" dirty="0" err="1" smtClean="0"/>
              <a:t>enterprise</a:t>
            </a:r>
            <a:r>
              <a:rPr lang="fr-CA" sz="1400" dirty="0" smtClean="0"/>
              <a:t> software.</a:t>
            </a:r>
          </a:p>
          <a:p>
            <a:r>
              <a:rPr lang="fr-CA" sz="1400" dirty="0" smtClean="0"/>
              <a:t>The </a:t>
            </a:r>
            <a:r>
              <a:rPr lang="fr-CA" sz="1400" dirty="0" err="1" smtClean="0"/>
              <a:t>resulting</a:t>
            </a:r>
            <a:r>
              <a:rPr lang="fr-CA" sz="1400" dirty="0" smtClean="0"/>
              <a:t> applications use </a:t>
            </a:r>
            <a:r>
              <a:rPr lang="fr-CA" sz="1400" dirty="0" err="1" smtClean="0"/>
              <a:t>common</a:t>
            </a:r>
            <a:r>
              <a:rPr lang="fr-CA" sz="1400" dirty="0" smtClean="0"/>
              <a:t> Java technologies </a:t>
            </a:r>
            <a:r>
              <a:rPr lang="fr-CA" sz="1400" dirty="0" err="1" smtClean="0"/>
              <a:t>such</a:t>
            </a:r>
            <a:r>
              <a:rPr lang="fr-CA" sz="1400" dirty="0" smtClean="0"/>
              <a:t> as </a:t>
            </a:r>
            <a:r>
              <a:rPr lang="fr-CA" sz="1400" dirty="0" err="1" smtClean="0"/>
              <a:t>Spring</a:t>
            </a:r>
            <a:r>
              <a:rPr lang="fr-CA" sz="1400" dirty="0" smtClean="0"/>
              <a:t> Framework, Java </a:t>
            </a:r>
            <a:r>
              <a:rPr lang="fr-CA" sz="1400" dirty="0" err="1" smtClean="0"/>
              <a:t>Persistence</a:t>
            </a:r>
            <a:r>
              <a:rPr lang="fr-CA" sz="1400" dirty="0" smtClean="0"/>
              <a:t> API, Java Server </a:t>
            </a:r>
            <a:r>
              <a:rPr lang="fr-CA" sz="1400" dirty="0" err="1" smtClean="0"/>
              <a:t>Pages,GWT</a:t>
            </a:r>
            <a:r>
              <a:rPr lang="fr-CA" sz="1400" dirty="0" smtClean="0"/>
              <a:t>, </a:t>
            </a:r>
            <a:r>
              <a:rPr lang="fr-CA" sz="1400" dirty="0" err="1" smtClean="0"/>
              <a:t>Flex</a:t>
            </a:r>
            <a:r>
              <a:rPr lang="fr-CA" sz="1400" dirty="0" smtClean="0"/>
              <a:t>, Apache </a:t>
            </a:r>
            <a:r>
              <a:rPr lang="fr-CA" sz="1400" dirty="0" err="1" smtClean="0"/>
              <a:t>Maven</a:t>
            </a:r>
            <a:r>
              <a:rPr lang="fr-CA" sz="1400" dirty="0" smtClean="0"/>
              <a:t> and </a:t>
            </a:r>
            <a:r>
              <a:rPr lang="fr-CA" sz="1400" dirty="0" err="1" smtClean="0"/>
              <a:t>AspectJ</a:t>
            </a:r>
            <a:r>
              <a:rPr lang="fr-CA" sz="1400" dirty="0" smtClean="0"/>
              <a:t>.</a:t>
            </a:r>
          </a:p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is the next generation rapid application development tool for Java and comes under the </a:t>
            </a:r>
            <a:r>
              <a:rPr lang="en-US" sz="1400" dirty="0" err="1" smtClean="0"/>
              <a:t>SpringSource</a:t>
            </a:r>
            <a:r>
              <a:rPr lang="en-US" sz="1400" dirty="0" smtClean="0"/>
              <a:t> (http://www.springsource.org/) projects.</a:t>
            </a:r>
          </a:p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takes care of creating project structure for your enterprise application, adding support to use Maven for building and deploying the application.</a:t>
            </a:r>
          </a:p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provides an interactive, intuitive, text-based interface through which you enter the details of your application in a step-by-step fashion to create a working application in minutes.</a:t>
            </a:r>
          </a:p>
          <a:p>
            <a:endParaRPr lang="fr-CA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143000"/>
            <a:ext cx="19716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81150"/>
            <a:ext cx="87630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improves developer's productivity by auto-generating code based on instructions provided by developer or inferred from the code already generated by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gets you quickly started with the project but it also gives you productivity improvements over the lifetime of the project.</a:t>
            </a:r>
          </a:p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doesn't attempt to hide implementation details from enterprise developers, making it easy for developers to understand the code and modify it as per their need.</a:t>
            </a:r>
          </a:p>
          <a:p>
            <a:r>
              <a:rPr lang="en-US" sz="1400" dirty="0" smtClean="0"/>
              <a:t>At runtime your application code is only dependent on frameworks that you used for developing the application.</a:t>
            </a:r>
          </a:p>
          <a:p>
            <a:r>
              <a:rPr lang="en-US" sz="1400" dirty="0" smtClean="0"/>
              <a:t>We can use Eclipse IDE or STS (Spring Tool Suite—</a:t>
            </a:r>
            <a:r>
              <a:rPr lang="en-US" sz="1400" dirty="0" err="1" smtClean="0"/>
              <a:t>SourceSource</a:t>
            </a:r>
            <a:r>
              <a:rPr lang="en-US" sz="1400" dirty="0" smtClean="0"/>
              <a:t>) to remove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specific details from your application.</a:t>
            </a:r>
          </a:p>
          <a:p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endParaRPr lang="fr-CA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05397"/>
            <a:ext cx="5105400" cy="17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581150"/>
            <a:ext cx="8763000" cy="3352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directory is explained below:</a:t>
            </a:r>
          </a:p>
          <a:p>
            <a:r>
              <a:rPr lang="en-US" sz="1400" b="1" dirty="0" smtClean="0"/>
              <a:t>Annotations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contains the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annotations packed as jar.</a:t>
            </a:r>
          </a:p>
          <a:p>
            <a:r>
              <a:rPr lang="en-US" sz="1400" b="1" dirty="0" smtClean="0"/>
              <a:t>Bin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contains Spring </a:t>
            </a:r>
            <a:r>
              <a:rPr lang="en-US" sz="1400" dirty="0" err="1" smtClean="0">
                <a:sym typeface="Wingdings" pitchFamily="2" charset="2"/>
              </a:rPr>
              <a:t>Roo</a:t>
            </a:r>
            <a:r>
              <a:rPr lang="en-US" sz="1400" dirty="0" smtClean="0">
                <a:sym typeface="Wingdings" pitchFamily="2" charset="2"/>
              </a:rPr>
              <a:t> batch file and shell script for </a:t>
            </a:r>
            <a:r>
              <a:rPr lang="en-US" sz="1400" dirty="0" err="1" smtClean="0">
                <a:sym typeface="Wingdings" pitchFamily="2" charset="2"/>
              </a:rPr>
              <a:t>Roo</a:t>
            </a:r>
            <a:r>
              <a:rPr lang="en-US" sz="1400" dirty="0" smtClean="0">
                <a:sym typeface="Wingdings" pitchFamily="2" charset="2"/>
              </a:rPr>
              <a:t> Shell.</a:t>
            </a:r>
          </a:p>
          <a:p>
            <a:r>
              <a:rPr lang="en-US" sz="1400" b="1" dirty="0" smtClean="0">
                <a:sym typeface="Wingdings" pitchFamily="2" charset="2"/>
              </a:rPr>
              <a:t>Bundle</a:t>
            </a:r>
            <a:r>
              <a:rPr lang="en-US" sz="1400" dirty="0" smtClean="0">
                <a:sym typeface="Wingdings" pitchFamily="2" charset="2"/>
              </a:rPr>
              <a:t>  contains OSGI bundles that are part of Spring </a:t>
            </a:r>
            <a:r>
              <a:rPr lang="en-US" sz="1400" dirty="0" err="1" smtClean="0">
                <a:sym typeface="Wingdings" pitchFamily="2" charset="2"/>
              </a:rPr>
              <a:t>Roo</a:t>
            </a:r>
            <a:r>
              <a:rPr lang="en-US" sz="1400" dirty="0" smtClean="0">
                <a:sym typeface="Wingdings" pitchFamily="2" charset="2"/>
              </a:rPr>
              <a:t> distribution.</a:t>
            </a:r>
          </a:p>
          <a:p>
            <a:r>
              <a:rPr lang="en-US" sz="1400" b="1" dirty="0" smtClean="0">
                <a:sym typeface="Wingdings" pitchFamily="2" charset="2"/>
              </a:rPr>
              <a:t>Cache</a:t>
            </a:r>
            <a:r>
              <a:rPr lang="en-US" sz="1400" dirty="0" smtClean="0">
                <a:sym typeface="Wingdings" pitchFamily="2" charset="2"/>
              </a:rPr>
              <a:t>  contains installed OSGI bundles.</a:t>
            </a:r>
          </a:p>
          <a:p>
            <a:r>
              <a:rPr lang="en-US" sz="1400" b="1" dirty="0" smtClean="0">
                <a:sym typeface="Wingdings" pitchFamily="2" charset="2"/>
              </a:rPr>
              <a:t>Conf </a:t>
            </a:r>
            <a:r>
              <a:rPr lang="en-US" sz="1400" dirty="0" smtClean="0">
                <a:sym typeface="Wingdings" pitchFamily="2" charset="2"/>
              </a:rPr>
              <a:t> contains Spring </a:t>
            </a:r>
            <a:r>
              <a:rPr lang="en-US" sz="1400" dirty="0" err="1" smtClean="0">
                <a:sym typeface="Wingdings" pitchFamily="2" charset="2"/>
              </a:rPr>
              <a:t>Roo</a:t>
            </a:r>
            <a:r>
              <a:rPr lang="en-US" sz="1400" dirty="0" smtClean="0">
                <a:sym typeface="Wingdings" pitchFamily="2" charset="2"/>
              </a:rPr>
              <a:t> configuration file</a:t>
            </a:r>
          </a:p>
          <a:p>
            <a:r>
              <a:rPr lang="en-US" sz="1400" b="1" dirty="0" smtClean="0">
                <a:sym typeface="Wingdings" pitchFamily="2" charset="2"/>
              </a:rPr>
              <a:t>Docs</a:t>
            </a:r>
            <a:r>
              <a:rPr lang="en-US" sz="1400" dirty="0" smtClean="0">
                <a:sym typeface="Wingdings" pitchFamily="2" charset="2"/>
              </a:rPr>
              <a:t>  contains </a:t>
            </a:r>
            <a:r>
              <a:rPr lang="en-US" sz="1400" dirty="0" err="1" smtClean="0">
                <a:sym typeface="Wingdings" pitchFamily="2" charset="2"/>
              </a:rPr>
              <a:t>Roo</a:t>
            </a:r>
            <a:r>
              <a:rPr lang="en-US" sz="1400" dirty="0" smtClean="0">
                <a:sym typeface="Wingdings" pitchFamily="2" charset="2"/>
              </a:rPr>
              <a:t> documentations</a:t>
            </a:r>
          </a:p>
          <a:p>
            <a:r>
              <a:rPr lang="en-US" sz="1400" b="1" dirty="0" smtClean="0">
                <a:sym typeface="Wingdings" pitchFamily="2" charset="2"/>
              </a:rPr>
              <a:t>Samples </a:t>
            </a:r>
            <a:r>
              <a:rPr lang="en-US" sz="1400" dirty="0" smtClean="0">
                <a:sym typeface="Wingdings" pitchFamily="2" charset="2"/>
              </a:rPr>
              <a:t> contains sample </a:t>
            </a:r>
            <a:r>
              <a:rPr lang="en-US" sz="1400" dirty="0" err="1" smtClean="0">
                <a:sym typeface="Wingdings" pitchFamily="2" charset="2"/>
              </a:rPr>
              <a:t>Roo</a:t>
            </a:r>
            <a:r>
              <a:rPr lang="en-US" sz="1400" dirty="0" smtClean="0">
                <a:sym typeface="Wingdings" pitchFamily="2" charset="2"/>
              </a:rPr>
              <a:t> scripts</a:t>
            </a:r>
          </a:p>
          <a:p>
            <a:r>
              <a:rPr lang="en-US" sz="1400" dirty="0" smtClean="0"/>
              <a:t>The hints feature of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provides step-by-step guidance on developing a working enterprise application in minutes.</a:t>
            </a:r>
          </a:p>
          <a:p>
            <a:r>
              <a:rPr lang="en-US" sz="1400" dirty="0" smtClean="0"/>
              <a:t>If </a:t>
            </a:r>
            <a:r>
              <a:rPr lang="en-US" sz="1400" dirty="0" err="1" smtClean="0"/>
              <a:t>Roo</a:t>
            </a:r>
            <a:r>
              <a:rPr lang="en-US" sz="1400" dirty="0" smtClean="0"/>
              <a:t> finds that the directory from which the </a:t>
            </a:r>
            <a:r>
              <a:rPr lang="en-US" sz="1400" dirty="0" err="1" smtClean="0"/>
              <a:t>Roo</a:t>
            </a:r>
            <a:r>
              <a:rPr lang="en-US" sz="1400" dirty="0" smtClean="0"/>
              <a:t> shell is executing contains a </a:t>
            </a:r>
            <a:r>
              <a:rPr lang="en-US" sz="1400" dirty="0" err="1" smtClean="0"/>
              <a:t>Roo</a:t>
            </a:r>
            <a:r>
              <a:rPr lang="en-US" sz="1400" dirty="0" smtClean="0"/>
              <a:t> project but a JPA persistence provider is not set up yet, it suggests you set up a persistence provider (such as </a:t>
            </a:r>
            <a:r>
              <a:rPr lang="en-US" sz="1400" dirty="0" err="1" smtClean="0"/>
              <a:t>OpenJPA</a:t>
            </a:r>
            <a:r>
              <a:rPr lang="en-US" sz="1400" dirty="0" smtClean="0"/>
              <a:t> and Hibernate) for your project.</a:t>
            </a:r>
          </a:p>
          <a:p>
            <a:pPr>
              <a:buNone/>
            </a:pPr>
            <a:endParaRPr lang="en-US" sz="1400" dirty="0" smtClean="0"/>
          </a:p>
          <a:p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Creating</a:t>
            </a:r>
            <a:r>
              <a:rPr lang="fr-CA" dirty="0" smtClean="0">
                <a:solidFill>
                  <a:schemeClr val="bg1"/>
                </a:solidFill>
              </a:rPr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81600" y="1733550"/>
            <a:ext cx="3810000" cy="3200400"/>
          </a:xfrm>
        </p:spPr>
        <p:txBody>
          <a:bodyPr>
            <a:normAutofit/>
          </a:bodyPr>
          <a:lstStyle/>
          <a:p>
            <a:r>
              <a:rPr lang="fr-CA" sz="1400" dirty="0" err="1" smtClean="0"/>
              <a:t>We</a:t>
            </a:r>
            <a:r>
              <a:rPr lang="fr-CA" sz="1400" dirty="0" smtClean="0"/>
              <a:t> </a:t>
            </a:r>
            <a:r>
              <a:rPr lang="fr-CA" sz="1400" dirty="0" err="1" smtClean="0"/>
              <a:t>can</a:t>
            </a:r>
            <a:r>
              <a:rPr lang="fr-CA" sz="1400" dirty="0" smtClean="0"/>
              <a:t> </a:t>
            </a:r>
            <a:r>
              <a:rPr lang="fr-CA" sz="1400" dirty="0" err="1" smtClean="0"/>
              <a:t>create</a:t>
            </a:r>
            <a:r>
              <a:rPr lang="fr-CA" sz="1400" dirty="0" smtClean="0"/>
              <a:t> a </a:t>
            </a:r>
            <a:r>
              <a:rPr lang="fr-CA" sz="1400" dirty="0" err="1" smtClean="0"/>
              <a:t>Roo</a:t>
            </a:r>
            <a:r>
              <a:rPr lang="fr-CA" sz="1400" dirty="0" smtClean="0"/>
              <a:t> </a:t>
            </a:r>
            <a:r>
              <a:rPr lang="fr-CA" sz="1400" dirty="0" err="1" smtClean="0"/>
              <a:t>spring</a:t>
            </a:r>
            <a:r>
              <a:rPr lang="fr-CA" sz="1400" dirty="0" smtClean="0"/>
              <a:t> </a:t>
            </a:r>
            <a:r>
              <a:rPr lang="fr-CA" sz="1400" dirty="0" err="1" smtClean="0"/>
              <a:t>project</a:t>
            </a:r>
            <a:r>
              <a:rPr lang="fr-CA" sz="1400" dirty="0" smtClean="0"/>
              <a:t> </a:t>
            </a:r>
            <a:r>
              <a:rPr lang="fr-CA" sz="1400" dirty="0" err="1" smtClean="0"/>
              <a:t>using</a:t>
            </a:r>
            <a:r>
              <a:rPr lang="fr-CA" sz="1400" dirty="0" smtClean="0"/>
              <a:t> in the </a:t>
            </a:r>
            <a:r>
              <a:rPr lang="fr-CA" sz="1400" dirty="0" err="1" smtClean="0"/>
              <a:t>SpringRoo</a:t>
            </a:r>
            <a:r>
              <a:rPr lang="fr-CA" sz="1400" dirty="0" smtClean="0"/>
              <a:t> Shell the </a:t>
            </a:r>
            <a:r>
              <a:rPr lang="fr-CA" sz="1400" dirty="0" err="1" smtClean="0"/>
              <a:t>following</a:t>
            </a:r>
            <a:r>
              <a:rPr lang="fr-CA" sz="1400" dirty="0" smtClean="0"/>
              <a:t> command:  </a:t>
            </a:r>
            <a:r>
              <a:rPr lang="fr-CA" sz="1400" b="1" dirty="0" err="1" smtClean="0"/>
              <a:t>project</a:t>
            </a:r>
            <a:r>
              <a:rPr lang="fr-CA" sz="1400" dirty="0" smtClean="0"/>
              <a:t> and the </a:t>
            </a:r>
            <a:r>
              <a:rPr lang="fr-CA" sz="1400" b="1" dirty="0" smtClean="0"/>
              <a:t>--</a:t>
            </a:r>
            <a:r>
              <a:rPr lang="fr-CA" sz="1400" b="1" dirty="0" err="1" smtClean="0"/>
              <a:t>topLevelPackage</a:t>
            </a:r>
            <a:r>
              <a:rPr lang="fr-CA" sz="1400" b="1" dirty="0" smtClean="0"/>
              <a:t> </a:t>
            </a:r>
            <a:r>
              <a:rPr lang="fr-CA" sz="1400" dirty="0" smtClean="0"/>
              <a:t>argument. </a:t>
            </a:r>
          </a:p>
          <a:p>
            <a:r>
              <a:rPr lang="fr-CA" sz="1400" dirty="0" err="1" smtClean="0"/>
              <a:t>Also</a:t>
            </a:r>
            <a:r>
              <a:rPr lang="fr-CA" sz="1400" dirty="0" smtClean="0"/>
              <a:t> the </a:t>
            </a:r>
            <a:r>
              <a:rPr lang="fr-CA" sz="1400" b="1" dirty="0" err="1" smtClean="0"/>
              <a:t>hint</a:t>
            </a:r>
            <a:r>
              <a:rPr lang="fr-CA" sz="1400" dirty="0" smtClean="0"/>
              <a:t> command </a:t>
            </a:r>
            <a:r>
              <a:rPr lang="fr-CA" sz="1400" dirty="0" err="1" smtClean="0"/>
              <a:t>is</a:t>
            </a:r>
            <a:r>
              <a:rPr lang="fr-CA" sz="1400" dirty="0" smtClean="0"/>
              <a:t> </a:t>
            </a:r>
            <a:r>
              <a:rPr lang="fr-CA" sz="1400" dirty="0" err="1" smtClean="0"/>
              <a:t>usefull</a:t>
            </a:r>
            <a:r>
              <a:rPr lang="fr-CA" sz="1400" dirty="0" smtClean="0"/>
              <a:t> for suggestions.</a:t>
            </a:r>
          </a:p>
          <a:p>
            <a:r>
              <a:rPr lang="fr-CA" sz="1400" dirty="0" smtClean="0"/>
              <a:t>The </a:t>
            </a:r>
            <a:r>
              <a:rPr lang="fr-CA" sz="1400" dirty="0" err="1" smtClean="0"/>
              <a:t>project</a:t>
            </a:r>
            <a:r>
              <a:rPr lang="fr-CA" sz="1400" dirty="0" smtClean="0"/>
              <a:t> </a:t>
            </a:r>
            <a:r>
              <a:rPr lang="fr-CA" sz="1400" dirty="0" err="1" smtClean="0"/>
              <a:t>created</a:t>
            </a:r>
            <a:r>
              <a:rPr lang="fr-CA" sz="1400" dirty="0" smtClean="0"/>
              <a:t> </a:t>
            </a:r>
            <a:r>
              <a:rPr lang="fr-CA" sz="1400" dirty="0" err="1" smtClean="0"/>
              <a:t>will</a:t>
            </a:r>
            <a:r>
              <a:rPr lang="fr-CA" sz="1400" dirty="0" smtClean="0"/>
              <a:t> have a </a:t>
            </a:r>
            <a:r>
              <a:rPr lang="fr-CA" sz="1400" dirty="0" err="1" smtClean="0"/>
              <a:t>Maven</a:t>
            </a:r>
            <a:r>
              <a:rPr lang="fr-CA" sz="1400" dirty="0" smtClean="0"/>
              <a:t> structure.</a:t>
            </a:r>
          </a:p>
          <a:p>
            <a:r>
              <a:rPr lang="en-US" sz="1400" dirty="0" smtClean="0"/>
              <a:t>A </a:t>
            </a:r>
            <a:r>
              <a:rPr lang="en-US" sz="1400" dirty="0" err="1" smtClean="0"/>
              <a:t>Roo</a:t>
            </a:r>
            <a:r>
              <a:rPr lang="en-US" sz="1400" dirty="0" smtClean="0"/>
              <a:t> project is  a Java project whose source code consists of Java source files and .</a:t>
            </a:r>
            <a:r>
              <a:rPr lang="en-US" sz="1400" dirty="0" err="1" smtClean="0"/>
              <a:t>aj</a:t>
            </a:r>
            <a:r>
              <a:rPr lang="en-US" sz="1400" dirty="0" smtClean="0"/>
              <a:t> (</a:t>
            </a:r>
            <a:r>
              <a:rPr lang="en-US" sz="1400" dirty="0" err="1" smtClean="0"/>
              <a:t>AspectJ</a:t>
            </a:r>
            <a:r>
              <a:rPr lang="en-US" sz="1400" dirty="0" smtClean="0"/>
              <a:t>) files.  If we decide to move away from </a:t>
            </a:r>
            <a:r>
              <a:rPr lang="en-US" sz="1400" dirty="0" err="1" smtClean="0"/>
              <a:t>Roo</a:t>
            </a:r>
            <a:r>
              <a:rPr lang="en-US" sz="1400" dirty="0" smtClean="0"/>
              <a:t>, we can easily do so because there is no runtime dependency of the generated code on any </a:t>
            </a:r>
            <a:r>
              <a:rPr lang="en-US" sz="1400" dirty="0" err="1" smtClean="0"/>
              <a:t>Roo</a:t>
            </a:r>
            <a:r>
              <a:rPr lang="en-US" sz="1400" dirty="0" smtClean="0"/>
              <a:t> libraries.</a:t>
            </a:r>
          </a:p>
          <a:p>
            <a:endParaRPr lang="fr-CA" sz="1400" dirty="0" smtClean="0"/>
          </a:p>
          <a:p>
            <a:endParaRPr lang="fr-CA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96812"/>
            <a:ext cx="4953000" cy="29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Creating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applications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733550"/>
            <a:ext cx="8686800" cy="3200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distribution comes with a Maven add-on, which is responsible for processing the project command. </a:t>
            </a:r>
          </a:p>
          <a:p>
            <a:r>
              <a:rPr lang="en-US" sz="1400" dirty="0" smtClean="0"/>
              <a:t>The project creates directories with name </a:t>
            </a:r>
            <a:r>
              <a:rPr lang="en-US" sz="1400" b="1" dirty="0" smtClean="0"/>
              <a:t>SRC_MAIN_JAVA</a:t>
            </a:r>
            <a:r>
              <a:rPr lang="en-US" sz="1400" dirty="0" smtClean="0"/>
              <a:t>, </a:t>
            </a:r>
            <a:r>
              <a:rPr lang="en-US" sz="1400" b="1" dirty="0" smtClean="0"/>
              <a:t>SCR_MAIN_WEBAPP</a:t>
            </a:r>
            <a:r>
              <a:rPr lang="en-US" sz="1400" dirty="0" smtClean="0"/>
              <a:t>, and so on. </a:t>
            </a:r>
          </a:p>
          <a:p>
            <a:r>
              <a:rPr lang="fr-CA" sz="1400" b="1" dirty="0" smtClean="0"/>
              <a:t>SRC_MAIN_JAVA</a:t>
            </a:r>
            <a:r>
              <a:rPr lang="fr-CA" sz="1400" dirty="0" smtClean="0"/>
              <a:t> </a:t>
            </a:r>
            <a:r>
              <a:rPr lang="fr-CA" sz="1400" dirty="0" smtClean="0">
                <a:sym typeface="Wingdings" pitchFamily="2" charset="2"/>
              </a:rPr>
              <a:t> </a:t>
            </a:r>
            <a:r>
              <a:rPr lang="en-US" sz="1400" dirty="0" smtClean="0">
                <a:sym typeface="Wingdings" pitchFamily="2" charset="2"/>
              </a:rPr>
              <a:t>the root of the Java source directory.</a:t>
            </a:r>
          </a:p>
          <a:p>
            <a:r>
              <a:rPr lang="en-US" sz="1400" b="1" dirty="0" smtClean="0">
                <a:sym typeface="Wingdings" pitchFamily="2" charset="2"/>
              </a:rPr>
              <a:t>SRC_MAIN_RESOURCES</a:t>
            </a:r>
            <a:r>
              <a:rPr lang="en-US" sz="1400" dirty="0" smtClean="0">
                <a:sym typeface="Wingdings" pitchFamily="2" charset="2"/>
              </a:rPr>
              <a:t> the root of the directory, which contains resources.</a:t>
            </a:r>
          </a:p>
          <a:p>
            <a:r>
              <a:rPr lang="en-US" sz="1400" b="1" dirty="0" smtClean="0">
                <a:sym typeface="Wingdings" pitchFamily="2" charset="2"/>
              </a:rPr>
              <a:t>SRC_TEST_JAVA</a:t>
            </a:r>
            <a:r>
              <a:rPr lang="en-US" sz="1400" dirty="0" smtClean="0">
                <a:sym typeface="Wingdings" pitchFamily="2" charset="2"/>
              </a:rPr>
              <a:t>  the root of the Java source directory, which contains unit and integration tests.</a:t>
            </a:r>
          </a:p>
          <a:p>
            <a:r>
              <a:rPr lang="en-US" sz="1400" b="1" dirty="0" smtClean="0">
                <a:sym typeface="Wingdings" pitchFamily="2" charset="2"/>
              </a:rPr>
              <a:t>SRC_TEST_RESOURCES </a:t>
            </a:r>
            <a:r>
              <a:rPr lang="en-US" sz="1400" dirty="0" smtClean="0">
                <a:sym typeface="Wingdings" pitchFamily="2" charset="2"/>
              </a:rPr>
              <a:t> the root of the directory, which contains resources required during unit and integration testing.</a:t>
            </a:r>
          </a:p>
          <a:p>
            <a:r>
              <a:rPr lang="en-US" sz="1400" b="1" dirty="0" smtClean="0">
                <a:sym typeface="Wingdings" pitchFamily="2" charset="2"/>
              </a:rPr>
              <a:t>SRC_MAIN_WEBAPP</a:t>
            </a:r>
            <a:r>
              <a:rPr lang="en-US" sz="1400" dirty="0" smtClean="0">
                <a:sym typeface="Wingdings" pitchFamily="2" charset="2"/>
              </a:rPr>
              <a:t>  the web application directory, which contains web pages, images, style sheets, and web application configuration.</a:t>
            </a:r>
          </a:p>
          <a:p>
            <a:r>
              <a:rPr lang="en-US" sz="1400" b="1" dirty="0" smtClean="0">
                <a:sym typeface="Wingdings" pitchFamily="2" charset="2"/>
              </a:rPr>
              <a:t>ROOT</a:t>
            </a:r>
            <a:r>
              <a:rPr lang="en-US" sz="1400" dirty="0" smtClean="0">
                <a:sym typeface="Wingdings" pitchFamily="2" charset="2"/>
              </a:rPr>
              <a:t>  refers to the root directory of the project.</a:t>
            </a:r>
          </a:p>
          <a:p>
            <a:r>
              <a:rPr lang="en-US" sz="1400" b="1" dirty="0" smtClean="0">
                <a:sym typeface="Wingdings" pitchFamily="2" charset="2"/>
              </a:rPr>
              <a:t>SPRING_CONFIG_ROOT</a:t>
            </a:r>
            <a:r>
              <a:rPr lang="en-US" sz="1400" dirty="0" smtClean="0">
                <a:sym typeface="Wingdings" pitchFamily="2" charset="2"/>
              </a:rPr>
              <a:t>   refers to the directory, which contains Spring's application context XML file.</a:t>
            </a:r>
          </a:p>
          <a:p>
            <a:endParaRPr lang="fr-CA" sz="1400" dirty="0" smtClean="0"/>
          </a:p>
          <a:p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Creating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applications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1733550"/>
            <a:ext cx="8991600" cy="14478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We can create java classes using the </a:t>
            </a:r>
            <a:r>
              <a:rPr lang="en-US" sz="1400" b="1" dirty="0" smtClean="0"/>
              <a:t>class</a:t>
            </a:r>
            <a:r>
              <a:rPr lang="en-US" sz="1400" dirty="0" smtClean="0"/>
              <a:t> command. 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will add </a:t>
            </a:r>
            <a:r>
              <a:rPr lang="en-US" sz="1400" dirty="0" err="1" smtClean="0"/>
              <a:t>toString</a:t>
            </a:r>
            <a:r>
              <a:rPr lang="en-US" sz="1400" dirty="0" smtClean="0"/>
              <a:t>() method implemented as aspect and will add get/set methods for every field. The command has also arguments:</a:t>
            </a:r>
            <a:r>
              <a:rPr lang="fr-CA" sz="1400" dirty="0" smtClean="0"/>
              <a:t> class, </a:t>
            </a:r>
            <a:r>
              <a:rPr lang="fr-CA" sz="1400" dirty="0" err="1" smtClean="0"/>
              <a:t>rooAnnotations</a:t>
            </a:r>
            <a:r>
              <a:rPr lang="fr-CA" sz="1400" dirty="0" smtClean="0"/>
              <a:t>, </a:t>
            </a:r>
            <a:r>
              <a:rPr lang="fr-CA" sz="1400" dirty="0" err="1" smtClean="0"/>
              <a:t>path</a:t>
            </a:r>
            <a:r>
              <a:rPr lang="fr-CA" sz="1400" dirty="0" smtClean="0"/>
              <a:t>, </a:t>
            </a:r>
            <a:r>
              <a:rPr lang="fr-CA" sz="1400" dirty="0" err="1" smtClean="0"/>
              <a:t>extends</a:t>
            </a:r>
            <a:r>
              <a:rPr lang="fr-CA" sz="1400" dirty="0" smtClean="0"/>
              <a:t>, abstract. The </a:t>
            </a:r>
            <a:r>
              <a:rPr lang="fr-CA" sz="1400" dirty="0" err="1" smtClean="0"/>
              <a:t>rooAnnotations</a:t>
            </a:r>
            <a:r>
              <a:rPr lang="fr-CA" sz="1400" dirty="0" smtClean="0"/>
              <a:t> argument </a:t>
            </a:r>
            <a:r>
              <a:rPr lang="fr-CA" sz="1400" dirty="0" err="1" smtClean="0"/>
              <a:t>adds</a:t>
            </a:r>
            <a:r>
              <a:rPr lang="fr-CA" sz="1400" dirty="0" smtClean="0"/>
              <a:t> to the class the </a:t>
            </a:r>
            <a:r>
              <a:rPr lang="fr-CA" sz="1400" dirty="0" err="1" smtClean="0"/>
              <a:t>following</a:t>
            </a:r>
            <a:r>
              <a:rPr lang="fr-CA" sz="1400" dirty="0" smtClean="0"/>
              <a:t> annotations: @</a:t>
            </a:r>
            <a:r>
              <a:rPr lang="fr-CA" sz="1400" dirty="0" err="1" smtClean="0"/>
              <a:t>RooJavaBean</a:t>
            </a:r>
            <a:r>
              <a:rPr lang="fr-CA" sz="1400" dirty="0" smtClean="0"/>
              <a:t>, @</a:t>
            </a:r>
            <a:r>
              <a:rPr lang="fr-CA" sz="1400" dirty="0" err="1" smtClean="0"/>
              <a:t>RooToString</a:t>
            </a:r>
            <a:r>
              <a:rPr lang="fr-CA" sz="1400" dirty="0" smtClean="0"/>
              <a:t>, @</a:t>
            </a:r>
            <a:r>
              <a:rPr lang="fr-CA" sz="1400" dirty="0" err="1" smtClean="0"/>
              <a:t>RooSerializable</a:t>
            </a:r>
            <a:r>
              <a:rPr lang="fr-CA" sz="1400" dirty="0" smtClean="0"/>
              <a:t> to the </a:t>
            </a:r>
            <a:r>
              <a:rPr lang="fr-CA" sz="1400" dirty="0" err="1" smtClean="0"/>
              <a:t>generated</a:t>
            </a:r>
            <a:r>
              <a:rPr lang="fr-CA" sz="1400" dirty="0" smtClean="0"/>
              <a:t> class. The </a:t>
            </a:r>
            <a:r>
              <a:rPr lang="fr-CA" sz="1400" dirty="0" err="1" smtClean="0"/>
              <a:t>AspectJ</a:t>
            </a:r>
            <a:r>
              <a:rPr lang="fr-CA" sz="1400" dirty="0" smtClean="0"/>
              <a:t> files </a:t>
            </a:r>
            <a:r>
              <a:rPr lang="fr-CA" sz="1400" dirty="0" err="1" smtClean="0"/>
              <a:t>generated</a:t>
            </a:r>
            <a:r>
              <a:rPr lang="fr-CA" sz="1400" dirty="0" smtClean="0"/>
              <a:t> have the </a:t>
            </a:r>
            <a:r>
              <a:rPr lang="fr-CA" sz="1400" dirty="0" err="1" smtClean="0"/>
              <a:t>following</a:t>
            </a:r>
            <a:r>
              <a:rPr lang="fr-CA" sz="1400" dirty="0" smtClean="0"/>
              <a:t> </a:t>
            </a:r>
            <a:r>
              <a:rPr lang="fr-CA" sz="1400" dirty="0" err="1" smtClean="0"/>
              <a:t>naming</a:t>
            </a:r>
            <a:r>
              <a:rPr lang="fr-CA" sz="1400" dirty="0" smtClean="0"/>
              <a:t> convention: </a:t>
            </a:r>
            <a:r>
              <a:rPr lang="fr-CA" sz="1400" b="1" dirty="0" smtClean="0"/>
              <a:t>&lt;java-class-</a:t>
            </a:r>
            <a:r>
              <a:rPr lang="fr-CA" sz="1400" b="1" dirty="0" err="1" smtClean="0"/>
              <a:t>name</a:t>
            </a:r>
            <a:r>
              <a:rPr lang="fr-CA" sz="1400" b="1" dirty="0" smtClean="0"/>
              <a:t>&gt;</a:t>
            </a:r>
            <a:r>
              <a:rPr lang="fr-CA" sz="1400" b="1" dirty="0" err="1" smtClean="0"/>
              <a:t>_Roo_</a:t>
            </a:r>
            <a:r>
              <a:rPr lang="fr-CA" sz="1400" b="1" dirty="0" smtClean="0"/>
              <a:t>&lt;</a:t>
            </a:r>
            <a:r>
              <a:rPr lang="fr-CA" sz="1400" b="1" dirty="0" err="1" smtClean="0"/>
              <a:t>add</a:t>
            </a:r>
            <a:r>
              <a:rPr lang="fr-CA" sz="1400" b="1" dirty="0" smtClean="0"/>
              <a:t>-on-</a:t>
            </a:r>
            <a:r>
              <a:rPr lang="fr-CA" sz="1400" b="1" dirty="0" err="1" smtClean="0"/>
              <a:t>name</a:t>
            </a:r>
            <a:r>
              <a:rPr lang="fr-CA" sz="1400" b="1" dirty="0" smtClean="0"/>
              <a:t>&gt;.</a:t>
            </a:r>
            <a:r>
              <a:rPr lang="fr-CA" sz="1400" b="1" dirty="0" err="1" smtClean="0"/>
              <a:t>aj</a:t>
            </a:r>
            <a:r>
              <a:rPr lang="fr-CA" sz="1400" dirty="0" smtClean="0"/>
              <a:t>. If </a:t>
            </a:r>
            <a:r>
              <a:rPr lang="fr-CA" sz="1400" dirty="0" err="1" smtClean="0"/>
              <a:t>we</a:t>
            </a:r>
            <a:r>
              <a:rPr lang="fr-CA" sz="1400" dirty="0" smtClean="0"/>
              <a:t> </a:t>
            </a:r>
            <a:r>
              <a:rPr lang="fr-CA" sz="1400" dirty="0" err="1" smtClean="0"/>
              <a:t>add</a:t>
            </a:r>
            <a:r>
              <a:rPr lang="fr-CA" sz="1400" dirty="0" smtClean="0"/>
              <a:t> a new </a:t>
            </a:r>
            <a:r>
              <a:rPr lang="fr-CA" sz="1400" dirty="0" err="1" smtClean="0"/>
              <a:t>attribute</a:t>
            </a:r>
            <a:r>
              <a:rPr lang="fr-CA" sz="1400" dirty="0" smtClean="0"/>
              <a:t> to the class the </a:t>
            </a:r>
            <a:r>
              <a:rPr lang="fr-CA" sz="1400" dirty="0" err="1" smtClean="0"/>
              <a:t>Spring</a:t>
            </a:r>
            <a:r>
              <a:rPr lang="fr-CA" sz="1400" dirty="0" smtClean="0"/>
              <a:t> </a:t>
            </a:r>
            <a:r>
              <a:rPr lang="fr-CA" sz="1400" dirty="0" err="1" smtClean="0"/>
              <a:t>Roo</a:t>
            </a:r>
            <a:r>
              <a:rPr lang="fr-CA" sz="1400" dirty="0" smtClean="0"/>
              <a:t> </a:t>
            </a:r>
            <a:r>
              <a:rPr lang="fr-CA" sz="1400" dirty="0" err="1" smtClean="0"/>
              <a:t>shell</a:t>
            </a:r>
            <a:r>
              <a:rPr lang="fr-CA" sz="1400" dirty="0" smtClean="0"/>
              <a:t> </a:t>
            </a:r>
            <a:r>
              <a:rPr lang="fr-CA" sz="1400" dirty="0" err="1" smtClean="0"/>
              <a:t>will</a:t>
            </a:r>
            <a:r>
              <a:rPr lang="fr-CA" sz="1400" dirty="0" smtClean="0"/>
              <a:t> </a:t>
            </a:r>
            <a:r>
              <a:rPr lang="fr-CA" sz="1400" dirty="0" err="1" smtClean="0"/>
              <a:t>generated</a:t>
            </a:r>
            <a:r>
              <a:rPr lang="fr-CA" sz="1400" dirty="0" smtClean="0"/>
              <a:t> the aspects for </a:t>
            </a:r>
            <a:r>
              <a:rPr lang="fr-CA" sz="1400" dirty="0" err="1" smtClean="0"/>
              <a:t>equals</a:t>
            </a:r>
            <a:r>
              <a:rPr lang="fr-CA" sz="1400" dirty="0" smtClean="0"/>
              <a:t>, </a:t>
            </a:r>
            <a:r>
              <a:rPr lang="fr-CA" sz="1400" dirty="0" err="1" smtClean="0"/>
              <a:t>hashcode</a:t>
            </a:r>
            <a:r>
              <a:rPr lang="fr-CA" sz="1400" dirty="0" smtClean="0"/>
              <a:t> and </a:t>
            </a:r>
            <a:r>
              <a:rPr lang="fr-CA" sz="1400" dirty="0" err="1" smtClean="0"/>
              <a:t>will</a:t>
            </a:r>
            <a:r>
              <a:rPr lang="fr-CA" sz="1400" dirty="0" smtClean="0"/>
              <a:t> update </a:t>
            </a:r>
            <a:r>
              <a:rPr lang="fr-CA" sz="1400" dirty="0" err="1" smtClean="0"/>
              <a:t>other</a:t>
            </a:r>
            <a:r>
              <a:rPr lang="fr-CA" sz="1400" dirty="0" smtClean="0"/>
              <a:t> files.</a:t>
            </a:r>
            <a:endParaRPr lang="en-US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650121"/>
            <a:ext cx="4419600" cy="82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8219" y="2924664"/>
            <a:ext cx="3289981" cy="216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Creating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applications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1733550"/>
            <a:ext cx="8991600" cy="32766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We can create application artifacts from </a:t>
            </a:r>
            <a:r>
              <a:rPr lang="en-US" sz="1400" dirty="0" err="1" smtClean="0"/>
              <a:t>Roo</a:t>
            </a:r>
            <a:r>
              <a:rPr lang="en-US" sz="1400" dirty="0" smtClean="0"/>
              <a:t> script. We can generate complete enterprise application skeleton using a set of </a:t>
            </a:r>
            <a:r>
              <a:rPr lang="en-US" sz="1400" dirty="0" err="1" smtClean="0"/>
              <a:t>Roo</a:t>
            </a:r>
            <a:r>
              <a:rPr lang="en-US" sz="1400" dirty="0" smtClean="0"/>
              <a:t> commands to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from a text file.  The convention is to name the script file containing commands with a </a:t>
            </a:r>
            <a:r>
              <a:rPr lang="en-US" sz="1400" b="1" dirty="0" smtClean="0"/>
              <a:t>.</a:t>
            </a:r>
            <a:r>
              <a:rPr lang="en-US" sz="1400" b="1" dirty="0" err="1" smtClean="0"/>
              <a:t>roo</a:t>
            </a:r>
            <a:r>
              <a:rPr lang="en-US" sz="1400" dirty="0" smtClean="0"/>
              <a:t> extension. Spring </a:t>
            </a:r>
            <a:r>
              <a:rPr lang="en-US" sz="1400" dirty="0" err="1" smtClean="0"/>
              <a:t>Roo</a:t>
            </a:r>
            <a:r>
              <a:rPr lang="en-US" sz="1400" dirty="0" smtClean="0"/>
              <a:t> provides the </a:t>
            </a:r>
            <a:r>
              <a:rPr lang="en-US" sz="1400" b="1" dirty="0" smtClean="0"/>
              <a:t>script</a:t>
            </a:r>
            <a:r>
              <a:rPr lang="en-US" sz="1400" dirty="0" smtClean="0"/>
              <a:t> command, which allows you to execute commands contained in a text file. </a:t>
            </a:r>
          </a:p>
          <a:p>
            <a:r>
              <a:rPr lang="en-US" sz="1400" b="1" dirty="0" err="1" smtClean="0"/>
              <a:t>roo</a:t>
            </a:r>
            <a:r>
              <a:rPr lang="en-US" sz="1400" b="1" dirty="0" smtClean="0"/>
              <a:t>&gt;script --file script_name.roo --</a:t>
            </a:r>
            <a:r>
              <a:rPr lang="en-US" sz="1400" b="1" dirty="0" err="1" smtClean="0"/>
              <a:t>lineNumbers</a:t>
            </a:r>
            <a:endParaRPr lang="en-US" sz="1400" b="1" dirty="0" smtClean="0"/>
          </a:p>
          <a:p>
            <a:r>
              <a:rPr lang="en-US" sz="1400" dirty="0" smtClean="0"/>
              <a:t>The script command accepts the following arguments:</a:t>
            </a:r>
          </a:p>
          <a:p>
            <a:r>
              <a:rPr lang="en-US" sz="1400" b="1" dirty="0" smtClean="0"/>
              <a:t>file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specifies the name of the file that contains </a:t>
            </a:r>
            <a:r>
              <a:rPr lang="en-US" sz="1400" dirty="0" err="1" smtClean="0">
                <a:sym typeface="Wingdings" pitchFamily="2" charset="2"/>
              </a:rPr>
              <a:t>Roo</a:t>
            </a:r>
            <a:r>
              <a:rPr lang="en-US" sz="1400" dirty="0" smtClean="0">
                <a:sym typeface="Wingdings" pitchFamily="2" charset="2"/>
              </a:rPr>
              <a:t> commands.</a:t>
            </a:r>
          </a:p>
          <a:p>
            <a:r>
              <a:rPr lang="en-US" sz="1400" b="1" dirty="0" err="1" smtClean="0">
                <a:sym typeface="Wingdings" pitchFamily="2" charset="2"/>
              </a:rPr>
              <a:t>lineNumbers</a:t>
            </a:r>
            <a:r>
              <a:rPr lang="en-US" sz="1400" b="1" dirty="0" smtClean="0">
                <a:sym typeface="Wingdings" pitchFamily="2" charset="2"/>
              </a:rPr>
              <a:t> </a:t>
            </a:r>
            <a:r>
              <a:rPr lang="en-US" sz="1400" dirty="0" smtClean="0">
                <a:sym typeface="Wingdings" pitchFamily="2" charset="2"/>
              </a:rPr>
              <a:t> instructs the </a:t>
            </a:r>
            <a:r>
              <a:rPr lang="en-US" sz="1400" dirty="0" err="1" smtClean="0">
                <a:sym typeface="Wingdings" pitchFamily="2" charset="2"/>
              </a:rPr>
              <a:t>Roo</a:t>
            </a:r>
            <a:r>
              <a:rPr lang="en-US" sz="1400" dirty="0" smtClean="0">
                <a:sym typeface="Wingdings" pitchFamily="2" charset="2"/>
              </a:rPr>
              <a:t> shell to print the line numbers of the command being executed from file.</a:t>
            </a:r>
          </a:p>
          <a:p>
            <a:r>
              <a:rPr lang="en-US" sz="1400" dirty="0" smtClean="0"/>
              <a:t>If a </a:t>
            </a:r>
            <a:r>
              <a:rPr lang="en-US" sz="1400" dirty="0" err="1" smtClean="0"/>
              <a:t>Roo</a:t>
            </a:r>
            <a:r>
              <a:rPr lang="en-US" sz="1400" dirty="0" smtClean="0"/>
              <a:t> command fails it is commented out in the log.roo file.</a:t>
            </a:r>
          </a:p>
        </p:txBody>
      </p:sp>
    </p:spTree>
    <p:extLst>
      <p:ext uri="{BB962C8B-B14F-4D97-AF65-F5344CB8AC3E}">
        <p14:creationId xmlns:p14="http://schemas.microsoft.com/office/powerpoint/2010/main" val="14724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177</Template>
  <TotalTime>772</TotalTime>
  <Words>1578</Words>
  <Application>Microsoft Office PowerPoint</Application>
  <PresentationFormat>On-screen Show (16:9)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177</vt:lpstr>
      <vt:lpstr>SpringROO</vt:lpstr>
      <vt:lpstr>Contents</vt:lpstr>
      <vt:lpstr>What is SpringROO?</vt:lpstr>
      <vt:lpstr>Architecture</vt:lpstr>
      <vt:lpstr>Architecture (cont.)</vt:lpstr>
      <vt:lpstr>Creating applications</vt:lpstr>
      <vt:lpstr>Creating applications (cont.)</vt:lpstr>
      <vt:lpstr>Creating applications (cont.)</vt:lpstr>
      <vt:lpstr>Creating applications (cont.)</vt:lpstr>
      <vt:lpstr>Using JPA</vt:lpstr>
      <vt:lpstr>Using JPA (cont.)</vt:lpstr>
      <vt:lpstr>Using JPA (cont.)</vt:lpstr>
      <vt:lpstr>Using Spring MVC</vt:lpstr>
      <vt:lpstr>Using Spring MVC (cont.)</vt:lpstr>
      <vt:lpstr>Using Spring MVC (cont.)</vt:lpstr>
      <vt:lpstr>Using Spring Web Flow</vt:lpstr>
      <vt:lpstr>Advanced Topics</vt:lpstr>
      <vt:lpstr>SpringRoo Annotations</vt:lpstr>
      <vt:lpstr>Conclusion</vt:lpstr>
      <vt:lpstr>Bibliography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IONUTZ</dc:creator>
  <cp:lastModifiedBy>ionut</cp:lastModifiedBy>
  <cp:revision>139</cp:revision>
  <dcterms:created xsi:type="dcterms:W3CDTF">2011-12-30T16:41:20Z</dcterms:created>
  <dcterms:modified xsi:type="dcterms:W3CDTF">2015-01-05T14:24:50Z</dcterms:modified>
</cp:coreProperties>
</file>