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1" r:id="rId6"/>
    <p:sldId id="265" r:id="rId7"/>
    <p:sldId id="267" r:id="rId8"/>
    <p:sldId id="269" r:id="rId9"/>
    <p:sldId id="270" r:id="rId10"/>
    <p:sldId id="271" r:id="rId11"/>
    <p:sldId id="263" r:id="rId12"/>
    <p:sldId id="264" r:id="rId13"/>
    <p:sldId id="266" r:id="rId14"/>
    <p:sldId id="272" r:id="rId15"/>
    <p:sldId id="268" r:id="rId16"/>
    <p:sldId id="273" r:id="rId17"/>
    <p:sldId id="275" r:id="rId18"/>
    <p:sldId id="277" r:id="rId19"/>
    <p:sldId id="278" r:id="rId20"/>
    <p:sldId id="279" r:id="rId21"/>
    <p:sldId id="280" r:id="rId22"/>
    <p:sldId id="281" r:id="rId23"/>
    <p:sldId id="282" r:id="rId24"/>
    <p:sldId id="283" r:id="rId25"/>
    <p:sldId id="284" r:id="rId26"/>
    <p:sldId id="262" r:id="rId27"/>
    <p:sldId id="274" r:id="rId28"/>
  </p:sldIdLst>
  <p:sldSz cx="9144000" cy="6858000" type="screen4x3"/>
  <p:notesSz cx="6946900" cy="9283700"/>
  <p:custDataLst>
    <p:tags r:id="rId30"/>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00"/>
    <a:srgbClr val="FFCC00"/>
    <a:srgbClr val="CC6600"/>
    <a:srgbClr val="996633"/>
    <a:srgbClr val="993300"/>
    <a:srgbClr val="FFCC99"/>
    <a:srgbClr val="CC9900"/>
    <a:srgbClr val="FFCC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4" autoAdjust="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09900" cy="463550"/>
          </a:xfrm>
          <a:prstGeom prst="rect">
            <a:avLst/>
          </a:prstGeom>
          <a:noFill/>
          <a:ln w="9525">
            <a:noFill/>
            <a:miter lim="800000"/>
            <a:headEnd/>
            <a:tailEnd/>
          </a:ln>
        </p:spPr>
        <p:txBody>
          <a:bodyPr vert="horz" wrap="square" lIns="92738" tIns="46369" rIns="92738" bIns="46369" numCol="1" anchor="t" anchorCtr="0" compatLnSpc="1">
            <a:prstTxWarp prst="textNoShape">
              <a:avLst/>
            </a:prstTxWarp>
          </a:bodyPr>
          <a:lstStyle>
            <a:lvl1pPr defTabSz="927100" eaLnBrk="0" hangingPunct="0">
              <a:defRPr sz="1200">
                <a:latin typeface="Times New Roman" pitchFamily="18" charset="0"/>
              </a:defRPr>
            </a:lvl1pPr>
          </a:lstStyle>
          <a:p>
            <a:endParaRPr lang="en-US"/>
          </a:p>
        </p:txBody>
      </p:sp>
      <p:sp>
        <p:nvSpPr>
          <p:cNvPr id="2057" name="Rectangle 9"/>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p:spPr>
      </p:sp>
      <p:sp>
        <p:nvSpPr>
          <p:cNvPr id="2058" name="Rectangle 10"/>
          <p:cNvSpPr>
            <a:spLocks noGrp="1" noChangeArrowheads="1"/>
          </p:cNvSpPr>
          <p:nvPr>
            <p:ph type="body" sz="quarter" idx="3"/>
          </p:nvPr>
        </p:nvSpPr>
        <p:spPr bwMode="auto">
          <a:xfrm>
            <a:off x="925513" y="4410075"/>
            <a:ext cx="5095875" cy="4176713"/>
          </a:xfrm>
          <a:prstGeom prst="rect">
            <a:avLst/>
          </a:prstGeom>
          <a:noFill/>
          <a:ln w="9525">
            <a:noFill/>
            <a:miter lim="800000"/>
            <a:headEnd/>
            <a:tailEnd/>
          </a:ln>
        </p:spPr>
        <p:txBody>
          <a:bodyPr vert="horz" wrap="square" lIns="92738" tIns="46369" rIns="92738" bIns="4636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9" name="Rectangle 11"/>
          <p:cNvSpPr>
            <a:spLocks noGrp="1" noChangeArrowheads="1"/>
          </p:cNvSpPr>
          <p:nvPr>
            <p:ph type="dt" idx="1"/>
          </p:nvPr>
        </p:nvSpPr>
        <p:spPr bwMode="auto">
          <a:xfrm>
            <a:off x="3937000" y="0"/>
            <a:ext cx="3009900" cy="463550"/>
          </a:xfrm>
          <a:prstGeom prst="rect">
            <a:avLst/>
          </a:prstGeom>
          <a:noFill/>
          <a:ln w="9525">
            <a:noFill/>
            <a:miter lim="800000"/>
            <a:headEnd/>
            <a:tailEnd/>
          </a:ln>
        </p:spPr>
        <p:txBody>
          <a:bodyPr vert="horz" wrap="square" lIns="92738" tIns="46369" rIns="92738" bIns="46369" numCol="1" anchor="t" anchorCtr="0" compatLnSpc="1">
            <a:prstTxWarp prst="textNoShape">
              <a:avLst/>
            </a:prstTxWarp>
          </a:bodyPr>
          <a:lstStyle>
            <a:lvl1pPr algn="r" defTabSz="927100" eaLnBrk="0" hangingPunct="0">
              <a:defRPr sz="1200">
                <a:latin typeface="Times New Roman" pitchFamily="18" charset="0"/>
              </a:defRPr>
            </a:lvl1pPr>
          </a:lstStyle>
          <a:p>
            <a:endParaRPr lang="en-US"/>
          </a:p>
        </p:txBody>
      </p:sp>
      <p:sp>
        <p:nvSpPr>
          <p:cNvPr id="2060" name="Rectangle 12"/>
          <p:cNvSpPr>
            <a:spLocks noGrp="1" noChangeArrowheads="1"/>
          </p:cNvSpPr>
          <p:nvPr>
            <p:ph type="ftr" sz="quarter" idx="4"/>
          </p:nvPr>
        </p:nvSpPr>
        <p:spPr bwMode="auto">
          <a:xfrm>
            <a:off x="0" y="8820150"/>
            <a:ext cx="3009900" cy="463550"/>
          </a:xfrm>
          <a:prstGeom prst="rect">
            <a:avLst/>
          </a:prstGeom>
          <a:noFill/>
          <a:ln w="9525">
            <a:noFill/>
            <a:miter lim="800000"/>
            <a:headEnd/>
            <a:tailEnd/>
          </a:ln>
        </p:spPr>
        <p:txBody>
          <a:bodyPr vert="horz" wrap="square" lIns="92738" tIns="46369" rIns="92738" bIns="46369" numCol="1" anchor="b" anchorCtr="0" compatLnSpc="1">
            <a:prstTxWarp prst="textNoShape">
              <a:avLst/>
            </a:prstTxWarp>
          </a:bodyPr>
          <a:lstStyle>
            <a:lvl1pPr defTabSz="927100" eaLnBrk="0" hangingPunct="0">
              <a:defRPr sz="1200">
                <a:latin typeface="Times New Roman" pitchFamily="18" charset="0"/>
              </a:defRPr>
            </a:lvl1pPr>
          </a:lstStyle>
          <a:p>
            <a:endParaRPr lang="en-US"/>
          </a:p>
        </p:txBody>
      </p:sp>
      <p:sp>
        <p:nvSpPr>
          <p:cNvPr id="2061" name="Rectangle 13"/>
          <p:cNvSpPr>
            <a:spLocks noGrp="1" noChangeArrowheads="1"/>
          </p:cNvSpPr>
          <p:nvPr>
            <p:ph type="sldNum" sz="quarter" idx="5"/>
          </p:nvPr>
        </p:nvSpPr>
        <p:spPr bwMode="auto">
          <a:xfrm>
            <a:off x="3937000" y="8820150"/>
            <a:ext cx="3009900" cy="463550"/>
          </a:xfrm>
          <a:prstGeom prst="rect">
            <a:avLst/>
          </a:prstGeom>
          <a:noFill/>
          <a:ln w="9525">
            <a:noFill/>
            <a:miter lim="800000"/>
            <a:headEnd/>
            <a:tailEnd/>
          </a:ln>
        </p:spPr>
        <p:txBody>
          <a:bodyPr vert="horz" wrap="square" lIns="92738" tIns="46369" rIns="92738" bIns="46369" numCol="1" anchor="b" anchorCtr="0" compatLnSpc="1">
            <a:prstTxWarp prst="textNoShape">
              <a:avLst/>
            </a:prstTxWarp>
          </a:bodyPr>
          <a:lstStyle>
            <a:lvl1pPr algn="r" defTabSz="927100" eaLnBrk="0" hangingPunct="0">
              <a:defRPr sz="1200">
                <a:latin typeface="Times New Roman" pitchFamily="18" charset="0"/>
              </a:defRPr>
            </a:lvl1pPr>
          </a:lstStyle>
          <a:p>
            <a:fld id="{951677C5-79E8-42FD-AFBC-17924B484D8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23" name="Rectangle 3"/>
          <p:cNvSpPr>
            <a:spLocks noGrp="1" noChangeArrowheads="1"/>
          </p:cNvSpPr>
          <p:nvPr>
            <p:ph type="ctrTitle"/>
          </p:nvPr>
        </p:nvSpPr>
        <p:spPr>
          <a:xfrm>
            <a:off x="2438400" y="3352800"/>
            <a:ext cx="6324600" cy="1371600"/>
          </a:xfrm>
        </p:spPr>
        <p:txBody>
          <a:bodyPr/>
          <a:lstStyle>
            <a:lvl1pPr>
              <a:lnSpc>
                <a:spcPct val="90000"/>
              </a:lnSpc>
              <a:defRPr sz="4800"/>
            </a:lvl1pPr>
          </a:lstStyle>
          <a:p>
            <a:r>
              <a:rPr lang="en-US" smtClean="0"/>
              <a:t>Click to edit Master title style</a:t>
            </a:r>
            <a:endParaRPr lang="en-US"/>
          </a:p>
        </p:txBody>
      </p:sp>
      <p:sp>
        <p:nvSpPr>
          <p:cNvPr id="30724" name="Rectangle 4"/>
          <p:cNvSpPr>
            <a:spLocks noGrp="1" noChangeArrowheads="1"/>
          </p:cNvSpPr>
          <p:nvPr>
            <p:ph type="subTitle" idx="1"/>
          </p:nvPr>
        </p:nvSpPr>
        <p:spPr>
          <a:xfrm>
            <a:off x="2438400" y="4724400"/>
            <a:ext cx="6324600" cy="685800"/>
          </a:xfrm>
        </p:spPr>
        <p:txBody>
          <a:bodyPr/>
          <a:lstStyle>
            <a:lvl1pPr marL="0" indent="0">
              <a:lnSpc>
                <a:spcPct val="80000"/>
              </a:lnSpc>
              <a:buFont typeface="Wingdings" pitchFamily="2" charset="2"/>
              <a:buNone/>
              <a:defRPr sz="3200"/>
            </a:lvl1pPr>
          </a:lstStyle>
          <a:p>
            <a:r>
              <a:rPr lang="en-US" smtClean="0"/>
              <a:t>Click to edit Master subtitle style</a:t>
            </a:r>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685800"/>
            <a:ext cx="177165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685800"/>
            <a:ext cx="516255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1524000" y="2057400"/>
            <a:ext cx="7086600" cy="3505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13" name="Rectangle 17"/>
          <p:cNvSpPr>
            <a:spLocks noGrp="1" noChangeArrowheads="1"/>
          </p:cNvSpPr>
          <p:nvPr>
            <p:ph type="title"/>
          </p:nvPr>
        </p:nvSpPr>
        <p:spPr bwMode="auto">
          <a:xfrm>
            <a:off x="1524000" y="685800"/>
            <a:ext cx="7086600" cy="1371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txStyles>
    <p:titleStyle>
      <a:lvl1pPr algn="l" rtl="0" eaLnBrk="1" fontAlgn="base" hangingPunct="1">
        <a:spcBef>
          <a:spcPct val="0"/>
        </a:spcBef>
        <a:spcAft>
          <a:spcPct val="0"/>
        </a:spcAft>
        <a:defRPr sz="4000" b="1">
          <a:solidFill>
            <a:srgbClr val="000000"/>
          </a:solidFill>
          <a:latin typeface="+mj-lt"/>
          <a:ea typeface="+mj-ea"/>
          <a:cs typeface="+mj-cs"/>
        </a:defRPr>
      </a:lvl1pPr>
      <a:lvl2pPr algn="l" rtl="0" eaLnBrk="1" fontAlgn="base" hangingPunct="1">
        <a:spcBef>
          <a:spcPct val="0"/>
        </a:spcBef>
        <a:spcAft>
          <a:spcPct val="0"/>
        </a:spcAft>
        <a:defRPr sz="4000" b="1">
          <a:solidFill>
            <a:srgbClr val="000000"/>
          </a:solidFill>
          <a:latin typeface="Arial Narrow" pitchFamily="34" charset="0"/>
        </a:defRPr>
      </a:lvl2pPr>
      <a:lvl3pPr algn="l" rtl="0" eaLnBrk="1" fontAlgn="base" hangingPunct="1">
        <a:spcBef>
          <a:spcPct val="0"/>
        </a:spcBef>
        <a:spcAft>
          <a:spcPct val="0"/>
        </a:spcAft>
        <a:defRPr sz="4000" b="1">
          <a:solidFill>
            <a:srgbClr val="000000"/>
          </a:solidFill>
          <a:latin typeface="Arial Narrow" pitchFamily="34" charset="0"/>
        </a:defRPr>
      </a:lvl3pPr>
      <a:lvl4pPr algn="l" rtl="0" eaLnBrk="1" fontAlgn="base" hangingPunct="1">
        <a:spcBef>
          <a:spcPct val="0"/>
        </a:spcBef>
        <a:spcAft>
          <a:spcPct val="0"/>
        </a:spcAft>
        <a:defRPr sz="4000" b="1">
          <a:solidFill>
            <a:srgbClr val="000000"/>
          </a:solidFill>
          <a:latin typeface="Arial Narrow" pitchFamily="34" charset="0"/>
        </a:defRPr>
      </a:lvl4pPr>
      <a:lvl5pPr algn="l" rtl="0" eaLnBrk="1" fontAlgn="base" hangingPunct="1">
        <a:spcBef>
          <a:spcPct val="0"/>
        </a:spcBef>
        <a:spcAft>
          <a:spcPct val="0"/>
        </a:spcAft>
        <a:defRPr sz="4000" b="1">
          <a:solidFill>
            <a:srgbClr val="000000"/>
          </a:solidFill>
          <a:latin typeface="Arial Narrow" pitchFamily="34" charset="0"/>
        </a:defRPr>
      </a:lvl5pPr>
      <a:lvl6pPr marL="457200" algn="l" rtl="0" eaLnBrk="1" fontAlgn="base" hangingPunct="1">
        <a:spcBef>
          <a:spcPct val="0"/>
        </a:spcBef>
        <a:spcAft>
          <a:spcPct val="0"/>
        </a:spcAft>
        <a:defRPr sz="4000" b="1">
          <a:solidFill>
            <a:srgbClr val="000000"/>
          </a:solidFill>
          <a:latin typeface="Arial Narrow" pitchFamily="34" charset="0"/>
        </a:defRPr>
      </a:lvl6pPr>
      <a:lvl7pPr marL="914400" algn="l" rtl="0" eaLnBrk="1" fontAlgn="base" hangingPunct="1">
        <a:spcBef>
          <a:spcPct val="0"/>
        </a:spcBef>
        <a:spcAft>
          <a:spcPct val="0"/>
        </a:spcAft>
        <a:defRPr sz="4000" b="1">
          <a:solidFill>
            <a:srgbClr val="000000"/>
          </a:solidFill>
          <a:latin typeface="Arial Narrow" pitchFamily="34" charset="0"/>
        </a:defRPr>
      </a:lvl7pPr>
      <a:lvl8pPr marL="1371600" algn="l" rtl="0" eaLnBrk="1" fontAlgn="base" hangingPunct="1">
        <a:spcBef>
          <a:spcPct val="0"/>
        </a:spcBef>
        <a:spcAft>
          <a:spcPct val="0"/>
        </a:spcAft>
        <a:defRPr sz="4000" b="1">
          <a:solidFill>
            <a:srgbClr val="000000"/>
          </a:solidFill>
          <a:latin typeface="Arial Narrow" pitchFamily="34" charset="0"/>
        </a:defRPr>
      </a:lvl8pPr>
      <a:lvl9pPr marL="1828800" algn="l" rtl="0" eaLnBrk="1" fontAlgn="base" hangingPunct="1">
        <a:spcBef>
          <a:spcPct val="0"/>
        </a:spcBef>
        <a:spcAft>
          <a:spcPct val="0"/>
        </a:spcAft>
        <a:defRPr sz="4000" b="1">
          <a:solidFill>
            <a:srgbClr val="000000"/>
          </a:solidFill>
          <a:latin typeface="Arial Narrow" pitchFamily="34" charset="0"/>
        </a:defRPr>
      </a:lvl9pPr>
    </p:titleStyle>
    <p:bodyStyle>
      <a:lvl1pPr marL="342900" indent="-342900" algn="l" rtl="0" eaLnBrk="1" fontAlgn="base" hangingPunct="1">
        <a:spcBef>
          <a:spcPct val="20000"/>
        </a:spcBef>
        <a:spcAft>
          <a:spcPct val="0"/>
        </a:spcAft>
        <a:buClr>
          <a:srgbClr val="000000"/>
        </a:buClr>
        <a:buSzPct val="50000"/>
        <a:buFont typeface="Wingdings" pitchFamily="2" charset="2"/>
        <a:buChar char="n"/>
        <a:defRPr sz="2800">
          <a:solidFill>
            <a:srgbClr val="000000"/>
          </a:solidFill>
          <a:latin typeface="+mn-lt"/>
          <a:ea typeface="+mn-ea"/>
          <a:cs typeface="+mn-cs"/>
        </a:defRPr>
      </a:lvl1pPr>
      <a:lvl2pPr marL="742950" indent="-285750" algn="l" rtl="0" eaLnBrk="1" fontAlgn="base" hangingPunct="1">
        <a:spcBef>
          <a:spcPct val="20000"/>
        </a:spcBef>
        <a:spcAft>
          <a:spcPct val="0"/>
        </a:spcAft>
        <a:buClr>
          <a:srgbClr val="000000"/>
        </a:buClr>
        <a:buSzPct val="50000"/>
        <a:buFont typeface="Wingdings" pitchFamily="2" charset="2"/>
        <a:buChar char="n"/>
        <a:defRPr sz="2400">
          <a:solidFill>
            <a:srgbClr val="000000"/>
          </a:solidFill>
          <a:latin typeface="+mn-lt"/>
        </a:defRPr>
      </a:lvl2pPr>
      <a:lvl3pPr marL="1143000" indent="-228600" algn="l" rtl="0" eaLnBrk="1" fontAlgn="base" hangingPunct="1">
        <a:spcBef>
          <a:spcPct val="20000"/>
        </a:spcBef>
        <a:spcAft>
          <a:spcPct val="0"/>
        </a:spcAft>
        <a:buClr>
          <a:srgbClr val="000000"/>
        </a:buClr>
        <a:buSzPct val="50000"/>
        <a:buFont typeface="Wingdings" pitchFamily="2" charset="2"/>
        <a:buChar char="n"/>
        <a:defRPr sz="2000">
          <a:solidFill>
            <a:srgbClr val="000000"/>
          </a:solidFill>
          <a:latin typeface="+mn-lt"/>
        </a:defRPr>
      </a:lvl3pPr>
      <a:lvl4pPr marL="16002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4pPr>
      <a:lvl5pPr marL="20574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6"/>
          <p:cNvSpPr>
            <a:spLocks noGrp="1" noChangeArrowheads="1"/>
          </p:cNvSpPr>
          <p:nvPr>
            <p:ph type="ctrTitle"/>
          </p:nvPr>
        </p:nvSpPr>
        <p:spPr/>
        <p:txBody>
          <a:bodyPr/>
          <a:lstStyle/>
          <a:p>
            <a:r>
              <a:rPr lang="en-US" sz="4400" dirty="0" err="1" smtClean="0"/>
              <a:t>TestNG</a:t>
            </a:r>
            <a:endParaRPr lang="en-US" sz="4400" dirty="0"/>
          </a:p>
        </p:txBody>
      </p:sp>
      <p:sp>
        <p:nvSpPr>
          <p:cNvPr id="4103" name="Rectangle 7"/>
          <p:cNvSpPr>
            <a:spLocks noGrp="1" noChangeArrowheads="1"/>
          </p:cNvSpPr>
          <p:nvPr>
            <p:ph type="subTitle" idx="1"/>
          </p:nvPr>
        </p:nvSpPr>
        <p:spPr>
          <a:xfrm>
            <a:off x="5943600" y="6096000"/>
            <a:ext cx="2971800" cy="685800"/>
          </a:xfrm>
        </p:spPr>
        <p:txBody>
          <a:bodyPr/>
          <a:lstStyle/>
          <a:p>
            <a:r>
              <a:rPr lang="en-US" dirty="0" smtClean="0"/>
              <a:t>Dima Ionut Daniel</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76200"/>
            <a:ext cx="7086600" cy="838200"/>
          </a:xfrm>
        </p:spPr>
        <p:txBody>
          <a:bodyPr/>
          <a:lstStyle/>
          <a:p>
            <a:r>
              <a:rPr lang="en-US" dirty="0" err="1" smtClean="0"/>
              <a:t>TestNG</a:t>
            </a:r>
            <a:r>
              <a:rPr lang="en-US" dirty="0" smtClean="0"/>
              <a:t> Basics</a:t>
            </a:r>
          </a:p>
        </p:txBody>
      </p:sp>
      <p:sp>
        <p:nvSpPr>
          <p:cNvPr id="9223" name="Rectangle 7"/>
          <p:cNvSpPr>
            <a:spLocks noGrp="1" noChangeArrowheads="1"/>
          </p:cNvSpPr>
          <p:nvPr>
            <p:ph type="body" idx="1"/>
          </p:nvPr>
        </p:nvSpPr>
        <p:spPr>
          <a:xfrm>
            <a:off x="1295400" y="914400"/>
            <a:ext cx="7772400" cy="5943600"/>
          </a:xfrm>
        </p:spPr>
        <p:txBody>
          <a:bodyPr/>
          <a:lstStyle/>
          <a:p>
            <a:r>
              <a:rPr lang="en-US" sz="1800" dirty="0" smtClean="0"/>
              <a:t>Using test groups, </a:t>
            </a:r>
            <a:r>
              <a:rPr lang="en-US" sz="1800" dirty="0" err="1" smtClean="0"/>
              <a:t>TestNG’s</a:t>
            </a:r>
            <a:r>
              <a:rPr lang="en-US" sz="1800" dirty="0" smtClean="0"/>
              <a:t> achieve to create a clean separation between the static model (the code of your tests) and the runtime model (which tests get run). Also we can create categories of tests, like:</a:t>
            </a:r>
          </a:p>
          <a:p>
            <a:pPr>
              <a:buNone/>
            </a:pPr>
            <a:r>
              <a:rPr lang="en-US" sz="1800" dirty="0" smtClean="0"/>
              <a:t>	- Test type: unit, functional, integration, system, acceptance, performance</a:t>
            </a:r>
          </a:p>
          <a:p>
            <a:pPr>
              <a:buNone/>
            </a:pPr>
            <a:r>
              <a:rPr lang="en-US" sz="1800" dirty="0" smtClean="0"/>
              <a:t>	- Test size: small, medium, large</a:t>
            </a:r>
          </a:p>
          <a:p>
            <a:pPr>
              <a:buNone/>
            </a:pPr>
            <a:r>
              <a:rPr lang="en-US" sz="1800" dirty="0" smtClean="0"/>
              <a:t>	- Functional description: web, </a:t>
            </a:r>
            <a:r>
              <a:rPr lang="en-US" sz="1800" dirty="0" err="1" smtClean="0"/>
              <a:t>gui</a:t>
            </a:r>
            <a:r>
              <a:rPr lang="en-US" sz="1800" dirty="0" smtClean="0"/>
              <a:t>, html, </a:t>
            </a:r>
            <a:r>
              <a:rPr lang="en-US" sz="1800" dirty="0" err="1" smtClean="0"/>
              <a:t>jsp</a:t>
            </a:r>
            <a:r>
              <a:rPr lang="en-US" sz="1800" dirty="0" smtClean="0"/>
              <a:t>, </a:t>
            </a:r>
            <a:r>
              <a:rPr lang="en-US" sz="1800" dirty="0" err="1" smtClean="0"/>
              <a:t>servlet</a:t>
            </a:r>
            <a:r>
              <a:rPr lang="en-US" sz="1800" dirty="0" smtClean="0"/>
              <a:t>, database, front-end, back-end</a:t>
            </a:r>
          </a:p>
          <a:p>
            <a:pPr>
              <a:buNone/>
            </a:pPr>
            <a:r>
              <a:rPr lang="en-US" sz="1800" dirty="0" smtClean="0"/>
              <a:t>	- Platform: os.win32, </a:t>
            </a:r>
            <a:r>
              <a:rPr lang="en-US" sz="1800" dirty="0" err="1" smtClean="0"/>
              <a:t>os.linux</a:t>
            </a:r>
            <a:r>
              <a:rPr lang="en-US" sz="1800" dirty="0" smtClean="0"/>
              <a:t>, </a:t>
            </a:r>
            <a:r>
              <a:rPr lang="en-US" sz="1800" dirty="0" err="1" smtClean="0"/>
              <a:t>os.mac-os</a:t>
            </a:r>
            <a:endParaRPr lang="en-US" sz="1800" dirty="0" smtClean="0"/>
          </a:p>
          <a:p>
            <a:pPr>
              <a:buNone/>
            </a:pPr>
            <a:r>
              <a:rPr lang="en-US" sz="1800" dirty="0" smtClean="0"/>
              <a:t>	- Procedural description: check-in, smoke-test, milestone, release</a:t>
            </a:r>
          </a:p>
          <a:p>
            <a:pPr>
              <a:buNone/>
            </a:pPr>
            <a:r>
              <a:rPr lang="en-US" sz="1800" dirty="0" smtClean="0"/>
              <a:t>	- Runtime schedule: week-days, weekends, nightly, monthly</a:t>
            </a:r>
          </a:p>
          <a:p>
            <a:endParaRPr lang="en-US" sz="18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304800"/>
            <a:ext cx="7086600" cy="838200"/>
          </a:xfrm>
        </p:spPr>
        <p:txBody>
          <a:bodyPr/>
          <a:lstStyle/>
          <a:p>
            <a:r>
              <a:rPr lang="en-US" dirty="0" err="1" smtClean="0"/>
              <a:t>TestNG</a:t>
            </a:r>
            <a:r>
              <a:rPr lang="en-US" dirty="0" smtClean="0"/>
              <a:t> Samples</a:t>
            </a:r>
          </a:p>
        </p:txBody>
      </p:sp>
      <p:sp>
        <p:nvSpPr>
          <p:cNvPr id="9223" name="Rectangle 7"/>
          <p:cNvSpPr>
            <a:spLocks noGrp="1" noChangeArrowheads="1"/>
          </p:cNvSpPr>
          <p:nvPr>
            <p:ph type="body" idx="1"/>
          </p:nvPr>
        </p:nvSpPr>
        <p:spPr>
          <a:xfrm>
            <a:off x="1752600" y="5943600"/>
            <a:ext cx="7239000" cy="762000"/>
          </a:xfrm>
        </p:spPr>
        <p:txBody>
          <a:bodyPr/>
          <a:lstStyle/>
          <a:p>
            <a:r>
              <a:rPr lang="en-US" sz="1800" dirty="0" smtClean="0"/>
              <a:t>We define a </a:t>
            </a:r>
            <a:r>
              <a:rPr lang="en-US" sz="1800" dirty="0" err="1" smtClean="0"/>
              <a:t>SimpleTest</a:t>
            </a:r>
            <a:r>
              <a:rPr lang="en-US" sz="1800" dirty="0" smtClean="0"/>
              <a:t> test class and we execute the test either by command line using the </a:t>
            </a:r>
            <a:r>
              <a:rPr lang="en-US" sz="1800" b="1" dirty="0" err="1" smtClean="0"/>
              <a:t>org.testng.TestNG</a:t>
            </a:r>
            <a:r>
              <a:rPr lang="en-US" sz="1800" dirty="0" smtClean="0"/>
              <a:t> class or by using an IDE </a:t>
            </a:r>
            <a:r>
              <a:rPr lang="en-US" sz="1800" dirty="0" err="1" smtClean="0"/>
              <a:t>plugin</a:t>
            </a:r>
            <a:r>
              <a:rPr lang="en-US" sz="1800" dirty="0" smtClean="0"/>
              <a:t>.</a:t>
            </a:r>
            <a:endParaRPr lang="en-US" sz="1800" dirty="0"/>
          </a:p>
        </p:txBody>
      </p:sp>
      <p:pic>
        <p:nvPicPr>
          <p:cNvPr id="31746" name="Picture 2"/>
          <p:cNvPicPr>
            <a:picLocks noChangeAspect="1" noChangeArrowheads="1"/>
          </p:cNvPicPr>
          <p:nvPr/>
        </p:nvPicPr>
        <p:blipFill>
          <a:blip r:embed="rId2" cstate="print"/>
          <a:srcRect/>
          <a:stretch>
            <a:fillRect/>
          </a:stretch>
        </p:blipFill>
        <p:spPr bwMode="auto">
          <a:xfrm>
            <a:off x="1264196" y="1219200"/>
            <a:ext cx="3536404" cy="3048000"/>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cstate="print"/>
          <a:srcRect/>
          <a:stretch>
            <a:fillRect/>
          </a:stretch>
        </p:blipFill>
        <p:spPr bwMode="auto">
          <a:xfrm>
            <a:off x="1828800" y="4381500"/>
            <a:ext cx="6096000" cy="1485900"/>
          </a:xfrm>
          <a:prstGeom prst="rect">
            <a:avLst/>
          </a:prstGeom>
          <a:noFill/>
          <a:ln w="9525">
            <a:noFill/>
            <a:miter lim="800000"/>
            <a:headEnd/>
            <a:tailEnd/>
          </a:ln>
          <a:effectLst/>
        </p:spPr>
      </p:pic>
      <p:pic>
        <p:nvPicPr>
          <p:cNvPr id="31749" name="Picture 5"/>
          <p:cNvPicPr>
            <a:picLocks noChangeAspect="1" noChangeArrowheads="1"/>
          </p:cNvPicPr>
          <p:nvPr/>
        </p:nvPicPr>
        <p:blipFill>
          <a:blip r:embed="rId4" cstate="print"/>
          <a:srcRect/>
          <a:stretch>
            <a:fillRect/>
          </a:stretch>
        </p:blipFill>
        <p:spPr bwMode="auto">
          <a:xfrm>
            <a:off x="5943600" y="1524000"/>
            <a:ext cx="2209800" cy="21145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76200"/>
            <a:ext cx="7086600" cy="838200"/>
          </a:xfrm>
        </p:spPr>
        <p:txBody>
          <a:bodyPr/>
          <a:lstStyle/>
          <a:p>
            <a:r>
              <a:rPr lang="en-US" dirty="0" err="1" smtClean="0"/>
              <a:t>TestNG</a:t>
            </a:r>
            <a:r>
              <a:rPr lang="en-US" dirty="0" smtClean="0"/>
              <a:t> Samples</a:t>
            </a:r>
          </a:p>
        </p:txBody>
      </p:sp>
      <p:sp>
        <p:nvSpPr>
          <p:cNvPr id="9223" name="Rectangle 7"/>
          <p:cNvSpPr>
            <a:spLocks noGrp="1" noChangeArrowheads="1"/>
          </p:cNvSpPr>
          <p:nvPr>
            <p:ph type="body" idx="1"/>
          </p:nvPr>
        </p:nvSpPr>
        <p:spPr>
          <a:xfrm>
            <a:off x="5105400" y="1143000"/>
            <a:ext cx="3733800" cy="2362200"/>
          </a:xfrm>
        </p:spPr>
        <p:txBody>
          <a:bodyPr/>
          <a:lstStyle/>
          <a:p>
            <a:r>
              <a:rPr lang="en-US" sz="1800" dirty="0" smtClean="0"/>
              <a:t>We declare </a:t>
            </a:r>
            <a:r>
              <a:rPr lang="en-US" sz="1800" dirty="0" err="1" smtClean="0"/>
              <a:t>myTest</a:t>
            </a:r>
            <a:r>
              <a:rPr lang="en-US" sz="1800" dirty="0" smtClean="0"/>
              <a:t>() test method that depends on dependency() method using </a:t>
            </a:r>
            <a:r>
              <a:rPr lang="en-US" sz="1800" b="1" dirty="0" err="1" smtClean="0"/>
              <a:t>dependsOnMethods</a:t>
            </a:r>
            <a:r>
              <a:rPr lang="en-US" sz="1800" dirty="0" smtClean="0"/>
              <a:t> attribute. </a:t>
            </a:r>
          </a:p>
          <a:p>
            <a:r>
              <a:rPr lang="en-US" sz="1800" dirty="0" smtClean="0"/>
              <a:t>Also we can declare our suite test as XML.</a:t>
            </a:r>
          </a:p>
          <a:p>
            <a:r>
              <a:rPr lang="en-US" sz="1800" dirty="0" smtClean="0"/>
              <a:t>Running either the annotation test class or the XML file we’ll have 2 failed tests.</a:t>
            </a:r>
            <a:endParaRPr lang="en-US" sz="1800" dirty="0"/>
          </a:p>
        </p:txBody>
      </p:sp>
      <p:pic>
        <p:nvPicPr>
          <p:cNvPr id="32770" name="Picture 2"/>
          <p:cNvPicPr>
            <a:picLocks noChangeAspect="1" noChangeArrowheads="1"/>
          </p:cNvPicPr>
          <p:nvPr/>
        </p:nvPicPr>
        <p:blipFill>
          <a:blip r:embed="rId2" cstate="print"/>
          <a:srcRect/>
          <a:stretch>
            <a:fillRect/>
          </a:stretch>
        </p:blipFill>
        <p:spPr bwMode="auto">
          <a:xfrm>
            <a:off x="609600" y="1118315"/>
            <a:ext cx="4038600" cy="2844085"/>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cstate="print"/>
          <a:srcRect/>
          <a:stretch>
            <a:fillRect/>
          </a:stretch>
        </p:blipFill>
        <p:spPr bwMode="auto">
          <a:xfrm>
            <a:off x="1524000" y="4099302"/>
            <a:ext cx="4800600" cy="2377698"/>
          </a:xfrm>
          <a:prstGeom prst="rect">
            <a:avLst/>
          </a:prstGeom>
          <a:noFill/>
          <a:ln w="9525">
            <a:noFill/>
            <a:miter lim="800000"/>
            <a:headEnd/>
            <a:tailEnd/>
          </a:ln>
          <a:effectLst/>
        </p:spPr>
      </p:pic>
      <p:pic>
        <p:nvPicPr>
          <p:cNvPr id="32772" name="Picture 4"/>
          <p:cNvPicPr>
            <a:picLocks noChangeAspect="1" noChangeArrowheads="1"/>
          </p:cNvPicPr>
          <p:nvPr/>
        </p:nvPicPr>
        <p:blipFill>
          <a:blip r:embed="rId4" cstate="print"/>
          <a:srcRect/>
          <a:stretch>
            <a:fillRect/>
          </a:stretch>
        </p:blipFill>
        <p:spPr bwMode="auto">
          <a:xfrm>
            <a:off x="6477000" y="4714875"/>
            <a:ext cx="2524125" cy="12287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228600"/>
            <a:ext cx="7086600" cy="838200"/>
          </a:xfrm>
        </p:spPr>
        <p:txBody>
          <a:bodyPr/>
          <a:lstStyle/>
          <a:p>
            <a:r>
              <a:rPr lang="en-US" dirty="0" err="1" smtClean="0"/>
              <a:t>TestNG</a:t>
            </a:r>
            <a:r>
              <a:rPr lang="en-US" dirty="0" smtClean="0"/>
              <a:t> Samples</a:t>
            </a:r>
          </a:p>
        </p:txBody>
      </p:sp>
      <p:sp>
        <p:nvSpPr>
          <p:cNvPr id="9223" name="Rectangle 7"/>
          <p:cNvSpPr>
            <a:spLocks noGrp="1" noChangeArrowheads="1"/>
          </p:cNvSpPr>
          <p:nvPr>
            <p:ph type="body" idx="1"/>
          </p:nvPr>
        </p:nvSpPr>
        <p:spPr>
          <a:xfrm>
            <a:off x="1447800" y="3886200"/>
            <a:ext cx="7391400" cy="838200"/>
          </a:xfrm>
        </p:spPr>
        <p:txBody>
          <a:bodyPr/>
          <a:lstStyle/>
          <a:p>
            <a:r>
              <a:rPr lang="en-US" sz="1800" dirty="0" smtClean="0"/>
              <a:t>We declare a method with @</a:t>
            </a:r>
            <a:r>
              <a:rPr lang="en-US" sz="1800" dirty="0" err="1" smtClean="0"/>
              <a:t>DataProvider</a:t>
            </a:r>
            <a:r>
              <a:rPr lang="en-US" sz="1800" dirty="0" smtClean="0"/>
              <a:t> and assign the test data using @Test(</a:t>
            </a:r>
            <a:r>
              <a:rPr lang="en-US" sz="1800" dirty="0" err="1" smtClean="0"/>
              <a:t>dataProvider</a:t>
            </a:r>
            <a:r>
              <a:rPr lang="en-US" sz="1800" dirty="0" smtClean="0"/>
              <a:t>).</a:t>
            </a:r>
            <a:endParaRPr lang="en-US" sz="1800" dirty="0"/>
          </a:p>
        </p:txBody>
      </p:sp>
      <p:pic>
        <p:nvPicPr>
          <p:cNvPr id="33794" name="Picture 2"/>
          <p:cNvPicPr>
            <a:picLocks noChangeAspect="1" noChangeArrowheads="1"/>
          </p:cNvPicPr>
          <p:nvPr/>
        </p:nvPicPr>
        <p:blipFill>
          <a:blip r:embed="rId2" cstate="print"/>
          <a:srcRect/>
          <a:stretch>
            <a:fillRect/>
          </a:stretch>
        </p:blipFill>
        <p:spPr bwMode="auto">
          <a:xfrm>
            <a:off x="762903" y="1066800"/>
            <a:ext cx="5028297" cy="2667000"/>
          </a:xfrm>
          <a:prstGeom prst="rect">
            <a:avLst/>
          </a:prstGeom>
          <a:noFill/>
          <a:ln w="9525">
            <a:noFill/>
            <a:miter lim="800000"/>
            <a:headEnd/>
            <a:tailEnd/>
          </a:ln>
          <a:effectLst/>
        </p:spPr>
      </p:pic>
      <p:pic>
        <p:nvPicPr>
          <p:cNvPr id="33795" name="Picture 3"/>
          <p:cNvPicPr>
            <a:picLocks noChangeAspect="1" noChangeArrowheads="1"/>
          </p:cNvPicPr>
          <p:nvPr/>
        </p:nvPicPr>
        <p:blipFill>
          <a:blip r:embed="rId3" cstate="print"/>
          <a:srcRect/>
          <a:stretch>
            <a:fillRect/>
          </a:stretch>
        </p:blipFill>
        <p:spPr bwMode="auto">
          <a:xfrm>
            <a:off x="6096000" y="1371600"/>
            <a:ext cx="2883593" cy="1623866"/>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1981200" y="4781550"/>
            <a:ext cx="5943600" cy="1085850"/>
          </a:xfrm>
          <a:prstGeom prst="rect">
            <a:avLst/>
          </a:prstGeom>
          <a:noFill/>
          <a:ln w="9525">
            <a:noFill/>
            <a:miter lim="800000"/>
            <a:headEnd/>
            <a:tailEnd/>
          </a:ln>
          <a:effectLst/>
        </p:spPr>
      </p:pic>
      <p:sp>
        <p:nvSpPr>
          <p:cNvPr id="7" name="Rectangle 7"/>
          <p:cNvSpPr txBox="1">
            <a:spLocks noChangeArrowheads="1"/>
          </p:cNvSpPr>
          <p:nvPr/>
        </p:nvSpPr>
        <p:spPr bwMode="auto">
          <a:xfrm>
            <a:off x="2057400" y="6019800"/>
            <a:ext cx="5181600" cy="60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00"/>
              </a:buClr>
              <a:buSzPct val="50000"/>
              <a:buFont typeface="Wingdings" pitchFamily="2" charset="2"/>
              <a:buChar char="n"/>
              <a:tabLst/>
              <a:defRPr/>
            </a:pPr>
            <a:r>
              <a:rPr kumimoji="0" lang="en-US" sz="1800" b="0" i="0" u="none" strike="noStrike" kern="0" cap="none" spc="0" normalizeH="0" baseline="0" noProof="0" dirty="0" smtClean="0">
                <a:ln>
                  <a:noFill/>
                </a:ln>
                <a:solidFill>
                  <a:srgbClr val="000000"/>
                </a:solidFill>
                <a:effectLst/>
                <a:uLnTx/>
                <a:uFillTx/>
                <a:latin typeface="+mn-lt"/>
                <a:ea typeface="+mn-ea"/>
                <a:cs typeface="+mn-cs"/>
              </a:rPr>
              <a:t>We can run </a:t>
            </a:r>
            <a:r>
              <a:rPr kumimoji="0" lang="en-US" sz="1800" b="0" i="0" u="none" strike="noStrike" kern="0" cap="none" spc="0" normalizeH="0" baseline="0" noProof="0" dirty="0" err="1" smtClean="0">
                <a:ln>
                  <a:noFill/>
                </a:ln>
                <a:solidFill>
                  <a:srgbClr val="000000"/>
                </a:solidFill>
                <a:effectLst/>
                <a:uLnTx/>
                <a:uFillTx/>
                <a:latin typeface="+mn-lt"/>
                <a:ea typeface="+mn-ea"/>
                <a:cs typeface="+mn-cs"/>
              </a:rPr>
              <a:t>TestNG</a:t>
            </a:r>
            <a:r>
              <a:rPr kumimoji="0" lang="en-US" sz="1800" b="0" i="0" u="none" strike="noStrike" kern="0" cap="none" spc="0" normalizeH="0" baseline="0" noProof="0" dirty="0" smtClean="0">
                <a:ln>
                  <a:noFill/>
                </a:ln>
                <a:solidFill>
                  <a:srgbClr val="000000"/>
                </a:solidFill>
                <a:effectLst/>
                <a:uLnTx/>
                <a:uFillTx/>
                <a:latin typeface="+mn-lt"/>
                <a:ea typeface="+mn-ea"/>
                <a:cs typeface="+mn-cs"/>
              </a:rPr>
              <a:t> tests using the </a:t>
            </a:r>
            <a:r>
              <a:rPr kumimoji="0" lang="en-US" sz="1800" b="0" i="0" u="none" strike="noStrike" kern="0" cap="none" spc="0" normalizeH="0" baseline="0" noProof="0" dirty="0" err="1" smtClean="0">
                <a:ln>
                  <a:noFill/>
                </a:ln>
                <a:solidFill>
                  <a:srgbClr val="000000"/>
                </a:solidFill>
                <a:effectLst/>
                <a:uLnTx/>
                <a:uFillTx/>
                <a:latin typeface="+mn-lt"/>
                <a:ea typeface="+mn-ea"/>
                <a:cs typeface="+mn-cs"/>
              </a:rPr>
              <a:t>TestNG</a:t>
            </a:r>
            <a:r>
              <a:rPr kumimoji="0" lang="en-US" sz="1800" b="0" i="0" u="none" strike="noStrike" kern="0" cap="none" spc="0" normalizeH="0" baseline="0" noProof="0" dirty="0" smtClean="0">
                <a:ln>
                  <a:noFill/>
                </a:ln>
                <a:solidFill>
                  <a:srgbClr val="000000"/>
                </a:solidFill>
                <a:effectLst/>
                <a:uLnTx/>
                <a:uFillTx/>
                <a:latin typeface="+mn-lt"/>
                <a:ea typeface="+mn-ea"/>
                <a:cs typeface="+mn-cs"/>
              </a:rPr>
              <a:t> API.</a:t>
            </a:r>
            <a:endParaRPr kumimoji="0" lang="en-US" sz="18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152400"/>
            <a:ext cx="7086600" cy="838200"/>
          </a:xfrm>
        </p:spPr>
        <p:txBody>
          <a:bodyPr/>
          <a:lstStyle/>
          <a:p>
            <a:r>
              <a:rPr lang="en-US" dirty="0" err="1" smtClean="0"/>
              <a:t>TestNG</a:t>
            </a:r>
            <a:r>
              <a:rPr lang="en-US" dirty="0" smtClean="0"/>
              <a:t> Samples</a:t>
            </a:r>
          </a:p>
        </p:txBody>
      </p:sp>
      <p:sp>
        <p:nvSpPr>
          <p:cNvPr id="9223" name="Rectangle 7"/>
          <p:cNvSpPr>
            <a:spLocks noGrp="1" noChangeArrowheads="1"/>
          </p:cNvSpPr>
          <p:nvPr>
            <p:ph type="body" idx="1"/>
          </p:nvPr>
        </p:nvSpPr>
        <p:spPr>
          <a:xfrm>
            <a:off x="1676400" y="6096000"/>
            <a:ext cx="7391400" cy="685800"/>
          </a:xfrm>
        </p:spPr>
        <p:txBody>
          <a:bodyPr/>
          <a:lstStyle/>
          <a:p>
            <a:r>
              <a:rPr lang="en-US" sz="1800" dirty="0" smtClean="0"/>
              <a:t>We declare with @Listeners annotation the </a:t>
            </a:r>
            <a:r>
              <a:rPr lang="en-US" sz="1800" dirty="0" err="1" smtClean="0"/>
              <a:t>TestNG</a:t>
            </a:r>
            <a:r>
              <a:rPr lang="en-US" sz="1800" dirty="0" smtClean="0"/>
              <a:t> listener classes that are used for the test methods. We can see the test methods run output above.</a:t>
            </a:r>
            <a:endParaRPr lang="en-US" sz="1800" dirty="0"/>
          </a:p>
        </p:txBody>
      </p:sp>
      <p:pic>
        <p:nvPicPr>
          <p:cNvPr id="34818" name="Picture 2"/>
          <p:cNvPicPr>
            <a:picLocks noChangeAspect="1" noChangeArrowheads="1"/>
          </p:cNvPicPr>
          <p:nvPr/>
        </p:nvPicPr>
        <p:blipFill>
          <a:blip r:embed="rId2" cstate="print"/>
          <a:srcRect/>
          <a:stretch>
            <a:fillRect/>
          </a:stretch>
        </p:blipFill>
        <p:spPr bwMode="auto">
          <a:xfrm>
            <a:off x="228600" y="990600"/>
            <a:ext cx="4400372" cy="2819400"/>
          </a:xfrm>
          <a:prstGeom prst="rect">
            <a:avLst/>
          </a:prstGeom>
          <a:noFill/>
          <a:ln w="9525">
            <a:noFill/>
            <a:miter lim="800000"/>
            <a:headEnd/>
            <a:tailEnd/>
          </a:ln>
          <a:effectLst/>
        </p:spPr>
      </p:pic>
      <p:pic>
        <p:nvPicPr>
          <p:cNvPr id="34819" name="Picture 3"/>
          <p:cNvPicPr>
            <a:picLocks noChangeAspect="1" noChangeArrowheads="1"/>
          </p:cNvPicPr>
          <p:nvPr/>
        </p:nvPicPr>
        <p:blipFill>
          <a:blip r:embed="rId3" cstate="print"/>
          <a:srcRect/>
          <a:stretch>
            <a:fillRect/>
          </a:stretch>
        </p:blipFill>
        <p:spPr bwMode="auto">
          <a:xfrm>
            <a:off x="4743450" y="1447800"/>
            <a:ext cx="4324350" cy="2028825"/>
          </a:xfrm>
          <a:prstGeom prst="rect">
            <a:avLst/>
          </a:prstGeom>
          <a:noFill/>
          <a:ln w="9525">
            <a:noFill/>
            <a:miter lim="800000"/>
            <a:headEnd/>
            <a:tailEnd/>
          </a:ln>
          <a:effectLst/>
        </p:spPr>
      </p:pic>
      <p:pic>
        <p:nvPicPr>
          <p:cNvPr id="34821" name="Picture 5"/>
          <p:cNvPicPr>
            <a:picLocks noChangeAspect="1" noChangeArrowheads="1"/>
          </p:cNvPicPr>
          <p:nvPr/>
        </p:nvPicPr>
        <p:blipFill>
          <a:blip r:embed="rId4" cstate="print"/>
          <a:srcRect/>
          <a:stretch>
            <a:fillRect/>
          </a:stretch>
        </p:blipFill>
        <p:spPr bwMode="auto">
          <a:xfrm>
            <a:off x="1066800" y="3904146"/>
            <a:ext cx="7315200" cy="219185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228600"/>
            <a:ext cx="7086600" cy="838200"/>
          </a:xfrm>
        </p:spPr>
        <p:txBody>
          <a:bodyPr/>
          <a:lstStyle/>
          <a:p>
            <a:r>
              <a:rPr lang="en-US" dirty="0" err="1" smtClean="0"/>
              <a:t>TestNG</a:t>
            </a:r>
            <a:r>
              <a:rPr lang="en-US" dirty="0" smtClean="0"/>
              <a:t> Listeners</a:t>
            </a:r>
          </a:p>
        </p:txBody>
      </p:sp>
      <p:sp>
        <p:nvSpPr>
          <p:cNvPr id="9223" name="Rectangle 7"/>
          <p:cNvSpPr>
            <a:spLocks noGrp="1" noChangeArrowheads="1"/>
          </p:cNvSpPr>
          <p:nvPr>
            <p:ph type="body" idx="1"/>
          </p:nvPr>
        </p:nvSpPr>
        <p:spPr>
          <a:xfrm>
            <a:off x="1066800" y="990600"/>
            <a:ext cx="8001000" cy="5867400"/>
          </a:xfrm>
        </p:spPr>
        <p:txBody>
          <a:bodyPr/>
          <a:lstStyle/>
          <a:p>
            <a:r>
              <a:rPr lang="en-US" sz="1600" dirty="0" err="1" smtClean="0"/>
              <a:t>TestNG</a:t>
            </a:r>
            <a:r>
              <a:rPr lang="en-US" sz="1600" dirty="0" smtClean="0"/>
              <a:t> has a few listeners:</a:t>
            </a:r>
          </a:p>
          <a:p>
            <a:pPr>
              <a:buNone/>
            </a:pPr>
            <a:r>
              <a:rPr lang="en-US" sz="1600" dirty="0" smtClean="0"/>
              <a:t>	- </a:t>
            </a:r>
            <a:r>
              <a:rPr lang="en-US" sz="1600" b="1" dirty="0" err="1" smtClean="0"/>
              <a:t>IAnnotationTransformer</a:t>
            </a:r>
            <a:r>
              <a:rPr lang="en-US" sz="1600" b="1" dirty="0" smtClean="0"/>
              <a:t> </a:t>
            </a:r>
          </a:p>
          <a:p>
            <a:pPr>
              <a:buNone/>
            </a:pPr>
            <a:r>
              <a:rPr lang="en-US" sz="1600" dirty="0" smtClean="0"/>
              <a:t>	- </a:t>
            </a:r>
            <a:r>
              <a:rPr lang="en-US" sz="1600" b="1" dirty="0" smtClean="0"/>
              <a:t>IAnnotationTransformer2 </a:t>
            </a:r>
          </a:p>
          <a:p>
            <a:pPr>
              <a:buNone/>
            </a:pPr>
            <a:r>
              <a:rPr lang="en-US" sz="1600" dirty="0" smtClean="0"/>
              <a:t>	- </a:t>
            </a:r>
            <a:r>
              <a:rPr lang="en-US" sz="1600" b="1" dirty="0" err="1" smtClean="0"/>
              <a:t>IHookable</a:t>
            </a:r>
            <a:r>
              <a:rPr lang="en-US" sz="1600" dirty="0" smtClean="0"/>
              <a:t> </a:t>
            </a:r>
            <a:r>
              <a:rPr lang="en-US" sz="1600" dirty="0" smtClean="0">
                <a:sym typeface="Wingdings" pitchFamily="2" charset="2"/>
              </a:rPr>
              <a:t> it’s run() method will be invoked on every @Test found.</a:t>
            </a:r>
            <a:endParaRPr lang="en-US" sz="1600" dirty="0" smtClean="0"/>
          </a:p>
          <a:p>
            <a:pPr>
              <a:buNone/>
            </a:pPr>
            <a:r>
              <a:rPr lang="en-US" sz="1600" dirty="0" smtClean="0"/>
              <a:t>	- </a:t>
            </a:r>
            <a:r>
              <a:rPr lang="en-US" sz="1600" b="1" dirty="0" err="1" smtClean="0"/>
              <a:t>IInvokedMethodListener</a:t>
            </a:r>
            <a:r>
              <a:rPr lang="en-US" sz="1600" dirty="0" smtClean="0"/>
              <a:t> </a:t>
            </a:r>
            <a:r>
              <a:rPr lang="en-US" sz="1600" dirty="0" smtClean="0">
                <a:sym typeface="Wingdings" pitchFamily="2" charset="2"/>
              </a:rPr>
              <a:t>before/after test method invocation</a:t>
            </a:r>
            <a:endParaRPr lang="en-US" sz="1600" dirty="0" smtClean="0"/>
          </a:p>
          <a:p>
            <a:pPr>
              <a:buNone/>
            </a:pPr>
            <a:r>
              <a:rPr lang="en-US" sz="1600" dirty="0" smtClean="0"/>
              <a:t>	- </a:t>
            </a:r>
            <a:r>
              <a:rPr lang="en-US" sz="1600" b="1" dirty="0" err="1" smtClean="0"/>
              <a:t>IMethodInterceptor</a:t>
            </a:r>
            <a:r>
              <a:rPr lang="en-US" sz="1600" dirty="0" smtClean="0"/>
              <a:t> </a:t>
            </a:r>
            <a:r>
              <a:rPr lang="en-US" sz="1600" dirty="0" smtClean="0">
                <a:sym typeface="Wingdings" pitchFamily="2" charset="2"/>
              </a:rPr>
              <a:t> intercepting test method when called</a:t>
            </a:r>
            <a:endParaRPr lang="en-US" sz="1600" dirty="0" smtClean="0"/>
          </a:p>
          <a:p>
            <a:pPr>
              <a:buNone/>
            </a:pPr>
            <a:r>
              <a:rPr lang="en-US" sz="1600" dirty="0" smtClean="0"/>
              <a:t>	- </a:t>
            </a:r>
            <a:r>
              <a:rPr lang="en-US" sz="1600" b="1" dirty="0" err="1" smtClean="0"/>
              <a:t>IReporter</a:t>
            </a:r>
            <a:r>
              <a:rPr lang="en-US" sz="1600" dirty="0" smtClean="0"/>
              <a:t> </a:t>
            </a:r>
            <a:r>
              <a:rPr lang="en-US" sz="1600" dirty="0" smtClean="0">
                <a:sym typeface="Wingdings" pitchFamily="2" charset="2"/>
              </a:rPr>
              <a:t> for generating reports</a:t>
            </a:r>
            <a:endParaRPr lang="en-US" sz="1600" dirty="0" smtClean="0"/>
          </a:p>
          <a:p>
            <a:pPr>
              <a:buNone/>
            </a:pPr>
            <a:r>
              <a:rPr lang="en-US" sz="1600" dirty="0" smtClean="0"/>
              <a:t>	- </a:t>
            </a:r>
            <a:r>
              <a:rPr lang="en-US" sz="1600" b="1" dirty="0" err="1" smtClean="0"/>
              <a:t>ISuiteListener</a:t>
            </a:r>
            <a:r>
              <a:rPr lang="en-US" sz="1600" dirty="0" smtClean="0"/>
              <a:t> </a:t>
            </a:r>
            <a:r>
              <a:rPr lang="en-US" sz="1600" dirty="0" smtClean="0">
                <a:sym typeface="Wingdings" pitchFamily="2" charset="2"/>
              </a:rPr>
              <a:t>can be used to determine when the suite was started and finished</a:t>
            </a:r>
            <a:endParaRPr lang="en-US" sz="1600" dirty="0" smtClean="0"/>
          </a:p>
          <a:p>
            <a:pPr>
              <a:buNone/>
            </a:pPr>
            <a:r>
              <a:rPr lang="en-US" sz="1600" dirty="0" smtClean="0"/>
              <a:t>	- </a:t>
            </a:r>
            <a:r>
              <a:rPr lang="en-US" sz="1600" b="1" dirty="0" err="1" smtClean="0"/>
              <a:t>ITestListener</a:t>
            </a:r>
            <a:r>
              <a:rPr lang="en-US" sz="1600" dirty="0" smtClean="0"/>
              <a:t> </a:t>
            </a:r>
            <a:r>
              <a:rPr lang="en-US" sz="1600" dirty="0" smtClean="0">
                <a:sym typeface="Wingdings" pitchFamily="2" charset="2"/>
              </a:rPr>
              <a:t>provide functionality to determine test status after every execution</a:t>
            </a:r>
          </a:p>
          <a:p>
            <a:r>
              <a:rPr lang="en-US" sz="1600" dirty="0" smtClean="0">
                <a:sym typeface="Wingdings" pitchFamily="2" charset="2"/>
              </a:rPr>
              <a:t>We can define the listeners with annotation or in the testng.xml file:</a:t>
            </a:r>
          </a:p>
          <a:p>
            <a:pPr>
              <a:buNone/>
            </a:pPr>
            <a:r>
              <a:rPr lang="en-US" sz="1600" b="1" dirty="0" smtClean="0">
                <a:solidFill>
                  <a:schemeClr val="bg1">
                    <a:lumMod val="50000"/>
                  </a:schemeClr>
                </a:solidFill>
              </a:rPr>
              <a:t>	@Listeners({ org.kenshin.MyListener1.class, org.kenshin.MyListener2.class })</a:t>
            </a:r>
          </a:p>
          <a:p>
            <a:pPr>
              <a:buNone/>
            </a:pPr>
            <a:r>
              <a:rPr lang="en-US" sz="1600" b="1" dirty="0" smtClean="0">
                <a:solidFill>
                  <a:schemeClr val="bg1">
                    <a:lumMod val="50000"/>
                  </a:schemeClr>
                </a:solidFill>
              </a:rPr>
              <a:t>	public class </a:t>
            </a:r>
            <a:r>
              <a:rPr lang="en-US" sz="1600" b="1" dirty="0" err="1" smtClean="0">
                <a:solidFill>
                  <a:schemeClr val="bg1">
                    <a:lumMod val="50000"/>
                  </a:schemeClr>
                </a:solidFill>
              </a:rPr>
              <a:t>MyTest</a:t>
            </a:r>
            <a:r>
              <a:rPr lang="en-US" sz="1600" b="1" dirty="0" smtClean="0">
                <a:solidFill>
                  <a:schemeClr val="bg1">
                    <a:lumMod val="50000"/>
                  </a:schemeClr>
                </a:solidFill>
              </a:rPr>
              <a:t> {</a:t>
            </a:r>
          </a:p>
          <a:p>
            <a:pPr>
              <a:buNone/>
            </a:pPr>
            <a:r>
              <a:rPr lang="en-US" sz="1600" b="1" dirty="0" smtClean="0">
                <a:solidFill>
                  <a:schemeClr val="bg1">
                    <a:lumMod val="50000"/>
                  </a:schemeClr>
                </a:solidFill>
              </a:rPr>
              <a:t>	  // ...</a:t>
            </a:r>
          </a:p>
          <a:p>
            <a:pPr>
              <a:buNone/>
            </a:pPr>
            <a:r>
              <a:rPr lang="en-US" sz="1600" b="1" dirty="0" smtClean="0">
                <a:solidFill>
                  <a:schemeClr val="bg1">
                    <a:lumMod val="50000"/>
                  </a:schemeClr>
                </a:solidFill>
              </a:rPr>
              <a:t>	}</a:t>
            </a:r>
          </a:p>
          <a:p>
            <a:pPr>
              <a:buNone/>
            </a:pPr>
            <a:endParaRPr lang="en-US" sz="1600" b="1" dirty="0" smtClean="0">
              <a:solidFill>
                <a:schemeClr val="bg1">
                  <a:lumMod val="50000"/>
                </a:schemeClr>
              </a:solidFill>
            </a:endParaRPr>
          </a:p>
          <a:p>
            <a:r>
              <a:rPr lang="en-US" sz="1600" b="1" dirty="0" smtClean="0">
                <a:solidFill>
                  <a:schemeClr val="bg1">
                    <a:lumMod val="50000"/>
                  </a:schemeClr>
                </a:solidFill>
              </a:rPr>
              <a:t>&lt;suite&gt;</a:t>
            </a:r>
          </a:p>
          <a:p>
            <a:pPr>
              <a:buNone/>
            </a:pPr>
            <a:r>
              <a:rPr lang="en-US" sz="1600" b="1" dirty="0" smtClean="0">
                <a:solidFill>
                  <a:schemeClr val="bg1">
                    <a:lumMod val="50000"/>
                  </a:schemeClr>
                </a:solidFill>
              </a:rPr>
              <a:t>	  &lt;listeners&gt;</a:t>
            </a:r>
          </a:p>
          <a:p>
            <a:pPr>
              <a:buNone/>
            </a:pPr>
            <a:r>
              <a:rPr lang="en-US" sz="1600" b="1" dirty="0" smtClean="0">
                <a:solidFill>
                  <a:schemeClr val="bg1">
                    <a:lumMod val="50000"/>
                  </a:schemeClr>
                </a:solidFill>
              </a:rPr>
              <a:t>	    &lt;listener class-name="org.kenshin.MyListener1" /&gt;</a:t>
            </a:r>
          </a:p>
          <a:p>
            <a:pPr>
              <a:buNone/>
            </a:pPr>
            <a:r>
              <a:rPr lang="en-US" sz="1600" b="1" dirty="0" smtClean="0">
                <a:solidFill>
                  <a:schemeClr val="bg1">
                    <a:lumMod val="50000"/>
                  </a:schemeClr>
                </a:solidFill>
              </a:rPr>
              <a:t>	    &lt;listener class-name="org.kenshin.MyListener12" /&gt;</a:t>
            </a:r>
          </a:p>
          <a:p>
            <a:pPr>
              <a:buNone/>
            </a:pPr>
            <a:r>
              <a:rPr lang="en-US" sz="1600" b="1" dirty="0" smtClean="0">
                <a:solidFill>
                  <a:schemeClr val="bg1">
                    <a:lumMod val="50000"/>
                  </a:schemeClr>
                </a:solidFill>
              </a:rPr>
              <a:t>	  &lt;/listeners&gt;</a:t>
            </a:r>
            <a:endParaRPr lang="en-US" sz="1600" b="1" dirty="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228600"/>
            <a:ext cx="7086600" cy="838200"/>
          </a:xfrm>
        </p:spPr>
        <p:txBody>
          <a:bodyPr/>
          <a:lstStyle/>
          <a:p>
            <a:r>
              <a:rPr lang="en-US" dirty="0" smtClean="0"/>
              <a:t>Enterprise Test</a:t>
            </a:r>
          </a:p>
        </p:txBody>
      </p:sp>
      <p:sp>
        <p:nvSpPr>
          <p:cNvPr id="9223" name="Rectangle 7"/>
          <p:cNvSpPr>
            <a:spLocks noGrp="1" noChangeArrowheads="1"/>
          </p:cNvSpPr>
          <p:nvPr>
            <p:ph type="body" idx="1"/>
          </p:nvPr>
        </p:nvSpPr>
        <p:spPr>
          <a:xfrm>
            <a:off x="1066800" y="990600"/>
            <a:ext cx="8001000" cy="5867400"/>
          </a:xfrm>
        </p:spPr>
        <p:txBody>
          <a:bodyPr/>
          <a:lstStyle/>
          <a:p>
            <a:r>
              <a:rPr lang="en-US" sz="1400" b="1" dirty="0" smtClean="0"/>
              <a:t>Unit tests </a:t>
            </a:r>
            <a:r>
              <a:rPr lang="en-US" sz="1400" dirty="0" smtClean="0">
                <a:sym typeface="Wingdings" pitchFamily="2" charset="2"/>
              </a:rPr>
              <a:t></a:t>
            </a:r>
            <a:r>
              <a:rPr lang="en-US" sz="1400" dirty="0" smtClean="0"/>
              <a:t> tests an individual unit in the system in isolation. Unit tests run very quickly since they have little to no start-up costs, and almost no external dependencies.</a:t>
            </a:r>
          </a:p>
          <a:p>
            <a:r>
              <a:rPr lang="en-US" sz="1400" b="1" dirty="0" smtClean="0"/>
              <a:t>Functional tests </a:t>
            </a:r>
            <a:r>
              <a:rPr lang="en-US" sz="1400" dirty="0" smtClean="0">
                <a:sym typeface="Wingdings" pitchFamily="2" charset="2"/>
              </a:rPr>
              <a:t></a:t>
            </a:r>
            <a:r>
              <a:rPr lang="en-US" sz="1400" dirty="0" smtClean="0"/>
              <a:t> focuses on one piece of functionality. This usually involves interactions between different components.</a:t>
            </a:r>
          </a:p>
          <a:p>
            <a:r>
              <a:rPr lang="en-US" sz="1400" b="1" dirty="0" smtClean="0"/>
              <a:t>Integration tests </a:t>
            </a:r>
            <a:r>
              <a:rPr lang="en-US" sz="1400" dirty="0" smtClean="0">
                <a:sym typeface="Wingdings" pitchFamily="2" charset="2"/>
              </a:rPr>
              <a:t></a:t>
            </a:r>
            <a:r>
              <a:rPr lang="en-US" sz="1400" dirty="0" smtClean="0"/>
              <a:t> An integration test is an end-to-end test that exercises the entire stack, including any external dependencies or systems.</a:t>
            </a:r>
          </a:p>
          <a:p>
            <a:r>
              <a:rPr lang="en-US" sz="1400" dirty="0" smtClean="0">
                <a:solidFill>
                  <a:schemeClr val="bg1">
                    <a:lumMod val="50000"/>
                  </a:schemeClr>
                </a:solidFill>
              </a:rPr>
              <a:t>An idempotent test is one where the result of running a test once is the same as running it multiple times. A method that writes to a database may not be idempotent; invoking it again will likely result in an error since the state of the database has changed once the method has been invoked.</a:t>
            </a:r>
          </a:p>
          <a:p>
            <a:r>
              <a:rPr lang="en-US" sz="1400" dirty="0" smtClean="0">
                <a:solidFill>
                  <a:schemeClr val="bg1">
                    <a:lumMod val="50000"/>
                  </a:schemeClr>
                </a:solidFill>
              </a:rPr>
              <a:t>There are some approaches that can help us:</a:t>
            </a:r>
          </a:p>
          <a:p>
            <a:pPr>
              <a:buNone/>
            </a:pPr>
            <a:r>
              <a:rPr lang="en-US" sz="1400" dirty="0" smtClean="0">
                <a:solidFill>
                  <a:schemeClr val="bg1">
                    <a:lumMod val="50000"/>
                  </a:schemeClr>
                </a:solidFill>
              </a:rPr>
              <a:t>	- </a:t>
            </a:r>
            <a:r>
              <a:rPr lang="en-US" sz="1400" b="1" dirty="0" smtClean="0">
                <a:solidFill>
                  <a:schemeClr val="bg1">
                    <a:lumMod val="50000"/>
                  </a:schemeClr>
                </a:solidFill>
              </a:rPr>
              <a:t>Embedded databases</a:t>
            </a:r>
          </a:p>
          <a:p>
            <a:pPr>
              <a:buNone/>
            </a:pPr>
            <a:r>
              <a:rPr lang="en-US" sz="1400" dirty="0" smtClean="0">
                <a:solidFill>
                  <a:schemeClr val="bg1">
                    <a:lumMod val="50000"/>
                  </a:schemeClr>
                </a:solidFill>
              </a:rPr>
              <a:t>	- </a:t>
            </a:r>
            <a:r>
              <a:rPr lang="en-US" sz="1400" b="1" dirty="0" smtClean="0">
                <a:solidFill>
                  <a:schemeClr val="bg1">
                    <a:lumMod val="50000"/>
                  </a:schemeClr>
                </a:solidFill>
              </a:rPr>
              <a:t>Initialized data in the test setup</a:t>
            </a:r>
          </a:p>
          <a:p>
            <a:pPr>
              <a:buNone/>
            </a:pPr>
            <a:r>
              <a:rPr lang="en-US" sz="1400" dirty="0" smtClean="0">
                <a:solidFill>
                  <a:schemeClr val="bg1">
                    <a:lumMod val="50000"/>
                  </a:schemeClr>
                </a:solidFill>
              </a:rPr>
              <a:t>	- </a:t>
            </a:r>
            <a:r>
              <a:rPr lang="en-US" sz="1400" b="1" dirty="0" smtClean="0">
                <a:solidFill>
                  <a:schemeClr val="bg1">
                    <a:lumMod val="50000"/>
                  </a:schemeClr>
                </a:solidFill>
              </a:rPr>
              <a:t>Transaction rollbacks</a:t>
            </a:r>
          </a:p>
          <a:p>
            <a:r>
              <a:rPr lang="en-US" sz="1400" dirty="0" smtClean="0">
                <a:solidFill>
                  <a:schemeClr val="bg1">
                    <a:lumMod val="50000"/>
                  </a:schemeClr>
                </a:solidFill>
              </a:rPr>
              <a:t>Embedded Databases can be created and initialized on the fly from inside the test. The disadvantage is that it deviates significantly from the environment the application will actually run in. There are also often significant differences between database features. Stored procedures are not portable across databases, and </a:t>
            </a:r>
            <a:r>
              <a:rPr lang="en-US" sz="1400" dirty="0" err="1" smtClean="0">
                <a:solidFill>
                  <a:schemeClr val="bg1">
                    <a:lumMod val="50000"/>
                  </a:schemeClr>
                </a:solidFill>
              </a:rPr>
              <a:t>reimplementing</a:t>
            </a:r>
            <a:r>
              <a:rPr lang="en-US" sz="1400" dirty="0" smtClean="0">
                <a:solidFill>
                  <a:schemeClr val="bg1">
                    <a:lumMod val="50000"/>
                  </a:schemeClr>
                </a:solidFill>
              </a:rPr>
              <a:t> them in our embedded database would be too much effort.</a:t>
            </a:r>
          </a:p>
          <a:p>
            <a:r>
              <a:rPr lang="en-US" sz="1400" dirty="0" smtClean="0">
                <a:solidFill>
                  <a:schemeClr val="bg1">
                    <a:lumMod val="50000"/>
                  </a:schemeClr>
                </a:solidFill>
              </a:rPr>
              <a:t>Other approach is to load our test database with a known quantity of test data.  Tests do also rely on data that is specific to their business functionality. As the project progresses, there’s a strong chance that data structures and schemas will change, and the test data can become stale.</a:t>
            </a:r>
          </a:p>
          <a:p>
            <a:r>
              <a:rPr lang="en-US" sz="1400" dirty="0" smtClean="0">
                <a:solidFill>
                  <a:schemeClr val="bg1">
                    <a:lumMod val="50000"/>
                  </a:schemeClr>
                </a:solidFill>
              </a:rPr>
              <a:t>Another approach is to use Java APIs to prevent the data from being written out to the permanent data store. The general idea is to start a transaction, perform all of our write operations, verify that everything works, and then roll back the transaction. The benefit of this approach is that we do not have to worry about cleanup.</a:t>
            </a:r>
          </a:p>
          <a:p>
            <a:pPr>
              <a:buNone/>
            </a:pPr>
            <a:endParaRPr lang="en-US" sz="1600" dirty="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228600"/>
            <a:ext cx="7086600" cy="838200"/>
          </a:xfrm>
        </p:spPr>
        <p:txBody>
          <a:bodyPr/>
          <a:lstStyle/>
          <a:p>
            <a:r>
              <a:rPr lang="en-US" dirty="0" smtClean="0"/>
              <a:t>Enterprise Test</a:t>
            </a:r>
          </a:p>
        </p:txBody>
      </p:sp>
      <p:sp>
        <p:nvSpPr>
          <p:cNvPr id="9223" name="Rectangle 7"/>
          <p:cNvSpPr>
            <a:spLocks noGrp="1" noChangeArrowheads="1"/>
          </p:cNvSpPr>
          <p:nvPr>
            <p:ph type="body" idx="1"/>
          </p:nvPr>
        </p:nvSpPr>
        <p:spPr>
          <a:xfrm>
            <a:off x="1066800" y="990600"/>
            <a:ext cx="8001000" cy="5867400"/>
          </a:xfrm>
        </p:spPr>
        <p:txBody>
          <a:bodyPr/>
          <a:lstStyle/>
          <a:p>
            <a:r>
              <a:rPr lang="en-US" sz="1400" b="1" dirty="0" smtClean="0"/>
              <a:t>In-container </a:t>
            </a:r>
            <a:r>
              <a:rPr lang="en-US" sz="1400" dirty="0" smtClean="0"/>
              <a:t>testing matches exactly the runtime environment, is expensive to start up, difficult to deploy new tests, difficult to automate.</a:t>
            </a:r>
          </a:p>
          <a:p>
            <a:r>
              <a:rPr lang="en-US" sz="1400" b="1" dirty="0" smtClean="0"/>
              <a:t>Out-of-container </a:t>
            </a:r>
            <a:r>
              <a:rPr lang="en-US" sz="1400" dirty="0" smtClean="0"/>
              <a:t>provides relatively fast start-up, allows full control over environment,  easy to automate, easy to debug and is mismatched against the runtime environment.</a:t>
            </a:r>
          </a:p>
          <a:p>
            <a:r>
              <a:rPr lang="en-US" sz="1600" dirty="0" smtClean="0">
                <a:solidFill>
                  <a:schemeClr val="bg1">
                    <a:lumMod val="50000"/>
                  </a:schemeClr>
                </a:solidFill>
              </a:rPr>
              <a:t>JNDI lookups follow the Resource Locator pattern (also know as </a:t>
            </a:r>
            <a:r>
              <a:rPr lang="en-US" sz="1600" dirty="0" err="1" smtClean="0">
                <a:solidFill>
                  <a:schemeClr val="bg1">
                    <a:lumMod val="50000"/>
                  </a:schemeClr>
                </a:solidFill>
              </a:rPr>
              <a:t>ServiceLocator</a:t>
            </a:r>
            <a:r>
              <a:rPr lang="en-US" sz="1600" dirty="0" smtClean="0">
                <a:solidFill>
                  <a:schemeClr val="bg1">
                    <a:lumMod val="50000"/>
                  </a:schemeClr>
                </a:solidFill>
              </a:rPr>
              <a:t>).  A component that requires a particular service or resource looks it up in a global registry. </a:t>
            </a:r>
          </a:p>
          <a:p>
            <a:r>
              <a:rPr lang="en-US" sz="1600" dirty="0" smtClean="0">
                <a:solidFill>
                  <a:schemeClr val="bg1">
                    <a:lumMod val="50000"/>
                  </a:schemeClr>
                </a:solidFill>
              </a:rPr>
              <a:t>The current trend is in fact to favor the exact opposite approach: Component Injection (also know as Dependency Injection, or Inversion of Control). Component dependencies are satisfied through either service locators (commonly JNDI) or injection.</a:t>
            </a:r>
          </a:p>
          <a:p>
            <a:r>
              <a:rPr lang="en-US" sz="1600" dirty="0" smtClean="0">
                <a:solidFill>
                  <a:schemeClr val="bg1">
                    <a:lumMod val="50000"/>
                  </a:schemeClr>
                </a:solidFill>
              </a:rPr>
              <a:t>Many of the components in an enterprise environment communicates with databases. There is often an object-mapping abstraction layer between the application code and the database itself. There are object-relational mapping (ORM) tools, such as Hibernate, EJB entity beans (JPA), </a:t>
            </a:r>
            <a:r>
              <a:rPr lang="en-US" sz="1600" dirty="0" err="1" smtClean="0">
                <a:solidFill>
                  <a:schemeClr val="bg1">
                    <a:lumMod val="50000"/>
                  </a:schemeClr>
                </a:solidFill>
              </a:rPr>
              <a:t>TopLink</a:t>
            </a:r>
            <a:r>
              <a:rPr lang="en-US" sz="1600" dirty="0" smtClean="0">
                <a:solidFill>
                  <a:schemeClr val="bg1">
                    <a:lumMod val="50000"/>
                  </a:schemeClr>
                </a:solidFill>
              </a:rPr>
              <a:t>, or some other mechanism.</a:t>
            </a:r>
          </a:p>
          <a:p>
            <a:r>
              <a:rPr lang="en-US" sz="1600" dirty="0" smtClean="0">
                <a:solidFill>
                  <a:schemeClr val="bg1">
                    <a:lumMod val="50000"/>
                  </a:schemeClr>
                </a:solidFill>
              </a:rPr>
              <a:t>The entry point for non-EE Java application is Connection:</a:t>
            </a:r>
          </a:p>
          <a:p>
            <a:pPr>
              <a:buNone/>
            </a:pPr>
            <a:r>
              <a:rPr lang="en-US" sz="1600" dirty="0" smtClean="0">
                <a:solidFill>
                  <a:schemeClr val="bg1">
                    <a:lumMod val="50000"/>
                  </a:schemeClr>
                </a:solidFill>
              </a:rPr>
              <a:t>	</a:t>
            </a:r>
            <a:r>
              <a:rPr lang="en-US" sz="1600" b="1" dirty="0" smtClean="0"/>
              <a:t>Connection c = </a:t>
            </a:r>
            <a:r>
              <a:rPr lang="en-US" sz="1600" b="1" dirty="0" err="1" smtClean="0"/>
              <a:t>DriverManager.getConnection</a:t>
            </a:r>
            <a:r>
              <a:rPr lang="en-US" sz="1600" b="1" dirty="0" smtClean="0"/>
              <a:t>("</a:t>
            </a:r>
            <a:r>
              <a:rPr lang="en-US" sz="1600" b="1" dirty="0" err="1" smtClean="0"/>
              <a:t>jdbc:mydriver</a:t>
            </a:r>
            <a:r>
              <a:rPr lang="en-US" sz="1600" b="1" dirty="0" smtClean="0"/>
              <a:t>://server");</a:t>
            </a:r>
          </a:p>
          <a:p>
            <a:r>
              <a:rPr lang="en-US" sz="1600" dirty="0" smtClean="0">
                <a:solidFill>
                  <a:schemeClr val="bg1">
                    <a:lumMod val="50000"/>
                  </a:schemeClr>
                </a:solidFill>
              </a:rPr>
              <a:t>The entry point for EE Java application is </a:t>
            </a:r>
            <a:r>
              <a:rPr lang="en-US" sz="1600" dirty="0" err="1" smtClean="0">
                <a:solidFill>
                  <a:schemeClr val="bg1">
                    <a:lumMod val="50000"/>
                  </a:schemeClr>
                </a:solidFill>
              </a:rPr>
              <a:t>DataSource</a:t>
            </a:r>
            <a:r>
              <a:rPr lang="en-US" sz="1600" dirty="0" smtClean="0">
                <a:solidFill>
                  <a:schemeClr val="bg1">
                    <a:lumMod val="50000"/>
                  </a:schemeClr>
                </a:solidFill>
              </a:rPr>
              <a:t>:</a:t>
            </a:r>
          </a:p>
          <a:p>
            <a:pPr>
              <a:buNone/>
            </a:pPr>
            <a:r>
              <a:rPr lang="en-US" sz="1600" b="1" dirty="0" smtClean="0">
                <a:solidFill>
                  <a:schemeClr val="bg1">
                    <a:lumMod val="50000"/>
                  </a:schemeClr>
                </a:solidFill>
              </a:rPr>
              <a:t>	</a:t>
            </a:r>
            <a:r>
              <a:rPr lang="en-US" sz="1600" b="1" dirty="0" err="1" smtClean="0">
                <a:solidFill>
                  <a:schemeClr val="bg1">
                    <a:lumMod val="50000"/>
                  </a:schemeClr>
                </a:solidFill>
              </a:rPr>
              <a:t>InitialContext</a:t>
            </a:r>
            <a:r>
              <a:rPr lang="en-US" sz="1600" b="1" dirty="0" smtClean="0">
                <a:solidFill>
                  <a:schemeClr val="bg1">
                    <a:lumMod val="50000"/>
                  </a:schemeClr>
                </a:solidFill>
              </a:rPr>
              <a:t> context = new </a:t>
            </a:r>
            <a:r>
              <a:rPr lang="en-US" sz="1600" b="1" dirty="0" err="1" smtClean="0">
                <a:solidFill>
                  <a:schemeClr val="bg1">
                    <a:lumMod val="50000"/>
                  </a:schemeClr>
                </a:solidFill>
              </a:rPr>
              <a:t>InitialContext</a:t>
            </a:r>
            <a:r>
              <a:rPr lang="en-US" sz="1600" b="1" dirty="0" smtClean="0">
                <a:solidFill>
                  <a:schemeClr val="bg1">
                    <a:lumMod val="50000"/>
                  </a:schemeClr>
                </a:solidFill>
              </a:rPr>
              <a:t>();</a:t>
            </a:r>
          </a:p>
          <a:p>
            <a:pPr>
              <a:buNone/>
            </a:pPr>
            <a:r>
              <a:rPr lang="en-US" sz="1600" b="1" dirty="0" smtClean="0">
                <a:solidFill>
                  <a:schemeClr val="bg1">
                    <a:lumMod val="50000"/>
                  </a:schemeClr>
                </a:solidFill>
              </a:rPr>
              <a:t>	</a:t>
            </a:r>
            <a:r>
              <a:rPr lang="en-US" sz="1600" b="1" dirty="0" err="1" smtClean="0">
                <a:solidFill>
                  <a:schemeClr val="bg1">
                    <a:lumMod val="50000"/>
                  </a:schemeClr>
                </a:solidFill>
              </a:rPr>
              <a:t>DataSource</a:t>
            </a:r>
            <a:r>
              <a:rPr lang="en-US" sz="1600" b="1" dirty="0" smtClean="0">
                <a:solidFill>
                  <a:schemeClr val="bg1">
                    <a:lumMod val="50000"/>
                  </a:schemeClr>
                </a:solidFill>
              </a:rPr>
              <a:t> </a:t>
            </a:r>
            <a:r>
              <a:rPr lang="en-US" sz="1600" b="1" dirty="0" err="1" smtClean="0">
                <a:solidFill>
                  <a:schemeClr val="bg1">
                    <a:lumMod val="50000"/>
                  </a:schemeClr>
                </a:solidFill>
              </a:rPr>
              <a:t>ds</a:t>
            </a:r>
            <a:r>
              <a:rPr lang="en-US" sz="1600" b="1" dirty="0" smtClean="0">
                <a:solidFill>
                  <a:schemeClr val="bg1">
                    <a:lumMod val="50000"/>
                  </a:schemeClr>
                </a:solidFill>
              </a:rPr>
              <a:t> = (</a:t>
            </a:r>
            <a:r>
              <a:rPr lang="en-US" sz="1600" b="1" dirty="0" err="1" smtClean="0">
                <a:solidFill>
                  <a:schemeClr val="bg1">
                    <a:lumMod val="50000"/>
                  </a:schemeClr>
                </a:solidFill>
              </a:rPr>
              <a:t>DataSource</a:t>
            </a:r>
            <a:r>
              <a:rPr lang="en-US" sz="1600" b="1" dirty="0" smtClean="0">
                <a:solidFill>
                  <a:schemeClr val="bg1">
                    <a:lumMod val="50000"/>
                  </a:schemeClr>
                </a:solidFill>
              </a:rPr>
              <a:t>)</a:t>
            </a:r>
            <a:r>
              <a:rPr lang="en-US" sz="1600" b="1" dirty="0" err="1" smtClean="0">
                <a:solidFill>
                  <a:schemeClr val="bg1">
                    <a:lumMod val="50000"/>
                  </a:schemeClr>
                </a:solidFill>
              </a:rPr>
              <a:t>context.lookup</a:t>
            </a:r>
            <a:r>
              <a:rPr lang="en-US" sz="1600" b="1" dirty="0" smtClean="0">
                <a:solidFill>
                  <a:schemeClr val="bg1">
                    <a:lumMod val="50000"/>
                  </a:schemeClr>
                </a:solidFill>
              </a:rPr>
              <a:t>("</a:t>
            </a:r>
            <a:r>
              <a:rPr lang="en-US" sz="1600" b="1" dirty="0" err="1" smtClean="0">
                <a:solidFill>
                  <a:schemeClr val="bg1">
                    <a:lumMod val="50000"/>
                  </a:schemeClr>
                </a:solidFill>
              </a:rPr>
              <a:t>jdbc</a:t>
            </a:r>
            <a:r>
              <a:rPr lang="en-US" sz="1600" b="1" dirty="0" smtClean="0">
                <a:solidFill>
                  <a:schemeClr val="bg1">
                    <a:lumMod val="50000"/>
                  </a:schemeClr>
                </a:solidFill>
              </a:rPr>
              <a:t>/</a:t>
            </a:r>
            <a:r>
              <a:rPr lang="en-US" sz="1600" b="1" dirty="0" err="1" smtClean="0">
                <a:solidFill>
                  <a:schemeClr val="bg1">
                    <a:lumMod val="50000"/>
                  </a:schemeClr>
                </a:solidFill>
              </a:rPr>
              <a:t>MyDataSource</a:t>
            </a:r>
            <a:r>
              <a:rPr lang="en-US" sz="1600" b="1" dirty="0" smtClean="0">
                <a:solidFill>
                  <a:schemeClr val="bg1">
                    <a:lumMod val="50000"/>
                  </a:schemeClr>
                </a:solidFill>
              </a:rPr>
              <a:t>");</a:t>
            </a:r>
          </a:p>
          <a:p>
            <a:pPr>
              <a:buNone/>
            </a:pPr>
            <a:r>
              <a:rPr lang="en-US" sz="1600" b="1" dirty="0" smtClean="0">
                <a:solidFill>
                  <a:schemeClr val="bg1">
                    <a:lumMod val="50000"/>
                  </a:schemeClr>
                </a:solidFill>
              </a:rPr>
              <a:t>	Connection c = </a:t>
            </a:r>
            <a:r>
              <a:rPr lang="en-US" sz="1600" b="1" dirty="0" err="1" smtClean="0">
                <a:solidFill>
                  <a:schemeClr val="bg1">
                    <a:lumMod val="50000"/>
                  </a:schemeClr>
                </a:solidFill>
              </a:rPr>
              <a:t>ds.getConnection</a:t>
            </a:r>
            <a:r>
              <a:rPr lang="en-US" sz="1600" b="1" dirty="0" smtClean="0">
                <a:solidFill>
                  <a:schemeClr val="bg1">
                    <a:lumMod val="50000"/>
                  </a:schemeClr>
                </a:solidFill>
              </a:rPr>
              <a:t>();</a:t>
            </a:r>
          </a:p>
          <a:p>
            <a:endParaRPr lang="en-US" sz="1600" dirty="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228600"/>
            <a:ext cx="7086600" cy="838200"/>
          </a:xfrm>
        </p:spPr>
        <p:txBody>
          <a:bodyPr/>
          <a:lstStyle/>
          <a:p>
            <a:r>
              <a:rPr lang="en-US" dirty="0" smtClean="0"/>
              <a:t>Enterprise Test</a:t>
            </a:r>
          </a:p>
        </p:txBody>
      </p:sp>
      <p:sp>
        <p:nvSpPr>
          <p:cNvPr id="9223" name="Rectangle 7"/>
          <p:cNvSpPr>
            <a:spLocks noGrp="1" noChangeArrowheads="1"/>
          </p:cNvSpPr>
          <p:nvPr>
            <p:ph type="body" idx="1"/>
          </p:nvPr>
        </p:nvSpPr>
        <p:spPr>
          <a:xfrm>
            <a:off x="1066800" y="990600"/>
            <a:ext cx="8001000" cy="5867400"/>
          </a:xfrm>
        </p:spPr>
        <p:txBody>
          <a:bodyPr/>
          <a:lstStyle/>
          <a:p>
            <a:r>
              <a:rPr lang="en-US" sz="1400" b="1" dirty="0" smtClean="0"/>
              <a:t>@</a:t>
            </a:r>
            <a:r>
              <a:rPr lang="en-US" sz="1400" b="1" dirty="0" err="1" smtClean="0"/>
              <a:t>BeforeSuite</a:t>
            </a:r>
            <a:r>
              <a:rPr lang="en-US" sz="1400" b="1" dirty="0" smtClean="0"/>
              <a:t>(</a:t>
            </a:r>
            <a:r>
              <a:rPr lang="en-US" sz="1400" b="1" dirty="0" err="1" smtClean="0"/>
              <a:t>dependsOnGroups</a:t>
            </a:r>
            <a:r>
              <a:rPr lang="en-US" sz="1400" b="1" dirty="0" smtClean="0"/>
              <a:t> = "</a:t>
            </a:r>
            <a:r>
              <a:rPr lang="en-US" sz="1400" b="1" dirty="0" err="1" smtClean="0"/>
              <a:t>jndi</a:t>
            </a:r>
            <a:r>
              <a:rPr lang="en-US" sz="1400" b="1" dirty="0" smtClean="0"/>
              <a:t>", groups = "db")</a:t>
            </a:r>
          </a:p>
          <a:p>
            <a:pPr>
              <a:buNone/>
            </a:pPr>
            <a:r>
              <a:rPr lang="en-US" sz="1400" b="1" dirty="0" smtClean="0"/>
              <a:t>	public void </a:t>
            </a:r>
            <a:r>
              <a:rPr lang="en-US" sz="1400" b="1" dirty="0" err="1" smtClean="0"/>
              <a:t>bindDataSources</a:t>
            </a:r>
            <a:r>
              <a:rPr lang="en-US" sz="1400" b="1" dirty="0" smtClean="0"/>
              <a:t>() throws </a:t>
            </a:r>
            <a:r>
              <a:rPr lang="en-US" sz="1400" b="1" dirty="0" err="1" smtClean="0"/>
              <a:t>NamingException</a:t>
            </a:r>
            <a:r>
              <a:rPr lang="en-US" sz="1400" b="1" dirty="0" smtClean="0"/>
              <a:t> {</a:t>
            </a:r>
          </a:p>
          <a:p>
            <a:pPr>
              <a:buNone/>
            </a:pPr>
            <a:r>
              <a:rPr lang="en-US" sz="1400" b="1" dirty="0" smtClean="0"/>
              <a:t>	</a:t>
            </a:r>
            <a:r>
              <a:rPr lang="en-US" sz="1400" b="1" dirty="0" err="1" smtClean="0"/>
              <a:t>DataSource</a:t>
            </a:r>
            <a:r>
              <a:rPr lang="en-US" sz="1400" b="1" dirty="0" smtClean="0"/>
              <a:t> </a:t>
            </a:r>
            <a:r>
              <a:rPr lang="en-US" sz="1400" b="1" dirty="0" err="1" smtClean="0"/>
              <a:t>ds</a:t>
            </a:r>
            <a:r>
              <a:rPr lang="en-US" sz="1400" b="1" dirty="0" smtClean="0"/>
              <a:t> = ...; // initialize </a:t>
            </a:r>
            <a:r>
              <a:rPr lang="en-US" sz="1400" b="1" dirty="0" err="1" smtClean="0"/>
              <a:t>DataSource</a:t>
            </a:r>
            <a:endParaRPr lang="en-US" sz="1400" b="1" dirty="0" smtClean="0"/>
          </a:p>
          <a:p>
            <a:pPr>
              <a:buNone/>
            </a:pPr>
            <a:r>
              <a:rPr lang="en-US" sz="1400" b="1" dirty="0" smtClean="0"/>
              <a:t>	new </a:t>
            </a:r>
            <a:r>
              <a:rPr lang="en-US" sz="1400" b="1" dirty="0" err="1" smtClean="0"/>
              <a:t>InitialContext</a:t>
            </a:r>
            <a:r>
              <a:rPr lang="en-US" sz="1400" b="1" dirty="0" smtClean="0"/>
              <a:t>().bind("</a:t>
            </a:r>
            <a:r>
              <a:rPr lang="en-US" sz="1400" b="1" dirty="0" err="1" smtClean="0"/>
              <a:t>jdbc</a:t>
            </a:r>
            <a:r>
              <a:rPr lang="en-US" sz="1400" b="1" dirty="0" smtClean="0"/>
              <a:t>/</a:t>
            </a:r>
            <a:r>
              <a:rPr lang="en-US" sz="1400" b="1" dirty="0" err="1" smtClean="0"/>
              <a:t>MyDataSource</a:t>
            </a:r>
            <a:r>
              <a:rPr lang="en-US" sz="1400" b="1" dirty="0" smtClean="0"/>
              <a:t>", </a:t>
            </a:r>
            <a:r>
              <a:rPr lang="en-US" sz="1400" b="1" dirty="0" err="1" smtClean="0"/>
              <a:t>ds</a:t>
            </a:r>
            <a:r>
              <a:rPr lang="en-US" sz="1400" b="1" dirty="0" smtClean="0"/>
              <a:t>);</a:t>
            </a:r>
          </a:p>
          <a:p>
            <a:pPr>
              <a:buNone/>
            </a:pPr>
            <a:r>
              <a:rPr lang="en-US" sz="1400" b="1" dirty="0" smtClean="0"/>
              <a:t>	}</a:t>
            </a:r>
          </a:p>
          <a:p>
            <a:r>
              <a:rPr lang="en-US" sz="1400" dirty="0" smtClean="0"/>
              <a:t>The </a:t>
            </a:r>
            <a:r>
              <a:rPr lang="en-US" sz="1400" b="1" dirty="0" smtClean="0"/>
              <a:t>JTA</a:t>
            </a:r>
            <a:r>
              <a:rPr lang="en-US" sz="1400" dirty="0" smtClean="0"/>
              <a:t> specification is responsible for specifying how to create and manage transactions in an EE environment.</a:t>
            </a:r>
          </a:p>
          <a:p>
            <a:pPr>
              <a:buNone/>
            </a:pPr>
            <a:r>
              <a:rPr lang="en-US" sz="1400" dirty="0" smtClean="0"/>
              <a:t>	The API allows for resources to participate in ongoing transactions, as well as components to start and stop transactions. In the past, JTA has been notoriously difficult to test. In many cases, frameworks have defined abstraction layers over JTA just to be able to introduce another more testable API.</a:t>
            </a:r>
          </a:p>
          <a:p>
            <a:pPr>
              <a:buNone/>
            </a:pPr>
            <a:r>
              <a:rPr lang="en-US" sz="1400" b="1" dirty="0" smtClean="0">
                <a:solidFill>
                  <a:schemeClr val="bg1">
                    <a:lumMod val="50000"/>
                  </a:schemeClr>
                </a:solidFill>
              </a:rPr>
              <a:t>	</a:t>
            </a:r>
            <a:r>
              <a:rPr lang="en-US" sz="1400" b="1" dirty="0" err="1" smtClean="0">
                <a:solidFill>
                  <a:schemeClr val="bg1">
                    <a:lumMod val="50000"/>
                  </a:schemeClr>
                </a:solidFill>
              </a:rPr>
              <a:t>InitialContext</a:t>
            </a:r>
            <a:r>
              <a:rPr lang="en-US" sz="1400" b="1" dirty="0" smtClean="0">
                <a:solidFill>
                  <a:schemeClr val="bg1">
                    <a:lumMod val="50000"/>
                  </a:schemeClr>
                </a:solidFill>
              </a:rPr>
              <a:t> context = new </a:t>
            </a:r>
            <a:r>
              <a:rPr lang="en-US" sz="1400" b="1" dirty="0" err="1" smtClean="0">
                <a:solidFill>
                  <a:schemeClr val="bg1">
                    <a:lumMod val="50000"/>
                  </a:schemeClr>
                </a:solidFill>
              </a:rPr>
              <a:t>InitialContext</a:t>
            </a:r>
            <a:r>
              <a:rPr lang="en-US" sz="1400" b="1" dirty="0" smtClean="0">
                <a:solidFill>
                  <a:schemeClr val="bg1">
                    <a:lumMod val="50000"/>
                  </a:schemeClr>
                </a:solidFill>
              </a:rPr>
              <a:t>();</a:t>
            </a:r>
          </a:p>
          <a:p>
            <a:pPr>
              <a:buNone/>
            </a:pPr>
            <a:r>
              <a:rPr lang="en-US" sz="1400" b="1" dirty="0" smtClean="0">
                <a:solidFill>
                  <a:schemeClr val="bg1">
                    <a:lumMod val="50000"/>
                  </a:schemeClr>
                </a:solidFill>
              </a:rPr>
              <a:t>	</a:t>
            </a:r>
            <a:r>
              <a:rPr lang="en-US" sz="1400" b="1" dirty="0" err="1" smtClean="0">
                <a:solidFill>
                  <a:schemeClr val="bg1">
                    <a:lumMod val="50000"/>
                  </a:schemeClr>
                </a:solidFill>
              </a:rPr>
              <a:t>UserTransaction</a:t>
            </a:r>
            <a:r>
              <a:rPr lang="en-US" sz="1400" b="1" dirty="0" smtClean="0">
                <a:solidFill>
                  <a:schemeClr val="bg1">
                    <a:lumMod val="50000"/>
                  </a:schemeClr>
                </a:solidFill>
              </a:rPr>
              <a:t> </a:t>
            </a:r>
            <a:r>
              <a:rPr lang="en-US" sz="1400" b="1" dirty="0" err="1" smtClean="0">
                <a:solidFill>
                  <a:schemeClr val="bg1">
                    <a:lumMod val="50000"/>
                  </a:schemeClr>
                </a:solidFill>
              </a:rPr>
              <a:t>ut</a:t>
            </a:r>
            <a:r>
              <a:rPr lang="en-US" sz="1400" b="1" dirty="0" smtClean="0">
                <a:solidFill>
                  <a:schemeClr val="bg1">
                    <a:lumMod val="50000"/>
                  </a:schemeClr>
                </a:solidFill>
              </a:rPr>
              <a:t> =	(</a:t>
            </a:r>
            <a:r>
              <a:rPr lang="en-US" sz="1400" b="1" dirty="0" err="1" smtClean="0">
                <a:solidFill>
                  <a:schemeClr val="bg1">
                    <a:lumMod val="50000"/>
                  </a:schemeClr>
                </a:solidFill>
              </a:rPr>
              <a:t>UserTransaction</a:t>
            </a:r>
            <a:r>
              <a:rPr lang="en-US" sz="1400" b="1" dirty="0" smtClean="0">
                <a:solidFill>
                  <a:schemeClr val="bg1">
                    <a:lumMod val="50000"/>
                  </a:schemeClr>
                </a:solidFill>
              </a:rPr>
              <a:t>)</a:t>
            </a:r>
            <a:r>
              <a:rPr lang="en-US" sz="1400" b="1" dirty="0" err="1" smtClean="0">
                <a:solidFill>
                  <a:schemeClr val="bg1">
                    <a:lumMod val="50000"/>
                  </a:schemeClr>
                </a:solidFill>
              </a:rPr>
              <a:t>context.lookup</a:t>
            </a:r>
            <a:r>
              <a:rPr lang="en-US" sz="1400" b="1" dirty="0" smtClean="0">
                <a:solidFill>
                  <a:schemeClr val="bg1">
                    <a:lumMod val="50000"/>
                  </a:schemeClr>
                </a:solidFill>
              </a:rPr>
              <a:t>("java:/</a:t>
            </a:r>
            <a:r>
              <a:rPr lang="en-US" sz="1400" b="1" dirty="0" err="1" smtClean="0">
                <a:solidFill>
                  <a:schemeClr val="bg1">
                    <a:lumMod val="50000"/>
                  </a:schemeClr>
                </a:solidFill>
              </a:rPr>
              <a:t>UserTransaction</a:t>
            </a:r>
            <a:r>
              <a:rPr lang="en-US" sz="1400" b="1" dirty="0" smtClean="0">
                <a:solidFill>
                  <a:schemeClr val="bg1">
                    <a:lumMod val="50000"/>
                  </a:schemeClr>
                </a:solidFill>
              </a:rPr>
              <a:t>");</a:t>
            </a:r>
          </a:p>
          <a:p>
            <a:pPr>
              <a:buNone/>
            </a:pPr>
            <a:r>
              <a:rPr lang="en-US" sz="1400" b="1" dirty="0" smtClean="0">
                <a:solidFill>
                  <a:schemeClr val="bg1">
                    <a:lumMod val="50000"/>
                  </a:schemeClr>
                </a:solidFill>
              </a:rPr>
              <a:t>	try {</a:t>
            </a:r>
          </a:p>
          <a:p>
            <a:pPr>
              <a:buNone/>
            </a:pPr>
            <a:r>
              <a:rPr lang="en-US" sz="1400" b="1" dirty="0" smtClean="0">
                <a:solidFill>
                  <a:schemeClr val="bg1">
                    <a:lumMod val="50000"/>
                  </a:schemeClr>
                </a:solidFill>
              </a:rPr>
              <a:t>     	    </a:t>
            </a:r>
            <a:r>
              <a:rPr lang="en-US" sz="1400" b="1" dirty="0" err="1" smtClean="0">
                <a:solidFill>
                  <a:schemeClr val="bg1">
                    <a:lumMod val="50000"/>
                  </a:schemeClr>
                </a:solidFill>
              </a:rPr>
              <a:t>ut.begin</a:t>
            </a:r>
            <a:r>
              <a:rPr lang="en-US" sz="1400" b="1" dirty="0" smtClean="0">
                <a:solidFill>
                  <a:schemeClr val="bg1">
                    <a:lumMod val="50000"/>
                  </a:schemeClr>
                </a:solidFill>
              </a:rPr>
              <a:t>();</a:t>
            </a:r>
          </a:p>
          <a:p>
            <a:pPr>
              <a:buNone/>
            </a:pPr>
            <a:r>
              <a:rPr lang="en-US" sz="1400" b="1" dirty="0" smtClean="0">
                <a:solidFill>
                  <a:schemeClr val="bg1">
                    <a:lumMod val="50000"/>
                  </a:schemeClr>
                </a:solidFill>
              </a:rPr>
              <a:t>	    // perform transactional work</a:t>
            </a:r>
          </a:p>
          <a:p>
            <a:pPr>
              <a:buNone/>
            </a:pPr>
            <a:r>
              <a:rPr lang="en-US" sz="1400" b="1" dirty="0" smtClean="0">
                <a:solidFill>
                  <a:schemeClr val="bg1">
                    <a:lumMod val="50000"/>
                  </a:schemeClr>
                </a:solidFill>
              </a:rPr>
              <a:t>	    </a:t>
            </a:r>
            <a:r>
              <a:rPr lang="en-US" sz="1400" b="1" dirty="0" err="1" smtClean="0">
                <a:solidFill>
                  <a:schemeClr val="bg1">
                    <a:lumMod val="50000"/>
                  </a:schemeClr>
                </a:solidFill>
              </a:rPr>
              <a:t>ut.commit</a:t>
            </a:r>
            <a:r>
              <a:rPr lang="en-US" sz="1400" b="1" dirty="0" smtClean="0">
                <a:solidFill>
                  <a:schemeClr val="bg1">
                    <a:lumMod val="50000"/>
                  </a:schemeClr>
                </a:solidFill>
              </a:rPr>
              <a:t>();</a:t>
            </a:r>
          </a:p>
          <a:p>
            <a:pPr>
              <a:buNone/>
            </a:pPr>
            <a:r>
              <a:rPr lang="en-US" sz="1400" b="1" dirty="0" smtClean="0">
                <a:solidFill>
                  <a:schemeClr val="bg1">
                    <a:lumMod val="50000"/>
                  </a:schemeClr>
                </a:solidFill>
              </a:rPr>
              <a:t>	} catch(Exception ex) {</a:t>
            </a:r>
          </a:p>
          <a:p>
            <a:pPr>
              <a:buNone/>
            </a:pPr>
            <a:r>
              <a:rPr lang="en-US" sz="1400" b="1" dirty="0" smtClean="0">
                <a:solidFill>
                  <a:schemeClr val="bg1">
                    <a:lumMod val="50000"/>
                  </a:schemeClr>
                </a:solidFill>
              </a:rPr>
              <a:t>	      try {</a:t>
            </a:r>
          </a:p>
          <a:p>
            <a:pPr>
              <a:buNone/>
            </a:pPr>
            <a:r>
              <a:rPr lang="en-US" sz="1400" b="1" dirty="0" smtClean="0">
                <a:solidFill>
                  <a:schemeClr val="bg1">
                    <a:lumMod val="50000"/>
                  </a:schemeClr>
                </a:solidFill>
              </a:rPr>
              <a:t>		</a:t>
            </a:r>
            <a:r>
              <a:rPr lang="en-US" sz="1400" b="1" dirty="0" err="1" smtClean="0">
                <a:solidFill>
                  <a:schemeClr val="bg1">
                    <a:lumMod val="50000"/>
                  </a:schemeClr>
                </a:solidFill>
              </a:rPr>
              <a:t>ut.rollback</a:t>
            </a:r>
            <a:r>
              <a:rPr lang="en-US" sz="1400" b="1" dirty="0" smtClean="0">
                <a:solidFill>
                  <a:schemeClr val="bg1">
                    <a:lumMod val="50000"/>
                  </a:schemeClr>
                </a:solidFill>
              </a:rPr>
              <a:t>();</a:t>
            </a:r>
          </a:p>
          <a:p>
            <a:pPr>
              <a:buNone/>
            </a:pPr>
            <a:r>
              <a:rPr lang="en-US" sz="1400" b="1" dirty="0" smtClean="0">
                <a:solidFill>
                  <a:schemeClr val="bg1">
                    <a:lumMod val="50000"/>
                  </a:schemeClr>
                </a:solidFill>
              </a:rPr>
              <a:t>	      } catch(</a:t>
            </a:r>
            <a:r>
              <a:rPr lang="en-US" sz="1400" b="1" dirty="0" err="1" smtClean="0">
                <a:solidFill>
                  <a:schemeClr val="bg1">
                    <a:lumMod val="50000"/>
                  </a:schemeClr>
                </a:solidFill>
              </a:rPr>
              <a:t>SystemException</a:t>
            </a:r>
            <a:r>
              <a:rPr lang="en-US" sz="1400" b="1" dirty="0" smtClean="0">
                <a:solidFill>
                  <a:schemeClr val="bg1">
                    <a:lumMod val="50000"/>
                  </a:schemeClr>
                </a:solidFill>
              </a:rPr>
              <a:t> ex2) {</a:t>
            </a:r>
          </a:p>
          <a:p>
            <a:pPr>
              <a:buNone/>
            </a:pPr>
            <a:r>
              <a:rPr lang="en-US" sz="1400" b="1" dirty="0" smtClean="0">
                <a:solidFill>
                  <a:schemeClr val="bg1">
                    <a:lumMod val="50000"/>
                  </a:schemeClr>
                </a:solidFill>
              </a:rPr>
              <a:t>		throw new </a:t>
            </a:r>
            <a:r>
              <a:rPr lang="en-US" sz="1400" b="1" dirty="0" err="1" smtClean="0">
                <a:solidFill>
                  <a:schemeClr val="bg1">
                    <a:lumMod val="50000"/>
                  </a:schemeClr>
                </a:solidFill>
              </a:rPr>
              <a:t>RuntimeException</a:t>
            </a:r>
            <a:r>
              <a:rPr lang="en-US" sz="1400" b="1" dirty="0" smtClean="0">
                <a:solidFill>
                  <a:schemeClr val="bg1">
                    <a:lumMod val="50000"/>
                  </a:schemeClr>
                </a:solidFill>
              </a:rPr>
              <a:t>("Rollback failed", ex2);</a:t>
            </a:r>
          </a:p>
          <a:p>
            <a:pPr>
              <a:buNone/>
            </a:pPr>
            <a:r>
              <a:rPr lang="en-US" sz="1400" b="1" dirty="0" smtClean="0">
                <a:solidFill>
                  <a:schemeClr val="bg1">
                    <a:lumMod val="50000"/>
                  </a:schemeClr>
                </a:solidFill>
              </a:rPr>
              <a:t>	      }</a:t>
            </a:r>
          </a:p>
          <a:p>
            <a:pPr>
              <a:buNone/>
            </a:pPr>
            <a:r>
              <a:rPr lang="en-US" sz="1400" b="1" dirty="0" smtClean="0">
                <a:solidFill>
                  <a:schemeClr val="bg1">
                    <a:lumMod val="50000"/>
                  </a:schemeClr>
                </a:solidFill>
              </a:rPr>
              <a:t>        }</a:t>
            </a:r>
            <a:endParaRPr lang="en-US" sz="1400" b="1" dirty="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228600"/>
            <a:ext cx="7086600" cy="838200"/>
          </a:xfrm>
        </p:spPr>
        <p:txBody>
          <a:bodyPr/>
          <a:lstStyle/>
          <a:p>
            <a:r>
              <a:rPr lang="en-US" dirty="0" smtClean="0"/>
              <a:t>Enterprise Test</a:t>
            </a:r>
          </a:p>
        </p:txBody>
      </p:sp>
      <p:sp>
        <p:nvSpPr>
          <p:cNvPr id="9223" name="Rectangle 7"/>
          <p:cNvSpPr>
            <a:spLocks noGrp="1" noChangeArrowheads="1"/>
          </p:cNvSpPr>
          <p:nvPr>
            <p:ph type="body" idx="1"/>
          </p:nvPr>
        </p:nvSpPr>
        <p:spPr>
          <a:xfrm>
            <a:off x="1066800" y="990600"/>
            <a:ext cx="8001000" cy="5867400"/>
          </a:xfrm>
        </p:spPr>
        <p:txBody>
          <a:bodyPr/>
          <a:lstStyle/>
          <a:p>
            <a:r>
              <a:rPr lang="en-US" sz="1400" dirty="0" smtClean="0"/>
              <a:t>We need to create a </a:t>
            </a:r>
            <a:r>
              <a:rPr lang="en-US" sz="1400" dirty="0" err="1" smtClean="0"/>
              <a:t>UserTransaction</a:t>
            </a:r>
            <a:r>
              <a:rPr lang="en-US" sz="1400" dirty="0" smtClean="0"/>
              <a:t> (or </a:t>
            </a:r>
            <a:r>
              <a:rPr lang="en-US" sz="1400" dirty="0" err="1" smtClean="0"/>
              <a:t>TransactionManager</a:t>
            </a:r>
            <a:r>
              <a:rPr lang="en-US" sz="1400" dirty="0" smtClean="0"/>
              <a:t>) and put it in JNDI. Since application servers typically ship with their own transaction managers that cannot be embedded or used outside. We can use Open Transaction Manager from </a:t>
            </a:r>
            <a:r>
              <a:rPr lang="en-US" sz="1400" dirty="0" err="1" smtClean="0"/>
              <a:t>ObjectWeb</a:t>
            </a:r>
            <a:r>
              <a:rPr lang="en-US" sz="1400" dirty="0" smtClean="0"/>
              <a:t> or </a:t>
            </a:r>
            <a:r>
              <a:rPr lang="en-US" sz="1400" dirty="0" err="1" smtClean="0"/>
              <a:t>Atomikos</a:t>
            </a:r>
            <a:r>
              <a:rPr lang="en-US" sz="1400" dirty="0" smtClean="0"/>
              <a:t> </a:t>
            </a:r>
            <a:r>
              <a:rPr lang="en-US" sz="1400" dirty="0" err="1" smtClean="0"/>
              <a:t>TransactionEssentials</a:t>
            </a:r>
            <a:r>
              <a:rPr lang="en-US" sz="1400" dirty="0" smtClean="0"/>
              <a:t> for testing.</a:t>
            </a:r>
          </a:p>
          <a:p>
            <a:r>
              <a:rPr lang="en-US" sz="1400" dirty="0" smtClean="0"/>
              <a:t>Sample set up JOTM as the transaction manager for testing:</a:t>
            </a:r>
          </a:p>
          <a:p>
            <a:pPr>
              <a:buNone/>
            </a:pPr>
            <a:r>
              <a:rPr lang="en-US" sz="1400" b="1" dirty="0" smtClean="0"/>
              <a:t>	@</a:t>
            </a:r>
            <a:r>
              <a:rPr lang="en-US" sz="1400" b="1" dirty="0" err="1" smtClean="0"/>
              <a:t>BeforeSuite</a:t>
            </a:r>
            <a:r>
              <a:rPr lang="en-US" sz="1400" b="1" dirty="0" smtClean="0"/>
              <a:t>(groups = "</a:t>
            </a:r>
            <a:r>
              <a:rPr lang="en-US" sz="1400" b="1" dirty="0" err="1" smtClean="0"/>
              <a:t>jta</a:t>
            </a:r>
            <a:r>
              <a:rPr lang="en-US" sz="1400" b="1" dirty="0" smtClean="0"/>
              <a:t>", </a:t>
            </a:r>
            <a:r>
              <a:rPr lang="en-US" sz="1400" b="1" dirty="0" err="1" smtClean="0"/>
              <a:t>dependsOnGroups</a:t>
            </a:r>
            <a:r>
              <a:rPr lang="en-US" sz="1400" b="1" dirty="0" smtClean="0"/>
              <a:t> = "</a:t>
            </a:r>
            <a:r>
              <a:rPr lang="en-US" sz="1400" b="1" dirty="0" err="1" smtClean="0"/>
              <a:t>jndi</a:t>
            </a:r>
            <a:r>
              <a:rPr lang="en-US" sz="1400" b="1" dirty="0" smtClean="0"/>
              <a:t>")</a:t>
            </a:r>
          </a:p>
          <a:p>
            <a:pPr>
              <a:buNone/>
            </a:pPr>
            <a:r>
              <a:rPr lang="en-US" sz="1400" b="1" dirty="0" smtClean="0"/>
              <a:t>	public void </a:t>
            </a:r>
            <a:r>
              <a:rPr lang="en-US" sz="1400" b="1" dirty="0" err="1" smtClean="0"/>
              <a:t>setupJOTM</a:t>
            </a:r>
            <a:r>
              <a:rPr lang="en-US" sz="1400" b="1" dirty="0" smtClean="0"/>
              <a:t>() throws </a:t>
            </a:r>
            <a:r>
              <a:rPr lang="en-US" sz="1400" b="1" dirty="0" err="1" smtClean="0"/>
              <a:t>NamingException</a:t>
            </a:r>
            <a:r>
              <a:rPr lang="en-US" sz="1400" b="1" dirty="0" smtClean="0"/>
              <a:t> {</a:t>
            </a:r>
          </a:p>
          <a:p>
            <a:pPr>
              <a:buNone/>
            </a:pPr>
            <a:r>
              <a:rPr lang="en-US" sz="1400" b="1" dirty="0" smtClean="0"/>
              <a:t>		</a:t>
            </a:r>
            <a:r>
              <a:rPr lang="en-US" sz="1400" b="1" dirty="0" err="1" smtClean="0"/>
              <a:t>Jotm</a:t>
            </a:r>
            <a:r>
              <a:rPr lang="en-US" sz="1400" b="1" dirty="0" smtClean="0"/>
              <a:t> </a:t>
            </a:r>
            <a:r>
              <a:rPr lang="en-US" sz="1400" b="1" dirty="0" err="1" smtClean="0"/>
              <a:t>jotm</a:t>
            </a:r>
            <a:r>
              <a:rPr lang="en-US" sz="1400" b="1" dirty="0" smtClean="0"/>
              <a:t> = new </a:t>
            </a:r>
            <a:r>
              <a:rPr lang="en-US" sz="1400" b="1" dirty="0" err="1" smtClean="0"/>
              <a:t>Jotm</a:t>
            </a:r>
            <a:r>
              <a:rPr lang="en-US" sz="1400" b="1" dirty="0" smtClean="0"/>
              <a:t>(true, true);</a:t>
            </a:r>
          </a:p>
          <a:p>
            <a:pPr>
              <a:buNone/>
            </a:pPr>
            <a:r>
              <a:rPr lang="en-US" sz="1400" b="1" dirty="0" smtClean="0"/>
              <a:t>		</a:t>
            </a:r>
            <a:r>
              <a:rPr lang="en-US" sz="1400" b="1" dirty="0" err="1" smtClean="0"/>
              <a:t>InitialContext</a:t>
            </a:r>
            <a:r>
              <a:rPr lang="en-US" sz="1400" b="1" dirty="0" smtClean="0"/>
              <a:t> context = new </a:t>
            </a:r>
            <a:r>
              <a:rPr lang="en-US" sz="1400" b="1" dirty="0" err="1" smtClean="0"/>
              <a:t>InitialContext</a:t>
            </a:r>
            <a:r>
              <a:rPr lang="en-US" sz="1400" b="1" dirty="0" smtClean="0"/>
              <a:t>();</a:t>
            </a:r>
          </a:p>
          <a:p>
            <a:pPr>
              <a:buNone/>
            </a:pPr>
            <a:r>
              <a:rPr lang="en-US" sz="1400" b="1" dirty="0" smtClean="0"/>
              <a:t>		</a:t>
            </a:r>
            <a:r>
              <a:rPr lang="en-US" sz="1400" b="1" dirty="0" err="1" smtClean="0"/>
              <a:t>context.bind</a:t>
            </a:r>
            <a:r>
              <a:rPr lang="en-US" sz="1400" b="1" dirty="0" smtClean="0"/>
              <a:t>("java:/</a:t>
            </a:r>
            <a:r>
              <a:rPr lang="en-US" sz="1400" b="1" dirty="0" err="1" smtClean="0"/>
              <a:t>UserTransaction",jotm.getUserTransaction</a:t>
            </a:r>
            <a:r>
              <a:rPr lang="en-US" sz="1400" b="1" dirty="0" smtClean="0"/>
              <a:t>());</a:t>
            </a:r>
          </a:p>
          <a:p>
            <a:pPr>
              <a:buNone/>
            </a:pPr>
            <a:r>
              <a:rPr lang="en-US" sz="1400" b="1" dirty="0" smtClean="0"/>
              <a:t>		</a:t>
            </a:r>
            <a:r>
              <a:rPr lang="en-US" sz="1400" b="1" dirty="0" err="1" smtClean="0"/>
              <a:t>context.bind</a:t>
            </a:r>
            <a:r>
              <a:rPr lang="en-US" sz="1400" b="1" dirty="0" smtClean="0"/>
              <a:t>("java:/</a:t>
            </a:r>
            <a:r>
              <a:rPr lang="en-US" sz="1400" b="1" dirty="0" err="1" smtClean="0"/>
              <a:t>TransactionManager",jotm.getTransactionManager</a:t>
            </a:r>
            <a:r>
              <a:rPr lang="en-US" sz="1400" b="1" dirty="0" smtClean="0"/>
              <a:t>());</a:t>
            </a:r>
          </a:p>
          <a:p>
            <a:pPr>
              <a:buNone/>
            </a:pPr>
            <a:r>
              <a:rPr lang="en-US" sz="1400" b="1" dirty="0" smtClean="0"/>
              <a:t>	}</a:t>
            </a:r>
          </a:p>
          <a:p>
            <a:r>
              <a:rPr lang="en-US" sz="1400" dirty="0" smtClean="0"/>
              <a:t>Sample set up </a:t>
            </a:r>
            <a:r>
              <a:rPr lang="en-US" sz="1400" dirty="0" err="1" smtClean="0"/>
              <a:t>Atomikos</a:t>
            </a:r>
            <a:r>
              <a:rPr lang="en-US" sz="1400" dirty="0" smtClean="0"/>
              <a:t> for testing:</a:t>
            </a:r>
          </a:p>
          <a:p>
            <a:pPr>
              <a:buNone/>
            </a:pPr>
            <a:r>
              <a:rPr lang="en-US" sz="1400" b="1" dirty="0" smtClean="0"/>
              <a:t>	@</a:t>
            </a:r>
            <a:r>
              <a:rPr lang="en-US" sz="1400" b="1" dirty="0" err="1" smtClean="0"/>
              <a:t>BeforeSuite</a:t>
            </a:r>
            <a:r>
              <a:rPr lang="en-US" sz="1400" b="1" dirty="0" smtClean="0"/>
              <a:t>(groups = "</a:t>
            </a:r>
            <a:r>
              <a:rPr lang="en-US" sz="1400" b="1" dirty="0" err="1" smtClean="0"/>
              <a:t>jta</a:t>
            </a:r>
            <a:r>
              <a:rPr lang="en-US" sz="1400" b="1" dirty="0" smtClean="0"/>
              <a:t>", </a:t>
            </a:r>
            <a:r>
              <a:rPr lang="en-US" sz="1400" b="1" dirty="0" err="1" smtClean="0"/>
              <a:t>dependsOnGroups</a:t>
            </a:r>
            <a:r>
              <a:rPr lang="en-US" sz="1400" b="1" dirty="0" smtClean="0"/>
              <a:t> = "</a:t>
            </a:r>
            <a:r>
              <a:rPr lang="en-US" sz="1400" b="1" dirty="0" err="1" smtClean="0"/>
              <a:t>jndi</a:t>
            </a:r>
            <a:r>
              <a:rPr lang="en-US" sz="1400" b="1" dirty="0" smtClean="0"/>
              <a:t>")</a:t>
            </a:r>
          </a:p>
          <a:p>
            <a:pPr>
              <a:buNone/>
            </a:pPr>
            <a:r>
              <a:rPr lang="en-US" sz="1400" b="1" dirty="0" smtClean="0"/>
              <a:t>	public void </a:t>
            </a:r>
            <a:r>
              <a:rPr lang="en-US" sz="1400" b="1" dirty="0" err="1" smtClean="0"/>
              <a:t>setupAtomikos</a:t>
            </a:r>
            <a:r>
              <a:rPr lang="en-US" sz="1400" b="1" dirty="0" smtClean="0"/>
              <a:t>() throws </a:t>
            </a:r>
            <a:r>
              <a:rPr lang="en-US" sz="1400" b="1" dirty="0" err="1" smtClean="0"/>
              <a:t>NamingException</a:t>
            </a:r>
            <a:r>
              <a:rPr lang="en-US" sz="1400" b="1" dirty="0" smtClean="0"/>
              <a:t> {</a:t>
            </a:r>
          </a:p>
          <a:p>
            <a:pPr>
              <a:buNone/>
            </a:pPr>
            <a:r>
              <a:rPr lang="en-US" sz="1400" b="1" dirty="0" smtClean="0"/>
              <a:t>		</a:t>
            </a:r>
            <a:r>
              <a:rPr lang="en-US" sz="1400" b="1" dirty="0" err="1" smtClean="0"/>
              <a:t>InitialContext</a:t>
            </a:r>
            <a:r>
              <a:rPr lang="en-US" sz="1400" b="1" dirty="0" smtClean="0"/>
              <a:t> context = new </a:t>
            </a:r>
            <a:r>
              <a:rPr lang="en-US" sz="1400" b="1" dirty="0" err="1" smtClean="0"/>
              <a:t>InitialContext</a:t>
            </a:r>
            <a:r>
              <a:rPr lang="en-US" sz="1400" b="1" dirty="0" smtClean="0"/>
              <a:t>();</a:t>
            </a:r>
          </a:p>
          <a:p>
            <a:pPr>
              <a:buNone/>
            </a:pPr>
            <a:r>
              <a:rPr lang="en-US" sz="1400" b="1" dirty="0" smtClean="0"/>
              <a:t>		</a:t>
            </a:r>
            <a:r>
              <a:rPr lang="en-US" sz="1400" b="1" dirty="0" err="1" smtClean="0"/>
              <a:t>context.bind</a:t>
            </a:r>
            <a:r>
              <a:rPr lang="en-US" sz="1400" b="1" dirty="0" smtClean="0"/>
              <a:t>("java:/</a:t>
            </a:r>
            <a:r>
              <a:rPr lang="en-US" sz="1400" b="1" dirty="0" err="1" smtClean="0"/>
              <a:t>UserTransaction",new</a:t>
            </a:r>
            <a:r>
              <a:rPr lang="en-US" sz="1400" b="1" dirty="0" smtClean="0"/>
              <a:t> </a:t>
            </a:r>
            <a:r>
              <a:rPr lang="en-US" sz="1400" b="1" dirty="0" err="1" smtClean="0"/>
              <a:t>com.atomikos.icatch.jta.UserTransactionImp</a:t>
            </a:r>
            <a:r>
              <a:rPr lang="en-US" sz="1400" b="1" dirty="0" smtClean="0"/>
              <a:t>());</a:t>
            </a:r>
          </a:p>
          <a:p>
            <a:pPr>
              <a:buNone/>
            </a:pPr>
            <a:r>
              <a:rPr lang="en-US" sz="1400" b="1" dirty="0" smtClean="0"/>
              <a:t>		</a:t>
            </a:r>
            <a:r>
              <a:rPr lang="en-US" sz="1400" b="1" dirty="0" err="1" smtClean="0"/>
              <a:t>context.bind</a:t>
            </a:r>
            <a:r>
              <a:rPr lang="en-US" sz="1400" b="1" dirty="0" smtClean="0"/>
              <a:t>("java:/</a:t>
            </a:r>
            <a:r>
              <a:rPr lang="en-US" sz="1400" b="1" dirty="0" err="1" smtClean="0"/>
              <a:t>TransactionManager",new</a:t>
            </a:r>
            <a:r>
              <a:rPr lang="en-US" sz="1400" b="1" dirty="0" smtClean="0"/>
              <a:t> </a:t>
            </a:r>
            <a:r>
              <a:rPr lang="en-US" sz="1400" b="1" dirty="0" err="1" smtClean="0"/>
              <a:t>com.atomikos.icatch.jta.UserTransactionManager</a:t>
            </a:r>
            <a:r>
              <a:rPr lang="en-US" sz="1400" b="1" dirty="0" smtClean="0"/>
              <a:t>());</a:t>
            </a:r>
          </a:p>
          <a:p>
            <a:pPr>
              <a:buNone/>
            </a:pPr>
            <a:r>
              <a:rPr lang="en-US" sz="1400" b="1" dirty="0" smtClean="0"/>
              <a:t>	}</a:t>
            </a:r>
          </a:p>
          <a:p>
            <a:r>
              <a:rPr lang="en-US" sz="1400" dirty="0" err="1" smtClean="0"/>
              <a:t>Atomikos</a:t>
            </a:r>
            <a:r>
              <a:rPr lang="en-US" sz="1400" dirty="0" smtClean="0"/>
              <a:t> </a:t>
            </a:r>
            <a:r>
              <a:rPr lang="en-US" sz="1400" dirty="0" err="1" smtClean="0"/>
              <a:t>TransactionEssentials</a:t>
            </a:r>
            <a:r>
              <a:rPr lang="en-US" sz="1400" dirty="0" smtClean="0"/>
              <a:t> is more robust and reliable. It supports many features that JOTM doesn't, including full support for JDBC and JMS, and superior performance.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524000" y="533400"/>
            <a:ext cx="7086600" cy="838200"/>
          </a:xfrm>
        </p:spPr>
        <p:txBody>
          <a:bodyPr/>
          <a:lstStyle/>
          <a:p>
            <a:r>
              <a:rPr lang="en-US" dirty="0" smtClean="0"/>
              <a:t>Contents</a:t>
            </a:r>
            <a:endParaRPr lang="en-US" dirty="0"/>
          </a:p>
        </p:txBody>
      </p:sp>
      <p:sp>
        <p:nvSpPr>
          <p:cNvPr id="5127" name="Rectangle 7"/>
          <p:cNvSpPr>
            <a:spLocks noGrp="1" noChangeArrowheads="1"/>
          </p:cNvSpPr>
          <p:nvPr>
            <p:ph type="body" idx="1"/>
          </p:nvPr>
        </p:nvSpPr>
        <p:spPr>
          <a:xfrm>
            <a:off x="1524000" y="1371600"/>
            <a:ext cx="7086600" cy="4419600"/>
          </a:xfrm>
        </p:spPr>
        <p:txBody>
          <a:bodyPr/>
          <a:lstStyle/>
          <a:p>
            <a:r>
              <a:rPr lang="en-US" dirty="0" smtClean="0"/>
              <a:t>What is </a:t>
            </a:r>
            <a:r>
              <a:rPr lang="en-US" dirty="0" err="1" smtClean="0"/>
              <a:t>TestNG</a:t>
            </a:r>
            <a:r>
              <a:rPr lang="en-US" dirty="0" smtClean="0"/>
              <a:t>?</a:t>
            </a:r>
          </a:p>
          <a:p>
            <a:r>
              <a:rPr lang="en-US" dirty="0" err="1" smtClean="0"/>
              <a:t>TestNG</a:t>
            </a:r>
            <a:r>
              <a:rPr lang="en-US" dirty="0" smtClean="0"/>
              <a:t> Features</a:t>
            </a:r>
          </a:p>
          <a:p>
            <a:r>
              <a:rPr lang="en-US" dirty="0" err="1" smtClean="0"/>
              <a:t>TestNG</a:t>
            </a:r>
            <a:r>
              <a:rPr lang="en-US" dirty="0" smtClean="0"/>
              <a:t> Basics</a:t>
            </a:r>
          </a:p>
          <a:p>
            <a:r>
              <a:rPr lang="en-US" dirty="0" err="1" smtClean="0"/>
              <a:t>TestNG</a:t>
            </a:r>
            <a:r>
              <a:rPr lang="en-US" dirty="0" smtClean="0"/>
              <a:t> Samples</a:t>
            </a:r>
          </a:p>
          <a:p>
            <a:r>
              <a:rPr lang="en-US" dirty="0" err="1" smtClean="0"/>
              <a:t>TestNG</a:t>
            </a:r>
            <a:r>
              <a:rPr lang="en-US" dirty="0" smtClean="0"/>
              <a:t> Listeners</a:t>
            </a:r>
          </a:p>
          <a:p>
            <a:r>
              <a:rPr lang="en-US" dirty="0" smtClean="0"/>
              <a:t>Enterprise Testing</a:t>
            </a:r>
          </a:p>
          <a:p>
            <a:r>
              <a:rPr lang="en-US" dirty="0" smtClean="0"/>
              <a:t>Conclusion</a:t>
            </a:r>
            <a:endParaRPr lang="en-US" dirty="0" smtClean="0"/>
          </a:p>
          <a:p>
            <a:r>
              <a:rPr lang="en-US" dirty="0" smtClean="0"/>
              <a:t>Bibliography</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228600"/>
            <a:ext cx="7086600" cy="838200"/>
          </a:xfrm>
        </p:spPr>
        <p:txBody>
          <a:bodyPr/>
          <a:lstStyle/>
          <a:p>
            <a:r>
              <a:rPr lang="en-US" dirty="0" smtClean="0"/>
              <a:t>Enterprise Test</a:t>
            </a:r>
          </a:p>
        </p:txBody>
      </p:sp>
      <p:sp>
        <p:nvSpPr>
          <p:cNvPr id="9223" name="Rectangle 7"/>
          <p:cNvSpPr>
            <a:spLocks noGrp="1" noChangeArrowheads="1"/>
          </p:cNvSpPr>
          <p:nvPr>
            <p:ph type="body" idx="1"/>
          </p:nvPr>
        </p:nvSpPr>
        <p:spPr>
          <a:xfrm>
            <a:off x="1066800" y="990600"/>
            <a:ext cx="8001000" cy="5867400"/>
          </a:xfrm>
        </p:spPr>
        <p:txBody>
          <a:bodyPr/>
          <a:lstStyle/>
          <a:p>
            <a:r>
              <a:rPr lang="en-US" sz="1400" dirty="0" smtClean="0"/>
              <a:t>Testing </a:t>
            </a:r>
            <a:r>
              <a:rPr lang="en-US" sz="1400" b="1" dirty="0" smtClean="0"/>
              <a:t>JMS</a:t>
            </a:r>
            <a:r>
              <a:rPr lang="en-US" sz="1400" dirty="0" smtClean="0"/>
              <a:t> can be tricky due to the asynchronous nature of the API. Messages are received asynchronously, so it is harder to coordinate between senders and receivers within a test. It is possible, via the </a:t>
            </a:r>
            <a:r>
              <a:rPr lang="en-US" sz="1400" dirty="0" err="1" smtClean="0"/>
              <a:t>ActiveMQ</a:t>
            </a:r>
            <a:r>
              <a:rPr lang="en-US" sz="1400" dirty="0" smtClean="0"/>
              <a:t> JMS library, to run JMS tests within a single JVM, without having to rely on an already running instance.</a:t>
            </a:r>
          </a:p>
          <a:p>
            <a:r>
              <a:rPr lang="en-US" sz="1400" dirty="0" err="1" smtClean="0"/>
              <a:t>ActiveMQ</a:t>
            </a:r>
            <a:r>
              <a:rPr lang="en-US" sz="1400" dirty="0" smtClean="0"/>
              <a:t> is an Apache-licensed open source message broker solution that has a number of advanced features and supports a wide variety of cross language protocols and clients.</a:t>
            </a:r>
          </a:p>
          <a:p>
            <a:r>
              <a:rPr lang="en-US" sz="1400" dirty="0" smtClean="0"/>
              <a:t>We’ll need the </a:t>
            </a:r>
            <a:r>
              <a:rPr lang="en-US" sz="1400" dirty="0" err="1" smtClean="0"/>
              <a:t>ActiveMQ</a:t>
            </a:r>
            <a:r>
              <a:rPr lang="en-US" sz="1400" dirty="0" smtClean="0"/>
              <a:t> jars and dependencies.	</a:t>
            </a:r>
          </a:p>
          <a:p>
            <a:pPr>
              <a:buNone/>
            </a:pPr>
            <a:r>
              <a:rPr lang="en-US" sz="1400" dirty="0" smtClean="0"/>
              <a:t>	@</a:t>
            </a:r>
            <a:r>
              <a:rPr lang="en-US" sz="1400" dirty="0" err="1" smtClean="0"/>
              <a:t>BeforeClass</a:t>
            </a:r>
            <a:r>
              <a:rPr lang="en-US" sz="1400" dirty="0" smtClean="0"/>
              <a:t>(groups = "</a:t>
            </a:r>
            <a:r>
              <a:rPr lang="en-US" sz="1400" dirty="0" err="1" smtClean="0"/>
              <a:t>jms</a:t>
            </a:r>
            <a:r>
              <a:rPr lang="en-US" sz="1400" dirty="0" smtClean="0"/>
              <a:t>")</a:t>
            </a:r>
          </a:p>
          <a:p>
            <a:pPr>
              <a:buNone/>
            </a:pPr>
            <a:r>
              <a:rPr lang="en-US" sz="1400" dirty="0" smtClean="0"/>
              <a:t>	public void </a:t>
            </a:r>
            <a:r>
              <a:rPr lang="en-US" sz="1400" dirty="0" err="1" smtClean="0"/>
              <a:t>setupActiveMQ</a:t>
            </a:r>
            <a:r>
              <a:rPr lang="en-US" sz="1400" dirty="0" smtClean="0"/>
              <a:t>() throws Exception {</a:t>
            </a:r>
          </a:p>
          <a:p>
            <a:pPr>
              <a:buNone/>
            </a:pPr>
            <a:r>
              <a:rPr lang="en-US" sz="1400" dirty="0" smtClean="0"/>
              <a:t>		</a:t>
            </a:r>
            <a:r>
              <a:rPr lang="en-US" sz="1400" dirty="0" err="1" smtClean="0"/>
              <a:t>BrokerService</a:t>
            </a:r>
            <a:r>
              <a:rPr lang="en-US" sz="1400" dirty="0" smtClean="0"/>
              <a:t> broker = new </a:t>
            </a:r>
            <a:r>
              <a:rPr lang="en-US" sz="1400" dirty="0" err="1" smtClean="0"/>
              <a:t>BrokerService</a:t>
            </a:r>
            <a:r>
              <a:rPr lang="en-US" sz="1400" dirty="0" smtClean="0"/>
              <a:t>();</a:t>
            </a:r>
          </a:p>
          <a:p>
            <a:pPr>
              <a:buNone/>
            </a:pPr>
            <a:r>
              <a:rPr lang="en-US" sz="1400" dirty="0" smtClean="0"/>
              <a:t>		</a:t>
            </a:r>
            <a:r>
              <a:rPr lang="en-US" sz="1400" dirty="0" err="1" smtClean="0"/>
              <a:t>broker.setPersistent</a:t>
            </a:r>
            <a:r>
              <a:rPr lang="en-US" sz="1400" dirty="0" smtClean="0"/>
              <a:t>(false);</a:t>
            </a:r>
          </a:p>
          <a:p>
            <a:pPr>
              <a:buNone/>
            </a:pPr>
            <a:r>
              <a:rPr lang="en-US" sz="1400" dirty="0" smtClean="0"/>
              <a:t>		</a:t>
            </a:r>
            <a:r>
              <a:rPr lang="en-US" sz="1400" dirty="0" err="1" smtClean="0"/>
              <a:t>broker.setUseJmx</a:t>
            </a:r>
            <a:r>
              <a:rPr lang="en-US" sz="1400" dirty="0" smtClean="0"/>
              <a:t>(false);</a:t>
            </a:r>
          </a:p>
          <a:p>
            <a:pPr>
              <a:buNone/>
            </a:pPr>
            <a:r>
              <a:rPr lang="en-US" sz="1400" dirty="0" smtClean="0"/>
              <a:t>		</a:t>
            </a:r>
            <a:r>
              <a:rPr lang="en-US" sz="1400" dirty="0" err="1" smtClean="0"/>
              <a:t>broker.start</a:t>
            </a:r>
            <a:r>
              <a:rPr lang="en-US" sz="1400" dirty="0" smtClean="0"/>
              <a:t>();</a:t>
            </a:r>
          </a:p>
          <a:p>
            <a:pPr>
              <a:buNone/>
            </a:pPr>
            <a:r>
              <a:rPr lang="en-US" sz="1400" dirty="0" smtClean="0"/>
              <a:t>		URI </a:t>
            </a:r>
            <a:r>
              <a:rPr lang="en-US" sz="1400" dirty="0" err="1" smtClean="0"/>
              <a:t>uri</a:t>
            </a:r>
            <a:r>
              <a:rPr lang="en-US" sz="1400" dirty="0" smtClean="0"/>
              <a:t> = </a:t>
            </a:r>
            <a:r>
              <a:rPr lang="en-US" sz="1400" dirty="0" err="1" smtClean="0"/>
              <a:t>broker.getVmConnectorURI</a:t>
            </a:r>
            <a:r>
              <a:rPr lang="en-US" sz="1400" dirty="0" smtClean="0"/>
              <a:t>();</a:t>
            </a:r>
          </a:p>
          <a:p>
            <a:pPr>
              <a:buNone/>
            </a:pPr>
            <a:r>
              <a:rPr lang="en-US" sz="1400" dirty="0" smtClean="0"/>
              <a:t>		</a:t>
            </a:r>
            <a:r>
              <a:rPr lang="en-US" sz="1400" dirty="0" err="1" smtClean="0"/>
              <a:t>ConnectionFactory</a:t>
            </a:r>
            <a:r>
              <a:rPr lang="en-US" sz="1400" dirty="0" smtClean="0"/>
              <a:t> factory = new </a:t>
            </a:r>
            <a:r>
              <a:rPr lang="en-US" sz="1400" dirty="0" err="1" smtClean="0"/>
              <a:t>ActiveMQConnectionFactory</a:t>
            </a:r>
            <a:r>
              <a:rPr lang="en-US" sz="1400" dirty="0" smtClean="0"/>
              <a:t>(</a:t>
            </a:r>
            <a:r>
              <a:rPr lang="en-US" sz="1400" dirty="0" err="1" smtClean="0"/>
              <a:t>uri</a:t>
            </a:r>
            <a:r>
              <a:rPr lang="en-US" sz="1400" dirty="0" smtClean="0"/>
              <a:t>);</a:t>
            </a:r>
          </a:p>
          <a:p>
            <a:pPr>
              <a:buNone/>
            </a:pPr>
            <a:r>
              <a:rPr lang="en-US" sz="1400" dirty="0" smtClean="0"/>
              <a:t>		Connection </a:t>
            </a:r>
            <a:r>
              <a:rPr lang="en-US" sz="1400" dirty="0" err="1" smtClean="0"/>
              <a:t>connection</a:t>
            </a:r>
            <a:r>
              <a:rPr lang="en-US" sz="1400" dirty="0" smtClean="0"/>
              <a:t> = </a:t>
            </a:r>
            <a:r>
              <a:rPr lang="en-US" sz="1400" dirty="0" err="1" smtClean="0"/>
              <a:t>factory.createConnection</a:t>
            </a:r>
            <a:r>
              <a:rPr lang="en-US" sz="1400" dirty="0" smtClean="0"/>
              <a:t>();</a:t>
            </a:r>
          </a:p>
          <a:p>
            <a:pPr>
              <a:buNone/>
            </a:pPr>
            <a:r>
              <a:rPr lang="en-US" sz="1400" dirty="0" smtClean="0"/>
              <a:t>		</a:t>
            </a:r>
            <a:r>
              <a:rPr lang="en-US" sz="1400" dirty="0" err="1" smtClean="0"/>
              <a:t>connection.start</a:t>
            </a:r>
            <a:r>
              <a:rPr lang="en-US" sz="1400" dirty="0" smtClean="0"/>
              <a:t>();</a:t>
            </a:r>
          </a:p>
          <a:p>
            <a:pPr>
              <a:buNone/>
            </a:pPr>
            <a:r>
              <a:rPr lang="en-US" sz="1400" dirty="0" smtClean="0"/>
              <a:t>		session = </a:t>
            </a:r>
            <a:r>
              <a:rPr lang="en-US" sz="1400" dirty="0" err="1" smtClean="0"/>
              <a:t>connection.createSession</a:t>
            </a:r>
            <a:r>
              <a:rPr lang="en-US" sz="1400" dirty="0" smtClean="0"/>
              <a:t>(false,	</a:t>
            </a:r>
            <a:r>
              <a:rPr lang="en-US" sz="1400" dirty="0" err="1" smtClean="0"/>
              <a:t>Session.AUTO_ACKNOWLEDGE</a:t>
            </a:r>
            <a:r>
              <a:rPr lang="en-US" sz="1400" dirty="0" smtClean="0"/>
              <a:t>);</a:t>
            </a:r>
          </a:p>
          <a:p>
            <a:pPr>
              <a:buNone/>
            </a:pPr>
            <a:r>
              <a:rPr lang="en-US" sz="1400" dirty="0" smtClean="0"/>
              <a:t>		destination = </a:t>
            </a:r>
            <a:r>
              <a:rPr lang="en-US" sz="1400" dirty="0" err="1" smtClean="0"/>
              <a:t>session.createQueue</a:t>
            </a:r>
            <a:r>
              <a:rPr lang="en-US" sz="1400" dirty="0" smtClean="0"/>
              <a:t>("TestQueue@router1");</a:t>
            </a:r>
          </a:p>
          <a:p>
            <a:pPr>
              <a:buNone/>
            </a:pPr>
            <a:r>
              <a:rPr lang="en-US" sz="1400" dirty="0" smtClean="0"/>
              <a:t>	}</a:t>
            </a:r>
          </a:p>
          <a:p>
            <a:pPr>
              <a:buNone/>
            </a:pPr>
            <a:r>
              <a:rPr lang="en-US" sz="1400" dirty="0" smtClean="0"/>
              <a:t>	String </a:t>
            </a:r>
            <a:r>
              <a:rPr lang="en-US" sz="1400" dirty="0" err="1" smtClean="0"/>
              <a:t>uri</a:t>
            </a:r>
            <a:r>
              <a:rPr lang="en-US" sz="1400" dirty="0" smtClean="0"/>
              <a:t> = "vm://localhost?broker.persistent=false";</a:t>
            </a:r>
          </a:p>
          <a:p>
            <a:pPr>
              <a:buNone/>
            </a:pPr>
            <a:r>
              <a:rPr lang="en-US" sz="1400" dirty="0" smtClean="0"/>
              <a:t>	</a:t>
            </a:r>
            <a:r>
              <a:rPr lang="en-US" sz="1400" dirty="0" err="1" smtClean="0"/>
              <a:t>ConnectionFactory</a:t>
            </a:r>
            <a:r>
              <a:rPr lang="en-US" sz="1400" dirty="0" smtClean="0"/>
              <a:t> factory = new </a:t>
            </a:r>
            <a:r>
              <a:rPr lang="en-US" sz="1400" dirty="0" err="1" smtClean="0"/>
              <a:t>ActiveMQConnectionFactory</a:t>
            </a:r>
            <a:r>
              <a:rPr lang="en-US" sz="1400" dirty="0" smtClean="0"/>
              <a:t>(</a:t>
            </a:r>
            <a:r>
              <a:rPr lang="en-US" sz="1400" dirty="0" err="1" smtClean="0"/>
              <a:t>uri</a:t>
            </a:r>
            <a:r>
              <a:rPr lang="en-US" sz="1400" dirty="0" smtClean="0"/>
              <a:t>);</a:t>
            </a:r>
          </a:p>
          <a:p>
            <a:pPr>
              <a:buNone/>
            </a:pPr>
            <a:endParaRPr lang="en-US" sz="140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228600"/>
            <a:ext cx="7086600" cy="838200"/>
          </a:xfrm>
        </p:spPr>
        <p:txBody>
          <a:bodyPr/>
          <a:lstStyle/>
          <a:p>
            <a:r>
              <a:rPr lang="en-US" dirty="0" smtClean="0"/>
              <a:t>Enterprise Test</a:t>
            </a:r>
          </a:p>
        </p:txBody>
      </p:sp>
      <p:sp>
        <p:nvSpPr>
          <p:cNvPr id="9223" name="Rectangle 7"/>
          <p:cNvSpPr>
            <a:spLocks noGrp="1" noChangeArrowheads="1"/>
          </p:cNvSpPr>
          <p:nvPr>
            <p:ph type="body" idx="1"/>
          </p:nvPr>
        </p:nvSpPr>
        <p:spPr>
          <a:xfrm>
            <a:off x="1066800" y="990600"/>
            <a:ext cx="8001000" cy="2743200"/>
          </a:xfrm>
        </p:spPr>
        <p:txBody>
          <a:bodyPr/>
          <a:lstStyle/>
          <a:p>
            <a:r>
              <a:rPr lang="en-US" sz="1400" b="1" dirty="0" smtClean="0"/>
              <a:t>JPA</a:t>
            </a:r>
            <a:r>
              <a:rPr lang="en-US" sz="1400" dirty="0" smtClean="0"/>
              <a:t> is one of the more innovative APIs in Java EE </a:t>
            </a:r>
            <a:r>
              <a:rPr lang="en-US" sz="1400" dirty="0" smtClean="0"/>
              <a:t>5.0. These </a:t>
            </a:r>
            <a:r>
              <a:rPr lang="en-US" sz="1400" dirty="0" smtClean="0"/>
              <a:t>include Hibernate, </a:t>
            </a:r>
            <a:r>
              <a:rPr lang="en-US" sz="1400" dirty="0" err="1" smtClean="0"/>
              <a:t>TopLink</a:t>
            </a:r>
            <a:r>
              <a:rPr lang="en-US" sz="1400" dirty="0" smtClean="0"/>
              <a:t>, and </a:t>
            </a:r>
            <a:r>
              <a:rPr lang="en-US" sz="1400" dirty="0" err="1" smtClean="0"/>
              <a:t>OpenJPA</a:t>
            </a:r>
            <a:r>
              <a:rPr lang="en-US" sz="1400" dirty="0" smtClean="0"/>
              <a:t>, among </a:t>
            </a:r>
            <a:r>
              <a:rPr lang="en-US" sz="1400" dirty="0" smtClean="0"/>
              <a:t>others. There </a:t>
            </a:r>
            <a:r>
              <a:rPr lang="en-US" sz="1400" dirty="0" smtClean="0"/>
              <a:t>are a number of issues to take into consideration:</a:t>
            </a:r>
          </a:p>
          <a:p>
            <a:pPr>
              <a:buNone/>
            </a:pPr>
            <a:r>
              <a:rPr lang="en-US" sz="1400" dirty="0" smtClean="0"/>
              <a:t>	- </a:t>
            </a:r>
            <a:r>
              <a:rPr lang="en-US" sz="1400" dirty="0" smtClean="0"/>
              <a:t>Deciding on a persistence store</a:t>
            </a:r>
          </a:p>
          <a:p>
            <a:pPr>
              <a:buNone/>
            </a:pPr>
            <a:r>
              <a:rPr lang="en-US" sz="1400" dirty="0" smtClean="0"/>
              <a:t>	- </a:t>
            </a:r>
            <a:r>
              <a:rPr lang="en-US" sz="1400" dirty="0" smtClean="0"/>
              <a:t>Configuring the JPA provider</a:t>
            </a:r>
          </a:p>
          <a:p>
            <a:pPr>
              <a:buNone/>
            </a:pPr>
            <a:r>
              <a:rPr lang="en-US" sz="1400" dirty="0" smtClean="0"/>
              <a:t>	- </a:t>
            </a:r>
            <a:r>
              <a:rPr lang="en-US" sz="1400" dirty="0" smtClean="0"/>
              <a:t>Making modifications for out-of-container testing</a:t>
            </a:r>
          </a:p>
          <a:p>
            <a:pPr>
              <a:buNone/>
            </a:pPr>
            <a:r>
              <a:rPr lang="en-US" sz="1400" dirty="0" smtClean="0"/>
              <a:t>	- </a:t>
            </a:r>
            <a:r>
              <a:rPr lang="en-US" sz="1400" dirty="0" smtClean="0"/>
              <a:t>Simulating an in-container environment</a:t>
            </a:r>
          </a:p>
          <a:p>
            <a:r>
              <a:rPr lang="en-US" sz="1400" dirty="0" smtClean="0"/>
              <a:t>Running embedded databases in-memory(</a:t>
            </a:r>
            <a:r>
              <a:rPr lang="en-US" sz="1400" dirty="0" err="1" smtClean="0"/>
              <a:t>Hsqldb,Derby</a:t>
            </a:r>
            <a:r>
              <a:rPr lang="en-US" sz="1400" dirty="0" smtClean="0"/>
              <a:t>) ensures that we can have very fast tests that are easy to run without the </a:t>
            </a:r>
            <a:r>
              <a:rPr lang="en-US" sz="1400" dirty="0" smtClean="0"/>
              <a:t>cost of </a:t>
            </a:r>
            <a:r>
              <a:rPr lang="en-US" sz="1400" dirty="0" smtClean="0"/>
              <a:t>starting up a database or going over the network to connect to one</a:t>
            </a:r>
            <a:r>
              <a:rPr lang="en-US" sz="1400" dirty="0" smtClean="0"/>
              <a:t>.</a:t>
            </a:r>
          </a:p>
          <a:p>
            <a:r>
              <a:rPr lang="en-US" sz="1400" dirty="0" smtClean="0"/>
              <a:t>To deploy a JPA persistence unit we need a META-INF/persistence.xml file in the </a:t>
            </a:r>
            <a:r>
              <a:rPr lang="en-US" sz="1400" dirty="0" err="1" smtClean="0"/>
              <a:t>classpath</a:t>
            </a:r>
            <a:r>
              <a:rPr lang="en-US" sz="1400" dirty="0" smtClean="0"/>
              <a:t>. We </a:t>
            </a:r>
            <a:r>
              <a:rPr lang="en-US" sz="1400" dirty="0" smtClean="0"/>
              <a:t>use the out-of-container functionality provided by </a:t>
            </a:r>
            <a:r>
              <a:rPr lang="en-US" sz="1400" dirty="0" smtClean="0"/>
              <a:t>JPA. In </a:t>
            </a:r>
            <a:r>
              <a:rPr lang="en-US" sz="1400" dirty="0" smtClean="0"/>
              <a:t>addition to running inside an application server, JPA can be run stand-alone in a plain Java SE environment without a </a:t>
            </a:r>
            <a:r>
              <a:rPr lang="en-US" sz="1400" dirty="0" smtClean="0"/>
              <a:t>container. </a:t>
            </a:r>
          </a:p>
          <a:p>
            <a:endParaRPr lang="en-US" sz="1400" dirty="0" smtClean="0"/>
          </a:p>
        </p:txBody>
      </p:sp>
      <p:pic>
        <p:nvPicPr>
          <p:cNvPr id="1026" name="Picture 2"/>
          <p:cNvPicPr>
            <a:picLocks noChangeAspect="1" noChangeArrowheads="1"/>
          </p:cNvPicPr>
          <p:nvPr/>
        </p:nvPicPr>
        <p:blipFill>
          <a:blip r:embed="rId2" cstate="print"/>
          <a:srcRect/>
          <a:stretch>
            <a:fillRect/>
          </a:stretch>
        </p:blipFill>
        <p:spPr bwMode="auto">
          <a:xfrm>
            <a:off x="1828800" y="3784382"/>
            <a:ext cx="6360516" cy="284501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228600"/>
            <a:ext cx="7086600" cy="838200"/>
          </a:xfrm>
        </p:spPr>
        <p:txBody>
          <a:bodyPr/>
          <a:lstStyle/>
          <a:p>
            <a:r>
              <a:rPr lang="en-US" dirty="0" smtClean="0"/>
              <a:t>Enterprise Test</a:t>
            </a:r>
          </a:p>
        </p:txBody>
      </p:sp>
      <p:sp>
        <p:nvSpPr>
          <p:cNvPr id="9223" name="Rectangle 7"/>
          <p:cNvSpPr>
            <a:spLocks noGrp="1" noChangeArrowheads="1"/>
          </p:cNvSpPr>
          <p:nvPr>
            <p:ph type="body" idx="1"/>
          </p:nvPr>
        </p:nvSpPr>
        <p:spPr>
          <a:xfrm>
            <a:off x="1066800" y="1219200"/>
            <a:ext cx="8001000" cy="762000"/>
          </a:xfrm>
        </p:spPr>
        <p:txBody>
          <a:bodyPr/>
          <a:lstStyle/>
          <a:p>
            <a:r>
              <a:rPr lang="en-US" sz="1400" dirty="0" smtClean="0"/>
              <a:t>We can create the </a:t>
            </a:r>
            <a:r>
              <a:rPr lang="en-US" sz="1400" dirty="0" err="1" smtClean="0"/>
              <a:t>EntityManagerFactory</a:t>
            </a:r>
            <a:r>
              <a:rPr lang="en-US" sz="1400" dirty="0" smtClean="0"/>
              <a:t> using the Persistence utility class.</a:t>
            </a:r>
          </a:p>
          <a:p>
            <a:pPr>
              <a:buNone/>
            </a:pPr>
            <a:r>
              <a:rPr lang="en-US" sz="1400" dirty="0" smtClean="0"/>
              <a:t>	</a:t>
            </a:r>
            <a:r>
              <a:rPr lang="en-US" sz="1400" dirty="0" err="1" smtClean="0"/>
              <a:t>EntityManagerFactory</a:t>
            </a:r>
            <a:r>
              <a:rPr lang="en-US" sz="1400" dirty="0" smtClean="0"/>
              <a:t> </a:t>
            </a:r>
            <a:r>
              <a:rPr lang="en-US" sz="1400" dirty="0" smtClean="0"/>
              <a:t>factory = </a:t>
            </a:r>
            <a:r>
              <a:rPr lang="en-US" sz="1400" dirty="0" err="1" smtClean="0"/>
              <a:t>Persistence.createEntityManagerFactory</a:t>
            </a:r>
            <a:r>
              <a:rPr lang="en-US" sz="1400" dirty="0" smtClean="0"/>
              <a:t>("</a:t>
            </a:r>
            <a:r>
              <a:rPr lang="en-US" sz="1400" dirty="0" err="1" smtClean="0"/>
              <a:t>UserManagement</a:t>
            </a:r>
            <a:r>
              <a:rPr lang="en-US" sz="1400" dirty="0" smtClean="0"/>
              <a:t>");</a:t>
            </a:r>
          </a:p>
          <a:p>
            <a:endParaRPr lang="en-US" sz="1400" dirty="0" smtClean="0"/>
          </a:p>
        </p:txBody>
      </p:sp>
      <p:pic>
        <p:nvPicPr>
          <p:cNvPr id="2050" name="Picture 2"/>
          <p:cNvPicPr>
            <a:picLocks noChangeAspect="1" noChangeArrowheads="1"/>
          </p:cNvPicPr>
          <p:nvPr/>
        </p:nvPicPr>
        <p:blipFill>
          <a:blip r:embed="rId2" cstate="print"/>
          <a:srcRect/>
          <a:stretch>
            <a:fillRect/>
          </a:stretch>
        </p:blipFill>
        <p:spPr bwMode="auto">
          <a:xfrm>
            <a:off x="2238375" y="2057400"/>
            <a:ext cx="4848225" cy="2585720"/>
          </a:xfrm>
          <a:prstGeom prst="rect">
            <a:avLst/>
          </a:prstGeom>
          <a:noFill/>
          <a:ln w="9525">
            <a:noFill/>
            <a:miter lim="800000"/>
            <a:headEnd/>
            <a:tailEnd/>
          </a:ln>
          <a:effectLst/>
        </p:spPr>
      </p:pic>
      <p:sp>
        <p:nvSpPr>
          <p:cNvPr id="5" name="Rectangle 7"/>
          <p:cNvSpPr txBox="1">
            <a:spLocks noChangeArrowheads="1"/>
          </p:cNvSpPr>
          <p:nvPr/>
        </p:nvSpPr>
        <p:spPr bwMode="auto">
          <a:xfrm>
            <a:off x="1066800" y="4953000"/>
            <a:ext cx="80010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buClr>
                <a:srgbClr val="000000"/>
              </a:buClr>
              <a:buSzPct val="50000"/>
              <a:buFont typeface="Wingdings" pitchFamily="2" charset="2"/>
              <a:buChar char="n"/>
            </a:pPr>
            <a:r>
              <a:rPr lang="en-US" sz="1400" kern="0" dirty="0" smtClean="0">
                <a:solidFill>
                  <a:srgbClr val="000000"/>
                </a:solidFill>
                <a:latin typeface="+mn-lt"/>
              </a:rPr>
              <a:t>To test components that use JPA themselves within a container, we’d have </a:t>
            </a:r>
            <a:r>
              <a:rPr lang="en-US" sz="1400" kern="0" dirty="0" smtClean="0">
                <a:solidFill>
                  <a:srgbClr val="000000"/>
                </a:solidFill>
                <a:latin typeface="+mn-lt"/>
              </a:rPr>
              <a:t>to create </a:t>
            </a:r>
            <a:r>
              <a:rPr lang="en-US" sz="1400" kern="0" dirty="0" smtClean="0">
                <a:solidFill>
                  <a:srgbClr val="000000"/>
                </a:solidFill>
                <a:latin typeface="+mn-lt"/>
              </a:rPr>
              <a:t>the correct environment for the JPA provider to convince it that </a:t>
            </a:r>
            <a:r>
              <a:rPr lang="en-US" sz="1400" kern="0" dirty="0" smtClean="0">
                <a:solidFill>
                  <a:srgbClr val="000000"/>
                </a:solidFill>
                <a:latin typeface="+mn-lt"/>
              </a:rPr>
              <a:t>it’s running </a:t>
            </a:r>
            <a:r>
              <a:rPr lang="en-US" sz="1400" kern="0" dirty="0" smtClean="0">
                <a:solidFill>
                  <a:srgbClr val="000000"/>
                </a:solidFill>
                <a:latin typeface="+mn-lt"/>
              </a:rPr>
              <a:t>inside of a container</a:t>
            </a:r>
            <a:r>
              <a:rPr lang="en-US" sz="1400" kern="0" dirty="0" smtClean="0">
                <a:solidFill>
                  <a:srgbClr val="000000"/>
                </a:solidFill>
                <a:latin typeface="+mn-lt"/>
              </a:rPr>
              <a:t>.</a:t>
            </a:r>
          </a:p>
          <a:p>
            <a:pPr marL="342900" lvl="0" indent="-342900">
              <a:spcBef>
                <a:spcPct val="20000"/>
              </a:spcBef>
              <a:buClr>
                <a:srgbClr val="000000"/>
              </a:buClr>
              <a:buSzPct val="50000"/>
              <a:buFont typeface="Wingdings" pitchFamily="2" charset="2"/>
              <a:buChar char="n"/>
            </a:pPr>
            <a:endParaRPr kumimoji="0" lang="en-US" sz="14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50000"/>
              <a:buFont typeface="Wingdings" pitchFamily="2" charset="2"/>
              <a:buChar char="n"/>
              <a:tabLst/>
              <a:defRPr/>
            </a:pPr>
            <a:endParaRPr kumimoji="0" lang="en-US" sz="1400" b="0" i="0" u="none" strike="noStrike" kern="0" cap="none" spc="0" normalizeH="0" baseline="0" noProof="0" dirty="0" smtClean="0">
              <a:ln>
                <a:noFill/>
              </a:ln>
              <a:solidFill>
                <a:srgbClr val="00000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228600"/>
            <a:ext cx="7086600" cy="838200"/>
          </a:xfrm>
        </p:spPr>
        <p:txBody>
          <a:bodyPr/>
          <a:lstStyle/>
          <a:p>
            <a:r>
              <a:rPr lang="en-US" dirty="0" smtClean="0"/>
              <a:t>Enterprise Test</a:t>
            </a:r>
          </a:p>
        </p:txBody>
      </p:sp>
      <p:sp>
        <p:nvSpPr>
          <p:cNvPr id="9223" name="Rectangle 7"/>
          <p:cNvSpPr>
            <a:spLocks noGrp="1" noChangeArrowheads="1"/>
          </p:cNvSpPr>
          <p:nvPr>
            <p:ph type="body" idx="1"/>
          </p:nvPr>
        </p:nvSpPr>
        <p:spPr>
          <a:xfrm>
            <a:off x="1066800" y="1295400"/>
            <a:ext cx="8001000" cy="5105400"/>
          </a:xfrm>
        </p:spPr>
        <p:txBody>
          <a:bodyPr/>
          <a:lstStyle/>
          <a:p>
            <a:r>
              <a:rPr lang="en-US" sz="1400" b="1" dirty="0" smtClean="0"/>
              <a:t>JAX-WS</a:t>
            </a:r>
            <a:r>
              <a:rPr lang="en-US" sz="1400" dirty="0" smtClean="0"/>
              <a:t> (Java API for XML Web Services) enables easy building of both Web services and clients that communicate using XML over HTTP, using the SOAP </a:t>
            </a:r>
            <a:r>
              <a:rPr lang="en-US" sz="1400" dirty="0" smtClean="0"/>
              <a:t>protocol. The </a:t>
            </a:r>
            <a:r>
              <a:rPr lang="en-US" sz="1400" dirty="0" smtClean="0"/>
              <a:t>application server is responsible for deploying the service and exposing it for remote </a:t>
            </a:r>
            <a:r>
              <a:rPr lang="en-US" sz="1400" dirty="0" smtClean="0"/>
              <a:t>clients. The </a:t>
            </a:r>
            <a:r>
              <a:rPr lang="en-US" sz="1400" dirty="0" smtClean="0"/>
              <a:t>most convenient way to specify Web service metadata is JSR 181, which specifies a number of annotations that can be used</a:t>
            </a:r>
            <a:r>
              <a:rPr lang="en-US" sz="1400" dirty="0" smtClean="0"/>
              <a:t>.</a:t>
            </a:r>
          </a:p>
          <a:p>
            <a:pPr>
              <a:buNone/>
            </a:pPr>
            <a:r>
              <a:rPr lang="en-US" sz="1400" b="1" dirty="0" smtClean="0"/>
              <a:t>	@</a:t>
            </a:r>
            <a:r>
              <a:rPr lang="en-US" sz="1400" b="1" dirty="0" err="1" smtClean="0"/>
              <a:t>WebService</a:t>
            </a:r>
            <a:endParaRPr lang="en-US" sz="1400" b="1" dirty="0" smtClean="0"/>
          </a:p>
          <a:p>
            <a:pPr>
              <a:buNone/>
            </a:pPr>
            <a:r>
              <a:rPr lang="en-US" sz="1400" b="1" dirty="0" smtClean="0"/>
              <a:t>	public </a:t>
            </a:r>
            <a:r>
              <a:rPr lang="en-US" sz="1400" b="1" dirty="0" smtClean="0"/>
              <a:t>class </a:t>
            </a:r>
            <a:r>
              <a:rPr lang="en-US" sz="1400" b="1" dirty="0" err="1" smtClean="0"/>
              <a:t>MyService</a:t>
            </a:r>
            <a:r>
              <a:rPr lang="en-US" sz="1400" b="1" dirty="0" smtClean="0"/>
              <a:t> {</a:t>
            </a:r>
          </a:p>
          <a:p>
            <a:pPr>
              <a:buNone/>
            </a:pPr>
            <a:r>
              <a:rPr lang="en-US" sz="1400" b="1" dirty="0" smtClean="0"/>
              <a:t>	</a:t>
            </a:r>
            <a:r>
              <a:rPr lang="en-US" sz="1400" b="1" dirty="0" smtClean="0"/>
              <a:t>	@</a:t>
            </a:r>
            <a:r>
              <a:rPr lang="en-US" sz="1400" b="1" dirty="0" err="1" smtClean="0"/>
              <a:t>WebMethod</a:t>
            </a:r>
            <a:endParaRPr lang="en-US" sz="1400" b="1" dirty="0" smtClean="0"/>
          </a:p>
          <a:p>
            <a:pPr>
              <a:buNone/>
            </a:pPr>
            <a:r>
              <a:rPr lang="en-US" sz="1400" b="1" dirty="0" smtClean="0"/>
              <a:t>	</a:t>
            </a:r>
            <a:r>
              <a:rPr lang="en-US" sz="1400" b="1" dirty="0" smtClean="0"/>
              <a:t>	public String </a:t>
            </a:r>
            <a:r>
              <a:rPr lang="en-US" sz="1400" b="1" dirty="0" err="1" smtClean="0"/>
              <a:t>getData</a:t>
            </a:r>
            <a:r>
              <a:rPr lang="en-US" sz="1400" b="1" dirty="0" smtClean="0"/>
              <a:t>() {</a:t>
            </a:r>
          </a:p>
          <a:p>
            <a:pPr>
              <a:buNone/>
            </a:pPr>
            <a:r>
              <a:rPr lang="en-US" sz="1400" b="1" dirty="0" smtClean="0"/>
              <a:t>	</a:t>
            </a:r>
            <a:r>
              <a:rPr lang="en-US" sz="1400" b="1" dirty="0" smtClean="0"/>
              <a:t>		return "Data here";</a:t>
            </a:r>
          </a:p>
          <a:p>
            <a:pPr>
              <a:buNone/>
            </a:pPr>
            <a:r>
              <a:rPr lang="en-US" sz="1400" b="1" dirty="0" smtClean="0"/>
              <a:t>	</a:t>
            </a:r>
            <a:r>
              <a:rPr lang="en-US" sz="1400" b="1" dirty="0" smtClean="0"/>
              <a:t>	}</a:t>
            </a:r>
          </a:p>
          <a:p>
            <a:pPr>
              <a:buNone/>
            </a:pPr>
            <a:r>
              <a:rPr lang="en-US" sz="1400" b="1" dirty="0" smtClean="0"/>
              <a:t>	}</a:t>
            </a:r>
          </a:p>
          <a:p>
            <a:r>
              <a:rPr lang="en-US" sz="1400" dirty="0" smtClean="0"/>
              <a:t>On deployment, the container will process the @</a:t>
            </a:r>
            <a:r>
              <a:rPr lang="en-US" sz="1400" dirty="0" err="1" smtClean="0"/>
              <a:t>WebService</a:t>
            </a:r>
            <a:r>
              <a:rPr lang="en-US" sz="1400" dirty="0" smtClean="0"/>
              <a:t> annotation and expose </a:t>
            </a:r>
            <a:r>
              <a:rPr lang="en-US" sz="1400" dirty="0" err="1" smtClean="0"/>
              <a:t>MyService</a:t>
            </a:r>
            <a:r>
              <a:rPr lang="en-US" sz="1400" dirty="0" smtClean="0"/>
              <a:t> for remote calls via </a:t>
            </a:r>
            <a:r>
              <a:rPr lang="en-US" sz="1400" dirty="0" smtClean="0"/>
              <a:t>SOAP. It’s </a:t>
            </a:r>
            <a:r>
              <a:rPr lang="en-US" sz="1400" dirty="0" smtClean="0"/>
              <a:t>very simple to instantiate our service directly via new </a:t>
            </a:r>
            <a:r>
              <a:rPr lang="en-US" sz="1400" dirty="0" err="1" smtClean="0"/>
              <a:t>MyService</a:t>
            </a:r>
            <a:r>
              <a:rPr lang="en-US" sz="1400" dirty="0" smtClean="0"/>
              <a:t>(), then to invoke the methods we’d like to test on </a:t>
            </a:r>
            <a:r>
              <a:rPr lang="en-US" sz="1400" dirty="0" smtClean="0"/>
              <a:t>it. For </a:t>
            </a:r>
            <a:r>
              <a:rPr lang="en-US" sz="1400" dirty="0" smtClean="0"/>
              <a:t>integration testing there are problems simulating a container environment</a:t>
            </a:r>
            <a:r>
              <a:rPr lang="en-US" sz="1400" dirty="0" smtClean="0"/>
              <a:t>.</a:t>
            </a:r>
          </a:p>
          <a:p>
            <a:r>
              <a:rPr lang="en-US" sz="1400" dirty="0" smtClean="0"/>
              <a:t>For integration testing we can use </a:t>
            </a:r>
            <a:r>
              <a:rPr lang="en-US" sz="1400" dirty="0" err="1" smtClean="0"/>
              <a:t>XFire</a:t>
            </a:r>
            <a:r>
              <a:rPr lang="en-US" sz="1400" dirty="0" smtClean="0"/>
              <a:t> which is a Web Server </a:t>
            </a:r>
            <a:r>
              <a:rPr lang="en-US" sz="1400" dirty="0" smtClean="0"/>
              <a:t>implementation. The </a:t>
            </a:r>
            <a:r>
              <a:rPr lang="en-US" sz="1400" dirty="0" smtClean="0"/>
              <a:t>service (being a Web service) can be invoked from a variety of clients, both Java and non-Java</a:t>
            </a:r>
            <a:r>
              <a:rPr lang="en-US" sz="1400" dirty="0" smtClean="0"/>
              <a:t>.</a:t>
            </a:r>
          </a:p>
          <a:p>
            <a:r>
              <a:rPr lang="en-US" sz="1400" dirty="0" smtClean="0"/>
              <a:t>For testing </a:t>
            </a:r>
            <a:r>
              <a:rPr lang="en-US" sz="1400" b="1" dirty="0" smtClean="0"/>
              <a:t>XML</a:t>
            </a:r>
            <a:r>
              <a:rPr lang="en-US" sz="1400" dirty="0" smtClean="0"/>
              <a:t> data we can use dom4j, </a:t>
            </a:r>
            <a:r>
              <a:rPr lang="en-US" sz="1400" dirty="0" err="1" smtClean="0"/>
              <a:t>jdom</a:t>
            </a:r>
            <a:r>
              <a:rPr lang="en-US" sz="1400" dirty="0" smtClean="0"/>
              <a:t> or </a:t>
            </a:r>
            <a:r>
              <a:rPr lang="en-US" sz="1400" dirty="0" err="1" smtClean="0"/>
              <a:t>XMLUnit</a:t>
            </a:r>
            <a:r>
              <a:rPr lang="en-US" sz="1400" dirty="0" smtClean="0"/>
              <a:t>. DOM4J API enables to load a document, traverse its structure, and examine all of its </a:t>
            </a:r>
            <a:r>
              <a:rPr lang="en-US" sz="1400" dirty="0" smtClean="0"/>
              <a:t>contents. </a:t>
            </a:r>
            <a:r>
              <a:rPr lang="en-US" sz="1400" dirty="0" err="1" smtClean="0"/>
              <a:t>XMLUnit</a:t>
            </a:r>
            <a:r>
              <a:rPr lang="en-US" sz="1400" dirty="0" smtClean="0"/>
              <a:t> </a:t>
            </a:r>
            <a:r>
              <a:rPr lang="en-US" sz="1400" dirty="0" smtClean="0"/>
              <a:t>is a </a:t>
            </a:r>
            <a:r>
              <a:rPr lang="en-US" sz="1400" dirty="0" err="1" smtClean="0"/>
              <a:t>JUnit</a:t>
            </a:r>
            <a:r>
              <a:rPr lang="en-US" sz="1400" dirty="0" smtClean="0"/>
              <a:t> extension that was developed to ease some of the pain associated with comparing XML documents.</a:t>
            </a:r>
          </a:p>
          <a:p>
            <a:endParaRPr lang="en-US" sz="1400"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228600"/>
            <a:ext cx="7086600" cy="838200"/>
          </a:xfrm>
        </p:spPr>
        <p:txBody>
          <a:bodyPr/>
          <a:lstStyle/>
          <a:p>
            <a:r>
              <a:rPr lang="en-US" dirty="0" smtClean="0"/>
              <a:t>Enterprise Test</a:t>
            </a:r>
          </a:p>
        </p:txBody>
      </p:sp>
      <p:sp>
        <p:nvSpPr>
          <p:cNvPr id="9223" name="Rectangle 7"/>
          <p:cNvSpPr>
            <a:spLocks noGrp="1" noChangeArrowheads="1"/>
          </p:cNvSpPr>
          <p:nvPr>
            <p:ph type="body" idx="1"/>
          </p:nvPr>
        </p:nvSpPr>
        <p:spPr>
          <a:xfrm>
            <a:off x="762000" y="990600"/>
            <a:ext cx="8305800" cy="2971800"/>
          </a:xfrm>
        </p:spPr>
        <p:txBody>
          <a:bodyPr/>
          <a:lstStyle/>
          <a:p>
            <a:r>
              <a:rPr lang="en-US" sz="1400" dirty="0" smtClean="0"/>
              <a:t>Regarding </a:t>
            </a:r>
            <a:r>
              <a:rPr lang="en-US" sz="1400" b="1" dirty="0" err="1" smtClean="0"/>
              <a:t>Servlets</a:t>
            </a:r>
            <a:r>
              <a:rPr lang="en-US" sz="1400" dirty="0" smtClean="0"/>
              <a:t> it is difficult to verify that the response has been written correctly, status codes, headers, and so on</a:t>
            </a:r>
            <a:r>
              <a:rPr lang="en-US" sz="1400" dirty="0" smtClean="0"/>
              <a:t>.</a:t>
            </a:r>
          </a:p>
          <a:p>
            <a:r>
              <a:rPr lang="en-US" sz="1400" dirty="0" smtClean="0"/>
              <a:t>The mock/stub objects approach involves using custom implementations of the various parts of the </a:t>
            </a:r>
            <a:r>
              <a:rPr lang="en-US" sz="1400" dirty="0" err="1" smtClean="0"/>
              <a:t>Servlet</a:t>
            </a:r>
            <a:r>
              <a:rPr lang="en-US" sz="1400" dirty="0" smtClean="0"/>
              <a:t> API</a:t>
            </a:r>
            <a:r>
              <a:rPr lang="en-US" sz="1400" dirty="0" smtClean="0"/>
              <a:t>.</a:t>
            </a:r>
          </a:p>
          <a:p>
            <a:r>
              <a:rPr lang="en-US" sz="1400" dirty="0" smtClean="0"/>
              <a:t>The bellow approach is in fact very fragile and not recommended because</a:t>
            </a:r>
            <a:r>
              <a:rPr lang="en-US" sz="1400" dirty="0" smtClean="0"/>
              <a:t>:</a:t>
            </a:r>
          </a:p>
          <a:p>
            <a:pPr>
              <a:buNone/>
            </a:pPr>
            <a:r>
              <a:rPr lang="en-US" sz="1400" dirty="0" smtClean="0"/>
              <a:t>	- </a:t>
            </a:r>
            <a:r>
              <a:rPr lang="en-US" sz="1400" dirty="0" smtClean="0"/>
              <a:t>doesn't simulate actual container behavior</a:t>
            </a:r>
          </a:p>
          <a:p>
            <a:pPr>
              <a:buNone/>
            </a:pPr>
            <a:r>
              <a:rPr lang="en-US" sz="1400" dirty="0" smtClean="0"/>
              <a:t>	- </a:t>
            </a:r>
            <a:r>
              <a:rPr lang="en-US" sz="1400" dirty="0" smtClean="0"/>
              <a:t>it does not capture the API</a:t>
            </a:r>
          </a:p>
          <a:p>
            <a:pPr>
              <a:buNone/>
            </a:pPr>
            <a:r>
              <a:rPr lang="en-US" sz="1400" dirty="0" smtClean="0"/>
              <a:t>	- </a:t>
            </a:r>
            <a:r>
              <a:rPr lang="en-US" sz="1400" dirty="0" smtClean="0"/>
              <a:t>should do rather than an officially compliant implementation.</a:t>
            </a:r>
          </a:p>
          <a:p>
            <a:pPr>
              <a:buNone/>
            </a:pPr>
            <a:r>
              <a:rPr lang="en-US" sz="1400" dirty="0" smtClean="0"/>
              <a:t>	- </a:t>
            </a:r>
            <a:r>
              <a:rPr lang="en-US" sz="1400" dirty="0" smtClean="0"/>
              <a:t>very hard for </a:t>
            </a:r>
            <a:r>
              <a:rPr lang="en-US" sz="1400" dirty="0" smtClean="0"/>
              <a:t>maintenance</a:t>
            </a:r>
          </a:p>
          <a:p>
            <a:r>
              <a:rPr lang="en-US" sz="1400" dirty="0" smtClean="0"/>
              <a:t>An embedded container that can </a:t>
            </a:r>
            <a:r>
              <a:rPr lang="en-US" sz="1400" dirty="0" err="1" smtClean="0"/>
              <a:t>pe</a:t>
            </a:r>
            <a:r>
              <a:rPr lang="en-US" sz="1400" dirty="0" smtClean="0"/>
              <a:t> controller programmatically can be </a:t>
            </a:r>
            <a:r>
              <a:rPr lang="en-US" sz="1400" dirty="0" smtClean="0"/>
              <a:t>used. We </a:t>
            </a:r>
            <a:r>
              <a:rPr lang="en-US" sz="1400" dirty="0" smtClean="0"/>
              <a:t>can use Jetty </a:t>
            </a:r>
            <a:r>
              <a:rPr lang="en-US" sz="1400" dirty="0" err="1" smtClean="0"/>
              <a:t>ot</a:t>
            </a:r>
            <a:r>
              <a:rPr lang="en-US" sz="1400" dirty="0" smtClean="0"/>
              <a:t> Tomcat Embedded, but the best choice is Jetty</a:t>
            </a:r>
            <a:r>
              <a:rPr lang="en-US" sz="1400" dirty="0" smtClean="0"/>
              <a:t>.</a:t>
            </a:r>
          </a:p>
          <a:p>
            <a:r>
              <a:rPr lang="en-US" sz="1400" dirty="0" smtClean="0"/>
              <a:t>To test the remote HTTP service we can connect directly through a socket </a:t>
            </a:r>
            <a:r>
              <a:rPr lang="en-US" sz="1400" dirty="0" err="1" smtClean="0"/>
              <a:t>connectionm</a:t>
            </a:r>
            <a:r>
              <a:rPr lang="en-US" sz="1400" dirty="0" smtClean="0"/>
              <a:t> send the </a:t>
            </a:r>
            <a:r>
              <a:rPr lang="en-US" sz="1400" dirty="0" err="1" smtClean="0"/>
              <a:t>appropiate</a:t>
            </a:r>
            <a:r>
              <a:rPr lang="en-US" sz="1400" dirty="0" smtClean="0"/>
              <a:t> headers/read the response, or we can use </a:t>
            </a:r>
            <a:r>
              <a:rPr lang="en-US" sz="1400" dirty="0" err="1" smtClean="0"/>
              <a:t>Jakarts's</a:t>
            </a:r>
            <a:r>
              <a:rPr lang="en-US" sz="1400" dirty="0" smtClean="0"/>
              <a:t> commons-</a:t>
            </a:r>
            <a:r>
              <a:rPr lang="en-US" sz="1400" dirty="0" err="1" smtClean="0"/>
              <a:t>httpclient</a:t>
            </a:r>
            <a:r>
              <a:rPr lang="en-US" sz="1400" dirty="0" smtClean="0"/>
              <a:t>.</a:t>
            </a:r>
          </a:p>
        </p:txBody>
      </p:sp>
      <p:pic>
        <p:nvPicPr>
          <p:cNvPr id="3074" name="Picture 2"/>
          <p:cNvPicPr>
            <a:picLocks noChangeAspect="1" noChangeArrowheads="1"/>
          </p:cNvPicPr>
          <p:nvPr/>
        </p:nvPicPr>
        <p:blipFill>
          <a:blip r:embed="rId2" cstate="print"/>
          <a:srcRect/>
          <a:stretch>
            <a:fillRect/>
          </a:stretch>
        </p:blipFill>
        <p:spPr bwMode="auto">
          <a:xfrm>
            <a:off x="2133600" y="4114800"/>
            <a:ext cx="5778698" cy="2590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228600"/>
            <a:ext cx="7086600" cy="838200"/>
          </a:xfrm>
        </p:spPr>
        <p:txBody>
          <a:bodyPr/>
          <a:lstStyle/>
          <a:p>
            <a:r>
              <a:rPr lang="en-US" dirty="0" smtClean="0"/>
              <a:t>Enterprise Test</a:t>
            </a:r>
          </a:p>
        </p:txBody>
      </p:sp>
      <p:sp>
        <p:nvSpPr>
          <p:cNvPr id="9223" name="Rectangle 7"/>
          <p:cNvSpPr>
            <a:spLocks noGrp="1" noChangeArrowheads="1"/>
          </p:cNvSpPr>
          <p:nvPr>
            <p:ph type="body" idx="1"/>
          </p:nvPr>
        </p:nvSpPr>
        <p:spPr>
          <a:xfrm>
            <a:off x="762000" y="990600"/>
            <a:ext cx="8305800" cy="1676400"/>
          </a:xfrm>
        </p:spPr>
        <p:txBody>
          <a:bodyPr/>
          <a:lstStyle/>
          <a:p>
            <a:r>
              <a:rPr lang="en-US" sz="1400" dirty="0" smtClean="0"/>
              <a:t>When testing EE-based components, the first decision that needs to be made for </a:t>
            </a:r>
            <a:r>
              <a:rPr lang="en-US" sz="1400" dirty="0" smtClean="0"/>
              <a:t>any given </a:t>
            </a:r>
            <a:r>
              <a:rPr lang="en-US" sz="1400" dirty="0" smtClean="0"/>
              <a:t>test is whether it should run inside a container or </a:t>
            </a:r>
            <a:r>
              <a:rPr lang="en-US" sz="1400" dirty="0" smtClean="0"/>
              <a:t>outside.</a:t>
            </a:r>
          </a:p>
          <a:p>
            <a:r>
              <a:rPr lang="en-US" sz="1400" dirty="0" smtClean="0"/>
              <a:t>The </a:t>
            </a:r>
            <a:r>
              <a:rPr lang="en-US" sz="1400" dirty="0" smtClean="0"/>
              <a:t>in-container </a:t>
            </a:r>
            <a:r>
              <a:rPr lang="en-US" sz="1400" dirty="0" smtClean="0"/>
              <a:t>testing is more close to the final runtime environment, but it's expensive.</a:t>
            </a:r>
          </a:p>
          <a:p>
            <a:r>
              <a:rPr lang="en-US" sz="1400" dirty="0" smtClean="0"/>
              <a:t>The out-of-container testing requires manual environment setup using a variety of third-party libraries</a:t>
            </a:r>
            <a:r>
              <a:rPr lang="en-US" sz="1400" dirty="0" smtClean="0"/>
              <a:t>.</a:t>
            </a:r>
          </a:p>
          <a:p>
            <a:r>
              <a:rPr lang="en-US" sz="1400" dirty="0" smtClean="0"/>
              <a:t>Developing a suite of unit tests that have no container dependencies and can run in </a:t>
            </a:r>
            <a:r>
              <a:rPr lang="en-US" sz="1400" dirty="0" smtClean="0"/>
              <a:t>isolation without </a:t>
            </a:r>
            <a:r>
              <a:rPr lang="en-US" sz="1400" dirty="0" smtClean="0"/>
              <a:t>requiring a complex or expensive </a:t>
            </a:r>
            <a:r>
              <a:rPr lang="en-US" sz="1400" dirty="0" smtClean="0"/>
              <a:t>environment.</a:t>
            </a:r>
            <a:endParaRPr lang="en-US" sz="1400" dirty="0" smtClean="0"/>
          </a:p>
        </p:txBody>
      </p:sp>
      <p:graphicFrame>
        <p:nvGraphicFramePr>
          <p:cNvPr id="5" name="Table 4"/>
          <p:cNvGraphicFramePr>
            <a:graphicFrameLocks noGrp="1"/>
          </p:cNvGraphicFramePr>
          <p:nvPr/>
        </p:nvGraphicFramePr>
        <p:xfrm>
          <a:off x="1600200" y="2895600"/>
          <a:ext cx="7239000" cy="3337560"/>
        </p:xfrm>
        <a:graphic>
          <a:graphicData uri="http://schemas.openxmlformats.org/drawingml/2006/table">
            <a:tbl>
              <a:tblPr firstRow="1" bandRow="1">
                <a:tableStyleId>{5C22544A-7EE6-4342-B048-85BDC9FD1C3A}</a:tableStyleId>
              </a:tblPr>
              <a:tblGrid>
                <a:gridCol w="1295400"/>
                <a:gridCol w="5943600"/>
              </a:tblGrid>
              <a:tr h="370840">
                <a:tc>
                  <a:txBody>
                    <a:bodyPr/>
                    <a:lstStyle/>
                    <a:p>
                      <a:r>
                        <a:rPr lang="en-US" dirty="0" smtClean="0"/>
                        <a:t>Java EE API</a:t>
                      </a:r>
                      <a:endParaRPr lang="en-US" dirty="0"/>
                    </a:p>
                  </a:txBody>
                  <a:tcPr/>
                </a:tc>
                <a:tc>
                  <a:txBody>
                    <a:bodyPr/>
                    <a:lstStyle/>
                    <a:p>
                      <a:r>
                        <a:rPr lang="en-US" dirty="0" smtClean="0"/>
                        <a:t>Useful </a:t>
                      </a:r>
                      <a:r>
                        <a:rPr lang="en-US" baseline="0" dirty="0" smtClean="0"/>
                        <a:t>library to use</a:t>
                      </a:r>
                      <a:endParaRPr lang="en-US" dirty="0"/>
                    </a:p>
                  </a:txBody>
                  <a:tcPr/>
                </a:tc>
              </a:tr>
              <a:tr h="370840">
                <a:tc>
                  <a:txBody>
                    <a:bodyPr/>
                    <a:lstStyle/>
                    <a:p>
                      <a:r>
                        <a:rPr lang="en-US" dirty="0" smtClean="0"/>
                        <a:t>JNDI</a:t>
                      </a:r>
                      <a:endParaRPr lang="en-US" dirty="0"/>
                    </a:p>
                  </a:txBody>
                  <a:tcPr/>
                </a:tc>
                <a:tc>
                  <a:txBody>
                    <a:bodyPr/>
                    <a:lstStyle/>
                    <a:p>
                      <a:r>
                        <a:rPr lang="en-US" sz="1800" kern="1200" baseline="0" dirty="0" smtClean="0">
                          <a:solidFill>
                            <a:schemeClr val="dk1"/>
                          </a:solidFill>
                          <a:latin typeface="+mn-lt"/>
                          <a:ea typeface="+mn-ea"/>
                          <a:cs typeface="+mn-cs"/>
                        </a:rPr>
                        <a:t>Spring’s </a:t>
                      </a:r>
                      <a:r>
                        <a:rPr lang="en-US" sz="1800" kern="1200" baseline="0" dirty="0" err="1" smtClean="0">
                          <a:solidFill>
                            <a:schemeClr val="dk1"/>
                          </a:solidFill>
                          <a:latin typeface="+mn-lt"/>
                          <a:ea typeface="+mn-ea"/>
                          <a:cs typeface="+mn-cs"/>
                        </a:rPr>
                        <a:t>SimpleNamingContextBuilder</a:t>
                      </a:r>
                      <a:endParaRPr lang="en-US" dirty="0"/>
                    </a:p>
                  </a:txBody>
                  <a:tcPr/>
                </a:tc>
              </a:tr>
              <a:tr h="370840">
                <a:tc>
                  <a:txBody>
                    <a:bodyPr/>
                    <a:lstStyle/>
                    <a:p>
                      <a:r>
                        <a:rPr lang="en-US" dirty="0" smtClean="0"/>
                        <a:t>JDBC</a:t>
                      </a:r>
                      <a:endParaRPr lang="en-US" dirty="0"/>
                    </a:p>
                  </a:txBody>
                  <a:tcPr/>
                </a:tc>
                <a:tc>
                  <a:txBody>
                    <a:bodyPr/>
                    <a:lstStyle/>
                    <a:p>
                      <a:r>
                        <a:rPr lang="en-US" dirty="0" smtClean="0"/>
                        <a:t>C3p0, Commons</a:t>
                      </a:r>
                      <a:r>
                        <a:rPr lang="en-US" baseline="0" dirty="0" smtClean="0"/>
                        <a:t> DBCP, Spring’s </a:t>
                      </a:r>
                      <a:r>
                        <a:rPr lang="en-US" sz="1800" kern="1200" baseline="0" dirty="0" err="1" smtClean="0">
                          <a:solidFill>
                            <a:schemeClr val="dk1"/>
                          </a:solidFill>
                          <a:latin typeface="+mn-lt"/>
                          <a:ea typeface="+mn-ea"/>
                          <a:cs typeface="+mn-cs"/>
                        </a:rPr>
                        <a:t>SingleConnectionDataSource</a:t>
                      </a:r>
                      <a:endParaRPr lang="en-US" dirty="0"/>
                    </a:p>
                  </a:txBody>
                  <a:tcPr/>
                </a:tc>
              </a:tr>
              <a:tr h="370840">
                <a:tc>
                  <a:txBody>
                    <a:bodyPr/>
                    <a:lstStyle/>
                    <a:p>
                      <a:r>
                        <a:rPr lang="en-US" dirty="0" smtClean="0"/>
                        <a:t>JTA</a:t>
                      </a:r>
                      <a:endParaRPr lang="en-US" dirty="0"/>
                    </a:p>
                  </a:txBody>
                  <a:tcPr/>
                </a:tc>
                <a:tc>
                  <a:txBody>
                    <a:bodyPr/>
                    <a:lstStyle/>
                    <a:p>
                      <a:r>
                        <a:rPr lang="en-US" dirty="0" err="1" smtClean="0"/>
                        <a:t>Atomikos</a:t>
                      </a:r>
                      <a:r>
                        <a:rPr lang="en-US" dirty="0" smtClean="0"/>
                        <a:t>, JOTM</a:t>
                      </a:r>
                      <a:endParaRPr lang="en-US" dirty="0"/>
                    </a:p>
                  </a:txBody>
                  <a:tcPr/>
                </a:tc>
              </a:tr>
              <a:tr h="370840">
                <a:tc>
                  <a:txBody>
                    <a:bodyPr/>
                    <a:lstStyle/>
                    <a:p>
                      <a:r>
                        <a:rPr lang="en-US" dirty="0" smtClean="0"/>
                        <a:t>JMS</a:t>
                      </a:r>
                      <a:endParaRPr lang="en-US" dirty="0"/>
                    </a:p>
                  </a:txBody>
                  <a:tcPr/>
                </a:tc>
                <a:tc>
                  <a:txBody>
                    <a:bodyPr/>
                    <a:lstStyle/>
                    <a:p>
                      <a:r>
                        <a:rPr lang="en-US" dirty="0" err="1" smtClean="0"/>
                        <a:t>ActiveMQ</a:t>
                      </a:r>
                      <a:endParaRPr lang="en-US" dirty="0"/>
                    </a:p>
                  </a:txBody>
                  <a:tcPr/>
                </a:tc>
              </a:tr>
              <a:tr h="370840">
                <a:tc>
                  <a:txBody>
                    <a:bodyPr/>
                    <a:lstStyle/>
                    <a:p>
                      <a:r>
                        <a:rPr lang="en-US" dirty="0" smtClean="0"/>
                        <a:t>JPA</a:t>
                      </a:r>
                      <a:endParaRPr lang="en-US" dirty="0"/>
                    </a:p>
                  </a:txBody>
                  <a:tcPr/>
                </a:tc>
                <a:tc>
                  <a:txBody>
                    <a:bodyPr/>
                    <a:lstStyle/>
                    <a:p>
                      <a:r>
                        <a:rPr lang="en-US" dirty="0" smtClean="0"/>
                        <a:t>Spring</a:t>
                      </a:r>
                      <a:endParaRPr lang="en-US" dirty="0"/>
                    </a:p>
                  </a:txBody>
                  <a:tcPr/>
                </a:tc>
              </a:tr>
              <a:tr h="370840">
                <a:tc>
                  <a:txBody>
                    <a:bodyPr/>
                    <a:lstStyle/>
                    <a:p>
                      <a:r>
                        <a:rPr lang="en-US" dirty="0" smtClean="0"/>
                        <a:t>JAX-WS</a:t>
                      </a:r>
                      <a:endParaRPr lang="en-US" dirty="0"/>
                    </a:p>
                  </a:txBody>
                  <a:tcPr/>
                </a:tc>
                <a:tc>
                  <a:txBody>
                    <a:bodyPr/>
                    <a:lstStyle/>
                    <a:p>
                      <a:r>
                        <a:rPr lang="en-US" dirty="0" err="1" smtClean="0"/>
                        <a:t>XFire</a:t>
                      </a:r>
                      <a:endParaRPr lang="en-US" dirty="0"/>
                    </a:p>
                  </a:txBody>
                  <a:tcPr/>
                </a:tc>
              </a:tr>
              <a:tr h="370840">
                <a:tc>
                  <a:txBody>
                    <a:bodyPr/>
                    <a:lstStyle/>
                    <a:p>
                      <a:r>
                        <a:rPr lang="en-US" dirty="0" err="1" smtClean="0"/>
                        <a:t>Servlets</a:t>
                      </a:r>
                      <a:endParaRPr lang="en-US" dirty="0"/>
                    </a:p>
                  </a:txBody>
                  <a:tcPr/>
                </a:tc>
                <a:tc>
                  <a:txBody>
                    <a:bodyPr/>
                    <a:lstStyle/>
                    <a:p>
                      <a:r>
                        <a:rPr lang="en-US" dirty="0" smtClean="0"/>
                        <a:t>Jetty</a:t>
                      </a:r>
                      <a:endParaRPr lang="en-US" dirty="0"/>
                    </a:p>
                  </a:txBody>
                  <a:tcPr/>
                </a:tc>
              </a:tr>
              <a:tr h="370840">
                <a:tc>
                  <a:txBody>
                    <a:bodyPr/>
                    <a:lstStyle/>
                    <a:p>
                      <a:r>
                        <a:rPr lang="en-US" dirty="0" smtClean="0"/>
                        <a:t>XML</a:t>
                      </a:r>
                      <a:endParaRPr lang="en-US" dirty="0"/>
                    </a:p>
                  </a:txBody>
                  <a:tcPr/>
                </a:tc>
                <a:tc>
                  <a:txBody>
                    <a:bodyPr/>
                    <a:lstStyle/>
                    <a:p>
                      <a:r>
                        <a:rPr lang="en-US" dirty="0" err="1" smtClean="0"/>
                        <a:t>XMLUnit</a:t>
                      </a:r>
                      <a:r>
                        <a:rPr lang="en-US" dirty="0" smtClean="0"/>
                        <a:t>, dom4j</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1524000" y="685800"/>
            <a:ext cx="7086600" cy="838200"/>
          </a:xfrm>
        </p:spPr>
        <p:txBody>
          <a:bodyPr/>
          <a:lstStyle/>
          <a:p>
            <a:r>
              <a:rPr lang="en-US" dirty="0" smtClean="0"/>
              <a:t>Conclusion</a:t>
            </a:r>
            <a:endParaRPr lang="en-US" dirty="0"/>
          </a:p>
        </p:txBody>
      </p:sp>
      <p:sp>
        <p:nvSpPr>
          <p:cNvPr id="10247" name="Rectangle 7"/>
          <p:cNvSpPr>
            <a:spLocks noGrp="1" noChangeArrowheads="1"/>
          </p:cNvSpPr>
          <p:nvPr>
            <p:ph type="body" idx="1"/>
          </p:nvPr>
        </p:nvSpPr>
        <p:spPr>
          <a:xfrm>
            <a:off x="1524000" y="1600200"/>
            <a:ext cx="7315200" cy="4953000"/>
          </a:xfrm>
        </p:spPr>
        <p:txBody>
          <a:bodyPr/>
          <a:lstStyle/>
          <a:p>
            <a:r>
              <a:rPr lang="en-US" sz="2000" dirty="0" smtClean="0"/>
              <a:t>PROS</a:t>
            </a:r>
          </a:p>
          <a:p>
            <a:pPr lvl="1"/>
            <a:r>
              <a:rPr lang="en-US" sz="1600" dirty="0" smtClean="0"/>
              <a:t>Allows named parameter sets</a:t>
            </a:r>
          </a:p>
          <a:p>
            <a:pPr lvl="1"/>
            <a:r>
              <a:rPr lang="en-US" sz="1600" dirty="0" smtClean="0"/>
              <a:t>Supports test grouping </a:t>
            </a:r>
          </a:p>
          <a:p>
            <a:pPr lvl="1"/>
            <a:r>
              <a:rPr lang="en-US" sz="1600" dirty="0" smtClean="0"/>
              <a:t>Good integration with </a:t>
            </a:r>
            <a:r>
              <a:rPr lang="en-US" sz="1600" dirty="0" smtClean="0"/>
              <a:t>IDEs(</a:t>
            </a:r>
            <a:r>
              <a:rPr lang="en-US" sz="1600" dirty="0" err="1" smtClean="0"/>
              <a:t>Eclipse,IDEA</a:t>
            </a:r>
            <a:r>
              <a:rPr lang="en-US" sz="1600" dirty="0" smtClean="0"/>
              <a:t>)</a:t>
            </a:r>
            <a:endParaRPr lang="en-US" sz="2000" dirty="0" smtClean="0"/>
          </a:p>
          <a:p>
            <a:r>
              <a:rPr lang="en-US" sz="2000" dirty="0" smtClean="0"/>
              <a:t>CONS:</a:t>
            </a:r>
          </a:p>
          <a:p>
            <a:pPr lvl="1"/>
            <a:r>
              <a:rPr lang="en-US" sz="1600" dirty="0" smtClean="0"/>
              <a:t>No support for complex Java types in the testng.xml file</a:t>
            </a:r>
          </a:p>
          <a:p>
            <a:pPr lvl="1"/>
            <a:r>
              <a:rPr lang="en-US" sz="1600" dirty="0" err="1" smtClean="0"/>
              <a:t>JUnit</a:t>
            </a:r>
            <a:r>
              <a:rPr lang="en-US" sz="1600" dirty="0" smtClean="0"/>
              <a:t> competitor</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a:xfrm>
            <a:off x="1524000" y="609600"/>
            <a:ext cx="7086600" cy="838200"/>
          </a:xfrm>
        </p:spPr>
        <p:txBody>
          <a:bodyPr/>
          <a:lstStyle/>
          <a:p>
            <a:r>
              <a:rPr lang="en-US" dirty="0" smtClean="0"/>
              <a:t>Bibliography</a:t>
            </a:r>
            <a:endParaRPr lang="en-US" dirty="0"/>
          </a:p>
        </p:txBody>
      </p:sp>
      <p:sp>
        <p:nvSpPr>
          <p:cNvPr id="10247" name="Rectangle 7"/>
          <p:cNvSpPr>
            <a:spLocks noGrp="1" noChangeArrowheads="1"/>
          </p:cNvSpPr>
          <p:nvPr>
            <p:ph type="body" idx="1"/>
          </p:nvPr>
        </p:nvSpPr>
        <p:spPr>
          <a:xfrm>
            <a:off x="1447800" y="1905000"/>
            <a:ext cx="7239000" cy="4495800"/>
          </a:xfrm>
        </p:spPr>
        <p:txBody>
          <a:bodyPr/>
          <a:lstStyle/>
          <a:p>
            <a:r>
              <a:rPr lang="en-US" sz="2000" dirty="0" smtClean="0"/>
              <a:t>Next Generation Java Testing: </a:t>
            </a:r>
            <a:r>
              <a:rPr lang="en-US" sz="2000" dirty="0" err="1" smtClean="0"/>
              <a:t>TestNG</a:t>
            </a:r>
            <a:r>
              <a:rPr lang="en-US" sz="2000" dirty="0" smtClean="0"/>
              <a:t> and Advanced </a:t>
            </a:r>
            <a:r>
              <a:rPr lang="en-US" sz="2000" dirty="0" smtClean="0"/>
              <a:t>Concepts</a:t>
            </a:r>
          </a:p>
          <a:p>
            <a:r>
              <a:rPr lang="en-US" sz="2000" dirty="0" smtClean="0"/>
              <a:t>http://</a:t>
            </a:r>
            <a:r>
              <a:rPr lang="en-US" sz="2000" dirty="0" smtClean="0"/>
              <a:t>en.wikipedia.org/wiki/TestNG</a:t>
            </a:r>
          </a:p>
          <a:p>
            <a:r>
              <a:rPr lang="en-US" sz="2000" smtClean="0"/>
              <a:t>http://testng.org/doc/documentation-main.html</a:t>
            </a:r>
            <a:endParaRPr lang="en-US" sz="20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type="title"/>
          </p:nvPr>
        </p:nvSpPr>
        <p:spPr>
          <a:xfrm>
            <a:off x="1524000" y="381000"/>
            <a:ext cx="7086600" cy="1066800"/>
          </a:xfrm>
        </p:spPr>
        <p:txBody>
          <a:bodyPr/>
          <a:lstStyle/>
          <a:p>
            <a:r>
              <a:rPr lang="en-US" dirty="0" smtClean="0"/>
              <a:t>What is </a:t>
            </a:r>
            <a:r>
              <a:rPr lang="en-US" dirty="0" err="1" smtClean="0"/>
              <a:t>TestNG</a:t>
            </a:r>
            <a:r>
              <a:rPr lang="en-US" dirty="0" smtClean="0"/>
              <a:t>?</a:t>
            </a:r>
          </a:p>
        </p:txBody>
      </p:sp>
      <p:sp>
        <p:nvSpPr>
          <p:cNvPr id="6151" name="Rectangle 7"/>
          <p:cNvSpPr>
            <a:spLocks noGrp="1" noChangeArrowheads="1"/>
          </p:cNvSpPr>
          <p:nvPr>
            <p:ph type="body" idx="1"/>
          </p:nvPr>
        </p:nvSpPr>
        <p:spPr>
          <a:xfrm>
            <a:off x="1524000" y="1676400"/>
            <a:ext cx="7315200" cy="4495800"/>
          </a:xfrm>
        </p:spPr>
        <p:txBody>
          <a:bodyPr/>
          <a:lstStyle/>
          <a:p>
            <a:r>
              <a:rPr lang="en-US" sz="1800" dirty="0" err="1" smtClean="0"/>
              <a:t>TestNG</a:t>
            </a:r>
            <a:r>
              <a:rPr lang="en-US" sz="1800" dirty="0" smtClean="0"/>
              <a:t> is a testing framework designed to simply a broad range of testing needs, from unit testing to integration testing.</a:t>
            </a:r>
          </a:p>
          <a:p>
            <a:r>
              <a:rPr lang="en-US" sz="1800" dirty="0" smtClean="0"/>
              <a:t>It was inspired from </a:t>
            </a:r>
            <a:r>
              <a:rPr lang="en-US" sz="1800" dirty="0" err="1" smtClean="0"/>
              <a:t>JUnit</a:t>
            </a:r>
            <a:r>
              <a:rPr lang="en-US" sz="1800" dirty="0" smtClean="0"/>
              <a:t> and </a:t>
            </a:r>
            <a:r>
              <a:rPr lang="en-US" sz="1800" dirty="0" err="1" smtClean="0"/>
              <a:t>NUnit</a:t>
            </a:r>
            <a:r>
              <a:rPr lang="en-US" sz="1800" dirty="0" smtClean="0"/>
              <a:t> and introduced new functionalities that make it a powerful tool and easy to use.</a:t>
            </a:r>
          </a:p>
          <a:p>
            <a:r>
              <a:rPr lang="en-US" sz="1800" dirty="0" err="1" smtClean="0"/>
              <a:t>TestNG</a:t>
            </a:r>
            <a:r>
              <a:rPr lang="en-US" sz="1800" dirty="0" smtClean="0"/>
              <a:t> is designed to cover al categories of tests: unit, functional, end-to-end, integration, etc.</a:t>
            </a:r>
          </a:p>
          <a:p>
            <a:r>
              <a:rPr lang="en-US" sz="1800" dirty="0" smtClean="0"/>
              <a:t>The </a:t>
            </a:r>
            <a:r>
              <a:rPr lang="en-US" sz="1800" dirty="0" err="1" smtClean="0"/>
              <a:t>TestNG</a:t>
            </a:r>
            <a:r>
              <a:rPr lang="en-US" sz="1800" dirty="0" smtClean="0"/>
              <a:t> project aims to help developers, the NG stands for "next generation".</a:t>
            </a:r>
            <a:endParaRPr lang="en-US" sz="18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a:xfrm>
            <a:off x="1524000" y="381000"/>
            <a:ext cx="7086600" cy="838200"/>
          </a:xfrm>
        </p:spPr>
        <p:txBody>
          <a:bodyPr/>
          <a:lstStyle/>
          <a:p>
            <a:r>
              <a:rPr lang="en-US" dirty="0" err="1" smtClean="0"/>
              <a:t>TestNG</a:t>
            </a:r>
            <a:r>
              <a:rPr lang="en-US" dirty="0" smtClean="0"/>
              <a:t> Features</a:t>
            </a:r>
          </a:p>
        </p:txBody>
      </p:sp>
      <p:sp>
        <p:nvSpPr>
          <p:cNvPr id="7175" name="Rectangle 7"/>
          <p:cNvSpPr>
            <a:spLocks noGrp="1" noChangeArrowheads="1"/>
          </p:cNvSpPr>
          <p:nvPr>
            <p:ph type="body" idx="1"/>
          </p:nvPr>
        </p:nvSpPr>
        <p:spPr>
          <a:xfrm>
            <a:off x="1524000" y="1371600"/>
            <a:ext cx="7315200" cy="5181600"/>
          </a:xfrm>
        </p:spPr>
        <p:txBody>
          <a:bodyPr/>
          <a:lstStyle/>
          <a:p>
            <a:r>
              <a:rPr lang="en-US" dirty="0" smtClean="0"/>
              <a:t>Annotations</a:t>
            </a:r>
          </a:p>
          <a:p>
            <a:r>
              <a:rPr lang="en-US" dirty="0"/>
              <a:t>Test that </a:t>
            </a:r>
            <a:r>
              <a:rPr lang="en-US" dirty="0" smtClean="0"/>
              <a:t>the code </a:t>
            </a:r>
            <a:r>
              <a:rPr lang="en-US" dirty="0"/>
              <a:t>is multithread safe</a:t>
            </a:r>
            <a:r>
              <a:rPr lang="en-US" dirty="0" smtClean="0"/>
              <a:t>.</a:t>
            </a:r>
          </a:p>
          <a:p>
            <a:r>
              <a:rPr lang="en-US" dirty="0"/>
              <a:t>Flexible test configuration</a:t>
            </a:r>
            <a:r>
              <a:rPr lang="en-US" dirty="0" smtClean="0"/>
              <a:t>.</a:t>
            </a:r>
          </a:p>
          <a:p>
            <a:r>
              <a:rPr lang="en-US" dirty="0"/>
              <a:t>Support for parameters</a:t>
            </a:r>
            <a:r>
              <a:rPr lang="en-US" dirty="0" smtClean="0"/>
              <a:t>.</a:t>
            </a:r>
          </a:p>
          <a:p>
            <a:r>
              <a:rPr lang="en-US" dirty="0"/>
              <a:t>Powerful execution </a:t>
            </a:r>
            <a:r>
              <a:rPr lang="en-US" dirty="0" smtClean="0"/>
              <a:t>model</a:t>
            </a:r>
          </a:p>
          <a:p>
            <a:r>
              <a:rPr lang="en-US" dirty="0"/>
              <a:t>Supported by a variety of tools and </a:t>
            </a:r>
            <a:r>
              <a:rPr lang="en-US" dirty="0" smtClean="0"/>
              <a:t>plug-ins</a:t>
            </a:r>
          </a:p>
          <a:p>
            <a:r>
              <a:rPr lang="en-US" dirty="0"/>
              <a:t>Embeds </a:t>
            </a:r>
            <a:r>
              <a:rPr lang="en-US" dirty="0" err="1"/>
              <a:t>BeanShell</a:t>
            </a:r>
            <a:r>
              <a:rPr lang="en-US" dirty="0"/>
              <a:t> for further flexibility</a:t>
            </a:r>
            <a:r>
              <a:rPr lang="en-US" dirty="0" smtClean="0"/>
              <a:t>.</a:t>
            </a:r>
          </a:p>
          <a:p>
            <a:r>
              <a:rPr lang="en-US" dirty="0"/>
              <a:t>Support for data-driven </a:t>
            </a:r>
            <a:r>
              <a:rPr lang="en-US" dirty="0" smtClean="0"/>
              <a:t>testing</a:t>
            </a:r>
          </a:p>
          <a:p>
            <a:r>
              <a:rPr lang="en-US" dirty="0" smtClean="0"/>
              <a:t>No need to extends a base class</a:t>
            </a:r>
          </a:p>
          <a:p>
            <a:r>
              <a:rPr lang="en-US" dirty="0" smtClean="0"/>
              <a:t>No need to start test methods with “test”</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457200"/>
            <a:ext cx="7086600" cy="838200"/>
          </a:xfrm>
        </p:spPr>
        <p:txBody>
          <a:bodyPr/>
          <a:lstStyle/>
          <a:p>
            <a:r>
              <a:rPr lang="en-US" dirty="0" err="1" smtClean="0"/>
              <a:t>TestNG</a:t>
            </a:r>
            <a:r>
              <a:rPr lang="en-US" dirty="0" smtClean="0"/>
              <a:t> Basics</a:t>
            </a:r>
          </a:p>
        </p:txBody>
      </p:sp>
      <p:sp>
        <p:nvSpPr>
          <p:cNvPr id="9223" name="Rectangle 7"/>
          <p:cNvSpPr>
            <a:spLocks noGrp="1" noChangeArrowheads="1"/>
          </p:cNvSpPr>
          <p:nvPr>
            <p:ph type="body" idx="1"/>
          </p:nvPr>
        </p:nvSpPr>
        <p:spPr>
          <a:xfrm>
            <a:off x="1524000" y="1295400"/>
            <a:ext cx="7391400" cy="5410200"/>
          </a:xfrm>
        </p:spPr>
        <p:txBody>
          <a:bodyPr/>
          <a:lstStyle/>
          <a:p>
            <a:r>
              <a:rPr lang="en-US" sz="1800" dirty="0" smtClean="0"/>
              <a:t>We can create tests using annotation and/or XML.</a:t>
            </a:r>
          </a:p>
          <a:p>
            <a:r>
              <a:rPr lang="en-US" sz="1800" dirty="0"/>
              <a:t>Configuration annotations are all the annotations that start </a:t>
            </a:r>
            <a:r>
              <a:rPr lang="en-US" sz="1800" dirty="0" smtClean="0"/>
              <a:t>with @Before </a:t>
            </a:r>
            <a:r>
              <a:rPr lang="en-US" sz="1800" dirty="0"/>
              <a:t>or @After</a:t>
            </a:r>
            <a:r>
              <a:rPr lang="en-US" sz="1800" dirty="0" smtClean="0"/>
              <a:t>. </a:t>
            </a:r>
            <a:r>
              <a:rPr lang="en-US" sz="1800" dirty="0" err="1" smtClean="0"/>
              <a:t>TestNG</a:t>
            </a:r>
            <a:r>
              <a:rPr lang="en-US" sz="1800" dirty="0" smtClean="0"/>
              <a:t> defines </a:t>
            </a:r>
            <a:r>
              <a:rPr lang="en-US" sz="1800" dirty="0"/>
              <a:t>five </a:t>
            </a:r>
            <a:r>
              <a:rPr lang="en-US" sz="1800" dirty="0" smtClean="0"/>
              <a:t>different configuration </a:t>
            </a:r>
            <a:r>
              <a:rPr lang="en-US" sz="1800" dirty="0"/>
              <a:t>annotations</a:t>
            </a:r>
            <a:r>
              <a:rPr lang="en-US" sz="1800" dirty="0" smtClean="0"/>
              <a:t>.</a:t>
            </a:r>
          </a:p>
          <a:p>
            <a:r>
              <a:rPr lang="en-US" sz="1800" b="1" dirty="0" smtClean="0"/>
              <a:t>@</a:t>
            </a:r>
            <a:r>
              <a:rPr lang="en-US" sz="1800" b="1" dirty="0" err="1" smtClean="0"/>
              <a:t>BeforeSuite</a:t>
            </a:r>
            <a:r>
              <a:rPr lang="en-US" sz="1800" dirty="0" smtClean="0"/>
              <a:t>/</a:t>
            </a:r>
            <a:r>
              <a:rPr lang="en-US" sz="1800" b="1" dirty="0" smtClean="0"/>
              <a:t>@</a:t>
            </a:r>
            <a:r>
              <a:rPr lang="en-US" sz="1800" b="1" dirty="0" err="1" smtClean="0"/>
              <a:t>AfterSuite</a:t>
            </a:r>
            <a:r>
              <a:rPr lang="en-US" sz="1800" dirty="0" smtClean="0"/>
              <a:t> </a:t>
            </a:r>
            <a:r>
              <a:rPr lang="en-US" sz="1800" dirty="0" smtClean="0">
                <a:sym typeface="Wingdings" pitchFamily="2" charset="2"/>
              </a:rPr>
              <a:t></a:t>
            </a:r>
            <a:r>
              <a:rPr lang="en-US" sz="1800" dirty="0"/>
              <a:t>before a suite starts / after all the </a:t>
            </a:r>
            <a:r>
              <a:rPr lang="en-US" sz="1800" dirty="0" smtClean="0"/>
              <a:t>test methods </a:t>
            </a:r>
            <a:r>
              <a:rPr lang="en-US" sz="1800" dirty="0"/>
              <a:t>in a certain suite have been </a:t>
            </a:r>
            <a:r>
              <a:rPr lang="en-US" sz="1800" dirty="0" smtClean="0"/>
              <a:t>run.</a:t>
            </a:r>
          </a:p>
          <a:p>
            <a:r>
              <a:rPr lang="en-US" sz="1800" b="1" dirty="0" smtClean="0"/>
              <a:t>@</a:t>
            </a:r>
            <a:r>
              <a:rPr lang="en-US" sz="1800" b="1" dirty="0" err="1" smtClean="0"/>
              <a:t>BeforeTest</a:t>
            </a:r>
            <a:r>
              <a:rPr lang="en-US" sz="1800" dirty="0" smtClean="0"/>
              <a:t>/</a:t>
            </a:r>
            <a:r>
              <a:rPr lang="en-US" sz="1800" b="1" dirty="0" smtClean="0"/>
              <a:t>@</a:t>
            </a:r>
            <a:r>
              <a:rPr lang="en-US" sz="1800" b="1" dirty="0" err="1" smtClean="0"/>
              <a:t>AfterTest</a:t>
            </a:r>
            <a:r>
              <a:rPr lang="en-US" sz="1800" dirty="0" smtClean="0"/>
              <a:t> </a:t>
            </a:r>
            <a:r>
              <a:rPr lang="en-US" sz="1800" dirty="0" smtClean="0">
                <a:sym typeface="Wingdings" pitchFamily="2" charset="2"/>
              </a:rPr>
              <a:t>  </a:t>
            </a:r>
            <a:r>
              <a:rPr lang="en-US" sz="1800" dirty="0"/>
              <a:t>before a test starts / after all the test </a:t>
            </a:r>
            <a:r>
              <a:rPr lang="en-US" sz="1800" dirty="0" smtClean="0"/>
              <a:t>methods in </a:t>
            </a:r>
            <a:r>
              <a:rPr lang="en-US" sz="1800" dirty="0"/>
              <a:t>a certain test have been </a:t>
            </a:r>
            <a:r>
              <a:rPr lang="en-US" sz="1800" dirty="0" smtClean="0"/>
              <a:t>run.</a:t>
            </a:r>
          </a:p>
          <a:p>
            <a:r>
              <a:rPr lang="en-US" sz="1800" b="1" dirty="0" smtClean="0"/>
              <a:t>@</a:t>
            </a:r>
            <a:r>
              <a:rPr lang="en-US" sz="1800" b="1" dirty="0" err="1" smtClean="0"/>
              <a:t>BeforeClass</a:t>
            </a:r>
            <a:r>
              <a:rPr lang="en-US" sz="1800" dirty="0" smtClean="0"/>
              <a:t>/</a:t>
            </a:r>
            <a:r>
              <a:rPr lang="en-US" sz="1800" b="1" dirty="0" smtClean="0"/>
              <a:t>@</a:t>
            </a:r>
            <a:r>
              <a:rPr lang="en-US" sz="1800" b="1" dirty="0" err="1" smtClean="0"/>
              <a:t>AfterClass</a:t>
            </a:r>
            <a:r>
              <a:rPr lang="en-US" sz="1800" dirty="0" smtClean="0"/>
              <a:t> </a:t>
            </a:r>
            <a:r>
              <a:rPr lang="en-US" sz="1800" dirty="0" smtClean="0">
                <a:sym typeface="Wingdings" pitchFamily="2" charset="2"/>
              </a:rPr>
              <a:t> </a:t>
            </a:r>
            <a:r>
              <a:rPr lang="en-US" sz="1800" dirty="0"/>
              <a:t>before a test class starts / after all </a:t>
            </a:r>
            <a:r>
              <a:rPr lang="en-US" sz="1800" dirty="0" smtClean="0"/>
              <a:t>the test </a:t>
            </a:r>
            <a:r>
              <a:rPr lang="en-US" sz="1800" dirty="0"/>
              <a:t>methods in a certain class have been </a:t>
            </a:r>
            <a:r>
              <a:rPr lang="en-US" sz="1800" dirty="0" smtClean="0"/>
              <a:t>run.</a:t>
            </a:r>
          </a:p>
          <a:p>
            <a:r>
              <a:rPr lang="en-US" sz="1800" b="1" dirty="0" smtClean="0"/>
              <a:t>@</a:t>
            </a:r>
            <a:r>
              <a:rPr lang="en-US" sz="1800" b="1" dirty="0" err="1" smtClean="0"/>
              <a:t>BeforeMethod</a:t>
            </a:r>
            <a:r>
              <a:rPr lang="en-US" sz="1800" dirty="0" smtClean="0"/>
              <a:t>/</a:t>
            </a:r>
            <a:r>
              <a:rPr lang="en-US" sz="1800" b="1" dirty="0" smtClean="0"/>
              <a:t>@</a:t>
            </a:r>
            <a:r>
              <a:rPr lang="en-US" sz="1800" b="1" dirty="0" err="1" smtClean="0"/>
              <a:t>AfterMethod</a:t>
            </a:r>
            <a:r>
              <a:rPr lang="en-US" sz="1800" dirty="0" smtClean="0"/>
              <a:t> </a:t>
            </a:r>
            <a:r>
              <a:rPr lang="en-US" sz="1800" dirty="0" smtClean="0">
                <a:sym typeface="Wingdings" pitchFamily="2" charset="2"/>
              </a:rPr>
              <a:t> </a:t>
            </a:r>
            <a:r>
              <a:rPr lang="en-US" sz="1800" dirty="0"/>
              <a:t>before a test method is run / after </a:t>
            </a:r>
            <a:r>
              <a:rPr lang="en-US" sz="1800" dirty="0" smtClean="0"/>
              <a:t>a test </a:t>
            </a:r>
            <a:r>
              <a:rPr lang="en-US" sz="1800" dirty="0"/>
              <a:t>method has been </a:t>
            </a:r>
            <a:r>
              <a:rPr lang="en-US" sz="1800" dirty="0" smtClean="0"/>
              <a:t>run.</a:t>
            </a:r>
          </a:p>
          <a:p>
            <a:r>
              <a:rPr lang="en-US" sz="1800" b="1" dirty="0" smtClean="0"/>
              <a:t>@</a:t>
            </a:r>
            <a:r>
              <a:rPr lang="en-US" sz="1800" b="1" dirty="0" err="1" smtClean="0"/>
              <a:t>BeforeGroups</a:t>
            </a:r>
            <a:r>
              <a:rPr lang="en-US" sz="1800" dirty="0" smtClean="0"/>
              <a:t>/</a:t>
            </a:r>
            <a:r>
              <a:rPr lang="en-US" sz="1800" b="1" dirty="0" smtClean="0"/>
              <a:t>@</a:t>
            </a:r>
            <a:r>
              <a:rPr lang="en-US" sz="1800" b="1" dirty="0" err="1" smtClean="0"/>
              <a:t>AfterGroups</a:t>
            </a:r>
            <a:r>
              <a:rPr lang="en-US" sz="1800" dirty="0" smtClean="0"/>
              <a:t> </a:t>
            </a:r>
            <a:r>
              <a:rPr lang="en-US" sz="1800" dirty="0" smtClean="0">
                <a:sym typeface="Wingdings" pitchFamily="2" charset="2"/>
              </a:rPr>
              <a:t> </a:t>
            </a:r>
            <a:r>
              <a:rPr lang="en-US" sz="1800" dirty="0"/>
              <a:t>before any test method in a </a:t>
            </a:r>
            <a:r>
              <a:rPr lang="en-US" sz="1800" dirty="0" smtClean="0"/>
              <a:t>given group </a:t>
            </a:r>
            <a:r>
              <a:rPr lang="en-US" sz="1800" dirty="0"/>
              <a:t>is run / after all the test methods in a given group have been </a:t>
            </a:r>
            <a:r>
              <a:rPr lang="en-US" sz="1800" dirty="0" smtClean="0"/>
              <a:t>run.</a:t>
            </a:r>
          </a:p>
          <a:p>
            <a:r>
              <a:rPr lang="en-US" sz="1800" dirty="0" smtClean="0"/>
              <a:t>Another feature is the ability to put test methods in groups.</a:t>
            </a:r>
            <a:endParaRPr lang="en-US" sz="18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457200"/>
            <a:ext cx="7086600" cy="838200"/>
          </a:xfrm>
        </p:spPr>
        <p:txBody>
          <a:bodyPr/>
          <a:lstStyle/>
          <a:p>
            <a:r>
              <a:rPr lang="en-US" dirty="0" err="1" smtClean="0"/>
              <a:t>TestNG</a:t>
            </a:r>
            <a:r>
              <a:rPr lang="en-US" dirty="0" smtClean="0"/>
              <a:t> Basics</a:t>
            </a:r>
          </a:p>
        </p:txBody>
      </p:sp>
      <p:sp>
        <p:nvSpPr>
          <p:cNvPr id="9223" name="Rectangle 7"/>
          <p:cNvSpPr>
            <a:spLocks noGrp="1" noChangeArrowheads="1"/>
          </p:cNvSpPr>
          <p:nvPr>
            <p:ph type="body" idx="1"/>
          </p:nvPr>
        </p:nvSpPr>
        <p:spPr>
          <a:xfrm>
            <a:off x="1524000" y="1295400"/>
            <a:ext cx="7391400" cy="5410200"/>
          </a:xfrm>
        </p:spPr>
        <p:txBody>
          <a:bodyPr/>
          <a:lstStyle/>
          <a:p>
            <a:r>
              <a:rPr lang="en-US" sz="1600" dirty="0" err="1" smtClean="0"/>
              <a:t>TestNG</a:t>
            </a:r>
            <a:r>
              <a:rPr lang="en-US" sz="1600" dirty="0" smtClean="0"/>
              <a:t> instantiates test classes for you by invoking their no-argument constructor and then proceeds to run all the test methods that can be found on each class.</a:t>
            </a:r>
          </a:p>
          <a:p>
            <a:r>
              <a:rPr lang="en-US" sz="1600" dirty="0" smtClean="0"/>
              <a:t>The </a:t>
            </a:r>
            <a:r>
              <a:rPr lang="en-US" sz="1600" b="1" dirty="0" smtClean="0"/>
              <a:t>@Factory </a:t>
            </a:r>
            <a:r>
              <a:rPr lang="en-US" sz="1600" dirty="0" smtClean="0"/>
              <a:t>annotation, which must be put on top of a method that returns an array of objects.  Each of these objects should be an instance of a class that contains </a:t>
            </a:r>
            <a:r>
              <a:rPr lang="en-US" sz="1600" dirty="0" err="1" smtClean="0"/>
              <a:t>TestNG</a:t>
            </a:r>
            <a:r>
              <a:rPr lang="en-US" sz="1600" dirty="0" smtClean="0"/>
              <a:t> annotations.</a:t>
            </a:r>
          </a:p>
          <a:p>
            <a:r>
              <a:rPr lang="en-US" sz="1600" dirty="0" smtClean="0"/>
              <a:t>We can safely have both @Factory and @Test annotations on the same class since </a:t>
            </a:r>
            <a:r>
              <a:rPr lang="en-US" sz="1600" dirty="0" err="1" smtClean="0"/>
              <a:t>TestNG</a:t>
            </a:r>
            <a:r>
              <a:rPr lang="en-US" sz="1600" dirty="0" smtClean="0"/>
              <a:t> guarantees that your @Factory method will be invoked exactly once.</a:t>
            </a:r>
          </a:p>
          <a:p>
            <a:r>
              <a:rPr lang="en-US" sz="1600" dirty="0" smtClean="0"/>
              <a:t>Whenever </a:t>
            </a:r>
            <a:r>
              <a:rPr lang="en-US" sz="1600" dirty="0" err="1" smtClean="0"/>
              <a:t>TestNG</a:t>
            </a:r>
            <a:r>
              <a:rPr lang="en-US" sz="1600" dirty="0" smtClean="0"/>
              <a:t> encounters a test class that implements the </a:t>
            </a:r>
            <a:r>
              <a:rPr lang="en-US" sz="1600" b="1" dirty="0" err="1" smtClean="0"/>
              <a:t>org.testng.ITest</a:t>
            </a:r>
            <a:r>
              <a:rPr lang="en-US" sz="1600" dirty="0" smtClean="0"/>
              <a:t> interface, it will include the information returned by </a:t>
            </a:r>
            <a:r>
              <a:rPr lang="en-US" sz="1600" dirty="0" err="1" smtClean="0"/>
              <a:t>getTestName</a:t>
            </a:r>
            <a:r>
              <a:rPr lang="en-US" sz="1600" dirty="0" smtClean="0"/>
              <a:t>() in the various reports that it generates (both text and HTML).</a:t>
            </a:r>
          </a:p>
          <a:p>
            <a:r>
              <a:rPr lang="en-US" sz="1600" dirty="0" smtClean="0"/>
              <a:t>We can pass parameters with testng.xml. This technique lets us define simple parameters in the testng.xml file and then reference those parameters in source files.</a:t>
            </a:r>
          </a:p>
          <a:p>
            <a:pPr>
              <a:buNone/>
            </a:pPr>
            <a:r>
              <a:rPr lang="en-US" sz="1600" dirty="0" smtClean="0"/>
              <a:t>	</a:t>
            </a:r>
            <a:r>
              <a:rPr lang="en-US" sz="1600" b="1" dirty="0" smtClean="0">
                <a:solidFill>
                  <a:srgbClr val="0070C0"/>
                </a:solidFill>
              </a:rPr>
              <a:t>&lt;suite name="Parameters" &gt;</a:t>
            </a:r>
          </a:p>
          <a:p>
            <a:pPr>
              <a:buNone/>
            </a:pPr>
            <a:r>
              <a:rPr lang="en-US" sz="1600" b="1" dirty="0" smtClean="0">
                <a:solidFill>
                  <a:srgbClr val="0070C0"/>
                </a:solidFill>
              </a:rPr>
              <a:t>		&lt;parameter name="parameter1" value="data present here" /&gt;</a:t>
            </a:r>
          </a:p>
          <a:p>
            <a:pPr>
              <a:buNone/>
            </a:pPr>
            <a:r>
              <a:rPr lang="en-US" sz="1600" b="1" dirty="0" smtClean="0">
                <a:solidFill>
                  <a:srgbClr val="0070C0"/>
                </a:solidFill>
              </a:rPr>
              <a:t>	&lt;/suite&gt;</a:t>
            </a:r>
          </a:p>
          <a:p>
            <a:pPr>
              <a:buNone/>
            </a:pPr>
            <a:r>
              <a:rPr lang="en-US" sz="1600" b="1" dirty="0" smtClean="0">
                <a:solidFill>
                  <a:srgbClr val="0070C0"/>
                </a:solidFill>
              </a:rPr>
              <a:t>	@Test(parameters = { "parameter1"})</a:t>
            </a:r>
          </a:p>
          <a:p>
            <a:pPr>
              <a:buNone/>
            </a:pPr>
            <a:r>
              <a:rPr lang="en-US" sz="1600" b="1" dirty="0" smtClean="0">
                <a:solidFill>
                  <a:srgbClr val="0070C0"/>
                </a:solidFill>
              </a:rPr>
              <a:t>	public void </a:t>
            </a:r>
            <a:r>
              <a:rPr lang="en-US" sz="1600" b="1" dirty="0" err="1" smtClean="0">
                <a:solidFill>
                  <a:srgbClr val="0070C0"/>
                </a:solidFill>
              </a:rPr>
              <a:t>validateFile</a:t>
            </a:r>
            <a:r>
              <a:rPr lang="en-US" sz="1600" b="1" dirty="0" smtClean="0">
                <a:solidFill>
                  <a:srgbClr val="0070C0"/>
                </a:solidFill>
              </a:rPr>
              <a:t>(String parameter1) {</a:t>
            </a:r>
          </a:p>
          <a:p>
            <a:pPr>
              <a:buNone/>
            </a:pPr>
            <a:r>
              <a:rPr lang="en-US" sz="1600" b="1" dirty="0" smtClean="0">
                <a:solidFill>
                  <a:srgbClr val="0070C0"/>
                </a:solidFill>
              </a:rPr>
              <a:t>		</a:t>
            </a:r>
            <a:r>
              <a:rPr lang="en-US" sz="1600" b="1" dirty="0" err="1" smtClean="0">
                <a:solidFill>
                  <a:srgbClr val="0070C0"/>
                </a:solidFill>
              </a:rPr>
              <a:t>System.out.println</a:t>
            </a:r>
            <a:r>
              <a:rPr lang="en-US" sz="1600" b="1" dirty="0" smtClean="0">
                <a:solidFill>
                  <a:srgbClr val="0070C0"/>
                </a:solidFill>
              </a:rPr>
              <a:t>("</a:t>
            </a:r>
            <a:r>
              <a:rPr lang="en-US" sz="1600" b="1" dirty="0" err="1" smtClean="0">
                <a:solidFill>
                  <a:srgbClr val="0070C0"/>
                </a:solidFill>
              </a:rPr>
              <a:t>Parametr</a:t>
            </a:r>
            <a:r>
              <a:rPr lang="en-US" sz="1600" b="1" dirty="0" smtClean="0">
                <a:solidFill>
                  <a:srgbClr val="0070C0"/>
                </a:solidFill>
              </a:rPr>
              <a:t>")</a:t>
            </a:r>
          </a:p>
          <a:p>
            <a:pPr>
              <a:buNone/>
            </a:pPr>
            <a:r>
              <a:rPr lang="en-US" sz="1600" b="1" dirty="0" smtClean="0">
                <a:solidFill>
                  <a:srgbClr val="0070C0"/>
                </a:solidFill>
              </a:rPr>
              <a:t>	}</a:t>
            </a:r>
            <a:endParaRPr lang="en-US" sz="1600" b="1" dirty="0">
              <a:solidFill>
                <a:srgbClr val="0070C0"/>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457200"/>
            <a:ext cx="7086600" cy="838200"/>
          </a:xfrm>
        </p:spPr>
        <p:txBody>
          <a:bodyPr/>
          <a:lstStyle/>
          <a:p>
            <a:r>
              <a:rPr lang="en-US" dirty="0" err="1" smtClean="0"/>
              <a:t>TestNG</a:t>
            </a:r>
            <a:r>
              <a:rPr lang="en-US" dirty="0" smtClean="0"/>
              <a:t> Basics</a:t>
            </a:r>
          </a:p>
        </p:txBody>
      </p:sp>
      <p:sp>
        <p:nvSpPr>
          <p:cNvPr id="9223" name="Rectangle 7"/>
          <p:cNvSpPr>
            <a:spLocks noGrp="1" noChangeArrowheads="1"/>
          </p:cNvSpPr>
          <p:nvPr>
            <p:ph type="body" idx="1"/>
          </p:nvPr>
        </p:nvSpPr>
        <p:spPr>
          <a:xfrm>
            <a:off x="1066800" y="1295400"/>
            <a:ext cx="8077200" cy="5410200"/>
          </a:xfrm>
        </p:spPr>
        <p:txBody>
          <a:bodyPr/>
          <a:lstStyle/>
          <a:p>
            <a:r>
              <a:rPr lang="en-US" sz="1600" dirty="0" err="1" smtClean="0">
                <a:solidFill>
                  <a:schemeClr val="bg1">
                    <a:lumMod val="50000"/>
                  </a:schemeClr>
                </a:solidFill>
              </a:rPr>
              <a:t>TestNG</a:t>
            </a:r>
            <a:r>
              <a:rPr lang="en-US" sz="1600" dirty="0" smtClean="0">
                <a:solidFill>
                  <a:schemeClr val="bg1">
                    <a:lumMod val="50000"/>
                  </a:schemeClr>
                </a:solidFill>
              </a:rPr>
              <a:t> will automatically try to convert the value specified in testng.xml to the type of your parameter.  Types supported: String, </a:t>
            </a:r>
            <a:r>
              <a:rPr lang="en-US" sz="1600" dirty="0" err="1" smtClean="0">
                <a:solidFill>
                  <a:schemeClr val="bg1">
                    <a:lumMod val="50000"/>
                  </a:schemeClr>
                </a:solidFill>
              </a:rPr>
              <a:t>int</a:t>
            </a:r>
            <a:r>
              <a:rPr lang="en-US" sz="1600" dirty="0" smtClean="0">
                <a:solidFill>
                  <a:schemeClr val="bg1">
                    <a:lumMod val="50000"/>
                  </a:schemeClr>
                </a:solidFill>
              </a:rPr>
              <a:t>/Integer, </a:t>
            </a:r>
            <a:r>
              <a:rPr lang="en-US" sz="1600" dirty="0" err="1" smtClean="0">
                <a:solidFill>
                  <a:schemeClr val="bg1">
                    <a:lumMod val="50000"/>
                  </a:schemeClr>
                </a:solidFill>
              </a:rPr>
              <a:t>boolean</a:t>
            </a:r>
            <a:r>
              <a:rPr lang="en-US" sz="1600" dirty="0" smtClean="0">
                <a:solidFill>
                  <a:schemeClr val="bg1">
                    <a:lumMod val="50000"/>
                  </a:schemeClr>
                </a:solidFill>
              </a:rPr>
              <a:t>/Boolean, byte/Byte, char/Character, double/Double, float/Float, long/</a:t>
            </a:r>
            <a:r>
              <a:rPr lang="en-US" sz="1600" dirty="0" err="1" smtClean="0">
                <a:solidFill>
                  <a:schemeClr val="bg1">
                    <a:lumMod val="50000"/>
                  </a:schemeClr>
                </a:solidFill>
              </a:rPr>
              <a:t>Long,short</a:t>
            </a:r>
            <a:r>
              <a:rPr lang="en-US" sz="1600" dirty="0" smtClean="0">
                <a:solidFill>
                  <a:schemeClr val="bg1">
                    <a:lumMod val="50000"/>
                  </a:schemeClr>
                </a:solidFill>
              </a:rPr>
              <a:t>/Short.</a:t>
            </a:r>
          </a:p>
          <a:p>
            <a:r>
              <a:rPr lang="en-US" sz="1600" dirty="0" err="1" smtClean="0">
                <a:solidFill>
                  <a:schemeClr val="bg1">
                    <a:lumMod val="50000"/>
                  </a:schemeClr>
                </a:solidFill>
              </a:rPr>
              <a:t>TestNG</a:t>
            </a:r>
            <a:r>
              <a:rPr lang="en-US" sz="1600" dirty="0" smtClean="0">
                <a:solidFill>
                  <a:schemeClr val="bg1">
                    <a:lumMod val="50000"/>
                  </a:schemeClr>
                </a:solidFill>
              </a:rPr>
              <a:t> will throw an exception if the parameter cannot be converted or if we reference a parameter name that isn't declared in testng.xml file.</a:t>
            </a:r>
          </a:p>
          <a:p>
            <a:r>
              <a:rPr lang="en-US" sz="1600" b="1" dirty="0" smtClean="0">
                <a:solidFill>
                  <a:schemeClr val="bg1">
                    <a:lumMod val="50000"/>
                  </a:schemeClr>
                </a:solidFill>
              </a:rPr>
              <a:t>@</a:t>
            </a:r>
            <a:r>
              <a:rPr lang="en-US" sz="1600" b="1" dirty="0" err="1" smtClean="0">
                <a:solidFill>
                  <a:schemeClr val="bg1">
                    <a:lumMod val="50000"/>
                  </a:schemeClr>
                </a:solidFill>
              </a:rPr>
              <a:t>DataProvider</a:t>
            </a:r>
            <a:r>
              <a:rPr lang="en-US" sz="1600" dirty="0" smtClean="0">
                <a:solidFill>
                  <a:schemeClr val="bg1">
                    <a:lumMod val="50000"/>
                  </a:schemeClr>
                </a:solidFill>
              </a:rPr>
              <a:t> defines a method as </a:t>
            </a:r>
            <a:r>
              <a:rPr lang="en-US" sz="1600" dirty="0" err="1" smtClean="0">
                <a:solidFill>
                  <a:schemeClr val="bg1">
                    <a:lumMod val="50000"/>
                  </a:schemeClr>
                </a:solidFill>
              </a:rPr>
              <a:t>beeing</a:t>
            </a:r>
            <a:r>
              <a:rPr lang="en-US" sz="1600" dirty="0" smtClean="0">
                <a:solidFill>
                  <a:schemeClr val="bg1">
                    <a:lumMod val="50000"/>
                  </a:schemeClr>
                </a:solidFill>
              </a:rPr>
              <a:t> data provider. If the name is missing, the Data Provider’s name will be the method’s name. A Data Provider returns Java objects that will be passed as parameters to an @Test method. </a:t>
            </a:r>
          </a:p>
          <a:p>
            <a:r>
              <a:rPr lang="en-US" sz="1600" dirty="0" err="1" smtClean="0">
                <a:solidFill>
                  <a:schemeClr val="bg1">
                    <a:lumMod val="50000"/>
                  </a:schemeClr>
                </a:solidFill>
              </a:rPr>
              <a:t>Metodele</a:t>
            </a:r>
            <a:r>
              <a:rPr lang="en-US" sz="1600" dirty="0" smtClean="0">
                <a:solidFill>
                  <a:schemeClr val="bg1">
                    <a:lumMod val="50000"/>
                  </a:schemeClr>
                </a:solidFill>
              </a:rPr>
              <a:t> care au @</a:t>
            </a:r>
            <a:r>
              <a:rPr lang="en-US" sz="1600" dirty="0" err="1" smtClean="0">
                <a:solidFill>
                  <a:schemeClr val="bg1">
                    <a:lumMod val="50000"/>
                  </a:schemeClr>
                </a:solidFill>
              </a:rPr>
              <a:t>DataProvider</a:t>
            </a:r>
            <a:r>
              <a:rPr lang="en-US" sz="1600" dirty="0" smtClean="0">
                <a:solidFill>
                  <a:schemeClr val="bg1">
                    <a:lumMod val="50000"/>
                  </a:schemeClr>
                </a:solidFill>
              </a:rPr>
              <a:t>  pot </a:t>
            </a:r>
            <a:r>
              <a:rPr lang="en-US" sz="1600" dirty="0" err="1" smtClean="0">
                <a:solidFill>
                  <a:schemeClr val="bg1">
                    <a:lumMod val="50000"/>
                  </a:schemeClr>
                </a:solidFill>
              </a:rPr>
              <a:t>primi</a:t>
            </a:r>
            <a:r>
              <a:rPr lang="en-US" sz="1600" dirty="0" smtClean="0">
                <a:solidFill>
                  <a:schemeClr val="bg1">
                    <a:lumMod val="50000"/>
                  </a:schemeClr>
                </a:solidFill>
              </a:rPr>
              <a:t> 2 </a:t>
            </a:r>
            <a:r>
              <a:rPr lang="en-US" sz="1600" dirty="0" err="1" smtClean="0">
                <a:solidFill>
                  <a:schemeClr val="bg1">
                    <a:lumMod val="50000"/>
                  </a:schemeClr>
                </a:solidFill>
              </a:rPr>
              <a:t>tipuri</a:t>
            </a:r>
            <a:r>
              <a:rPr lang="en-US" sz="1600" dirty="0" smtClean="0">
                <a:solidFill>
                  <a:schemeClr val="bg1">
                    <a:lumMod val="50000"/>
                  </a:schemeClr>
                </a:solidFill>
              </a:rPr>
              <a:t> de </a:t>
            </a:r>
            <a:r>
              <a:rPr lang="en-US" sz="1600" dirty="0" err="1" smtClean="0">
                <a:solidFill>
                  <a:schemeClr val="bg1">
                    <a:lumMod val="50000"/>
                  </a:schemeClr>
                </a:solidFill>
              </a:rPr>
              <a:t>parametri</a:t>
            </a:r>
            <a:r>
              <a:rPr lang="en-US" sz="1600" dirty="0" smtClean="0">
                <a:solidFill>
                  <a:schemeClr val="bg1">
                    <a:lumMod val="50000"/>
                  </a:schemeClr>
                </a:solidFill>
              </a:rPr>
              <a:t>: </a:t>
            </a:r>
            <a:r>
              <a:rPr lang="en-US" sz="1600" b="1" dirty="0" err="1" smtClean="0">
                <a:solidFill>
                  <a:schemeClr val="bg1">
                    <a:lumMod val="50000"/>
                  </a:schemeClr>
                </a:solidFill>
              </a:rPr>
              <a:t>java.lang.reflect.Method</a:t>
            </a:r>
            <a:r>
              <a:rPr lang="en-US" sz="1600" dirty="0" smtClean="0">
                <a:solidFill>
                  <a:schemeClr val="bg1">
                    <a:lumMod val="50000"/>
                  </a:schemeClr>
                </a:solidFill>
              </a:rPr>
              <a:t> </a:t>
            </a:r>
            <a:r>
              <a:rPr lang="en-US" sz="1600" dirty="0" err="1" smtClean="0">
                <a:solidFill>
                  <a:schemeClr val="bg1">
                    <a:lumMod val="50000"/>
                  </a:schemeClr>
                </a:solidFill>
              </a:rPr>
              <a:t>si</a:t>
            </a:r>
            <a:r>
              <a:rPr lang="en-US" sz="1600" dirty="0" smtClean="0">
                <a:solidFill>
                  <a:schemeClr val="bg1">
                    <a:lumMod val="50000"/>
                  </a:schemeClr>
                </a:solidFill>
              </a:rPr>
              <a:t> </a:t>
            </a:r>
            <a:r>
              <a:rPr lang="en-US" sz="1600" b="1" dirty="0" err="1" smtClean="0">
                <a:solidFill>
                  <a:schemeClr val="bg1">
                    <a:lumMod val="50000"/>
                  </a:schemeClr>
                </a:solidFill>
              </a:rPr>
              <a:t>TestContext</a:t>
            </a:r>
            <a:r>
              <a:rPr lang="en-US" sz="1600" dirty="0" smtClean="0">
                <a:solidFill>
                  <a:schemeClr val="bg1">
                    <a:lumMod val="50000"/>
                  </a:schemeClr>
                </a:solidFill>
              </a:rPr>
              <a:t>.</a:t>
            </a:r>
          </a:p>
          <a:p>
            <a:pPr>
              <a:buNone/>
            </a:pPr>
            <a:r>
              <a:rPr lang="en-US" sz="1400" b="1" dirty="0" smtClean="0">
                <a:solidFill>
                  <a:srgbClr val="0070C0"/>
                </a:solidFill>
              </a:rPr>
              <a:t>	@</a:t>
            </a:r>
            <a:r>
              <a:rPr lang="en-US" sz="1400" b="1" dirty="0" err="1" smtClean="0">
                <a:solidFill>
                  <a:srgbClr val="0070C0"/>
                </a:solidFill>
              </a:rPr>
              <a:t>DataProvider</a:t>
            </a:r>
            <a:endParaRPr lang="en-US" sz="1400" b="1" dirty="0" smtClean="0">
              <a:solidFill>
                <a:srgbClr val="0070C0"/>
              </a:solidFill>
            </a:endParaRPr>
          </a:p>
          <a:p>
            <a:pPr>
              <a:buNone/>
            </a:pPr>
            <a:r>
              <a:rPr lang="en-US" sz="1400" b="1" dirty="0" smtClean="0">
                <a:solidFill>
                  <a:srgbClr val="0070C0"/>
                </a:solidFill>
              </a:rPr>
              <a:t>	public void create() { ... }</a:t>
            </a:r>
          </a:p>
          <a:p>
            <a:pPr>
              <a:buNone/>
            </a:pPr>
            <a:r>
              <a:rPr lang="en-US" sz="1400" b="1" dirty="0" smtClean="0">
                <a:solidFill>
                  <a:srgbClr val="0070C0"/>
                </a:solidFill>
              </a:rPr>
              <a:t>	@</a:t>
            </a:r>
            <a:r>
              <a:rPr lang="en-US" sz="1400" b="1" dirty="0" err="1" smtClean="0">
                <a:solidFill>
                  <a:srgbClr val="0070C0"/>
                </a:solidFill>
              </a:rPr>
              <a:t>DataProvider</a:t>
            </a:r>
            <a:endParaRPr lang="en-US" sz="1400" b="1" dirty="0" smtClean="0">
              <a:solidFill>
                <a:srgbClr val="0070C0"/>
              </a:solidFill>
            </a:endParaRPr>
          </a:p>
          <a:p>
            <a:pPr>
              <a:buNone/>
            </a:pPr>
            <a:r>
              <a:rPr lang="en-US" sz="1400" b="1" dirty="0" smtClean="0">
                <a:solidFill>
                  <a:srgbClr val="0070C0"/>
                </a:solidFill>
              </a:rPr>
              <a:t>	public void create(Method </a:t>
            </a:r>
            <a:r>
              <a:rPr lang="en-US" sz="1400" b="1" dirty="0" err="1" smtClean="0">
                <a:solidFill>
                  <a:srgbClr val="0070C0"/>
                </a:solidFill>
              </a:rPr>
              <a:t>method</a:t>
            </a:r>
            <a:r>
              <a:rPr lang="en-US" sz="1400" b="1" dirty="0" smtClean="0">
                <a:solidFill>
                  <a:srgbClr val="0070C0"/>
                </a:solidFill>
              </a:rPr>
              <a:t>) { ... }</a:t>
            </a:r>
          </a:p>
          <a:p>
            <a:pPr>
              <a:buNone/>
            </a:pPr>
            <a:r>
              <a:rPr lang="en-US" sz="1400" b="1" dirty="0" smtClean="0">
                <a:solidFill>
                  <a:srgbClr val="0070C0"/>
                </a:solidFill>
              </a:rPr>
              <a:t>	@</a:t>
            </a:r>
            <a:r>
              <a:rPr lang="en-US" sz="1400" b="1" dirty="0" err="1" smtClean="0">
                <a:solidFill>
                  <a:srgbClr val="0070C0"/>
                </a:solidFill>
              </a:rPr>
              <a:t>DataProvider</a:t>
            </a:r>
            <a:endParaRPr lang="en-US" sz="1400" b="1" dirty="0" smtClean="0">
              <a:solidFill>
                <a:srgbClr val="0070C0"/>
              </a:solidFill>
            </a:endParaRPr>
          </a:p>
          <a:p>
            <a:pPr>
              <a:buNone/>
            </a:pPr>
            <a:r>
              <a:rPr lang="en-US" sz="1400" b="1" dirty="0" smtClean="0">
                <a:solidFill>
                  <a:srgbClr val="0070C0"/>
                </a:solidFill>
              </a:rPr>
              <a:t>	public void create(</a:t>
            </a:r>
            <a:r>
              <a:rPr lang="en-US" sz="1400" b="1" dirty="0" err="1" smtClean="0">
                <a:solidFill>
                  <a:srgbClr val="0070C0"/>
                </a:solidFill>
              </a:rPr>
              <a:t>ITestContext</a:t>
            </a:r>
            <a:r>
              <a:rPr lang="en-US" sz="1400" b="1" dirty="0" smtClean="0">
                <a:solidFill>
                  <a:srgbClr val="0070C0"/>
                </a:solidFill>
              </a:rPr>
              <a:t> context) { ... }</a:t>
            </a:r>
          </a:p>
          <a:p>
            <a:pPr>
              <a:buNone/>
            </a:pPr>
            <a:r>
              <a:rPr lang="en-US" sz="1400" b="1" dirty="0" smtClean="0">
                <a:solidFill>
                  <a:srgbClr val="0070C0"/>
                </a:solidFill>
              </a:rPr>
              <a:t>	@</a:t>
            </a:r>
            <a:r>
              <a:rPr lang="en-US" sz="1400" b="1" dirty="0" err="1" smtClean="0">
                <a:solidFill>
                  <a:srgbClr val="0070C0"/>
                </a:solidFill>
              </a:rPr>
              <a:t>DataProvider</a:t>
            </a:r>
            <a:endParaRPr lang="en-US" sz="1400" b="1" dirty="0" smtClean="0">
              <a:solidFill>
                <a:srgbClr val="0070C0"/>
              </a:solidFill>
            </a:endParaRPr>
          </a:p>
          <a:p>
            <a:pPr>
              <a:buNone/>
            </a:pPr>
            <a:r>
              <a:rPr lang="en-US" sz="1400" b="1" dirty="0" smtClean="0">
                <a:solidFill>
                  <a:srgbClr val="0070C0"/>
                </a:solidFill>
              </a:rPr>
              <a:t>	public void create(Method </a:t>
            </a:r>
            <a:r>
              <a:rPr lang="en-US" sz="1400" b="1" dirty="0" err="1" smtClean="0">
                <a:solidFill>
                  <a:srgbClr val="0070C0"/>
                </a:solidFill>
              </a:rPr>
              <a:t>method</a:t>
            </a:r>
            <a:r>
              <a:rPr lang="en-US" sz="1400" b="1" dirty="0" smtClean="0">
                <a:solidFill>
                  <a:srgbClr val="0070C0"/>
                </a:solidFill>
              </a:rPr>
              <a:t>, </a:t>
            </a:r>
            <a:r>
              <a:rPr lang="en-US" sz="1400" b="1" dirty="0" err="1" smtClean="0">
                <a:solidFill>
                  <a:srgbClr val="0070C0"/>
                </a:solidFill>
              </a:rPr>
              <a:t>ITestContext</a:t>
            </a:r>
            <a:r>
              <a:rPr lang="en-US" sz="1400" b="1" dirty="0" smtClean="0">
                <a:solidFill>
                  <a:srgbClr val="0070C0"/>
                </a:solidFill>
              </a:rPr>
              <a:t> context) { ... }</a:t>
            </a:r>
          </a:p>
          <a:p>
            <a:r>
              <a:rPr lang="en-US" sz="1600" dirty="0" smtClean="0">
                <a:solidFill>
                  <a:schemeClr val="bg1">
                    <a:lumMod val="50000"/>
                  </a:schemeClr>
                </a:solidFill>
              </a:rPr>
              <a:t>If a Data Provider declares a parameter of type </a:t>
            </a:r>
            <a:r>
              <a:rPr lang="en-US" sz="1600" dirty="0" err="1" smtClean="0">
                <a:solidFill>
                  <a:schemeClr val="bg1">
                    <a:lumMod val="50000"/>
                  </a:schemeClr>
                </a:solidFill>
              </a:rPr>
              <a:t>ITestContext</a:t>
            </a:r>
            <a:r>
              <a:rPr lang="en-US" sz="1600" dirty="0" smtClean="0">
                <a:solidFill>
                  <a:schemeClr val="bg1">
                    <a:lumMod val="50000"/>
                  </a:schemeClr>
                </a:solidFill>
              </a:rPr>
              <a:t> in its </a:t>
            </a:r>
            <a:r>
              <a:rPr lang="en-US" sz="1600" dirty="0" err="1" smtClean="0">
                <a:solidFill>
                  <a:schemeClr val="bg1">
                    <a:lumMod val="50000"/>
                  </a:schemeClr>
                </a:solidFill>
              </a:rPr>
              <a:t>signature,TestNG</a:t>
            </a:r>
            <a:r>
              <a:rPr lang="en-US" sz="1600" dirty="0" smtClean="0">
                <a:solidFill>
                  <a:schemeClr val="bg1">
                    <a:lumMod val="50000"/>
                  </a:schemeClr>
                </a:solidFill>
              </a:rPr>
              <a:t> will set it to the test context that is currently active, which makes it possible to know what runtime parameters the current test run was invoked with.</a:t>
            </a:r>
            <a:endParaRPr lang="en-US" sz="1600" dirty="0">
              <a:solidFill>
                <a:schemeClr val="bg1">
                  <a:lumMod val="50000"/>
                </a:schemeClr>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457200"/>
            <a:ext cx="7086600" cy="838200"/>
          </a:xfrm>
        </p:spPr>
        <p:txBody>
          <a:bodyPr/>
          <a:lstStyle/>
          <a:p>
            <a:r>
              <a:rPr lang="en-US" dirty="0" err="1" smtClean="0"/>
              <a:t>TestNG</a:t>
            </a:r>
            <a:r>
              <a:rPr lang="en-US" dirty="0" smtClean="0"/>
              <a:t> Basics</a:t>
            </a:r>
          </a:p>
        </p:txBody>
      </p:sp>
      <p:sp>
        <p:nvSpPr>
          <p:cNvPr id="9223" name="Rectangle 7"/>
          <p:cNvSpPr>
            <a:spLocks noGrp="1" noChangeArrowheads="1"/>
          </p:cNvSpPr>
          <p:nvPr>
            <p:ph type="body" idx="1"/>
          </p:nvPr>
        </p:nvSpPr>
        <p:spPr>
          <a:xfrm>
            <a:off x="1066800" y="1295400"/>
            <a:ext cx="8077200" cy="5410200"/>
          </a:xfrm>
        </p:spPr>
        <p:txBody>
          <a:bodyPr/>
          <a:lstStyle/>
          <a:p>
            <a:r>
              <a:rPr lang="en-US" sz="1400" dirty="0" smtClean="0">
                <a:solidFill>
                  <a:schemeClr val="bg1">
                    <a:lumMod val="50000"/>
                  </a:schemeClr>
                </a:solidFill>
              </a:rPr>
              <a:t>Using </a:t>
            </a:r>
            <a:r>
              <a:rPr lang="en-US" sz="1400" dirty="0" err="1" smtClean="0">
                <a:solidFill>
                  <a:schemeClr val="bg1">
                    <a:lumMod val="50000"/>
                  </a:schemeClr>
                </a:solidFill>
              </a:rPr>
              <a:t>DataProvider</a:t>
            </a:r>
            <a:r>
              <a:rPr lang="en-US" sz="1400" dirty="0" smtClean="0">
                <a:solidFill>
                  <a:schemeClr val="bg1">
                    <a:lumMod val="50000"/>
                  </a:schemeClr>
                </a:solidFill>
              </a:rPr>
              <a:t> give use an advantage because we can pass any valid java type to the test methods. This approach is very flexible because the values can be computed dynamically and fetched from any kind of storage.</a:t>
            </a:r>
          </a:p>
          <a:p>
            <a:r>
              <a:rPr lang="en-US" sz="1400" dirty="0" smtClean="0">
                <a:solidFill>
                  <a:schemeClr val="bg1">
                    <a:lumMod val="50000"/>
                  </a:schemeClr>
                </a:solidFill>
              </a:rPr>
              <a:t>The reading of the parameters from the testng.xml file is flexible because we don’t need to recompile and the values are passed automatically by </a:t>
            </a:r>
            <a:r>
              <a:rPr lang="en-US" sz="1400" dirty="0" err="1" smtClean="0">
                <a:solidFill>
                  <a:schemeClr val="bg1">
                    <a:lumMod val="50000"/>
                  </a:schemeClr>
                </a:solidFill>
              </a:rPr>
              <a:t>TestNG</a:t>
            </a:r>
            <a:r>
              <a:rPr lang="en-US" sz="1400" dirty="0" smtClean="0">
                <a:solidFill>
                  <a:schemeClr val="bg1">
                    <a:lumMod val="50000"/>
                  </a:schemeClr>
                </a:solidFill>
              </a:rPr>
              <a:t> to the test methods.</a:t>
            </a:r>
          </a:p>
          <a:p>
            <a:r>
              <a:rPr lang="en-US" sz="1400" dirty="0" smtClean="0">
                <a:solidFill>
                  <a:schemeClr val="bg1">
                    <a:lumMod val="50000"/>
                  </a:schemeClr>
                </a:solidFill>
              </a:rPr>
              <a:t>Asynchronous code is usually found in: JMS, Asynchronous facilities offered by </a:t>
            </a:r>
            <a:r>
              <a:rPr lang="en-US" sz="1400" dirty="0" err="1" smtClean="0">
                <a:solidFill>
                  <a:schemeClr val="bg1">
                    <a:lumMod val="50000"/>
                  </a:schemeClr>
                </a:solidFill>
              </a:rPr>
              <a:t>java.util.concurrent</a:t>
            </a:r>
            <a:r>
              <a:rPr lang="en-US" sz="1400" dirty="0" smtClean="0">
                <a:solidFill>
                  <a:schemeClr val="bg1">
                    <a:lumMod val="50000"/>
                  </a:schemeClr>
                </a:solidFill>
              </a:rPr>
              <a:t>, GUI developed with a toolkit such as SWT or Swing and it's </a:t>
            </a:r>
            <a:r>
              <a:rPr lang="en-US" sz="1400" dirty="0" err="1" smtClean="0">
                <a:solidFill>
                  <a:schemeClr val="bg1">
                    <a:lumMod val="50000"/>
                  </a:schemeClr>
                </a:solidFill>
              </a:rPr>
              <a:t>dificult</a:t>
            </a:r>
            <a:r>
              <a:rPr lang="en-US" sz="1400" dirty="0" smtClean="0">
                <a:solidFill>
                  <a:schemeClr val="bg1">
                    <a:lumMod val="50000"/>
                  </a:schemeClr>
                </a:solidFill>
              </a:rPr>
              <a:t> to test. We can't predict when an asynchronous call will be executed and when the call will complete.</a:t>
            </a:r>
          </a:p>
          <a:p>
            <a:pPr>
              <a:buNone/>
            </a:pPr>
            <a:r>
              <a:rPr lang="en-US" sz="1400" b="1" dirty="0">
                <a:solidFill>
                  <a:srgbClr val="0070C0"/>
                </a:solidFill>
              </a:rPr>
              <a:t>	</a:t>
            </a:r>
            <a:r>
              <a:rPr lang="en-US" sz="1400" b="1" dirty="0" smtClean="0">
                <a:solidFill>
                  <a:srgbClr val="0070C0"/>
                </a:solidFill>
              </a:rPr>
              <a:t>@Test(</a:t>
            </a:r>
            <a:r>
              <a:rPr lang="en-US" sz="1400" b="1" dirty="0" err="1" smtClean="0">
                <a:solidFill>
                  <a:srgbClr val="0070C0"/>
                </a:solidFill>
              </a:rPr>
              <a:t>timeOut</a:t>
            </a:r>
            <a:r>
              <a:rPr lang="en-US" sz="1400" b="1" dirty="0" smtClean="0">
                <a:solidFill>
                  <a:srgbClr val="0070C0"/>
                </a:solidFill>
              </a:rPr>
              <a:t> = 10000)</a:t>
            </a:r>
          </a:p>
          <a:p>
            <a:pPr>
              <a:buNone/>
            </a:pPr>
            <a:r>
              <a:rPr lang="en-US" sz="1400" b="1" dirty="0">
                <a:solidFill>
                  <a:srgbClr val="0070C0"/>
                </a:solidFill>
              </a:rPr>
              <a:t>	</a:t>
            </a:r>
            <a:r>
              <a:rPr lang="en-US" sz="1400" b="1" dirty="0" smtClean="0">
                <a:solidFill>
                  <a:srgbClr val="0070C0"/>
                </a:solidFill>
              </a:rPr>
              <a:t>public void </a:t>
            </a:r>
            <a:r>
              <a:rPr lang="en-US" sz="1400" b="1" dirty="0" err="1" smtClean="0">
                <a:solidFill>
                  <a:srgbClr val="0070C0"/>
                </a:solidFill>
              </a:rPr>
              <a:t>waitForAnswer</a:t>
            </a:r>
            <a:r>
              <a:rPr lang="en-US" sz="1400" b="1" dirty="0" smtClean="0">
                <a:solidFill>
                  <a:srgbClr val="0070C0"/>
                </a:solidFill>
              </a:rPr>
              <a:t>() throws Exception {</a:t>
            </a:r>
          </a:p>
          <a:p>
            <a:pPr>
              <a:buNone/>
            </a:pPr>
            <a:r>
              <a:rPr lang="en-US" sz="1400" b="1" dirty="0">
                <a:solidFill>
                  <a:srgbClr val="0070C0"/>
                </a:solidFill>
              </a:rPr>
              <a:t>	</a:t>
            </a:r>
            <a:r>
              <a:rPr lang="en-US" sz="1400" b="1" dirty="0" smtClean="0">
                <a:solidFill>
                  <a:srgbClr val="0070C0"/>
                </a:solidFill>
              </a:rPr>
              <a:t>	while (! success) {</a:t>
            </a:r>
          </a:p>
          <a:p>
            <a:pPr>
              <a:buNone/>
            </a:pPr>
            <a:r>
              <a:rPr lang="en-US" sz="1400" b="1" dirty="0">
                <a:solidFill>
                  <a:srgbClr val="0070C0"/>
                </a:solidFill>
              </a:rPr>
              <a:t>	</a:t>
            </a:r>
            <a:r>
              <a:rPr lang="en-US" sz="1400" b="1" dirty="0" smtClean="0">
                <a:solidFill>
                  <a:srgbClr val="0070C0"/>
                </a:solidFill>
              </a:rPr>
              <a:t>		</a:t>
            </a:r>
            <a:r>
              <a:rPr lang="en-US" sz="1400" b="1" dirty="0" err="1" smtClean="0">
                <a:solidFill>
                  <a:srgbClr val="0070C0"/>
                </a:solidFill>
              </a:rPr>
              <a:t>Thread.sleep</a:t>
            </a:r>
            <a:r>
              <a:rPr lang="en-US" sz="1400" b="1" dirty="0" smtClean="0">
                <a:solidFill>
                  <a:srgbClr val="0070C0"/>
                </a:solidFill>
              </a:rPr>
              <a:t>(1000);</a:t>
            </a:r>
          </a:p>
          <a:p>
            <a:pPr>
              <a:buNone/>
            </a:pPr>
            <a:r>
              <a:rPr lang="en-US" sz="1400" b="1" dirty="0" smtClean="0">
                <a:solidFill>
                  <a:srgbClr val="0070C0"/>
                </a:solidFill>
              </a:rPr>
              <a:t>	</a:t>
            </a:r>
            <a:r>
              <a:rPr lang="en-US" sz="1400" b="1" dirty="0">
                <a:solidFill>
                  <a:srgbClr val="0070C0"/>
                </a:solidFill>
              </a:rPr>
              <a:t>	</a:t>
            </a:r>
            <a:r>
              <a:rPr lang="en-US" sz="1400" b="1" dirty="0" smtClean="0">
                <a:solidFill>
                  <a:srgbClr val="0070C0"/>
                </a:solidFill>
              </a:rPr>
              <a:t>}</a:t>
            </a:r>
          </a:p>
          <a:p>
            <a:pPr>
              <a:buNone/>
            </a:pPr>
            <a:r>
              <a:rPr lang="en-US" sz="1400" b="1" dirty="0">
                <a:solidFill>
                  <a:srgbClr val="0070C0"/>
                </a:solidFill>
              </a:rPr>
              <a:t>	</a:t>
            </a:r>
            <a:r>
              <a:rPr lang="en-US" sz="1400" b="1" dirty="0" smtClean="0">
                <a:solidFill>
                  <a:srgbClr val="0070C0"/>
                </a:solidFill>
              </a:rPr>
              <a:t>}</a:t>
            </a:r>
          </a:p>
          <a:p>
            <a:r>
              <a:rPr lang="en-US" sz="1400" dirty="0" smtClean="0">
                <a:solidFill>
                  <a:schemeClr val="bg1">
                    <a:lumMod val="50000"/>
                  </a:schemeClr>
                </a:solidFill>
              </a:rPr>
              <a:t>We can instructs </a:t>
            </a:r>
            <a:r>
              <a:rPr lang="en-US" sz="1400" dirty="0" err="1" smtClean="0">
                <a:solidFill>
                  <a:schemeClr val="bg1">
                    <a:lumMod val="50000"/>
                  </a:schemeClr>
                </a:solidFill>
              </a:rPr>
              <a:t>TestNG</a:t>
            </a:r>
            <a:r>
              <a:rPr lang="en-US" sz="1400" dirty="0" smtClean="0">
                <a:solidFill>
                  <a:schemeClr val="bg1">
                    <a:lumMod val="50000"/>
                  </a:schemeClr>
                </a:solidFill>
              </a:rPr>
              <a:t> to invoke this method a thousand times, but to consider the overall test passed even if only 98% of the invocations succeed.</a:t>
            </a:r>
          </a:p>
          <a:p>
            <a:pPr>
              <a:buNone/>
            </a:pPr>
            <a:r>
              <a:rPr lang="en-US" sz="1600" b="1" dirty="0" smtClean="0">
                <a:solidFill>
                  <a:srgbClr val="0070C0"/>
                </a:solidFill>
              </a:rPr>
              <a:t>	@Test(</a:t>
            </a:r>
            <a:r>
              <a:rPr lang="en-US" sz="1600" b="1" dirty="0" err="1" smtClean="0">
                <a:solidFill>
                  <a:srgbClr val="0070C0"/>
                </a:solidFill>
              </a:rPr>
              <a:t>timeOut</a:t>
            </a:r>
            <a:r>
              <a:rPr lang="en-US" sz="1600" b="1" dirty="0" smtClean="0">
                <a:solidFill>
                  <a:srgbClr val="0070C0"/>
                </a:solidFill>
              </a:rPr>
              <a:t> = 10000, </a:t>
            </a:r>
            <a:r>
              <a:rPr lang="en-US" sz="1600" b="1" dirty="0" err="1" smtClean="0">
                <a:solidFill>
                  <a:srgbClr val="0070C0"/>
                </a:solidFill>
              </a:rPr>
              <a:t>invocationCount</a:t>
            </a:r>
            <a:r>
              <a:rPr lang="en-US" sz="1600" b="1" dirty="0" smtClean="0">
                <a:solidFill>
                  <a:srgbClr val="0070C0"/>
                </a:solidFill>
              </a:rPr>
              <a:t> = 1000,successPercentage = 98)</a:t>
            </a:r>
          </a:p>
          <a:p>
            <a:pPr>
              <a:buNone/>
            </a:pPr>
            <a:r>
              <a:rPr lang="en-US" sz="1600" b="1" dirty="0" smtClean="0">
                <a:solidFill>
                  <a:srgbClr val="0070C0"/>
                </a:solidFill>
              </a:rPr>
              <a:t>	public void </a:t>
            </a:r>
            <a:r>
              <a:rPr lang="en-US" sz="1600" b="1" dirty="0" err="1" smtClean="0">
                <a:solidFill>
                  <a:srgbClr val="0070C0"/>
                </a:solidFill>
              </a:rPr>
              <a:t>waitForAnswer</a:t>
            </a:r>
            <a:r>
              <a:rPr lang="en-US" sz="1600" b="1" dirty="0" smtClean="0">
                <a:solidFill>
                  <a:srgbClr val="0070C0"/>
                </a:solidFill>
              </a:rPr>
              <a:t>() {</a:t>
            </a:r>
          </a:p>
          <a:p>
            <a:pPr>
              <a:buNone/>
            </a:pPr>
            <a:r>
              <a:rPr lang="en-US" sz="1600" b="1" dirty="0" smtClean="0">
                <a:solidFill>
                  <a:srgbClr val="0070C0"/>
                </a:solidFill>
              </a:rPr>
              <a:t>		while (! success) {</a:t>
            </a:r>
          </a:p>
          <a:p>
            <a:pPr>
              <a:buNone/>
            </a:pPr>
            <a:r>
              <a:rPr lang="en-US" sz="1600" b="1" dirty="0" smtClean="0">
                <a:solidFill>
                  <a:srgbClr val="0070C0"/>
                </a:solidFill>
              </a:rPr>
              <a:t>			</a:t>
            </a:r>
            <a:r>
              <a:rPr lang="en-US" sz="1600" b="1" dirty="0" err="1" smtClean="0">
                <a:solidFill>
                  <a:srgbClr val="0070C0"/>
                </a:solidFill>
              </a:rPr>
              <a:t>Thread.sleep</a:t>
            </a:r>
            <a:r>
              <a:rPr lang="en-US" sz="1600" b="1" dirty="0" smtClean="0">
                <a:solidFill>
                  <a:srgbClr val="0070C0"/>
                </a:solidFill>
              </a:rPr>
              <a:t>(1000);</a:t>
            </a:r>
          </a:p>
          <a:p>
            <a:pPr>
              <a:buNone/>
            </a:pPr>
            <a:r>
              <a:rPr lang="en-US" sz="1600" b="1" dirty="0" smtClean="0">
                <a:solidFill>
                  <a:srgbClr val="0070C0"/>
                </a:solidFill>
              </a:rPr>
              <a:t>		}</a:t>
            </a:r>
          </a:p>
          <a:p>
            <a:pPr>
              <a:buNone/>
            </a:pPr>
            <a:r>
              <a:rPr lang="en-US" sz="1600" b="1" dirty="0" smtClean="0">
                <a:solidFill>
                  <a:srgbClr val="0070C0"/>
                </a:solidFill>
              </a:rPr>
              <a:t>	}</a:t>
            </a:r>
            <a:endParaRPr lang="en-US" sz="1600" b="1" dirty="0">
              <a:solidFill>
                <a:srgbClr val="0070C0"/>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a:xfrm>
            <a:off x="1524000" y="76200"/>
            <a:ext cx="7086600" cy="838200"/>
          </a:xfrm>
        </p:spPr>
        <p:txBody>
          <a:bodyPr/>
          <a:lstStyle/>
          <a:p>
            <a:r>
              <a:rPr lang="en-US" dirty="0" err="1" smtClean="0"/>
              <a:t>TestNG</a:t>
            </a:r>
            <a:r>
              <a:rPr lang="en-US" dirty="0" smtClean="0"/>
              <a:t> Basics</a:t>
            </a:r>
          </a:p>
        </p:txBody>
      </p:sp>
      <p:sp>
        <p:nvSpPr>
          <p:cNvPr id="9223" name="Rectangle 7"/>
          <p:cNvSpPr>
            <a:spLocks noGrp="1" noChangeArrowheads="1"/>
          </p:cNvSpPr>
          <p:nvPr>
            <p:ph type="body" idx="1"/>
          </p:nvPr>
        </p:nvSpPr>
        <p:spPr>
          <a:xfrm>
            <a:off x="1295400" y="914400"/>
            <a:ext cx="7772400" cy="5943600"/>
          </a:xfrm>
        </p:spPr>
        <p:txBody>
          <a:bodyPr/>
          <a:lstStyle/>
          <a:p>
            <a:r>
              <a:rPr lang="en-US" sz="1800" dirty="0" smtClean="0"/>
              <a:t>The </a:t>
            </a:r>
            <a:r>
              <a:rPr lang="en-US" sz="1800" b="1" dirty="0" err="1" smtClean="0"/>
              <a:t>invocationCount</a:t>
            </a:r>
            <a:r>
              <a:rPr lang="en-US" sz="1800" dirty="0" smtClean="0"/>
              <a:t> attribute indicated how many serial requests are made to the testing method. The </a:t>
            </a:r>
            <a:r>
              <a:rPr lang="en-US" sz="1800" b="1" dirty="0" err="1" smtClean="0"/>
              <a:t>timeOut</a:t>
            </a:r>
            <a:r>
              <a:rPr lang="en-US" sz="1800" dirty="0" smtClean="0"/>
              <a:t> attribute is best to be used whenever we are testing something that can potentially take a long time to return, such as network access.</a:t>
            </a:r>
          </a:p>
          <a:p>
            <a:r>
              <a:rPr lang="en-US" sz="1800" dirty="0" smtClean="0"/>
              <a:t>The </a:t>
            </a:r>
            <a:r>
              <a:rPr lang="en-US" sz="1800" b="1" dirty="0" err="1" smtClean="0"/>
              <a:t>threadPoolSize</a:t>
            </a:r>
            <a:r>
              <a:rPr lang="en-US" sz="1800" dirty="0" smtClean="0"/>
              <a:t> attribute asks </a:t>
            </a:r>
            <a:r>
              <a:rPr lang="en-US" sz="1800" dirty="0" err="1" smtClean="0"/>
              <a:t>TestNG</a:t>
            </a:r>
            <a:r>
              <a:rPr lang="en-US" sz="1800" dirty="0" smtClean="0"/>
              <a:t> to allocate a certain number of threads and to use these threads to invoke the test methods.  As soon as one test completes, the thread that was used to run it is returned to the pool, where it can be reused for the next invocation.</a:t>
            </a:r>
          </a:p>
          <a:p>
            <a:pPr>
              <a:buNone/>
            </a:pPr>
            <a:r>
              <a:rPr lang="en-US" sz="1800" b="1" dirty="0" smtClean="0">
                <a:solidFill>
                  <a:srgbClr val="0070C0"/>
                </a:solidFill>
              </a:rPr>
              <a:t>	@Test(</a:t>
            </a:r>
            <a:r>
              <a:rPr lang="en-US" sz="1800" b="1" dirty="0" err="1" smtClean="0">
                <a:solidFill>
                  <a:srgbClr val="0070C0"/>
                </a:solidFill>
              </a:rPr>
              <a:t>invocationCount</a:t>
            </a:r>
            <a:r>
              <a:rPr lang="en-US" sz="1800" b="1" dirty="0" smtClean="0">
                <a:solidFill>
                  <a:srgbClr val="0070C0"/>
                </a:solidFill>
              </a:rPr>
              <a:t> = 10, </a:t>
            </a:r>
            <a:r>
              <a:rPr lang="en-US" sz="1800" b="1" dirty="0" err="1" smtClean="0">
                <a:solidFill>
                  <a:srgbClr val="0070C0"/>
                </a:solidFill>
              </a:rPr>
              <a:t>threadPoolSize</a:t>
            </a:r>
            <a:r>
              <a:rPr lang="en-US" sz="1800" b="1" dirty="0" smtClean="0">
                <a:solidFill>
                  <a:srgbClr val="0070C0"/>
                </a:solidFill>
              </a:rPr>
              <a:t> = 5)</a:t>
            </a:r>
          </a:p>
          <a:p>
            <a:pPr>
              <a:buNone/>
            </a:pPr>
            <a:r>
              <a:rPr lang="en-US" sz="1800" b="1" dirty="0" smtClean="0">
                <a:solidFill>
                  <a:srgbClr val="0070C0"/>
                </a:solidFill>
              </a:rPr>
              <a:t>	public void </a:t>
            </a:r>
            <a:r>
              <a:rPr lang="en-US" sz="1800" b="1" dirty="0" err="1" smtClean="0">
                <a:solidFill>
                  <a:srgbClr val="0070C0"/>
                </a:solidFill>
              </a:rPr>
              <a:t>smallThreadPool</a:t>
            </a:r>
            <a:r>
              <a:rPr lang="en-US" sz="1800" b="1" dirty="0" smtClean="0">
                <a:solidFill>
                  <a:srgbClr val="0070C0"/>
                </a:solidFill>
              </a:rPr>
              <a:t>() {</a:t>
            </a:r>
          </a:p>
          <a:p>
            <a:pPr>
              <a:buNone/>
            </a:pPr>
            <a:r>
              <a:rPr lang="en-US" sz="1800" b="1" dirty="0" smtClean="0">
                <a:solidFill>
                  <a:srgbClr val="0070C0"/>
                </a:solidFill>
              </a:rPr>
              <a:t>		</a:t>
            </a:r>
            <a:r>
              <a:rPr lang="en-US" sz="1800" b="1" dirty="0" err="1" smtClean="0">
                <a:solidFill>
                  <a:srgbClr val="0070C0"/>
                </a:solidFill>
              </a:rPr>
              <a:t>System.out.println</a:t>
            </a:r>
            <a:r>
              <a:rPr lang="en-US" sz="1800" b="1" dirty="0" smtClean="0">
                <a:solidFill>
                  <a:srgbClr val="0070C0"/>
                </a:solidFill>
              </a:rPr>
              <a:t>(</a:t>
            </a:r>
            <a:r>
              <a:rPr lang="en-US" sz="1800" b="1" dirty="0" err="1" smtClean="0">
                <a:solidFill>
                  <a:srgbClr val="0070C0"/>
                </a:solidFill>
              </a:rPr>
              <a:t>Thread.currentThread</a:t>
            </a:r>
            <a:r>
              <a:rPr lang="en-US" sz="1800" b="1" dirty="0" smtClean="0">
                <a:solidFill>
                  <a:srgbClr val="0070C0"/>
                </a:solidFill>
              </a:rPr>
              <a:t>().</a:t>
            </a:r>
            <a:r>
              <a:rPr lang="en-US" sz="1800" b="1" dirty="0" err="1" smtClean="0">
                <a:solidFill>
                  <a:srgbClr val="0070C0"/>
                </a:solidFill>
              </a:rPr>
              <a:t>getId</a:t>
            </a:r>
            <a:r>
              <a:rPr lang="en-US" sz="1800" b="1" dirty="0" smtClean="0">
                <a:solidFill>
                  <a:srgbClr val="0070C0"/>
                </a:solidFill>
              </a:rPr>
              <a:t>());</a:t>
            </a:r>
          </a:p>
          <a:p>
            <a:pPr>
              <a:buNone/>
            </a:pPr>
            <a:r>
              <a:rPr lang="en-US" sz="1800" b="1" dirty="0" smtClean="0">
                <a:solidFill>
                  <a:srgbClr val="0070C0"/>
                </a:solidFill>
              </a:rPr>
              <a:t>	}</a:t>
            </a:r>
          </a:p>
          <a:p>
            <a:r>
              <a:rPr lang="en-US" sz="1800" dirty="0" smtClean="0"/>
              <a:t>The </a:t>
            </a:r>
            <a:r>
              <a:rPr lang="en-US" sz="1800" b="1" dirty="0" smtClean="0"/>
              <a:t>@Parameters</a:t>
            </a:r>
            <a:r>
              <a:rPr lang="en-US" sz="1800" dirty="0" smtClean="0"/>
              <a:t> annotation it’s used when we want to use parameters defined in testng.xml as input parameters into our test methods.</a:t>
            </a:r>
          </a:p>
          <a:p>
            <a:r>
              <a:rPr lang="en-US" sz="1800" dirty="0" smtClean="0"/>
              <a:t>The </a:t>
            </a:r>
            <a:r>
              <a:rPr lang="en-US" sz="1800" b="1" dirty="0" smtClean="0"/>
              <a:t>@Listeners</a:t>
            </a:r>
            <a:r>
              <a:rPr lang="en-US" sz="1800" dirty="0" smtClean="0"/>
              <a:t> defines listeners on a test class and it’s value consists of an array of classes that extend </a:t>
            </a:r>
            <a:r>
              <a:rPr lang="en-US" sz="1800" b="1" dirty="0" err="1" smtClean="0"/>
              <a:t>org.testng.ITestNGListener</a:t>
            </a:r>
            <a:r>
              <a:rPr lang="en-US" sz="1800" dirty="0" smtClean="0"/>
              <a:t>.</a:t>
            </a:r>
            <a:endParaRPr lang="en-US" sz="1800"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62"/>
  <p:tag name="HOTSPOTTYPE" val="DefinedInNavigator"/>
  <p:tag name="DEFINEDINNAVIGATOR" val="True"/>
</p:tagLst>
</file>

<file path=ppt/theme/theme1.xml><?xml version="1.0" encoding="utf-8"?>
<a:theme xmlns:a="http://schemas.openxmlformats.org/drawingml/2006/main" name="Presentation for strategy recommendation">
  <a:themeElements>
    <a:clrScheme name="Office Theme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Office Them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Office Theme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Office Theme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Office Theme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Office Theme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for strategy recommendation</Template>
  <TotalTime>1332</TotalTime>
  <Words>1887</Words>
  <Application>Microsoft Office PowerPoint</Application>
  <PresentationFormat>On-screen Show (4:3)</PresentationFormat>
  <Paragraphs>280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Presentation for strategy recommendation</vt:lpstr>
      <vt:lpstr>TestNG</vt:lpstr>
      <vt:lpstr>Contents</vt:lpstr>
      <vt:lpstr>What is TestNG?</vt:lpstr>
      <vt:lpstr>TestNG Features</vt:lpstr>
      <vt:lpstr>TestNG Basics</vt:lpstr>
      <vt:lpstr>TestNG Basics</vt:lpstr>
      <vt:lpstr>TestNG Basics</vt:lpstr>
      <vt:lpstr>TestNG Basics</vt:lpstr>
      <vt:lpstr>TestNG Basics</vt:lpstr>
      <vt:lpstr>TestNG Basics</vt:lpstr>
      <vt:lpstr>TestNG Samples</vt:lpstr>
      <vt:lpstr>TestNG Samples</vt:lpstr>
      <vt:lpstr>TestNG Samples</vt:lpstr>
      <vt:lpstr>TestNG Samples</vt:lpstr>
      <vt:lpstr>TestNG Listeners</vt:lpstr>
      <vt:lpstr>Enterprise Test</vt:lpstr>
      <vt:lpstr>Enterprise Test</vt:lpstr>
      <vt:lpstr>Enterprise Test</vt:lpstr>
      <vt:lpstr>Enterprise Test</vt:lpstr>
      <vt:lpstr>Enterprise Test</vt:lpstr>
      <vt:lpstr>Enterprise Test</vt:lpstr>
      <vt:lpstr>Enterprise Test</vt:lpstr>
      <vt:lpstr>Enterprise Test</vt:lpstr>
      <vt:lpstr>Enterprise Test</vt:lpstr>
      <vt:lpstr>Enterprise Test</vt:lpstr>
      <vt:lpstr>Conclusion</vt:lpstr>
      <vt:lpstr>Bibliography</vt:lpstr>
    </vt:vector>
  </TitlesOfParts>
  <Manager/>
  <Company>Computaris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a Strategy</dc:title>
  <dc:subject/>
  <dc:creator>Ionut Dima</dc:creator>
  <cp:keywords/>
  <dc:description/>
  <cp:lastModifiedBy>Ionut Dima</cp:lastModifiedBy>
  <cp:revision>137</cp:revision>
  <cp:lastPrinted>1601-01-01T00:00:00Z</cp:lastPrinted>
  <dcterms:created xsi:type="dcterms:W3CDTF">2012-01-16T08:48:21Z</dcterms:created>
  <dcterms:modified xsi:type="dcterms:W3CDTF">2012-01-18T13:27:21Z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TC010184381033</vt:lpwstr>
  </property>
</Properties>
</file>