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22" r:id="rId5"/>
    <p:sldId id="417" r:id="rId6"/>
    <p:sldId id="420" r:id="rId7"/>
    <p:sldId id="421" r:id="rId8"/>
    <p:sldId id="424" r:id="rId9"/>
    <p:sldId id="425" r:id="rId10"/>
    <p:sldId id="427" r:id="rId11"/>
    <p:sldId id="426" r:id="rId12"/>
    <p:sldId id="423" r:id="rId13"/>
    <p:sldId id="428" r:id="rId14"/>
    <p:sldId id="429" r:id="rId15"/>
    <p:sldId id="431" r:id="rId16"/>
    <p:sldId id="432" r:id="rId17"/>
    <p:sldId id="430" r:id="rId18"/>
    <p:sldId id="433" r:id="rId19"/>
    <p:sldId id="434" r:id="rId20"/>
    <p:sldId id="435" r:id="rId21"/>
    <p:sldId id="436" r:id="rId22"/>
    <p:sldId id="437" r:id="rId23"/>
    <p:sldId id="418" r:id="rId24"/>
    <p:sldId id="419" r:id="rId25"/>
    <p:sldId id="389" r:id="rId26"/>
    <p:sldId id="259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Vert.x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User Datagram Protocol(UDP) can be send and received using </a:t>
            </a:r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UDP is a connection-less transport which means there is no persistent connection to a remote peer.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use UDP we need to create a </a:t>
            </a:r>
            <a:r>
              <a:rPr lang="en-US" sz="1400" dirty="0" err="1" smtClean="0">
                <a:solidFill>
                  <a:srgbClr val="3C5790"/>
                </a:solidFill>
              </a:rPr>
              <a:t>DatagramSocket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If we want to receive packets we need to call the listen() method.</a:t>
            </a:r>
          </a:p>
        </p:txBody>
      </p:sp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876800"/>
            <a:ext cx="615232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1981200"/>
            <a:ext cx="5791200" cy="2476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0" y="47244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HTTP Server and Net Server control network events and event handlers.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HTTP Server allows registering a handler to an HTTP event such as GET or POST.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HTTP Server supports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as well as HTTP.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2819400"/>
            <a:ext cx="57054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create HTTP server we need to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createHttpServer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on the </a:t>
            </a:r>
            <a:r>
              <a:rPr lang="en-US" sz="1400" dirty="0" err="1" smtClean="0">
                <a:solidFill>
                  <a:srgbClr val="3C5790"/>
                </a:solidFill>
              </a:rPr>
              <a:t>vertx</a:t>
            </a:r>
            <a:r>
              <a:rPr lang="en-US" sz="1400" dirty="0" smtClean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request arrives, the request handler is called passing in an instance of </a:t>
            </a:r>
            <a:r>
              <a:rPr lang="en-US" sz="1400" b="1" dirty="0" err="1" smtClean="0">
                <a:solidFill>
                  <a:srgbClr val="3C5790"/>
                </a:solidFill>
              </a:rPr>
              <a:t>HttpServerRequest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handler is called when the headers of the request have been fully read.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calling </a:t>
            </a:r>
            <a:r>
              <a:rPr lang="en-US" sz="1400" b="1" dirty="0" smtClean="0">
                <a:solidFill>
                  <a:srgbClr val="3C5790"/>
                </a:solidFill>
              </a:rPr>
              <a:t>response()</a:t>
            </a:r>
            <a:r>
              <a:rPr lang="en-US" sz="1400" dirty="0" smtClean="0">
                <a:solidFill>
                  <a:srgbClr val="3C5790"/>
                </a:solidFill>
              </a:rPr>
              <a:t> method we can retrieve the object that represents the server side HTTP response for the object.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00400"/>
            <a:ext cx="5410200" cy="358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retrieve the path of the request the path() method is 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retrieve the query of the request the query() method is 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Other useful methods: headers, </a:t>
            </a:r>
            <a:r>
              <a:rPr lang="en-US" sz="1400" dirty="0" err="1" smtClean="0">
                <a:solidFill>
                  <a:srgbClr val="3C5790"/>
                </a:solidFill>
              </a:rPr>
              <a:t>params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absoluteURI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remoteAddress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can handle uploads HTML forms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uploadHandler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and set </a:t>
            </a:r>
            <a:r>
              <a:rPr lang="en-US" sz="1400" b="1" dirty="0" err="1" smtClean="0">
                <a:solidFill>
                  <a:srgbClr val="3C5790"/>
                </a:solidFill>
              </a:rPr>
              <a:t>expectMultiPart</a:t>
            </a:r>
            <a:r>
              <a:rPr lang="en-US" sz="1400" b="1" dirty="0" smtClean="0">
                <a:solidFill>
                  <a:srgbClr val="3C5790"/>
                </a:solidFill>
              </a:rPr>
              <a:t>(true)</a:t>
            </a:r>
            <a:r>
              <a:rPr lang="en-US" sz="1400" dirty="0" smtClean="0">
                <a:solidFill>
                  <a:srgbClr val="3C5790"/>
                </a:solidFill>
              </a:rPr>
              <a:t> before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set the status code/message we use </a:t>
            </a:r>
            <a:r>
              <a:rPr lang="en-US" sz="1400" dirty="0" err="1" smtClean="0">
                <a:solidFill>
                  <a:srgbClr val="3C5790"/>
                </a:solidFill>
              </a:rPr>
              <a:t>setStatusCode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setStatusMessage</a:t>
            </a:r>
            <a:r>
              <a:rPr lang="en-US" sz="1400" dirty="0" smtClean="0">
                <a:solidFill>
                  <a:srgbClr val="3C5790"/>
                </a:solidFill>
              </a:rPr>
              <a:t> methods.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Once we finished the HTTP response we need to call the </a:t>
            </a:r>
            <a:r>
              <a:rPr lang="en-US" sz="1400" b="1" dirty="0" smtClean="0">
                <a:solidFill>
                  <a:srgbClr val="3C5790"/>
                </a:solidFill>
              </a:rPr>
              <a:t>end()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</p:txBody>
      </p:sp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has the HTTP compression support and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setCompressionSupported</a:t>
            </a:r>
            <a:r>
              <a:rPr lang="en-US" sz="1400" b="1" dirty="0" smtClean="0">
                <a:solidFill>
                  <a:srgbClr val="3C5790"/>
                </a:solidFill>
              </a:rPr>
              <a:t>(true)</a:t>
            </a:r>
            <a:r>
              <a:rPr lang="en-US" sz="1400" dirty="0" smtClean="0">
                <a:solidFill>
                  <a:srgbClr val="3C5790"/>
                </a:solidFill>
              </a:rPr>
              <a:t> needs to be 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means that can send the body compressed back to the client.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create HTTP client we need to call </a:t>
            </a:r>
            <a:r>
              <a:rPr lang="en-US" sz="1400" b="1" dirty="0" err="1" smtClean="0">
                <a:solidFill>
                  <a:srgbClr val="3C5790"/>
                </a:solidFill>
              </a:rPr>
              <a:t>createHttpClient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 on </a:t>
            </a:r>
            <a:r>
              <a:rPr lang="en-US" sz="1400" dirty="0" err="1" smtClean="0">
                <a:solidFill>
                  <a:srgbClr val="3C5790"/>
                </a:solidFill>
              </a:rPr>
              <a:t>vertx</a:t>
            </a:r>
            <a:r>
              <a:rPr lang="en-US" sz="1400" dirty="0" smtClean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Any HTTP client created in a </a:t>
            </a:r>
            <a:r>
              <a:rPr lang="en-US" sz="1400" dirty="0" err="1" smtClean="0">
                <a:solidFill>
                  <a:srgbClr val="3C5790"/>
                </a:solidFill>
              </a:rPr>
              <a:t>verticle</a:t>
            </a:r>
            <a:r>
              <a:rPr lang="en-US" sz="1400" dirty="0" smtClean="0">
                <a:solidFill>
                  <a:srgbClr val="3C5790"/>
                </a:solidFill>
              </a:rPr>
              <a:t> are automatically closed when the </a:t>
            </a:r>
            <a:r>
              <a:rPr lang="en-US" sz="1400" dirty="0" err="1" smtClean="0">
                <a:solidFill>
                  <a:srgbClr val="3C5790"/>
                </a:solidFill>
              </a:rPr>
              <a:t>verticle</a:t>
            </a:r>
            <a:r>
              <a:rPr lang="en-US" sz="1400" dirty="0" smtClean="0">
                <a:solidFill>
                  <a:srgbClr val="3C5790"/>
                </a:solidFill>
              </a:rPr>
              <a:t> is stopped, but it can be closed explicitly using the </a:t>
            </a:r>
            <a:r>
              <a:rPr lang="en-US" sz="1400" b="1" dirty="0" smtClean="0">
                <a:solidFill>
                  <a:srgbClr val="3C5790"/>
                </a:solidFill>
              </a:rPr>
              <a:t>close()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657600"/>
            <a:ext cx="8915400" cy="1818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HTTP client and server request and responses all implement either </a:t>
            </a:r>
            <a:r>
              <a:rPr lang="en-US" sz="1400" dirty="0" err="1" smtClean="0">
                <a:solidFill>
                  <a:srgbClr val="3C5790"/>
                </a:solidFill>
              </a:rPr>
              <a:t>ReadStream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dirty="0" err="1" smtClean="0">
                <a:solidFill>
                  <a:srgbClr val="3C5790"/>
                </a:solidFill>
              </a:rPr>
              <a:t>WriteStream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Https client/server are very easy to write, similar to Http client/server.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allows to route HTTP requests to different handlers based on pattern matching on the request path.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enables to extract values from the path and use them as parameters in the request.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For this the </a:t>
            </a:r>
            <a:r>
              <a:rPr lang="en-US" sz="1400" b="1" dirty="0" err="1" smtClean="0">
                <a:solidFill>
                  <a:srgbClr val="3C5790"/>
                </a:solidFill>
              </a:rPr>
              <a:t>RouteMatcher</a:t>
            </a:r>
            <a:r>
              <a:rPr lang="en-US" sz="1400" dirty="0" smtClean="0">
                <a:solidFill>
                  <a:srgbClr val="3C5790"/>
                </a:solidFill>
              </a:rPr>
              <a:t> can be used as request handler.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1" y="3438474"/>
            <a:ext cx="4876800" cy="2581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Web Sockets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WebSockets</a:t>
            </a:r>
            <a:r>
              <a:rPr lang="en-US" sz="1400" dirty="0" smtClean="0">
                <a:solidFill>
                  <a:srgbClr val="3C5790"/>
                </a:solidFill>
              </a:rPr>
              <a:t> is a web technology that allows a full duplex socket-like connection between HTTP servers and HTTP clients.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create a web socket server we create the </a:t>
            </a:r>
            <a:r>
              <a:rPr lang="en-US" sz="1400" dirty="0" err="1" smtClean="0">
                <a:solidFill>
                  <a:srgbClr val="3C5790"/>
                </a:solidFill>
              </a:rPr>
              <a:t>HttpServer</a:t>
            </a:r>
            <a:r>
              <a:rPr lang="en-US" sz="1400" dirty="0" smtClean="0">
                <a:solidFill>
                  <a:srgbClr val="3C5790"/>
                </a:solidFill>
              </a:rPr>
              <a:t> and we use 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websocketHandler</a:t>
            </a:r>
            <a:r>
              <a:rPr lang="en-US" sz="1400" dirty="0" smtClean="0">
                <a:solidFill>
                  <a:srgbClr val="3C5790"/>
                </a:solidFill>
              </a:rPr>
              <a:t>() method to handle incoming web socket clients.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use </a:t>
            </a:r>
            <a:r>
              <a:rPr lang="en-US" sz="1400" dirty="0" err="1" smtClean="0">
                <a:solidFill>
                  <a:srgbClr val="3C5790"/>
                </a:solidFill>
              </a:rPr>
              <a:t>WebSockets</a:t>
            </a:r>
            <a:r>
              <a:rPr lang="en-US" sz="1400" dirty="0" smtClean="0">
                <a:solidFill>
                  <a:srgbClr val="3C5790"/>
                </a:solidFill>
              </a:rPr>
              <a:t> form HTTP Client we call </a:t>
            </a:r>
            <a:r>
              <a:rPr lang="en-US" sz="1400" b="1" dirty="0" err="1" smtClean="0">
                <a:solidFill>
                  <a:srgbClr val="3C5790"/>
                </a:solidFill>
              </a:rPr>
              <a:t>connectWebsocket</a:t>
            </a:r>
            <a:r>
              <a:rPr lang="en-US" sz="1400" dirty="0" smtClean="0">
                <a:solidFill>
                  <a:srgbClr val="3C5790"/>
                </a:solidFill>
              </a:rPr>
              <a:t>() method that have all details where to connect.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581" y="4495800"/>
            <a:ext cx="407241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5215" y="4372953"/>
            <a:ext cx="4070185" cy="1646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419600" y="3886200"/>
            <a:ext cx="0" cy="2971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38862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Web Sockets (cont</a:t>
            </a:r>
            <a:r>
              <a:rPr lang="ro-RO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order to use </a:t>
            </a:r>
            <a:r>
              <a:rPr lang="en-US" sz="1400" dirty="0" err="1" smtClean="0">
                <a:solidFill>
                  <a:srgbClr val="3C5790"/>
                </a:solidFill>
              </a:rPr>
              <a:t>WebSockets</a:t>
            </a:r>
            <a:r>
              <a:rPr lang="en-US" sz="1400" dirty="0" smtClean="0">
                <a:solidFill>
                  <a:srgbClr val="3C5790"/>
                </a:solidFill>
              </a:rPr>
              <a:t> from a compliant browser we use standard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API in client side JavaScript.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14600"/>
            <a:ext cx="4400550" cy="2924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Web Sockets (cont</a:t>
            </a:r>
            <a:r>
              <a:rPr lang="ro-RO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SockJS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err="1" smtClean="0">
                <a:solidFill>
                  <a:srgbClr val="3C5790"/>
                </a:solidFill>
              </a:rPr>
              <a:t>aclient</a:t>
            </a:r>
            <a:r>
              <a:rPr lang="en-US" sz="1400" dirty="0" smtClean="0">
                <a:solidFill>
                  <a:srgbClr val="3C5790"/>
                </a:solidFill>
              </a:rPr>
              <a:t> side JavaScript library and protocol which provides simple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provides complete server side </a:t>
            </a:r>
            <a:r>
              <a:rPr lang="en-US" sz="1400" dirty="0" err="1" smtClean="0">
                <a:solidFill>
                  <a:srgbClr val="3C5790"/>
                </a:solidFill>
              </a:rPr>
              <a:t>SockJS</a:t>
            </a:r>
            <a:r>
              <a:rPr lang="en-US" sz="1400" dirty="0" smtClean="0">
                <a:solidFill>
                  <a:srgbClr val="3C5790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create </a:t>
            </a:r>
            <a:r>
              <a:rPr lang="en-US" sz="1400" dirty="0" err="1" smtClean="0">
                <a:solidFill>
                  <a:srgbClr val="3C5790"/>
                </a:solidFill>
              </a:rPr>
              <a:t>SockJS</a:t>
            </a:r>
            <a:r>
              <a:rPr lang="en-US" sz="1400" dirty="0" smtClean="0">
                <a:solidFill>
                  <a:srgbClr val="3C5790"/>
                </a:solidFill>
              </a:rPr>
              <a:t> server we call </a:t>
            </a:r>
            <a:r>
              <a:rPr lang="en-US" sz="1400" b="1" dirty="0" err="1" smtClean="0">
                <a:solidFill>
                  <a:srgbClr val="3C5790"/>
                </a:solidFill>
              </a:rPr>
              <a:t>createSockSJServer</a:t>
            </a:r>
            <a:r>
              <a:rPr lang="en-US" sz="1400" b="1" dirty="0" smtClean="0">
                <a:solidFill>
                  <a:srgbClr val="3C5790"/>
                </a:solidFill>
              </a:rPr>
              <a:t>(</a:t>
            </a:r>
            <a:r>
              <a:rPr lang="en-US" sz="1400" b="1" dirty="0" err="1" smtClean="0">
                <a:solidFill>
                  <a:srgbClr val="3C5790"/>
                </a:solidFill>
              </a:rPr>
              <a:t>httpServer</a:t>
            </a:r>
            <a:r>
              <a:rPr lang="en-US" sz="1400" dirty="0" smtClean="0">
                <a:solidFill>
                  <a:srgbClr val="3C5790"/>
                </a:solidFill>
              </a:rPr>
              <a:t>) in order to create </a:t>
            </a:r>
            <a:r>
              <a:rPr lang="en-US" sz="1400" b="1" dirty="0" err="1" smtClean="0">
                <a:solidFill>
                  <a:srgbClr val="3C5790"/>
                </a:solidFill>
              </a:rPr>
              <a:t>SockJSServer</a:t>
            </a:r>
            <a:r>
              <a:rPr lang="en-US" sz="1400" dirty="0" smtClean="0">
                <a:solidFill>
                  <a:srgbClr val="3C5790"/>
                </a:solidFill>
              </a:rPr>
              <a:t> object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JSON object needs some configuration like: prefix ,</a:t>
            </a:r>
            <a:r>
              <a:rPr lang="en-US" sz="1400" dirty="0" err="1" smtClean="0">
                <a:solidFill>
                  <a:srgbClr val="3C5790"/>
                </a:solidFill>
              </a:rPr>
              <a:t>insert_JSESSIONID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session_timeout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heartbeat_period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max_bytes_streaming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library_url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429000"/>
            <a:ext cx="508635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Vert.x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Web Sockets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File System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DNS Client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Distribution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Web Sockets (cont</a:t>
            </a:r>
            <a:r>
              <a:rPr lang="ro-RO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Sample </a:t>
            </a:r>
            <a:r>
              <a:rPr lang="en-US" sz="1400" dirty="0" err="1" smtClean="0">
                <a:solidFill>
                  <a:srgbClr val="3C5790"/>
                </a:solidFill>
              </a:rPr>
              <a:t>SockJS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JavaScript </a:t>
            </a:r>
            <a:r>
              <a:rPr lang="en-US" sz="1400" dirty="0" smtClean="0">
                <a:solidFill>
                  <a:srgbClr val="3C5790"/>
                </a:solidFill>
              </a:rPr>
              <a:t>client </a:t>
            </a:r>
            <a:r>
              <a:rPr lang="en-US" sz="1400" dirty="0" smtClean="0">
                <a:solidFill>
                  <a:srgbClr val="3C5790"/>
                </a:solidFill>
              </a:rPr>
              <a:t>sample.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667000"/>
            <a:ext cx="44481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File System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can manipulate files on the file </a:t>
            </a:r>
            <a:r>
              <a:rPr lang="en-US" sz="1400" dirty="0" err="1" smtClean="0">
                <a:solidFill>
                  <a:srgbClr val="3C5790"/>
                </a:solidFill>
              </a:rPr>
              <a:t>syst</a:t>
            </a:r>
            <a:r>
              <a:rPr lang="ro-RO" sz="1400" dirty="0" smtClean="0">
                <a:solidFill>
                  <a:srgbClr val="3C5790"/>
                </a:solidFill>
              </a:rPr>
              <a:t>e</a:t>
            </a:r>
            <a:r>
              <a:rPr lang="en-US" sz="1400" dirty="0" smtClean="0">
                <a:solidFill>
                  <a:srgbClr val="3C5790"/>
                </a:solidFill>
              </a:rPr>
              <a:t>m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File system operations are asynchronous and all is done via handlers.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handler is called when the operation is completed.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Usual o</a:t>
            </a:r>
            <a:r>
              <a:rPr lang="en-US" sz="1400" dirty="0" err="1" smtClean="0">
                <a:solidFill>
                  <a:srgbClr val="3C5790"/>
                </a:solidFill>
              </a:rPr>
              <a:t>perations</a:t>
            </a:r>
            <a:r>
              <a:rPr lang="en-US" sz="1400" dirty="0" smtClean="0">
                <a:solidFill>
                  <a:srgbClr val="3C5790"/>
                </a:solidFill>
              </a:rPr>
              <a:t>: copy, move, truncate, </a:t>
            </a:r>
            <a:r>
              <a:rPr lang="en-US" sz="1400" dirty="0" err="1" smtClean="0">
                <a:solidFill>
                  <a:srgbClr val="3C5790"/>
                </a:solidFill>
              </a:rPr>
              <a:t>chmod</a:t>
            </a:r>
            <a:r>
              <a:rPr lang="en-US" sz="1400" dirty="0" smtClean="0">
                <a:solidFill>
                  <a:srgbClr val="3C5790"/>
                </a:solidFill>
              </a:rPr>
              <a:t>, props, </a:t>
            </a:r>
            <a:r>
              <a:rPr lang="en-US" sz="1400" dirty="0" err="1" smtClean="0">
                <a:solidFill>
                  <a:srgbClr val="3C5790"/>
                </a:solidFill>
              </a:rPr>
              <a:t>lprops</a:t>
            </a:r>
            <a:r>
              <a:rPr lang="en-US" sz="1400" dirty="0" smtClean="0">
                <a:solidFill>
                  <a:srgbClr val="3C5790"/>
                </a:solidFill>
              </a:rPr>
              <a:t>, link, </a:t>
            </a:r>
            <a:r>
              <a:rPr lang="en-US" sz="1400" dirty="0" err="1" smtClean="0">
                <a:solidFill>
                  <a:srgbClr val="3C5790"/>
                </a:solidFill>
              </a:rPr>
              <a:t>unLink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symLink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readSymLink</a:t>
            </a:r>
            <a:r>
              <a:rPr lang="en-US" sz="1400" dirty="0" smtClean="0">
                <a:solidFill>
                  <a:srgbClr val="3C5790"/>
                </a:solidFill>
              </a:rPr>
              <a:t>, delete, </a:t>
            </a:r>
            <a:r>
              <a:rPr lang="en-US" sz="1400" dirty="0" err="1" smtClean="0">
                <a:solidFill>
                  <a:srgbClr val="3C5790"/>
                </a:solidFill>
              </a:rPr>
              <a:t>mkdir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readDir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readFile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writeFile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createFile,exists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smtClean="0">
                <a:solidFill>
                  <a:srgbClr val="3C5790"/>
                </a:solidFill>
              </a:rPr>
              <a:t>open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Instace</a:t>
            </a:r>
            <a:r>
              <a:rPr lang="en-US" sz="1400" dirty="0" smtClean="0">
                <a:solidFill>
                  <a:srgbClr val="3C5790"/>
                </a:solidFill>
              </a:rPr>
              <a:t> of </a:t>
            </a:r>
            <a:r>
              <a:rPr lang="en-US" sz="1400" b="1" dirty="0" err="1" smtClean="0">
                <a:solidFill>
                  <a:srgbClr val="3C5790"/>
                </a:solidFill>
              </a:rPr>
              <a:t>AsyncFile</a:t>
            </a:r>
            <a:r>
              <a:rPr lang="en-US" sz="1400" dirty="0" smtClean="0">
                <a:solidFill>
                  <a:srgbClr val="3C5790"/>
                </a:solidFill>
              </a:rPr>
              <a:t> is returned from calls to open and we can use them to read/write to files asynchronously.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038600"/>
            <a:ext cx="6362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DNS Client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has it's own API for DNS resolution which is fully asynchronous.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Useful </a:t>
            </a:r>
            <a:r>
              <a:rPr lang="en-US" sz="1400" dirty="0" smtClean="0">
                <a:solidFill>
                  <a:srgbClr val="3C5790"/>
                </a:solidFill>
              </a:rPr>
              <a:t>methods: lookup, lookup4, lookup6, </a:t>
            </a:r>
            <a:r>
              <a:rPr lang="en-US" sz="1400" dirty="0" err="1" smtClean="0">
                <a:solidFill>
                  <a:srgbClr val="3C5790"/>
                </a:solidFill>
              </a:rPr>
              <a:t>resolveA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resolveAAAA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resolveCNAME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resolveMX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resolveTXT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resolveNS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resolveSRV</a:t>
            </a:r>
            <a:r>
              <a:rPr lang="ro-RO" sz="1400" dirty="0" smtClean="0">
                <a:solidFill>
                  <a:srgbClr val="3C5790"/>
                </a:solidFill>
              </a:rPr>
              <a:t>, reverseLookup.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971800"/>
            <a:ext cx="617220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Because </a:t>
            </a:r>
            <a:r>
              <a:rPr lang="en-US" sz="1400" dirty="0" err="1">
                <a:solidFill>
                  <a:srgbClr val="3C5790"/>
                </a:solidFill>
              </a:rPr>
              <a:t>Vert.x</a:t>
            </a:r>
            <a:r>
              <a:rPr lang="en-US" sz="1400" dirty="0">
                <a:solidFill>
                  <a:srgbClr val="3C5790"/>
                </a:solidFill>
              </a:rPr>
              <a:t> is built in Java, the distribution package is the same regardless of your operating system or hardware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version can be checked using: “</a:t>
            </a:r>
            <a:r>
              <a:rPr lang="en-US" sz="1400" b="1" dirty="0" err="1" smtClean="0">
                <a:solidFill>
                  <a:srgbClr val="3C5790"/>
                </a:solidFill>
              </a:rPr>
              <a:t>vertx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 “ </a:t>
            </a:r>
            <a:r>
              <a:rPr lang="en-US" sz="1400" dirty="0" smtClean="0">
                <a:solidFill>
                  <a:srgbClr val="3C5790"/>
                </a:solidFill>
              </a:rPr>
              <a:t>command from bin folder.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Vert.x</a:t>
            </a:r>
            <a:r>
              <a:rPr lang="en-US" sz="1400" dirty="0">
                <a:solidFill>
                  <a:srgbClr val="3C5790"/>
                </a:solidFill>
              </a:rPr>
              <a:t> can run embedded in java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JARs are available in the </a:t>
            </a:r>
            <a:r>
              <a:rPr lang="en-US" sz="1400" dirty="0" err="1">
                <a:solidFill>
                  <a:srgbClr val="3C5790"/>
                </a:solidFill>
              </a:rPr>
              <a:t>Vert.x</a:t>
            </a:r>
            <a:r>
              <a:rPr lang="en-US" sz="1400" dirty="0">
                <a:solidFill>
                  <a:srgbClr val="3C5790"/>
                </a:solidFill>
              </a:rPr>
              <a:t> installation directory, and also as Maven </a:t>
            </a:r>
            <a:r>
              <a:rPr lang="en-US" sz="1400" dirty="0" smtClean="0">
                <a:solidFill>
                  <a:srgbClr val="3C5790"/>
                </a:solidFill>
              </a:rPr>
              <a:t>dependencies.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8309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Performance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Fewer dependencies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Embedded SockJS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Built in clustering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CONS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No WAR deployments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Async programming challenges</a:t>
            </a:r>
          </a:p>
          <a:p>
            <a:pPr>
              <a:buNone/>
            </a:pP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827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en.wikipedia.org/wiki/Vert.x</a:t>
            </a:r>
          </a:p>
          <a:p>
            <a:r>
              <a:rPr lang="fr-CA" sz="1600" dirty="0" err="1" smtClean="0">
                <a:solidFill>
                  <a:schemeClr val="bg1"/>
                </a:solidFill>
              </a:rPr>
              <a:t>PacktPub</a:t>
            </a:r>
            <a:r>
              <a:rPr lang="fr-CA" sz="1600" dirty="0" smtClean="0">
                <a:solidFill>
                  <a:schemeClr val="bg1"/>
                </a:solidFill>
              </a:rPr>
              <a:t> Real-time Web Application </a:t>
            </a:r>
            <a:r>
              <a:rPr lang="fr-CA" sz="1600" dirty="0" err="1" smtClean="0">
                <a:solidFill>
                  <a:schemeClr val="bg1"/>
                </a:solidFill>
              </a:rPr>
              <a:t>Development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using</a:t>
            </a:r>
            <a:r>
              <a:rPr lang="fr-CA" sz="1600" dirty="0" smtClean="0">
                <a:solidFill>
                  <a:schemeClr val="bg1"/>
                </a:solidFill>
              </a:rPr>
              <a:t> Vert.x.2.0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vertx.io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http://www.cubrid.org/blog/dev-platform/understanding-vertx-architecture-part-2/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Vert.x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Vert.x</a:t>
            </a:r>
            <a:r>
              <a:rPr lang="en-US" sz="1400" dirty="0">
                <a:solidFill>
                  <a:srgbClr val="3C5790"/>
                </a:solidFill>
              </a:rPr>
              <a:t> is a polyglot event-driven application framework that runs on the Java Virtual Machine.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Vert.x</a:t>
            </a:r>
            <a:r>
              <a:rPr lang="en-US" sz="1400" dirty="0">
                <a:solidFill>
                  <a:srgbClr val="3C5790"/>
                </a:solidFill>
              </a:rPr>
              <a:t> exposes the API currently in Java, JavaScript, Groovy, Ruby and Python.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Scala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Clojure</a:t>
            </a:r>
            <a:r>
              <a:rPr lang="en-US" sz="1400" dirty="0">
                <a:solidFill>
                  <a:srgbClr val="3C5790"/>
                </a:solidFill>
              </a:rPr>
              <a:t> support is on the roadmap.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August 2013, the core </a:t>
            </a:r>
            <a:r>
              <a:rPr lang="en-US" sz="1400" dirty="0" err="1">
                <a:solidFill>
                  <a:srgbClr val="3C5790"/>
                </a:solidFill>
              </a:rPr>
              <a:t>Vert.x</a:t>
            </a:r>
            <a:r>
              <a:rPr lang="en-US" sz="1400" dirty="0">
                <a:solidFill>
                  <a:srgbClr val="3C5790"/>
                </a:solidFill>
              </a:rPr>
              <a:t> project completed </a:t>
            </a:r>
            <a:r>
              <a:rPr lang="en-US" sz="1400" dirty="0" smtClean="0">
                <a:solidFill>
                  <a:srgbClr val="3C5790"/>
                </a:solidFill>
              </a:rPr>
              <a:t>was moved </a:t>
            </a:r>
            <a:r>
              <a:rPr lang="en-US" sz="1400" dirty="0">
                <a:solidFill>
                  <a:srgbClr val="3C5790"/>
                </a:solidFill>
              </a:rPr>
              <a:t>to the Eclipse Foundation.</a:t>
            </a:r>
            <a:r>
              <a:rPr lang="en-US" sz="1400" b="1" dirty="0">
                <a:solidFill>
                  <a:srgbClr val="3C5790"/>
                </a:solidFill>
              </a:rPr>
              <a:t>	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8225" y="1905000"/>
            <a:ext cx="658177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Polyglot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application </a:t>
            </a:r>
            <a:r>
              <a:rPr lang="en-US" sz="1200" dirty="0">
                <a:solidFill>
                  <a:srgbClr val="3C5790"/>
                </a:solidFill>
              </a:rPr>
              <a:t>components can be written in Java, JavaScript, Groovy, Ruby or Python.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Simple </a:t>
            </a:r>
            <a:r>
              <a:rPr lang="en-US" sz="1400" b="1" dirty="0">
                <a:solidFill>
                  <a:srgbClr val="3C5790"/>
                </a:solidFill>
              </a:rPr>
              <a:t>concurrency </a:t>
            </a:r>
            <a:r>
              <a:rPr lang="en-US" sz="1400" b="1" dirty="0" smtClean="0">
                <a:solidFill>
                  <a:srgbClr val="3C5790"/>
                </a:solidFill>
              </a:rPr>
              <a:t>model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 </a:t>
            </a:r>
            <a:r>
              <a:rPr lang="en-US" sz="1200" dirty="0">
                <a:solidFill>
                  <a:srgbClr val="3C5790"/>
                </a:solidFill>
              </a:rPr>
              <a:t>code is single threaded, freeing from the hassle of multi-threaded programming.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Simple: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asynchronous </a:t>
            </a:r>
            <a:r>
              <a:rPr lang="en-US" sz="1200" dirty="0">
                <a:solidFill>
                  <a:srgbClr val="3C5790"/>
                </a:solidFill>
              </a:rPr>
              <a:t>programming model for writing truly scalable non-blocking applications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application consists of one more loosely coupled </a:t>
            </a:r>
            <a:r>
              <a:rPr lang="en-US" sz="1200" dirty="0" smtClean="0">
                <a:solidFill>
                  <a:srgbClr val="3C5790"/>
                </a:solidFill>
              </a:rPr>
              <a:t>components, called </a:t>
            </a:r>
            <a:r>
              <a:rPr lang="en-US" sz="1200" dirty="0" err="1">
                <a:solidFill>
                  <a:srgbClr val="3C5790"/>
                </a:solidFill>
              </a:rPr>
              <a:t>Verticles</a:t>
            </a:r>
            <a:r>
              <a:rPr lang="en-US" sz="1200" dirty="0">
                <a:solidFill>
                  <a:srgbClr val="3C5790"/>
                </a:solidFill>
              </a:rPr>
              <a:t>, running concurrently.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Distributed </a:t>
            </a:r>
            <a:r>
              <a:rPr lang="en-US" sz="1400" b="1" dirty="0">
                <a:solidFill>
                  <a:srgbClr val="3C5790"/>
                </a:solidFill>
              </a:rPr>
              <a:t>event </a:t>
            </a:r>
            <a:r>
              <a:rPr lang="en-US" sz="1400" b="1" dirty="0" smtClean="0">
                <a:solidFill>
                  <a:srgbClr val="3C5790"/>
                </a:solidFill>
              </a:rPr>
              <a:t>bus: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spans </a:t>
            </a:r>
            <a:r>
              <a:rPr lang="en-US" sz="1200" dirty="0">
                <a:solidFill>
                  <a:srgbClr val="3C5790"/>
                </a:solidFill>
              </a:rPr>
              <a:t>the client and server side. The event bus even penetrates into in-browser JavaScript allowing to create so-called real-time web applications.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Modularity: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Module </a:t>
            </a:r>
            <a:r>
              <a:rPr lang="en-US" sz="1200" dirty="0">
                <a:solidFill>
                  <a:srgbClr val="3C5790"/>
                </a:solidFill>
              </a:rPr>
              <a:t>system and public module repository, to re-use and share components.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b="1" dirty="0" err="1" smtClean="0">
                <a:solidFill>
                  <a:srgbClr val="3C5790"/>
                </a:solidFill>
              </a:rPr>
              <a:t>Hazelcast</a:t>
            </a:r>
            <a:r>
              <a:rPr lang="en-US" sz="1400" dirty="0" smtClean="0">
                <a:solidFill>
                  <a:srgbClr val="3C5790"/>
                </a:solidFill>
              </a:rPr>
              <a:t>, an In-Memory Data Grid (IMDG).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is started, </a:t>
            </a:r>
            <a:r>
              <a:rPr lang="en-US" sz="1400" dirty="0" err="1" smtClean="0">
                <a:solidFill>
                  <a:srgbClr val="3C5790"/>
                </a:solidFill>
              </a:rPr>
              <a:t>Hazelcast</a:t>
            </a:r>
            <a:r>
              <a:rPr lang="en-US" sz="1400" dirty="0" smtClean="0">
                <a:solidFill>
                  <a:srgbClr val="3C5790"/>
                </a:solidFill>
              </a:rPr>
              <a:t> is started as an embedded element.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Hazelcast</a:t>
            </a:r>
            <a:r>
              <a:rPr lang="en-US" sz="1400" dirty="0" smtClean="0">
                <a:solidFill>
                  <a:srgbClr val="3C5790"/>
                </a:solidFill>
              </a:rPr>
              <a:t> is a type of distributed storage.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storage is embedded and used in a server framework, we can obtain expected effects from a distributed environment.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By using this distributed storage as a queue, the server application implemented by using </a:t>
            </a:r>
            <a:r>
              <a:rPr lang="en-US" sz="1400" dirty="0" err="1" smtClean="0">
                <a:solidFill>
                  <a:srgbClr val="3C5790"/>
                </a:solidFill>
              </a:rPr>
              <a:t>Vert.x</a:t>
            </a:r>
            <a:r>
              <a:rPr lang="en-US" sz="1400" dirty="0" smtClean="0">
                <a:solidFill>
                  <a:srgbClr val="3C5790"/>
                </a:solidFill>
              </a:rPr>
              <a:t> becomes a message processing server application and a distributed queue.</a:t>
            </a:r>
          </a:p>
        </p:txBody>
      </p:sp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a TCP server by calling </a:t>
            </a:r>
            <a:r>
              <a:rPr lang="en-US" sz="1400" dirty="0" err="1" smtClean="0">
                <a:solidFill>
                  <a:srgbClr val="3C5790"/>
                </a:solidFill>
              </a:rPr>
              <a:t>createNetServer</a:t>
            </a:r>
            <a:r>
              <a:rPr lang="en-US" sz="1400" dirty="0" smtClean="0">
                <a:solidFill>
                  <a:srgbClr val="3C5790"/>
                </a:solidFill>
              </a:rPr>
              <a:t>() method on the </a:t>
            </a:r>
            <a:r>
              <a:rPr lang="en-US" sz="1400" dirty="0" err="1" smtClean="0">
                <a:solidFill>
                  <a:srgbClr val="3C5790"/>
                </a:solidFill>
              </a:rPr>
              <a:t>vertx</a:t>
            </a:r>
            <a:r>
              <a:rPr lang="en-US" sz="1400" dirty="0" smtClean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listen() method will start the TCP server on certain port and interface.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close() method will close the TCP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useful methods like: </a:t>
            </a:r>
            <a:r>
              <a:rPr lang="en-US" sz="1400" dirty="0" err="1" smtClean="0">
                <a:solidFill>
                  <a:srgbClr val="3C5790"/>
                </a:solidFill>
              </a:rPr>
              <a:t>setTCPNoDelay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setSendBufferSize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setReceiveBufferSize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setTCPKeepAlive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setReuseAddress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setSoLinger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setTraffiClass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724275"/>
            <a:ext cx="62293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read data from socket we can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dataHandler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on the socket.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write data to a socket we invoke the write() function.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find the remote and local address of the socket using: </a:t>
            </a:r>
            <a:r>
              <a:rPr lang="en-US" sz="1400" dirty="0" err="1" smtClean="0">
                <a:solidFill>
                  <a:srgbClr val="3C5790"/>
                </a:solidFill>
              </a:rPr>
              <a:t>remoteAddress</a:t>
            </a:r>
            <a:r>
              <a:rPr lang="en-US" sz="1400" dirty="0" smtClean="0">
                <a:solidFill>
                  <a:srgbClr val="3C5790"/>
                </a:solidFill>
              </a:rPr>
              <a:t>() and </a:t>
            </a:r>
            <a:r>
              <a:rPr lang="en-US" sz="1400" dirty="0" err="1" smtClean="0">
                <a:solidFill>
                  <a:srgbClr val="3C5790"/>
                </a:solidFill>
              </a:rPr>
              <a:t>localAddress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closeHandler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to determine when the socket is closed.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set exception handlers in case exception occurs asynchronously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exceptionHandler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05200"/>
            <a:ext cx="692878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Net servers can also be configured to work with TLS.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also enable SSL connections we need to call </a:t>
            </a:r>
            <a:r>
              <a:rPr lang="en-US" sz="1400" b="1" dirty="0" err="1" smtClean="0">
                <a:solidFill>
                  <a:srgbClr val="3C5790"/>
                </a:solidFill>
              </a:rPr>
              <a:t>setSSL</a:t>
            </a:r>
            <a:r>
              <a:rPr lang="en-US" sz="1400" b="1" dirty="0" smtClean="0">
                <a:solidFill>
                  <a:srgbClr val="3C5790"/>
                </a:solidFill>
              </a:rPr>
              <a:t>(true)</a:t>
            </a:r>
            <a:r>
              <a:rPr lang="en-US" sz="1400" dirty="0" smtClean="0">
                <a:solidFill>
                  <a:srgbClr val="3C5790"/>
                </a:solidFill>
              </a:rPr>
              <a:t> on the Net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server must be configured with a key store and an optional trust store.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are both Java </a:t>
            </a:r>
            <a:r>
              <a:rPr lang="en-US" sz="1400" dirty="0" err="1" smtClean="0">
                <a:solidFill>
                  <a:srgbClr val="3C5790"/>
                </a:solidFill>
              </a:rPr>
              <a:t>keystores</a:t>
            </a:r>
            <a:r>
              <a:rPr lang="en-US" sz="1400" dirty="0" smtClean="0">
                <a:solidFill>
                  <a:srgbClr val="3C5790"/>
                </a:solidFill>
              </a:rPr>
              <a:t> which can be managed using the </a:t>
            </a:r>
            <a:r>
              <a:rPr lang="en-US" sz="1400" dirty="0" err="1" smtClean="0">
                <a:solidFill>
                  <a:srgbClr val="3C5790"/>
                </a:solidFill>
              </a:rPr>
              <a:t>keytool</a:t>
            </a:r>
            <a:r>
              <a:rPr lang="en-US" sz="1400" dirty="0" smtClean="0">
                <a:solidFill>
                  <a:srgbClr val="3C5790"/>
                </a:solidFill>
              </a:rPr>
              <a:t> utility.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configure key store we use </a:t>
            </a:r>
            <a:r>
              <a:rPr lang="en-US" sz="1400" b="1" dirty="0" err="1" smtClean="0">
                <a:solidFill>
                  <a:srgbClr val="3C5790"/>
                </a:solidFill>
              </a:rPr>
              <a:t>setKeyStorePath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setKeyStorePassword</a:t>
            </a:r>
            <a:r>
              <a:rPr lang="en-US" sz="1400" b="1" dirty="0" smtClean="0">
                <a:solidFill>
                  <a:srgbClr val="3C5790"/>
                </a:solidFill>
              </a:rPr>
              <a:t>()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3850" y="3200400"/>
            <a:ext cx="50341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2852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8167</TotalTime>
  <Words>1306</Words>
  <Application>Microsoft Office PowerPoint</Application>
  <PresentationFormat>On-screen Show (4:3)</PresentationFormat>
  <Paragraphs>130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143</vt:lpstr>
      <vt:lpstr>Vert.x</vt:lpstr>
      <vt:lpstr>Contents</vt:lpstr>
      <vt:lpstr>What is Vert.x?</vt:lpstr>
      <vt:lpstr>Architecture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Web Sockets</vt:lpstr>
      <vt:lpstr>Web Sockets (cont.)</vt:lpstr>
      <vt:lpstr>Web Sockets (cont.)</vt:lpstr>
      <vt:lpstr>Web Sockets (cont.)</vt:lpstr>
      <vt:lpstr>File System </vt:lpstr>
      <vt:lpstr>DNS Client</vt:lpstr>
      <vt:lpstr>Distribution</vt:lpstr>
      <vt:lpstr>Conclussion</vt:lpstr>
      <vt:lpstr>Bibliography</vt:lpstr>
      <vt:lpstr>Slide 26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930</cp:revision>
  <dcterms:created xsi:type="dcterms:W3CDTF">2012-04-12T06:19:17Z</dcterms:created>
  <dcterms:modified xsi:type="dcterms:W3CDTF">2015-02-18T18:07:05Z</dcterms:modified>
</cp:coreProperties>
</file>