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3" r:id="rId5"/>
    <p:sldId id="392" r:id="rId6"/>
    <p:sldId id="384" r:id="rId7"/>
    <p:sldId id="385" r:id="rId8"/>
    <p:sldId id="372" r:id="rId9"/>
    <p:sldId id="373" r:id="rId10"/>
    <p:sldId id="388" r:id="rId11"/>
    <p:sldId id="386" r:id="rId12"/>
    <p:sldId id="387" r:id="rId13"/>
    <p:sldId id="381" r:id="rId14"/>
    <p:sldId id="389" r:id="rId15"/>
    <p:sldId id="382" r:id="rId16"/>
    <p:sldId id="391" r:id="rId17"/>
    <p:sldId id="390" r:id="rId18"/>
    <p:sldId id="300" r:id="rId19"/>
    <p:sldId id="259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WS-BPEL 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ODE </a:t>
            </a:r>
            <a:r>
              <a:rPr lang="fr-CA" dirty="0" err="1" smtClean="0">
                <a:solidFill>
                  <a:schemeClr val="bg1"/>
                </a:solidFill>
              </a:rPr>
              <a:t>Arhitecture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305800" cy="457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ODE BPEL Compiler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responsible for the conversion of the source BPEL artifacts into a compiled representation suitable for execution.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compiled BPEL representation is an object model similar in structure to the underlying BPEL process document.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the compiled representation (.</a:t>
            </a:r>
            <a:r>
              <a:rPr lang="en-US" sz="1000" dirty="0" err="1" smtClean="0">
                <a:solidFill>
                  <a:srgbClr val="3C5790"/>
                </a:solidFill>
              </a:rPr>
              <a:t>cbp</a:t>
            </a:r>
            <a:r>
              <a:rPr lang="en-US" sz="1000" dirty="0" smtClean="0">
                <a:solidFill>
                  <a:srgbClr val="3C5790"/>
                </a:solidFill>
              </a:rPr>
              <a:t> extension) is the main artifact required by the BPEL runtime.</a:t>
            </a:r>
          </a:p>
          <a:p>
            <a:pPr lvl="1">
              <a:buNone/>
            </a:pPr>
            <a:endParaRPr lang="en-US" sz="10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ODE BPEL Engine Runtime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executes the compiled BPEL processes.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the runtime relies on Data Access Objects (DAOs) to provide persistence facilities.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uses </a:t>
            </a:r>
            <a:r>
              <a:rPr lang="en-US" sz="1000" dirty="0" err="1" smtClean="0">
                <a:solidFill>
                  <a:srgbClr val="3C5790"/>
                </a:solidFill>
              </a:rPr>
              <a:t>JaCob</a:t>
            </a:r>
            <a:r>
              <a:rPr lang="en-US" sz="1000" dirty="0" smtClean="0">
                <a:solidFill>
                  <a:srgbClr val="3C5790"/>
                </a:solidFill>
              </a:rPr>
              <a:t>(Java Concurrent Objects) framework.</a:t>
            </a:r>
          </a:p>
          <a:p>
            <a:pPr lvl="1"/>
            <a:r>
              <a:rPr lang="en-US" sz="1000" dirty="0" err="1" smtClean="0">
                <a:solidFill>
                  <a:srgbClr val="3C5790"/>
                </a:solidFill>
              </a:rPr>
              <a:t>JaCOb</a:t>
            </a:r>
            <a:r>
              <a:rPr lang="en-US" sz="1000" dirty="0" smtClean="0">
                <a:solidFill>
                  <a:srgbClr val="3C5790"/>
                </a:solidFill>
              </a:rPr>
              <a:t> provides a persistent virtual machine for executing BPEL constructs.</a:t>
            </a:r>
          </a:p>
          <a:p>
            <a:pPr lvl="1">
              <a:buNone/>
            </a:pPr>
            <a:endParaRPr lang="en-US" sz="10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ODE Data Access Objects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interaction between the BPEL Engine Runtime and an persistent data store.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the data store is a JDBC relational database.</a:t>
            </a:r>
          </a:p>
          <a:p>
            <a:pPr lvl="1">
              <a:buNone/>
            </a:pPr>
            <a:endParaRPr lang="en-US" sz="10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ODE Integration Layers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it relies on an the ODE Integration Layers (ILs).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there are integration layers for AXIS2 and JBI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thread scheduling mechanisms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manages the life-cycle of the runtime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Riftsaw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Riftsaw</a:t>
            </a:r>
            <a:r>
              <a:rPr lang="en-US" sz="1400" dirty="0" smtClean="0">
                <a:solidFill>
                  <a:srgbClr val="3C5790"/>
                </a:solidFill>
              </a:rPr>
              <a:t> is based on Apache ODE(Orchestration Director Engine) 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WS-BPEL 2.0 OASIS standard and the legacy BPEL4WS 1.1 vendor specification.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JBossWS</a:t>
            </a:r>
            <a:r>
              <a:rPr lang="en-US" sz="1200" dirty="0" smtClean="0">
                <a:solidFill>
                  <a:srgbClr val="3C5790"/>
                </a:solidFill>
              </a:rPr>
              <a:t> Native and CXF Web Service stack support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UDDI registration of BPEL endpoints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High level API for integration.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Process persistence &amp; recovery.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Process versioning.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Ant-based deployment.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Integrated with the </a:t>
            </a:r>
            <a:r>
              <a:rPr lang="en-US" sz="1200" dirty="0" err="1" smtClean="0">
                <a:solidFill>
                  <a:srgbClr val="3C5790"/>
                </a:solidFill>
              </a:rPr>
              <a:t>JBoss</a:t>
            </a:r>
            <a:r>
              <a:rPr lang="en-US" sz="1200" dirty="0" smtClean="0">
                <a:solidFill>
                  <a:srgbClr val="3C5790"/>
                </a:solidFill>
              </a:rPr>
              <a:t> ESB.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Eclipse-based BPEL designer and deployment(</a:t>
            </a:r>
            <a:r>
              <a:rPr lang="en-US" sz="1200" dirty="0" err="1" smtClean="0">
                <a:solidFill>
                  <a:srgbClr val="3C5790"/>
                </a:solidFill>
              </a:rPr>
              <a:t>JBoss</a:t>
            </a:r>
            <a:r>
              <a:rPr lang="en-US" sz="1200" dirty="0" smtClean="0">
                <a:solidFill>
                  <a:srgbClr val="3C5790"/>
                </a:solidFill>
              </a:rPr>
              <a:t> Tools)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Short-lived and long-running process executions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JBoss</a:t>
            </a:r>
            <a:r>
              <a:rPr lang="en-US" sz="1200" dirty="0" smtClean="0">
                <a:solidFill>
                  <a:srgbClr val="3C5790"/>
                </a:solidFill>
              </a:rPr>
              <a:t> deployment architecture, enabling hot deployment.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Riftsaw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Arhitecture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2209800"/>
            <a:ext cx="8305800" cy="1143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RiftSaw</a:t>
            </a:r>
            <a:r>
              <a:rPr lang="en-US" sz="1400" dirty="0" smtClean="0">
                <a:solidFill>
                  <a:srgbClr val="3C5790"/>
                </a:solidFill>
              </a:rPr>
              <a:t> project also provides a GWT based administration console.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RiftSaw</a:t>
            </a:r>
            <a:r>
              <a:rPr lang="en-US" sz="1400" dirty="0" smtClean="0">
                <a:solidFill>
                  <a:srgbClr val="3C5790"/>
                </a:solidFill>
              </a:rPr>
              <a:t> replaces the Axis2 based transport with </a:t>
            </a:r>
            <a:r>
              <a:rPr lang="en-US" sz="1400" dirty="0" err="1" smtClean="0">
                <a:solidFill>
                  <a:srgbClr val="3C5790"/>
                </a:solidFill>
              </a:rPr>
              <a:t>JBossWS</a:t>
            </a:r>
            <a:r>
              <a:rPr lang="en-US" sz="1400" dirty="0" smtClean="0">
                <a:solidFill>
                  <a:srgbClr val="3C5790"/>
                </a:solidFill>
              </a:rPr>
              <a:t>(can be configured to use Apache CXF).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RiftSaw</a:t>
            </a:r>
            <a:r>
              <a:rPr lang="en-US" sz="1400" dirty="0" smtClean="0">
                <a:solidFill>
                  <a:srgbClr val="3C5790"/>
                </a:solidFill>
              </a:rPr>
              <a:t> provides tighter integration with </a:t>
            </a:r>
            <a:r>
              <a:rPr lang="en-US" sz="1400" dirty="0" err="1" smtClean="0">
                <a:solidFill>
                  <a:srgbClr val="3C5790"/>
                </a:solidFill>
              </a:rPr>
              <a:t>JBossESB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581400"/>
            <a:ext cx="4827477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Orchestration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Orchestration takes control over the business services and coordinates the execution of different operations on the services involved in the process.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involved services do not know and do not need to know that they are involved in an orchestrated process.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centralized orchestration is called an executable business process.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1" y="3103843"/>
            <a:ext cx="3276599" cy="360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BPEL </a:t>
            </a:r>
            <a:r>
              <a:rPr lang="fr-CA" dirty="0" err="1" smtClean="0">
                <a:solidFill>
                  <a:schemeClr val="bg1"/>
                </a:solidFill>
              </a:rPr>
              <a:t>Activities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Most common BPEL activities: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&lt;process&gt; - root element of each BPEL process definition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&lt;invoke&gt; - invoke operations on WS.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&lt;receive&gt; - waiting for incoming message request.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&lt;reply&gt; - generate synchronous response, most often as a result of a completed process.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&lt;assign&gt; - for assigning variables and partner links.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&lt;sequence&gt; - define activities that will be invoked in an ordered sequence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&lt;flow&gt; - define activities that will be invoked in parallel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&lt;switch&gt; - implement branches.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&lt;while&gt; - define loops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&lt;pick&gt; - select one of a number of alternative paths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&lt;throw&gt; - indicate faults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</a:t>
            </a:r>
            <a:r>
              <a:rPr lang="en-US" sz="1200" dirty="0" err="1" smtClean="0">
                <a:solidFill>
                  <a:srgbClr val="3C5790"/>
                </a:solidFill>
              </a:rPr>
              <a:t>faultHandler</a:t>
            </a:r>
            <a:r>
              <a:rPr lang="en-US" sz="1200" dirty="0" smtClean="0">
                <a:solidFill>
                  <a:srgbClr val="3C5790"/>
                </a:solidFill>
              </a:rPr>
              <a:t>&gt; - define fault handler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&lt;scope&gt; - group activities into logical scopes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&lt;wait&gt; - delay execution of a process for a specific period of time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&lt;terminate&gt; - terminate the entire process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&lt;variable&gt;,&lt;variables&gt; - section for declaring variables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BPEL </a:t>
            </a:r>
            <a:r>
              <a:rPr lang="fr-CA" dirty="0" err="1" smtClean="0">
                <a:solidFill>
                  <a:schemeClr val="bg1"/>
                </a:solidFill>
              </a:rPr>
              <a:t>Process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client will usually invoke an operation on the BPEL process to start it.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BPEL process operation can be synchronous or asynchronous.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WS-BPEL process can be Abstract or Executable.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Results from asynchronous processes are usually sent back to the client using callbacks.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BPEL process is a web service itself and receives invocations from its clients.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BPEL processes have three type of handlers: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Fault handlers are invoked when a fault occurs.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Event Handlers allow a process to react to external events.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Compensation handlers used for rollback.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are 2 types of events: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message events: triggered by incoming messages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alarm events: time related events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BPEL </a:t>
            </a:r>
            <a:r>
              <a:rPr lang="fr-CA" dirty="0" err="1" smtClean="0">
                <a:solidFill>
                  <a:schemeClr val="bg1"/>
                </a:solidFill>
              </a:rPr>
              <a:t>Process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Each BPEL process will have at least the following parts: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Declaration of partner links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Declaration of variables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Process sequence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Partner links define different parties that interact with the BPEL process.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Partner Links are clients that are calling web services.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Variables are used to store messages and to reformat and transform them.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Variables are used to store messages that are exchanged between BPEL process partners.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process definition is the heart of each BPEL process.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Correlation</a:t>
            </a:r>
            <a:r>
              <a:rPr lang="fr-CA" dirty="0" smtClean="0">
                <a:solidFill>
                  <a:schemeClr val="bg1"/>
                </a:solidFill>
              </a:rPr>
              <a:t> Sets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CSs represents the data that is used to maintain the state of the interaction("conversation").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At the process end of the interaction, CSs allow incoming messages to reach the right process instance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use correlation sets in invoke, receive, pick, and reply activities to indicate which correlation sets occur in the messages that are sent and received.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values of each correlation set uniquely identify the process instance.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733800"/>
            <a:ext cx="28003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Portability and Interoperability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Flexible Integration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Third-party composition of existing services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Increased scalability and reuse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Stateful</a:t>
            </a:r>
            <a:r>
              <a:rPr lang="en-US" sz="1400" dirty="0" smtClean="0">
                <a:solidFill>
                  <a:srgbClr val="3C5790"/>
                </a:solidFill>
              </a:rPr>
              <a:t> conversations and lifecycle management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Supports multiple </a:t>
            </a:r>
            <a:r>
              <a:rPr lang="en-US" sz="1400" dirty="0" err="1" smtClean="0">
                <a:solidFill>
                  <a:srgbClr val="3C5790"/>
                </a:solidFill>
              </a:rPr>
              <a:t>stateful</a:t>
            </a:r>
            <a:r>
              <a:rPr lang="en-US" sz="1400" dirty="0" smtClean="0">
                <a:solidFill>
                  <a:srgbClr val="3C5790"/>
                </a:solidFill>
              </a:rPr>
              <a:t> long-running conversations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http://en.wikipedia.org/wiki/Business_Process_Execution_Language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https://community.jboss.org/wiki/RiftSaw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http://www.jboss.org/riftsaw</a:t>
            </a:r>
          </a:p>
          <a:p>
            <a:r>
              <a:rPr lang="fr-CA" sz="1600" dirty="0" smtClean="0">
                <a:solidFill>
                  <a:schemeClr val="bg1"/>
                </a:solidFill>
              </a:rPr>
              <a:t>GettingStartedGuide.pdf (</a:t>
            </a:r>
            <a:r>
              <a:rPr lang="fr-CA" sz="1600" dirty="0" err="1" smtClean="0">
                <a:solidFill>
                  <a:schemeClr val="bg1"/>
                </a:solidFill>
              </a:rPr>
              <a:t>from</a:t>
            </a:r>
            <a:r>
              <a:rPr lang="fr-CA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Riftsaw</a:t>
            </a:r>
            <a:r>
              <a:rPr lang="fr-CA" sz="1600" dirty="0" smtClean="0">
                <a:solidFill>
                  <a:schemeClr val="bg1"/>
                </a:solidFill>
              </a:rPr>
              <a:t> distribution</a:t>
            </a:r>
            <a:r>
              <a:rPr lang="fr-CA" sz="1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fr-CA" sz="1600" dirty="0" smtClean="0">
                <a:solidFill>
                  <a:schemeClr val="bg1"/>
                </a:solidFill>
              </a:rPr>
              <a:t>UserGuide.pdf (</a:t>
            </a:r>
            <a:r>
              <a:rPr lang="fr-CA" sz="1600" dirty="0" err="1" smtClean="0">
                <a:solidFill>
                  <a:schemeClr val="bg1"/>
                </a:solidFill>
              </a:rPr>
              <a:t>from</a:t>
            </a:r>
            <a:r>
              <a:rPr lang="fr-CA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Riftsaw</a:t>
            </a:r>
            <a:r>
              <a:rPr lang="fr-CA" sz="1600" dirty="0" smtClean="0">
                <a:solidFill>
                  <a:schemeClr val="bg1"/>
                </a:solidFill>
              </a:rPr>
              <a:t> distribution</a:t>
            </a:r>
            <a:r>
              <a:rPr lang="fr-CA" sz="1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http://ode.apache.org/developerguide/architectural-overview.html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http://en.wikipedia.org/wiki/Apache_ODE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PacktPub</a:t>
            </a:r>
            <a:r>
              <a:rPr lang="en-US" sz="1600" dirty="0" smtClean="0">
                <a:solidFill>
                  <a:schemeClr val="bg1"/>
                </a:solidFill>
              </a:rPr>
              <a:t> - SOA Approach to Integration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http://docs.oasis-open.org/wsbpel/2.0/wsbpel-v2.0.pdf 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https://blogs.oracle.com/reynolds/entry/bpel_correlation</a:t>
            </a:r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57400" y="12954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WS-BPEL?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Goals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Why</a:t>
            </a:r>
            <a:r>
              <a:rPr lang="fr-CA" sz="1600" dirty="0" smtClean="0">
                <a:solidFill>
                  <a:srgbClr val="3C5790"/>
                </a:solidFill>
              </a:rPr>
              <a:t> WS-BPEL?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WS-BPEL 2.0 </a:t>
            </a:r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Implementations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Apache ODE </a:t>
            </a:r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Apache ODE </a:t>
            </a:r>
            <a:r>
              <a:rPr lang="fr-CA" sz="1600" dirty="0" err="1" smtClean="0">
                <a:solidFill>
                  <a:srgbClr val="3C5790"/>
                </a:solidFill>
              </a:rPr>
              <a:t>Arhitecture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Riftsaw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Riftsaw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Arhitecture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Orchestration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BPEL </a:t>
            </a:r>
            <a:r>
              <a:rPr lang="fr-CA" sz="1600" dirty="0" err="1" smtClean="0">
                <a:solidFill>
                  <a:srgbClr val="3C5790"/>
                </a:solidFill>
              </a:rPr>
              <a:t>Activities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BPEL </a:t>
            </a:r>
            <a:r>
              <a:rPr lang="fr-CA" sz="1600" dirty="0" err="1" smtClean="0">
                <a:solidFill>
                  <a:srgbClr val="3C5790"/>
                </a:solidFill>
              </a:rPr>
              <a:t>Process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Correlation</a:t>
            </a:r>
            <a:r>
              <a:rPr lang="fr-CA" sz="1600" dirty="0" smtClean="0">
                <a:solidFill>
                  <a:srgbClr val="3C5790"/>
                </a:solidFill>
              </a:rPr>
              <a:t> Sets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WS-BPEL?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WS-BPEL is an XML-based language for defining business processes that orchestrate web services.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WS-BPEL is an OASIS standard executable language for specifying actions within business processes with web services.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With WS-BPEL we build a business process by integrating a collection of Web services into a business process flow.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BPEL is an orchestration language that specifies an executable process that involves message exchanges with other systems.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BPEL stands for Business Process Execution Language.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581400"/>
          </a:xfrm>
        </p:spPr>
        <p:txBody>
          <a:bodyPr/>
          <a:lstStyle/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define business processes that interact with external entities through web service operations defined using WSDL 1.1.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define business processes using an XML-based language.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define a set of Web service orchestration concepts that are used for business process.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provide data manipulation functions for the simple manipulation of data needed to define process data and control flow.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support the implicit creation and termination of process instances as the basic lifecycle mechanism.(ex: suspend, resume).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define a long-running transaction model.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use Web Services as the model for process decomposition and assembly.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build on Web services standards.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supports </a:t>
            </a:r>
            <a:r>
              <a:rPr lang="en-US" sz="1400" dirty="0" err="1" smtClean="0">
                <a:solidFill>
                  <a:srgbClr val="3C5790"/>
                </a:solidFill>
              </a:rPr>
              <a:t>XPath</a:t>
            </a:r>
            <a:r>
              <a:rPr lang="en-US" sz="1400" dirty="0" smtClean="0">
                <a:solidFill>
                  <a:srgbClr val="3C5790"/>
                </a:solidFill>
              </a:rPr>
              <a:t> 1.0 by default.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Why</a:t>
            </a:r>
            <a:r>
              <a:rPr lang="fr-CA" dirty="0" smtClean="0">
                <a:solidFill>
                  <a:schemeClr val="bg1"/>
                </a:solidFill>
              </a:rPr>
              <a:t> WS-BPEL?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581400"/>
          </a:xfrm>
        </p:spPr>
        <p:txBody>
          <a:bodyPr/>
          <a:lstStyle/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Integration</a:t>
            </a: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Intra-enterprise integration (Enterprise Application Integration)</a:t>
            </a: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Integrating with partners (Business-to-Business Integration)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Web services</a:t>
            </a: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Applications are viewed as "services"</a:t>
            </a: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Loosely coupled, dynamic interactions</a:t>
            </a: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Heterogeneous platforms</a:t>
            </a: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No single party has complete control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WSDL defined Web services as a stateless interaction model.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BPEL provides the ability to express </a:t>
            </a:r>
            <a:r>
              <a:rPr lang="en-US" sz="1400" dirty="0" err="1" smtClean="0">
                <a:solidFill>
                  <a:srgbClr val="3C5790"/>
                </a:solidFill>
              </a:rPr>
              <a:t>stateful</a:t>
            </a:r>
            <a:r>
              <a:rPr lang="en-US" sz="1400" dirty="0" smtClean="0">
                <a:solidFill>
                  <a:srgbClr val="3C5790"/>
                </a:solidFill>
              </a:rPr>
              <a:t>, long-running interactions.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WS-BPEL 2.0 </a:t>
            </a:r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9718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New activities types: </a:t>
            </a:r>
            <a:r>
              <a:rPr lang="en-US" sz="1500" dirty="0" err="1" smtClean="0">
                <a:solidFill>
                  <a:srgbClr val="3C5790"/>
                </a:solidFill>
              </a:rPr>
              <a:t>repeatUntil</a:t>
            </a:r>
            <a:r>
              <a:rPr lang="en-US" sz="1500" dirty="0" smtClean="0">
                <a:solidFill>
                  <a:srgbClr val="3C5790"/>
                </a:solidFill>
              </a:rPr>
              <a:t>, validate, </a:t>
            </a:r>
            <a:r>
              <a:rPr lang="en-US" sz="1500" dirty="0" err="1" smtClean="0">
                <a:solidFill>
                  <a:srgbClr val="3C5790"/>
                </a:solidFill>
              </a:rPr>
              <a:t>forEach</a:t>
            </a:r>
            <a:r>
              <a:rPr lang="en-US" sz="1500" dirty="0" smtClean="0">
                <a:solidFill>
                  <a:srgbClr val="3C5790"/>
                </a:solidFill>
              </a:rPr>
              <a:t> (parallel and sequential), </a:t>
            </a:r>
            <a:r>
              <a:rPr lang="en-US" sz="1500" dirty="0" err="1" smtClean="0">
                <a:solidFill>
                  <a:srgbClr val="3C5790"/>
                </a:solidFill>
              </a:rPr>
              <a:t>rethrow</a:t>
            </a:r>
            <a:r>
              <a:rPr lang="en-US" sz="1500" dirty="0" smtClean="0">
                <a:solidFill>
                  <a:srgbClr val="3C5790"/>
                </a:solidFill>
              </a:rPr>
              <a:t>, </a:t>
            </a:r>
            <a:r>
              <a:rPr lang="en-US" sz="1500" dirty="0" err="1" smtClean="0">
                <a:solidFill>
                  <a:srgbClr val="3C5790"/>
                </a:solidFill>
              </a:rPr>
              <a:t>extensionActivity</a:t>
            </a:r>
            <a:r>
              <a:rPr lang="en-US" sz="1500" dirty="0" smtClean="0">
                <a:solidFill>
                  <a:srgbClr val="3C5790"/>
                </a:solidFill>
              </a:rPr>
              <a:t>, </a:t>
            </a:r>
            <a:r>
              <a:rPr lang="en-US" sz="1500" dirty="0" err="1" smtClean="0">
                <a:solidFill>
                  <a:srgbClr val="3C5790"/>
                </a:solidFill>
              </a:rPr>
              <a:t>compensateScope</a:t>
            </a:r>
            <a:endParaRPr lang="en-US" sz="1500" dirty="0" smtClean="0">
              <a:solidFill>
                <a:srgbClr val="3C5790"/>
              </a:solidFill>
            </a:endParaRPr>
          </a:p>
          <a:p>
            <a:r>
              <a:rPr lang="en-US" sz="1500" dirty="0" smtClean="0">
                <a:solidFill>
                  <a:srgbClr val="3C5790"/>
                </a:solidFill>
              </a:rPr>
              <a:t>Renamed activities: switch/case renamed to if/else, terminate renamed to exit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Termination Handler added to scope activities to provide explicit behavior for termination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Variable initialization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XSLT for variable transformations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XML schema variables in Web service activities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Locally declared </a:t>
            </a:r>
            <a:r>
              <a:rPr lang="en-US" sz="1500" dirty="0" err="1" smtClean="0">
                <a:solidFill>
                  <a:srgbClr val="3C5790"/>
                </a:solidFill>
              </a:rPr>
              <a:t>messageExchange</a:t>
            </a:r>
            <a:endParaRPr lang="en-US" sz="1500" dirty="0" smtClean="0">
              <a:solidFill>
                <a:srgbClr val="3C5790"/>
              </a:solidFill>
            </a:endParaRPr>
          </a:p>
          <a:p>
            <a:r>
              <a:rPr lang="en-US" sz="1500" dirty="0" smtClean="0">
                <a:solidFill>
                  <a:srgbClr val="3C5790"/>
                </a:solidFill>
              </a:rPr>
              <a:t>Clarification of Abstract Processes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Enable expression language overrides at each 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WS-BPEL is implemented by: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Apache ODE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Jboss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err="1" smtClean="0">
                <a:solidFill>
                  <a:srgbClr val="3C5790"/>
                </a:solidFill>
              </a:rPr>
              <a:t>Riftsaw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OW2 Orchestra – OW2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WSO2 Business Process Server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Open ESB – Oracle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Oracle BPEL Process Manager was included in Oracle SOA Suite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Petals ESB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BizTalk Server – Microsoft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SAP Exchange Infrastructure – SAP AG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WebSphere</a:t>
            </a:r>
            <a:r>
              <a:rPr lang="en-US" sz="1200" dirty="0" smtClean="0">
                <a:solidFill>
                  <a:srgbClr val="3C5790"/>
                </a:solidFill>
              </a:rPr>
              <a:t> Process Server - IBM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ODE </a:t>
            </a:r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Support for both the WS-BPEL 2.0 OASIS standard and the legacy BPEL4WS 1.1 vendor specification.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Supports 2 communication layers: Axis2 and JBI.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Support for the HTTP WSDL binding, allowing invocation of REST-style web services.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Hot-deployment of your processes.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Compiled approach to BPEL that provides detailed analysis and validation at the command line or at deployment.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Management interface for processes, instances and messages.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High level API to the engine that allows you to integrate the core with virtually any communication layer.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ODE </a:t>
            </a:r>
            <a:r>
              <a:rPr lang="fr-CA" dirty="0" err="1" smtClean="0">
                <a:solidFill>
                  <a:schemeClr val="bg1"/>
                </a:solidFill>
              </a:rPr>
              <a:t>Arhitecture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3058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ODE architecture include the ODE BPEL Compiler, ODE BPEL Engine Runtime, ODE Data Access Objects (DAOs), ODE Integration Layers (ILs), and user tooling.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743200"/>
            <a:ext cx="592471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6813</TotalTime>
  <Words>1383</Words>
  <Application>Microsoft Office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143</vt:lpstr>
      <vt:lpstr>WS-BPEL </vt:lpstr>
      <vt:lpstr>Contents</vt:lpstr>
      <vt:lpstr>What is WS-BPEL?</vt:lpstr>
      <vt:lpstr>Goals</vt:lpstr>
      <vt:lpstr>Why WS-BPEL?</vt:lpstr>
      <vt:lpstr>WS-BPEL 2.0 features</vt:lpstr>
      <vt:lpstr>Implementations</vt:lpstr>
      <vt:lpstr>Apache ODE Features</vt:lpstr>
      <vt:lpstr>Apache ODE Arhitecture</vt:lpstr>
      <vt:lpstr>Apache ODE Arhitecture (cont.)</vt:lpstr>
      <vt:lpstr>Riftsaw Features</vt:lpstr>
      <vt:lpstr>Riftsaw Arhitecture</vt:lpstr>
      <vt:lpstr>Orchestration</vt:lpstr>
      <vt:lpstr>BPEL Activities</vt:lpstr>
      <vt:lpstr>BPEL Process</vt:lpstr>
      <vt:lpstr>BPEL Process (cont.)</vt:lpstr>
      <vt:lpstr>Correlation Sets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748</cp:revision>
  <dcterms:created xsi:type="dcterms:W3CDTF">2012-04-12T06:19:17Z</dcterms:created>
  <dcterms:modified xsi:type="dcterms:W3CDTF">2013-04-10T14:57:24Z</dcterms:modified>
</cp:coreProperties>
</file>