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301" r:id="rId6"/>
    <p:sldId id="365" r:id="rId7"/>
    <p:sldId id="366" r:id="rId8"/>
    <p:sldId id="304" r:id="rId9"/>
    <p:sldId id="318" r:id="rId10"/>
    <p:sldId id="351" r:id="rId11"/>
    <p:sldId id="355" r:id="rId12"/>
    <p:sldId id="356" r:id="rId13"/>
    <p:sldId id="354" r:id="rId14"/>
    <p:sldId id="352" r:id="rId15"/>
    <p:sldId id="357" r:id="rId16"/>
    <p:sldId id="326" r:id="rId17"/>
    <p:sldId id="358" r:id="rId18"/>
    <p:sldId id="362" r:id="rId19"/>
    <p:sldId id="361" r:id="rId20"/>
    <p:sldId id="360" r:id="rId21"/>
    <p:sldId id="363" r:id="rId22"/>
    <p:sldId id="364" r:id="rId23"/>
    <p:sldId id="367" r:id="rId24"/>
    <p:sldId id="359" r:id="rId25"/>
    <p:sldId id="300" r:id="rId26"/>
    <p:sldId id="259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4" autoAdjust="0"/>
    <p:restoredTop sz="94660"/>
  </p:normalViewPr>
  <p:slideViewPr>
    <p:cSldViewPr>
      <p:cViewPr varScale="1">
        <p:scale>
          <a:sx n="103" d="100"/>
          <a:sy n="103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25/07/2012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Rest</a:t>
            </a:r>
            <a:r>
              <a:rPr lang="fr-CA" sz="4000" dirty="0" smtClean="0">
                <a:solidFill>
                  <a:schemeClr val="bg1"/>
                </a:solidFill>
              </a:rPr>
              <a:t> – Web Service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12354"/>
            <a:ext cx="2590800" cy="109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057400"/>
            <a:ext cx="4648200" cy="214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648200"/>
            <a:ext cx="8230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>
          <a:xfrm>
            <a:off x="0" y="4343400"/>
            <a:ext cx="91440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76176"/>
            <a:ext cx="5214937" cy="219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495800"/>
            <a:ext cx="4724400" cy="208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5562600" y="2362200"/>
            <a:ext cx="3429000" cy="4267200"/>
          </a:xfrm>
        </p:spPr>
        <p:txBody>
          <a:bodyPr/>
          <a:lstStyle/>
          <a:p>
            <a:r>
              <a:rPr lang="fr-CA" sz="1400" dirty="0" err="1" smtClean="0">
                <a:solidFill>
                  <a:srgbClr val="3C5790"/>
                </a:solidFill>
              </a:rPr>
              <a:t>We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map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PersonResource</a:t>
            </a:r>
            <a:r>
              <a:rPr lang="fr-CA" sz="1400" dirty="0" smtClean="0">
                <a:solidFill>
                  <a:srgbClr val="3C5790"/>
                </a:solidFill>
              </a:rPr>
              <a:t> class to /</a:t>
            </a:r>
            <a:r>
              <a:rPr lang="fr-CA" sz="1400" dirty="0" err="1" smtClean="0">
                <a:solidFill>
                  <a:srgbClr val="3C5790"/>
                </a:solidFill>
              </a:rPr>
              <a:t>persons</a:t>
            </a:r>
            <a:r>
              <a:rPr lang="fr-CA" sz="1400" dirty="0" smtClean="0">
                <a:solidFill>
                  <a:srgbClr val="3C5790"/>
                </a:solidFill>
              </a:rPr>
              <a:t> URL. </a:t>
            </a:r>
          </a:p>
          <a:p>
            <a:r>
              <a:rPr lang="fr-CA" sz="1400" dirty="0" err="1" smtClean="0">
                <a:solidFill>
                  <a:srgbClr val="3C5790"/>
                </a:solidFill>
              </a:rPr>
              <a:t>When</a:t>
            </a:r>
            <a:r>
              <a:rPr lang="fr-CA" sz="1400" dirty="0" smtClean="0">
                <a:solidFill>
                  <a:srgbClr val="3C5790"/>
                </a:solidFill>
              </a:rPr>
              <a:t> the URL /</a:t>
            </a:r>
            <a:r>
              <a:rPr lang="fr-CA" sz="1400" dirty="0" err="1" smtClean="0">
                <a:solidFill>
                  <a:srgbClr val="3C5790"/>
                </a:solidFill>
              </a:rPr>
              <a:t>persons</a:t>
            </a:r>
            <a:r>
              <a:rPr lang="fr-CA" sz="1400" dirty="0" smtClean="0">
                <a:solidFill>
                  <a:srgbClr val="3C5790"/>
                </a:solidFill>
              </a:rPr>
              <a:t>/all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be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called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using</a:t>
            </a:r>
            <a:r>
              <a:rPr lang="fr-CA" sz="1400" dirty="0" smtClean="0">
                <a:solidFill>
                  <a:srgbClr val="3C5790"/>
                </a:solidFill>
              </a:rPr>
              <a:t> a GET HTTP </a:t>
            </a:r>
            <a:r>
              <a:rPr lang="fr-CA" sz="1400" dirty="0" err="1" smtClean="0">
                <a:solidFill>
                  <a:srgbClr val="3C5790"/>
                </a:solidFill>
              </a:rPr>
              <a:t>method</a:t>
            </a:r>
            <a:r>
              <a:rPr lang="fr-CA" sz="1400" dirty="0" smtClean="0">
                <a:solidFill>
                  <a:srgbClr val="3C5790"/>
                </a:solidFill>
              </a:rPr>
              <a:t> the </a:t>
            </a:r>
            <a:r>
              <a:rPr lang="fr-CA" sz="1400" dirty="0" err="1" smtClean="0">
                <a:solidFill>
                  <a:srgbClr val="3C5790"/>
                </a:solidFill>
              </a:rPr>
              <a:t>method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getPersonById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be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executed</a:t>
            </a:r>
            <a:r>
              <a:rPr lang="fr-CA" sz="1400" dirty="0" smtClean="0">
                <a:solidFill>
                  <a:srgbClr val="3C5790"/>
                </a:solidFill>
              </a:rPr>
              <a:t> and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return a String.</a:t>
            </a:r>
          </a:p>
          <a:p>
            <a:r>
              <a:rPr lang="fr-CA" sz="1400" dirty="0" err="1" smtClean="0">
                <a:solidFill>
                  <a:srgbClr val="3C5790"/>
                </a:solidFill>
              </a:rPr>
              <a:t>Also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when</a:t>
            </a:r>
            <a:r>
              <a:rPr lang="fr-CA" sz="1400" dirty="0" smtClean="0">
                <a:solidFill>
                  <a:srgbClr val="3C5790"/>
                </a:solidFill>
              </a:rPr>
              <a:t> the URL /</a:t>
            </a:r>
            <a:r>
              <a:rPr lang="fr-CA" sz="1400" dirty="0" err="1" smtClean="0">
                <a:solidFill>
                  <a:srgbClr val="3C5790"/>
                </a:solidFill>
              </a:rPr>
              <a:t>persons</a:t>
            </a:r>
            <a:r>
              <a:rPr lang="fr-CA" sz="1400" dirty="0" smtClean="0">
                <a:solidFill>
                  <a:srgbClr val="3C5790"/>
                </a:solidFill>
              </a:rPr>
              <a:t>/{</a:t>
            </a:r>
            <a:r>
              <a:rPr lang="fr-CA" sz="1400" dirty="0" err="1" smtClean="0">
                <a:solidFill>
                  <a:srgbClr val="3C5790"/>
                </a:solidFill>
              </a:rPr>
              <a:t>some</a:t>
            </a:r>
            <a:r>
              <a:rPr lang="fr-CA" sz="1400" dirty="0" smtClean="0">
                <a:solidFill>
                  <a:srgbClr val="3C5790"/>
                </a:solidFill>
              </a:rPr>
              <a:t>-id}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be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called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using</a:t>
            </a:r>
            <a:r>
              <a:rPr lang="fr-CA" sz="1400" dirty="0" smtClean="0">
                <a:solidFill>
                  <a:srgbClr val="3C5790"/>
                </a:solidFill>
              </a:rPr>
              <a:t> the GET </a:t>
            </a:r>
            <a:r>
              <a:rPr lang="fr-CA" sz="1400" dirty="0" err="1" smtClean="0">
                <a:solidFill>
                  <a:srgbClr val="3C5790"/>
                </a:solidFill>
              </a:rPr>
              <a:t>method</a:t>
            </a:r>
            <a:r>
              <a:rPr lang="fr-CA" sz="1400" dirty="0" smtClean="0">
                <a:solidFill>
                  <a:srgbClr val="3C5790"/>
                </a:solidFill>
              </a:rPr>
              <a:t> the </a:t>
            </a:r>
            <a:r>
              <a:rPr lang="fr-CA" sz="1400" dirty="0" err="1" smtClean="0">
                <a:solidFill>
                  <a:srgbClr val="3C5790"/>
                </a:solidFill>
              </a:rPr>
              <a:t>method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getPersonById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be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called</a:t>
            </a:r>
            <a:r>
              <a:rPr lang="fr-CA" sz="1400" dirty="0" smtClean="0">
                <a:solidFill>
                  <a:srgbClr val="3C5790"/>
                </a:solidFill>
              </a:rPr>
              <a:t> and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produce</a:t>
            </a:r>
            <a:r>
              <a:rPr lang="fr-CA" sz="1400" dirty="0" smtClean="0">
                <a:solidFill>
                  <a:srgbClr val="3C5790"/>
                </a:solidFill>
              </a:rPr>
              <a:t> a String output </a:t>
            </a:r>
            <a:r>
              <a:rPr lang="fr-CA" sz="1400" dirty="0" err="1" smtClean="0">
                <a:solidFill>
                  <a:srgbClr val="3C5790"/>
                </a:solidFill>
              </a:rPr>
              <a:t>that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is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wrapper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inside</a:t>
            </a:r>
            <a:r>
              <a:rPr lang="fr-CA" sz="1400" dirty="0" smtClean="0">
                <a:solidFill>
                  <a:srgbClr val="3C5790"/>
                </a:solidFill>
              </a:rPr>
              <a:t> the HTTP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870" y="1905000"/>
            <a:ext cx="4839730" cy="16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657600"/>
            <a:ext cx="4724400" cy="149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181600"/>
            <a:ext cx="4800600" cy="15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5562600" y="2362200"/>
            <a:ext cx="3429000" cy="4267200"/>
          </a:xfrm>
        </p:spPr>
        <p:txBody>
          <a:bodyPr/>
          <a:lstStyle/>
          <a:p>
            <a:r>
              <a:rPr lang="fr-CA" sz="1400" dirty="0" err="1" smtClean="0">
                <a:solidFill>
                  <a:srgbClr val="3C5790"/>
                </a:solidFill>
              </a:rPr>
              <a:t>When</a:t>
            </a:r>
            <a:r>
              <a:rPr lang="fr-CA" sz="1400" dirty="0" smtClean="0">
                <a:solidFill>
                  <a:srgbClr val="3C5790"/>
                </a:solidFill>
              </a:rPr>
              <a:t> POST, PUT and DELETE </a:t>
            </a:r>
            <a:r>
              <a:rPr lang="fr-CA" sz="1400" dirty="0" err="1" smtClean="0">
                <a:solidFill>
                  <a:srgbClr val="3C5790"/>
                </a:solidFill>
              </a:rPr>
              <a:t>requests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be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called</a:t>
            </a:r>
            <a:r>
              <a:rPr lang="fr-CA" sz="1400" dirty="0" smtClean="0">
                <a:solidFill>
                  <a:srgbClr val="3C5790"/>
                </a:solidFill>
              </a:rPr>
              <a:t> to the </a:t>
            </a:r>
            <a:r>
              <a:rPr lang="fr-CA" sz="1400" dirty="0" err="1" smtClean="0">
                <a:solidFill>
                  <a:srgbClr val="3C5790"/>
                </a:solidFill>
              </a:rPr>
              <a:t>specific</a:t>
            </a:r>
            <a:r>
              <a:rPr lang="fr-CA" sz="1400" dirty="0" smtClean="0">
                <a:solidFill>
                  <a:srgbClr val="3C5790"/>
                </a:solidFill>
              </a:rPr>
              <a:t> URL </a:t>
            </a:r>
            <a:r>
              <a:rPr lang="fr-CA" sz="1400" dirty="0" err="1" smtClean="0">
                <a:solidFill>
                  <a:srgbClr val="3C5790"/>
                </a:solidFill>
              </a:rPr>
              <a:t>paths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defined</a:t>
            </a:r>
            <a:r>
              <a:rPr lang="fr-CA" sz="1400" dirty="0" smtClean="0">
                <a:solidFill>
                  <a:srgbClr val="3C5790"/>
                </a:solidFill>
              </a:rPr>
              <a:t> in the </a:t>
            </a:r>
            <a:r>
              <a:rPr lang="fr-CA" sz="1400" dirty="0" err="1" smtClean="0">
                <a:solidFill>
                  <a:srgbClr val="3C5790"/>
                </a:solidFill>
              </a:rPr>
              <a:t>Rest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implementation</a:t>
            </a:r>
            <a:r>
              <a:rPr lang="fr-CA" sz="1400" dirty="0" smtClean="0">
                <a:solidFill>
                  <a:srgbClr val="3C5790"/>
                </a:solidFill>
              </a:rPr>
              <a:t> the code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be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executed</a:t>
            </a:r>
            <a:r>
              <a:rPr lang="fr-CA" sz="1400" dirty="0" smtClean="0">
                <a:solidFill>
                  <a:srgbClr val="3C5790"/>
                </a:solidFill>
              </a:rPr>
              <a:t> and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generate</a:t>
            </a:r>
            <a:r>
              <a:rPr lang="fr-CA" sz="1400" dirty="0" smtClean="0">
                <a:solidFill>
                  <a:srgbClr val="3C5790"/>
                </a:solidFill>
              </a:rPr>
              <a:t> an output.</a:t>
            </a:r>
          </a:p>
          <a:p>
            <a:r>
              <a:rPr lang="fr-CA" sz="1400" dirty="0" smtClean="0">
                <a:solidFill>
                  <a:srgbClr val="3C5790"/>
                </a:solidFill>
              </a:rPr>
              <a:t>The </a:t>
            </a:r>
            <a:r>
              <a:rPr lang="fr-CA" sz="1400" dirty="0" err="1" smtClean="0">
                <a:solidFill>
                  <a:srgbClr val="3C5790"/>
                </a:solidFill>
              </a:rPr>
              <a:t>Response</a:t>
            </a:r>
            <a:r>
              <a:rPr lang="fr-CA" sz="1400" dirty="0" smtClean="0">
                <a:solidFill>
                  <a:srgbClr val="3C5790"/>
                </a:solidFill>
              </a:rPr>
              <a:t> class </a:t>
            </a:r>
            <a:r>
              <a:rPr lang="fr-CA" sz="1400" dirty="0" err="1" smtClean="0">
                <a:solidFill>
                  <a:srgbClr val="3C5790"/>
                </a:solidFill>
              </a:rPr>
              <a:t>can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be</a:t>
            </a:r>
            <a:r>
              <a:rPr lang="fr-CA" sz="1400" dirty="0" smtClean="0">
                <a:solidFill>
                  <a:srgbClr val="3C5790"/>
                </a:solidFill>
              </a:rPr>
              <a:t> use to </a:t>
            </a:r>
            <a:r>
              <a:rPr lang="fr-CA" sz="1400" dirty="0" err="1" smtClean="0">
                <a:solidFill>
                  <a:srgbClr val="3C5790"/>
                </a:solidFill>
              </a:rPr>
              <a:t>easy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generate</a:t>
            </a:r>
            <a:r>
              <a:rPr lang="fr-CA" sz="1400" dirty="0" smtClean="0">
                <a:solidFill>
                  <a:srgbClr val="3C5790"/>
                </a:solidFill>
              </a:rPr>
              <a:t> an HTTP </a:t>
            </a:r>
            <a:r>
              <a:rPr lang="fr-CA" sz="1400" dirty="0" err="1" smtClean="0">
                <a:solidFill>
                  <a:srgbClr val="3C5790"/>
                </a:solidFill>
              </a:rPr>
              <a:t>Response</a:t>
            </a:r>
            <a:r>
              <a:rPr lang="fr-CA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530312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733800"/>
            <a:ext cx="4114800" cy="198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contenu 4"/>
          <p:cNvSpPr>
            <a:spLocks noGrp="1"/>
          </p:cNvSpPr>
          <p:nvPr>
            <p:ph idx="1"/>
          </p:nvPr>
        </p:nvSpPr>
        <p:spPr>
          <a:xfrm>
            <a:off x="5562600" y="2362200"/>
            <a:ext cx="3429000" cy="4267200"/>
          </a:xfrm>
        </p:spPr>
        <p:txBody>
          <a:bodyPr/>
          <a:lstStyle/>
          <a:p>
            <a:r>
              <a:rPr lang="fr-CA" sz="1400" dirty="0" err="1" smtClean="0">
                <a:solidFill>
                  <a:srgbClr val="3C5790"/>
                </a:solidFill>
              </a:rPr>
              <a:t>We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can</a:t>
            </a:r>
            <a:r>
              <a:rPr lang="fr-CA" sz="1400" dirty="0" smtClean="0">
                <a:solidFill>
                  <a:srgbClr val="3C5790"/>
                </a:solidFill>
              </a:rPr>
              <a:t> use custom </a:t>
            </a:r>
            <a:r>
              <a:rPr lang="fr-CA" sz="1400" dirty="0" err="1" smtClean="0">
                <a:solidFill>
                  <a:srgbClr val="3C5790"/>
                </a:solidFill>
              </a:rPr>
              <a:t>StreamingOutput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implementation</a:t>
            </a:r>
            <a:r>
              <a:rPr lang="fr-CA" sz="1400" dirty="0" smtClean="0">
                <a:solidFill>
                  <a:srgbClr val="3C5790"/>
                </a:solidFill>
              </a:rPr>
              <a:t> to </a:t>
            </a:r>
            <a:r>
              <a:rPr lang="fr-CA" sz="1400" dirty="0" err="1" smtClean="0">
                <a:solidFill>
                  <a:srgbClr val="3C5790"/>
                </a:solidFill>
              </a:rPr>
              <a:t>generate</a:t>
            </a:r>
            <a:r>
              <a:rPr lang="fr-CA" sz="1400" dirty="0" smtClean="0">
                <a:solidFill>
                  <a:srgbClr val="3C5790"/>
                </a:solidFill>
              </a:rPr>
              <a:t> output </a:t>
            </a:r>
            <a:r>
              <a:rPr lang="fr-CA" sz="1400" dirty="0" err="1" smtClean="0">
                <a:solidFill>
                  <a:srgbClr val="3C5790"/>
                </a:solidFill>
              </a:rPr>
              <a:t>that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will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be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send</a:t>
            </a:r>
            <a:r>
              <a:rPr lang="fr-CA" sz="1400" dirty="0" smtClean="0">
                <a:solidFill>
                  <a:srgbClr val="3C5790"/>
                </a:solidFill>
              </a:rPr>
              <a:t> to the REST client.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Advanced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6868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JAX-RS converts data into any Java type, provided that it matches one of the following criteria: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It's a primitive type: </a:t>
            </a:r>
            <a:r>
              <a:rPr lang="en-US" sz="1200" dirty="0" err="1" smtClean="0">
                <a:solidFill>
                  <a:srgbClr val="3C5790"/>
                </a:solidFill>
              </a:rPr>
              <a:t>int</a:t>
            </a:r>
            <a:r>
              <a:rPr lang="en-US" sz="1200" dirty="0" smtClean="0">
                <a:solidFill>
                  <a:srgbClr val="3C5790"/>
                </a:solidFill>
              </a:rPr>
              <a:t>, short, float, double, byte, char, and </a:t>
            </a:r>
            <a:r>
              <a:rPr lang="en-US" sz="1200" dirty="0" err="1" smtClean="0">
                <a:solidFill>
                  <a:srgbClr val="3C5790"/>
                </a:solidFill>
              </a:rPr>
              <a:t>boolean</a:t>
            </a:r>
            <a:r>
              <a:rPr lang="en-US" sz="1200" dirty="0" smtClean="0">
                <a:solidFill>
                  <a:srgbClr val="3C5790"/>
                </a:solidFill>
              </a:rPr>
              <a:t> types.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is a Java class that has a constructor with a single String parameter.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Types that have a static method named </a:t>
            </a:r>
            <a:r>
              <a:rPr lang="en-US" sz="1200" dirty="0" err="1" smtClean="0">
                <a:solidFill>
                  <a:srgbClr val="3C5790"/>
                </a:solidFill>
              </a:rPr>
              <a:t>valueOf</a:t>
            </a:r>
            <a:r>
              <a:rPr lang="en-US" sz="1200" dirty="0" smtClean="0">
                <a:solidFill>
                  <a:srgbClr val="3C5790"/>
                </a:solidFill>
              </a:rPr>
              <a:t> with a single String argument.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List&lt;T&gt;, Set&lt;T&gt;, or </a:t>
            </a:r>
            <a:r>
              <a:rPr lang="en-US" sz="1200" dirty="0" err="1" smtClean="0">
                <a:solidFill>
                  <a:srgbClr val="3C5790"/>
                </a:solidFill>
              </a:rPr>
              <a:t>SortedSet</a:t>
            </a:r>
            <a:r>
              <a:rPr lang="en-US" sz="1200" dirty="0" smtClean="0">
                <a:solidFill>
                  <a:srgbClr val="3C5790"/>
                </a:solidFill>
              </a:rPr>
              <a:t>&lt;T&gt;, where T satisfies the above conditions.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ResponseBuilder</a:t>
            </a:r>
            <a:r>
              <a:rPr lang="en-US" sz="1400" dirty="0" smtClean="0">
                <a:solidFill>
                  <a:srgbClr val="3C5790"/>
                </a:solidFill>
              </a:rPr>
              <a:t> class is a factory that is used to create one individual Response instance.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JAX-RS we use </a:t>
            </a:r>
            <a:r>
              <a:rPr lang="en-US" sz="1400" b="1" dirty="0" smtClean="0">
                <a:solidFill>
                  <a:srgbClr val="3C5790"/>
                </a:solidFill>
              </a:rPr>
              <a:t>@Provider</a:t>
            </a:r>
            <a:r>
              <a:rPr lang="en-US" sz="1400" dirty="0" smtClean="0">
                <a:solidFill>
                  <a:srgbClr val="3C5790"/>
                </a:solidFill>
              </a:rPr>
              <a:t> is use to declare custom providers. By default a single instance of each provider class is instantiated for each JAX-RS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As example to plug the </a:t>
            </a:r>
            <a:r>
              <a:rPr lang="en-US" sz="1400" dirty="0" err="1" smtClean="0">
                <a:solidFill>
                  <a:srgbClr val="3C5790"/>
                </a:solidFill>
              </a:rPr>
              <a:t>JAXBContext</a:t>
            </a:r>
            <a:r>
              <a:rPr lang="en-US" sz="1400" dirty="0" smtClean="0">
                <a:solidFill>
                  <a:srgbClr val="3C5790"/>
                </a:solidFill>
              </a:rPr>
              <a:t> instances we implement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javax.ws.rs.ext.ContextResolver</a:t>
            </a:r>
            <a:r>
              <a:rPr lang="en-US" sz="1400" dirty="0" smtClean="0">
                <a:solidFill>
                  <a:srgbClr val="3C5790"/>
                </a:solidFill>
              </a:rPr>
              <a:t> to override the default </a:t>
            </a:r>
            <a:r>
              <a:rPr lang="en-US" sz="1400" dirty="0" err="1" smtClean="0">
                <a:solidFill>
                  <a:srgbClr val="3C5790"/>
                </a:solidFill>
              </a:rPr>
              <a:t>JAXBContext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Default the JSON provider is setup and we can produce </a:t>
            </a:r>
            <a:r>
              <a:rPr lang="en-US" sz="1400" dirty="0" err="1" smtClean="0">
                <a:solidFill>
                  <a:srgbClr val="3C5790"/>
                </a:solidFill>
              </a:rPr>
              <a:t>json</a:t>
            </a:r>
            <a:r>
              <a:rPr lang="en-US" sz="1400" dirty="0" smtClean="0">
                <a:solidFill>
                  <a:srgbClr val="3C5790"/>
                </a:solidFill>
              </a:rPr>
              <a:t> output if we setup </a:t>
            </a:r>
            <a:r>
              <a:rPr lang="en-US" sz="1400" b="1" dirty="0" smtClean="0">
                <a:solidFill>
                  <a:srgbClr val="3C5790"/>
                </a:solidFill>
              </a:rPr>
              <a:t>@Produces("application/</a:t>
            </a:r>
            <a:r>
              <a:rPr lang="en-US" sz="1400" b="1" dirty="0" err="1" smtClean="0">
                <a:solidFill>
                  <a:srgbClr val="3C5790"/>
                </a:solidFill>
              </a:rPr>
              <a:t>json</a:t>
            </a:r>
            <a:r>
              <a:rPr lang="en-US" sz="1400" b="1" dirty="0" smtClean="0">
                <a:solidFill>
                  <a:srgbClr val="3C5790"/>
                </a:solidFill>
              </a:rPr>
              <a:t>")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Entity providers supply mapping services between representations and their associated Java types: </a:t>
            </a:r>
            <a:r>
              <a:rPr lang="en-US" sz="1400" b="1" dirty="0" err="1" smtClean="0">
                <a:solidFill>
                  <a:srgbClr val="3C5790"/>
                </a:solidFill>
              </a:rPr>
              <a:t>MessageBodyReader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MessageBodyWriter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endParaRPr lang="en-US" sz="1400" b="1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Advanced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2766" y="2057400"/>
            <a:ext cx="398503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981200"/>
            <a:ext cx="3048000" cy="13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657600"/>
            <a:ext cx="446980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3525" y="5129178"/>
            <a:ext cx="3648075" cy="165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16200000" flipH="1">
            <a:off x="2476500" y="4305301"/>
            <a:ext cx="4876800" cy="76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Advanced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4299417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209800"/>
            <a:ext cx="37433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276600"/>
            <a:ext cx="36861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304800" y="59436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implement and register instances of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javax.ws.rs.ext.ExceptionMapper</a:t>
            </a:r>
            <a:r>
              <a:rPr lang="en-US" sz="1400" dirty="0" smtClean="0">
                <a:solidFill>
                  <a:srgbClr val="3C5790"/>
                </a:solidFill>
              </a:rPr>
              <a:t> to map exceptions to Response objects as Provider.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JAX-RS supports exception inheritance.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Security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EE provide a set of security services and protocols for </a:t>
            </a:r>
            <a:r>
              <a:rPr lang="en-US" sz="1400" dirty="0" err="1" smtClean="0">
                <a:solidFill>
                  <a:srgbClr val="3C5790"/>
                </a:solidFill>
              </a:rPr>
              <a:t>RESTful</a:t>
            </a:r>
            <a:r>
              <a:rPr lang="en-US" sz="1400" dirty="0" smtClean="0">
                <a:solidFill>
                  <a:srgbClr val="3C5790"/>
                </a:solidFill>
              </a:rPr>
              <a:t> web services. They are: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Authentication</a:t>
            </a:r>
            <a:r>
              <a:rPr lang="en-US" sz="1400" dirty="0" smtClean="0">
                <a:solidFill>
                  <a:srgbClr val="3C5790"/>
                </a:solidFill>
              </a:rPr>
              <a:t> - the validity of the identity of a client that is trying to access resources/services. Modes: BASIC, DIGEST, Client Certificate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Authorization</a:t>
            </a:r>
            <a:r>
              <a:rPr lang="en-US" sz="1400" dirty="0" smtClean="0">
                <a:solidFill>
                  <a:srgbClr val="3C5790"/>
                </a:solidFill>
              </a:rPr>
              <a:t> - certain user is allowed or not to access and invoke on a specific URI. Can be set for certain roles/groups.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Encryption</a:t>
            </a:r>
            <a:r>
              <a:rPr lang="en-US" sz="1400" dirty="0" smtClean="0">
                <a:solidFill>
                  <a:srgbClr val="3C5790"/>
                </a:solidFill>
              </a:rPr>
              <a:t> - encrypting the communication exchange data using HTTPS/SSL.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EE annotations from the </a:t>
            </a:r>
            <a:r>
              <a:rPr lang="en-US" sz="1400" dirty="0" err="1" smtClean="0">
                <a:solidFill>
                  <a:srgbClr val="3C5790"/>
                </a:solidFill>
              </a:rPr>
              <a:t>javax.annotation.security</a:t>
            </a:r>
            <a:r>
              <a:rPr lang="en-US" sz="1400" dirty="0" smtClean="0">
                <a:solidFill>
                  <a:srgbClr val="3C5790"/>
                </a:solidFill>
              </a:rPr>
              <a:t> package and are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RolesAllowed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DenyAll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PermitAll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RunAs</a:t>
            </a:r>
            <a:r>
              <a:rPr lang="en-US" sz="1400" b="1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javax.ws.rs.core.SecurityContext</a:t>
            </a:r>
            <a:r>
              <a:rPr lang="en-US" sz="1400" dirty="0" smtClean="0">
                <a:solidFill>
                  <a:srgbClr val="3C5790"/>
                </a:solidFill>
              </a:rPr>
              <a:t> interface can determine the identity of the user making the secured HTTP invocation.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Deployment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JAX-RS applications can be deployed within a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container. We need to define a web.xml file for the JAX-RS application.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javax.ws.rs.core.Application</a:t>
            </a:r>
            <a:r>
              <a:rPr lang="en-US" sz="1400" dirty="0" smtClean="0">
                <a:solidFill>
                  <a:srgbClr val="3C5790"/>
                </a:solidFill>
              </a:rPr>
              <a:t> class is the only portable way of telling JAX-RS as well which providers we want to deploy.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getClasses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returns a list of JAX-RS web service and @Provider-annotated classes.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getSingletons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returns a list of </a:t>
            </a:r>
            <a:r>
              <a:rPr lang="en-US" sz="1400" dirty="0" err="1" smtClean="0">
                <a:solidFill>
                  <a:srgbClr val="3C5790"/>
                </a:solidFill>
              </a:rPr>
              <a:t>preallocated</a:t>
            </a:r>
            <a:r>
              <a:rPr lang="en-US" sz="1400" dirty="0" smtClean="0">
                <a:solidFill>
                  <a:srgbClr val="3C5790"/>
                </a:solidFill>
              </a:rPr>
              <a:t> JAX-RS web services and @Provider-annotated classes.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3C5790"/>
                </a:solidFill>
              </a:rPr>
              <a:t>If we are running within a JAX-RS-unaware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container, the JAX-RS implementation needs to register a custom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3C5790"/>
                </a:solidFill>
              </a:rPr>
              <a:t>If we are deploying into a JAX-RS-aware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container, we register the Application implementation as a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3C5790"/>
                </a:solidFill>
              </a:rPr>
              <a:t>In Java EE 6, the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container is JAX-RS-aware and supports declaring an Application class as a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within web.xml. Classes annotated with @Path and @Provider will be scanned and deployed.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JAX-RS resource classes are required to support Java EE injection annotations like </a:t>
            </a:r>
            <a:r>
              <a:rPr lang="en-US" sz="1400" b="1" dirty="0" smtClean="0">
                <a:solidFill>
                  <a:srgbClr val="3C5790"/>
                </a:solidFill>
              </a:rPr>
              <a:t>@Resource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PersistenceContext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PersistenceUnit</a:t>
            </a:r>
            <a:r>
              <a:rPr lang="en-US" sz="1400" dirty="0" smtClean="0">
                <a:solidFill>
                  <a:srgbClr val="3C5790"/>
                </a:solidFill>
              </a:rPr>
              <a:t>, and </a:t>
            </a:r>
            <a:r>
              <a:rPr lang="en-US" sz="1400" b="1" dirty="0" smtClean="0">
                <a:solidFill>
                  <a:srgbClr val="3C5790"/>
                </a:solidFill>
              </a:rPr>
              <a:t>@EJB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Scaling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Caching</a:t>
            </a:r>
            <a:r>
              <a:rPr lang="en-US" sz="1400" dirty="0" smtClean="0">
                <a:solidFill>
                  <a:srgbClr val="3C5790"/>
                </a:solidFill>
              </a:rPr>
              <a:t> is one of the more important features of the Web. Any service that provides static unchanging data is an candidate.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HTTP 1.0 the response header called </a:t>
            </a:r>
            <a:r>
              <a:rPr lang="en-US" sz="1400" b="1" dirty="0" smtClean="0">
                <a:solidFill>
                  <a:srgbClr val="3C5790"/>
                </a:solidFill>
              </a:rPr>
              <a:t>Expires</a:t>
            </a:r>
            <a:r>
              <a:rPr lang="en-US" sz="1400" dirty="0" smtClean="0">
                <a:solidFill>
                  <a:srgbClr val="3C5790"/>
                </a:solidFill>
              </a:rPr>
              <a:t> tells the browser that it can cache and for how long.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HTTP 1.1 the Expires header was deprecated in favor of the </a:t>
            </a:r>
            <a:r>
              <a:rPr lang="en-US" sz="1400" b="1" dirty="0" smtClean="0">
                <a:solidFill>
                  <a:srgbClr val="3C5790"/>
                </a:solidFill>
              </a:rPr>
              <a:t>Cache-Control</a:t>
            </a:r>
            <a:r>
              <a:rPr lang="en-US" sz="1400" dirty="0" smtClean="0">
                <a:solidFill>
                  <a:srgbClr val="3C5790"/>
                </a:solidFill>
              </a:rPr>
              <a:t> header.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ResponseBuilder</a:t>
            </a:r>
            <a:r>
              <a:rPr lang="en-US" sz="1400" dirty="0" smtClean="0">
                <a:solidFill>
                  <a:srgbClr val="3C5790"/>
                </a:solidFill>
              </a:rPr>
              <a:t> class has a method called </a:t>
            </a:r>
            <a:r>
              <a:rPr lang="en-US" sz="1400" b="1" dirty="0" err="1" smtClean="0">
                <a:solidFill>
                  <a:srgbClr val="3C5790"/>
                </a:solidFill>
              </a:rPr>
              <a:t>cacheControl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that can accept a </a:t>
            </a:r>
            <a:r>
              <a:rPr lang="en-US" sz="1400" b="1" dirty="0" err="1" smtClean="0">
                <a:solidFill>
                  <a:srgbClr val="3C5790"/>
                </a:solidFill>
              </a:rPr>
              <a:t>CacheControl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Example: Expires: Tue, 15 May 2010 16:00 GMT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 Cache-Control: private, no-store, max-age=300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server will send back a </a:t>
            </a:r>
            <a:r>
              <a:rPr lang="en-US" sz="1400" b="1" dirty="0" smtClean="0">
                <a:solidFill>
                  <a:srgbClr val="3C5790"/>
                </a:solidFill>
              </a:rPr>
              <a:t>Last-Modified</a:t>
            </a:r>
            <a:r>
              <a:rPr lang="en-US" sz="1400" dirty="0" smtClean="0">
                <a:solidFill>
                  <a:srgbClr val="3C5790"/>
                </a:solidFill>
              </a:rPr>
              <a:t> and/or an </a:t>
            </a:r>
            <a:r>
              <a:rPr lang="en-US" sz="1400" b="1" dirty="0" err="1" smtClean="0">
                <a:solidFill>
                  <a:srgbClr val="3C5790"/>
                </a:solidFill>
              </a:rPr>
              <a:t>ETag</a:t>
            </a:r>
            <a:r>
              <a:rPr lang="en-US" sz="1400" dirty="0" smtClean="0">
                <a:solidFill>
                  <a:srgbClr val="3C5790"/>
                </a:solidFill>
              </a:rPr>
              <a:t> header(MD5 hash) with its initial response to the client.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JAX-RS provides an </a:t>
            </a:r>
            <a:r>
              <a:rPr lang="en-US" sz="1400" dirty="0" err="1" smtClean="0">
                <a:solidFill>
                  <a:srgbClr val="3C5790"/>
                </a:solidFill>
              </a:rPr>
              <a:t>injectable</a:t>
            </a:r>
            <a:r>
              <a:rPr lang="en-US" sz="1400" dirty="0" smtClean="0">
                <a:solidFill>
                  <a:srgbClr val="3C5790"/>
                </a:solidFill>
              </a:rPr>
              <a:t> helper class called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javax.ws.rs.core.Request</a:t>
            </a:r>
            <a:r>
              <a:rPr lang="en-US" sz="1400" dirty="0" smtClean="0">
                <a:solidFill>
                  <a:srgbClr val="3C5790"/>
                </a:solidFill>
              </a:rPr>
              <a:t>, with the </a:t>
            </a:r>
            <a:r>
              <a:rPr lang="en-US" sz="1400" b="1" dirty="0" err="1" smtClean="0">
                <a:solidFill>
                  <a:srgbClr val="3C5790"/>
                </a:solidFill>
              </a:rPr>
              <a:t>evaluatePreconditions</a:t>
            </a:r>
            <a:r>
              <a:rPr lang="en-US" sz="1400" dirty="0" smtClean="0">
                <a:solidFill>
                  <a:srgbClr val="3C5790"/>
                </a:solidFill>
              </a:rPr>
              <a:t>() method that takes a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javax.ws.rs.core.Entity</a:t>
            </a:r>
            <a:r>
              <a:rPr lang="en-US" sz="1400" dirty="0" smtClean="0">
                <a:solidFill>
                  <a:srgbClr val="3C5790"/>
                </a:solidFill>
              </a:rPr>
              <a:t> as argument.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from input POST/PUT/DELETE requests the following headers: </a:t>
            </a:r>
            <a:r>
              <a:rPr lang="en-US" sz="1400" dirty="0" err="1" smtClean="0">
                <a:solidFill>
                  <a:srgbClr val="3C5790"/>
                </a:solidFill>
              </a:rPr>
              <a:t>ETag</a:t>
            </a:r>
            <a:r>
              <a:rPr lang="en-US" sz="1400" dirty="0" smtClean="0">
                <a:solidFill>
                  <a:srgbClr val="3C5790"/>
                </a:solidFill>
              </a:rPr>
              <a:t>, Last-Modified, If-Match, If-Unmodified-Since to identify if similar request was made and not do the same CRUD operations on the server-side.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REST?</a:t>
            </a:r>
          </a:p>
          <a:p>
            <a:r>
              <a:rPr lang="en-US" sz="1600" dirty="0" err="1" smtClean="0">
                <a:solidFill>
                  <a:srgbClr val="3C5790"/>
                </a:solidFill>
              </a:rPr>
              <a:t>RESTful</a:t>
            </a:r>
            <a:r>
              <a:rPr lang="en-US" sz="1600" dirty="0" smtClean="0">
                <a:solidFill>
                  <a:srgbClr val="3C5790"/>
                </a:solidFill>
              </a:rPr>
              <a:t> web services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JAX-RS?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WADL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JAX-RS annotations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JAX-RS Code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JAX-RS Advanced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JAX-RS </a:t>
            </a:r>
            <a:r>
              <a:rPr lang="fr-CA" sz="1600" dirty="0" err="1" smtClean="0">
                <a:solidFill>
                  <a:srgbClr val="3C5790"/>
                </a:solidFill>
              </a:rPr>
              <a:t>Deployment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JAX-RS Security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JAX-RS </a:t>
            </a:r>
            <a:r>
              <a:rPr lang="fr-CA" sz="1600" dirty="0" err="1" smtClean="0">
                <a:solidFill>
                  <a:srgbClr val="3C5790"/>
                </a:solidFill>
              </a:rPr>
              <a:t>Scaling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HATEOAS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JAX-RS </a:t>
            </a:r>
            <a:r>
              <a:rPr lang="fr-CA" sz="1600" dirty="0" err="1" smtClean="0">
                <a:solidFill>
                  <a:srgbClr val="3C5790"/>
                </a:solidFill>
              </a:rPr>
              <a:t>Implementations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JAX-RS 2.0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HATEOAS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final principle of REST is the idea of using </a:t>
            </a:r>
            <a:r>
              <a:rPr lang="en-US" sz="1400" b="1" dirty="0" smtClean="0">
                <a:solidFill>
                  <a:srgbClr val="3C5790"/>
                </a:solidFill>
              </a:rPr>
              <a:t>Hypermedia As The Engine Of Application State</a:t>
            </a:r>
            <a:r>
              <a:rPr lang="en-US" sz="1400" dirty="0" smtClean="0">
                <a:solidFill>
                  <a:srgbClr val="3C5790"/>
                </a:solidFill>
              </a:rPr>
              <a:t> (</a:t>
            </a:r>
            <a:r>
              <a:rPr lang="en-US" sz="1400" b="1" dirty="0" smtClean="0">
                <a:solidFill>
                  <a:srgbClr val="3C5790"/>
                </a:solidFill>
              </a:rPr>
              <a:t>HATEOAS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Hypermedia is a document approach with the added support for embedding links to other services and information within that document format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idea of HATEOAS is that your data format provides extra information on how to change the state of your application.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The idea is to embed links within your XML or JSON documents.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As </a:t>
            </a:r>
            <a:r>
              <a:rPr lang="en-US" sz="1400" dirty="0" smtClean="0">
                <a:solidFill>
                  <a:srgbClr val="3C5790"/>
                </a:solidFill>
              </a:rPr>
              <a:t>example, we want to get a list of products available.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&lt;</a:t>
            </a:r>
            <a:r>
              <a:rPr lang="en-US" sz="1200" dirty="0" smtClean="0">
                <a:solidFill>
                  <a:srgbClr val="3C5790"/>
                </a:solidFill>
              </a:rPr>
              <a:t>products&gt;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      &lt;</a:t>
            </a:r>
            <a:r>
              <a:rPr lang="en-US" sz="1200" dirty="0" smtClean="0">
                <a:solidFill>
                  <a:srgbClr val="3C5790"/>
                </a:solidFill>
              </a:rPr>
              <a:t>product id="</a:t>
            </a:r>
            <a:r>
              <a:rPr lang="en-US" sz="1200" dirty="0" smtClean="0">
                <a:solidFill>
                  <a:srgbClr val="3C5790"/>
                </a:solidFill>
              </a:rPr>
              <a:t>89“&gt;&lt;</a:t>
            </a:r>
            <a:r>
              <a:rPr lang="en-US" sz="1200" dirty="0" smtClean="0">
                <a:solidFill>
                  <a:srgbClr val="3C5790"/>
                </a:solidFill>
              </a:rPr>
              <a:t>name&gt;headphones&lt;/name</a:t>
            </a:r>
            <a:r>
              <a:rPr lang="en-US" sz="1200" dirty="0" smtClean="0">
                <a:solidFill>
                  <a:srgbClr val="3C5790"/>
                </a:solidFill>
              </a:rPr>
              <a:t>&gt;&lt;</a:t>
            </a:r>
            <a:r>
              <a:rPr lang="en-US" sz="1200" dirty="0" smtClean="0">
                <a:solidFill>
                  <a:srgbClr val="3C5790"/>
                </a:solidFill>
              </a:rPr>
              <a:t>price&gt;$26.89&lt;/price</a:t>
            </a:r>
            <a:r>
              <a:rPr lang="en-US" sz="1200" dirty="0" smtClean="0">
                <a:solidFill>
                  <a:srgbClr val="3C5790"/>
                </a:solidFill>
              </a:rPr>
              <a:t>&gt;&lt;/</a:t>
            </a:r>
            <a:r>
              <a:rPr lang="en-US" sz="1200" dirty="0" smtClean="0">
                <a:solidFill>
                  <a:srgbClr val="3C5790"/>
                </a:solidFill>
              </a:rPr>
              <a:t>product</a:t>
            </a:r>
            <a:r>
              <a:rPr lang="en-US" sz="1200" dirty="0" smtClean="0">
                <a:solidFill>
                  <a:srgbClr val="3C5790"/>
                </a:solidFill>
              </a:rPr>
              <a:t>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 </a:t>
            </a:r>
            <a:r>
              <a:rPr lang="en-US" sz="1200" dirty="0" smtClean="0">
                <a:solidFill>
                  <a:srgbClr val="3C5790"/>
                </a:solidFill>
              </a:rPr>
              <a:t>    &lt;</a:t>
            </a:r>
            <a:r>
              <a:rPr lang="en-US" sz="1200" dirty="0" smtClean="0">
                <a:solidFill>
                  <a:srgbClr val="3C5790"/>
                </a:solidFill>
              </a:rPr>
              <a:t>product id="</a:t>
            </a:r>
            <a:r>
              <a:rPr lang="en-US" sz="1200" dirty="0" smtClean="0">
                <a:solidFill>
                  <a:srgbClr val="3C5790"/>
                </a:solidFill>
              </a:rPr>
              <a:t>90“&gt;&lt;</a:t>
            </a:r>
            <a:r>
              <a:rPr lang="en-US" sz="1200" dirty="0" smtClean="0">
                <a:solidFill>
                  <a:srgbClr val="3C5790"/>
                </a:solidFill>
              </a:rPr>
              <a:t>name&gt;Mouse&lt;/name</a:t>
            </a:r>
            <a:r>
              <a:rPr lang="en-US" sz="1200" dirty="0" smtClean="0">
                <a:solidFill>
                  <a:srgbClr val="3C5790"/>
                </a:solidFill>
              </a:rPr>
              <a:t>&gt;&lt;</a:t>
            </a:r>
            <a:r>
              <a:rPr lang="en-US" sz="1200" dirty="0" smtClean="0">
                <a:solidFill>
                  <a:srgbClr val="3C5790"/>
                </a:solidFill>
              </a:rPr>
              <a:t>price&gt;$7&lt;/price</a:t>
            </a:r>
            <a:r>
              <a:rPr lang="en-US" sz="1200" dirty="0" smtClean="0">
                <a:solidFill>
                  <a:srgbClr val="3C5790"/>
                </a:solidFill>
              </a:rPr>
              <a:t>&gt;&lt;/</a:t>
            </a:r>
            <a:r>
              <a:rPr lang="en-US" sz="1200" dirty="0" smtClean="0">
                <a:solidFill>
                  <a:srgbClr val="3C5790"/>
                </a:solidFill>
              </a:rPr>
              <a:t>product&gt;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&lt;/</a:t>
            </a:r>
            <a:r>
              <a:rPr lang="en-US" sz="1200" dirty="0" smtClean="0">
                <a:solidFill>
                  <a:srgbClr val="3C5790"/>
                </a:solidFill>
              </a:rPr>
              <a:t>products</a:t>
            </a:r>
            <a:r>
              <a:rPr lang="en-US" sz="1200" dirty="0" smtClean="0">
                <a:solidFill>
                  <a:srgbClr val="3C579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could be problem if we had lots of products to send back to the </a:t>
            </a:r>
            <a:r>
              <a:rPr lang="en-US" sz="1400" dirty="0" smtClean="0">
                <a:solidFill>
                  <a:srgbClr val="3C5790"/>
                </a:solidFill>
              </a:rPr>
              <a:t>client. Instead </a:t>
            </a:r>
            <a:r>
              <a:rPr lang="en-US" sz="1400" dirty="0" smtClean="0">
                <a:solidFill>
                  <a:srgbClr val="3C5790"/>
                </a:solidFill>
              </a:rPr>
              <a:t>we could list only the first 10 products and provide a link to get the next </a:t>
            </a:r>
            <a:r>
              <a:rPr lang="en-US" sz="1400" dirty="0" smtClean="0">
                <a:solidFill>
                  <a:srgbClr val="3C5790"/>
                </a:solidFill>
              </a:rPr>
              <a:t>set.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&lt;products&gt;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3C5790"/>
                </a:solidFill>
              </a:rPr>
              <a:t>	&lt;</a:t>
            </a:r>
            <a:r>
              <a:rPr lang="en-US" sz="1200" b="1" dirty="0" smtClean="0">
                <a:solidFill>
                  <a:srgbClr val="3C5790"/>
                </a:solidFill>
              </a:rPr>
              <a:t>link </a:t>
            </a:r>
            <a:r>
              <a:rPr lang="en-US" sz="1200" b="1" dirty="0" err="1" smtClean="0">
                <a:solidFill>
                  <a:srgbClr val="3C5790"/>
                </a:solidFill>
              </a:rPr>
              <a:t>rel</a:t>
            </a:r>
            <a:r>
              <a:rPr lang="en-US" sz="1200" b="1" dirty="0" smtClean="0">
                <a:solidFill>
                  <a:srgbClr val="3C5790"/>
                </a:solidFill>
              </a:rPr>
              <a:t>="next" </a:t>
            </a:r>
            <a:r>
              <a:rPr lang="en-US" sz="1200" b="1" dirty="0" err="1" smtClean="0">
                <a:solidFill>
                  <a:srgbClr val="3C5790"/>
                </a:solidFill>
              </a:rPr>
              <a:t>href</a:t>
            </a:r>
            <a:r>
              <a:rPr lang="en-US" sz="1200" b="1" dirty="0" smtClean="0">
                <a:solidFill>
                  <a:srgbClr val="3C5790"/>
                </a:solidFill>
              </a:rPr>
              <a:t>="http://domain.com/store/products?startIdx=10"/&gt;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	&lt;</a:t>
            </a:r>
            <a:r>
              <a:rPr lang="en-US" sz="1200" dirty="0" smtClean="0">
                <a:solidFill>
                  <a:srgbClr val="3C5790"/>
                </a:solidFill>
              </a:rPr>
              <a:t>product id="</a:t>
            </a:r>
            <a:r>
              <a:rPr lang="en-US" sz="1200" dirty="0" smtClean="0">
                <a:solidFill>
                  <a:srgbClr val="3C5790"/>
                </a:solidFill>
              </a:rPr>
              <a:t>89“&gt;&lt;</a:t>
            </a:r>
            <a:r>
              <a:rPr lang="en-US" sz="1200" dirty="0" smtClean="0">
                <a:solidFill>
                  <a:srgbClr val="3C5790"/>
                </a:solidFill>
              </a:rPr>
              <a:t>name&gt;headphones&lt;/name</a:t>
            </a:r>
            <a:r>
              <a:rPr lang="en-US" sz="1200" dirty="0" smtClean="0">
                <a:solidFill>
                  <a:srgbClr val="3C5790"/>
                </a:solidFill>
              </a:rPr>
              <a:t>&gt;&lt;</a:t>
            </a:r>
            <a:r>
              <a:rPr lang="en-US" sz="1200" dirty="0" smtClean="0">
                <a:solidFill>
                  <a:srgbClr val="3C5790"/>
                </a:solidFill>
              </a:rPr>
              <a:t>price&gt;$26.89&lt;/price</a:t>
            </a:r>
            <a:r>
              <a:rPr lang="en-US" sz="1200" dirty="0" smtClean="0">
                <a:solidFill>
                  <a:srgbClr val="3C5790"/>
                </a:solidFill>
              </a:rPr>
              <a:t>&gt;&lt;/</a:t>
            </a:r>
            <a:r>
              <a:rPr lang="en-US" sz="1200" dirty="0" smtClean="0">
                <a:solidFill>
                  <a:srgbClr val="3C5790"/>
                </a:solidFill>
              </a:rPr>
              <a:t>product&gt;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...</a:t>
            </a:r>
            <a:endParaRPr lang="en-US" sz="12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	&lt;/</a:t>
            </a:r>
            <a:r>
              <a:rPr lang="en-US" sz="1200" dirty="0" smtClean="0">
                <a:solidFill>
                  <a:srgbClr val="3C5790"/>
                </a:solidFill>
              </a:rPr>
              <a:t>products&gt;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Jersey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Jersey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the open source reference implementation of JAX-RS.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Jersey is usually deployed within a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container and also can be embedded within simple Java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Jersey client API is a high-level Java-based API for interoperating with any </a:t>
            </a:r>
            <a:r>
              <a:rPr lang="en-US" sz="1400" dirty="0" err="1" smtClean="0">
                <a:solidFill>
                  <a:srgbClr val="3C5790"/>
                </a:solidFill>
              </a:rPr>
              <a:t>RESTful</a:t>
            </a:r>
            <a:r>
              <a:rPr lang="en-US" sz="1400" dirty="0" smtClean="0">
                <a:solidFill>
                  <a:srgbClr val="3C5790"/>
                </a:solidFill>
              </a:rPr>
              <a:t> web service.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Jersey generates a WADL document for any individual resources.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jersey-multipart module adds the capability to read multipart/form-data request using @</a:t>
            </a:r>
            <a:r>
              <a:rPr lang="en-US" sz="1400" b="1" dirty="0" err="1" smtClean="0">
                <a:solidFill>
                  <a:srgbClr val="3C5790"/>
                </a:solidFill>
              </a:rPr>
              <a:t>FormDataParam</a:t>
            </a:r>
            <a:r>
              <a:rPr lang="en-US" sz="1400" dirty="0" smtClean="0">
                <a:solidFill>
                  <a:srgbClr val="3C5790"/>
                </a:solidFill>
              </a:rPr>
              <a:t> annotation.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Jersey has the capability to provide support for the </a:t>
            </a:r>
            <a:r>
              <a:rPr lang="en-US" sz="1400" b="1" dirty="0" smtClean="0">
                <a:solidFill>
                  <a:srgbClr val="3C5790"/>
                </a:solidFill>
              </a:rPr>
              <a:t>MVC pattern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Jersey has support for </a:t>
            </a:r>
            <a:r>
              <a:rPr lang="en-US" sz="1400" b="1" dirty="0" smtClean="0">
                <a:solidFill>
                  <a:srgbClr val="3C5790"/>
                </a:solidFill>
              </a:rPr>
              <a:t>EJB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Spring</a:t>
            </a:r>
            <a:r>
              <a:rPr lang="en-US" sz="1400" dirty="0" smtClean="0">
                <a:solidFill>
                  <a:srgbClr val="3C5790"/>
                </a:solidFill>
              </a:rPr>
              <a:t>, and </a:t>
            </a:r>
            <a:r>
              <a:rPr lang="en-US" sz="1400" b="1" dirty="0" err="1" smtClean="0">
                <a:solidFill>
                  <a:srgbClr val="3C5790"/>
                </a:solidFill>
              </a:rPr>
              <a:t>Guice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2.0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Apache CXF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Apache CXF </a:t>
            </a:r>
            <a:r>
              <a:rPr lang="en-US" sz="1400" dirty="0" smtClean="0">
                <a:solidFill>
                  <a:srgbClr val="3C5790"/>
                </a:solidFill>
              </a:rPr>
              <a:t>is a popular open source web services </a:t>
            </a:r>
            <a:r>
              <a:rPr lang="en-US" sz="1400" dirty="0" smtClean="0">
                <a:solidFill>
                  <a:srgbClr val="3C5790"/>
                </a:solidFill>
              </a:rPr>
              <a:t>framework, </a:t>
            </a:r>
            <a:r>
              <a:rPr lang="en-US" sz="1400" dirty="0" smtClean="0">
                <a:solidFill>
                  <a:srgbClr val="3C5790"/>
                </a:solidFill>
              </a:rPr>
              <a:t>has client API and has many options for doing request </a:t>
            </a:r>
            <a:r>
              <a:rPr lang="en-US" sz="1400" dirty="0" smtClean="0">
                <a:solidFill>
                  <a:srgbClr val="3C5790"/>
                </a:solidFill>
              </a:rPr>
              <a:t>interception. In </a:t>
            </a:r>
            <a:r>
              <a:rPr lang="en-US" sz="1400" dirty="0" smtClean="0">
                <a:solidFill>
                  <a:srgbClr val="3C5790"/>
                </a:solidFill>
              </a:rPr>
              <a:t>addition, Apache CXF allows you to register request and response filters, custom invokers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control  the life cycle of a given invocation so that it can perform asynchronous activity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CXF has both an implementation of the Distributed </a:t>
            </a:r>
            <a:r>
              <a:rPr lang="en-US" sz="1400" dirty="0" err="1" smtClean="0">
                <a:solidFill>
                  <a:srgbClr val="3C5790"/>
                </a:solidFill>
              </a:rPr>
              <a:t>OSGi</a:t>
            </a:r>
            <a:r>
              <a:rPr lang="en-US" sz="1400" dirty="0" smtClean="0">
                <a:solidFill>
                  <a:srgbClr val="3C5790"/>
                </a:solidFill>
              </a:rPr>
              <a:t> (</a:t>
            </a:r>
            <a:r>
              <a:rPr lang="en-US" sz="1400" dirty="0" err="1" smtClean="0">
                <a:solidFill>
                  <a:srgbClr val="3C5790"/>
                </a:solidFill>
              </a:rPr>
              <a:t>DOSGi</a:t>
            </a:r>
            <a:r>
              <a:rPr lang="en-US" sz="1400" dirty="0" smtClean="0">
                <a:solidFill>
                  <a:srgbClr val="3C5790"/>
                </a:solidFill>
              </a:rPr>
              <a:t>) specification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CXF supports the </a:t>
            </a:r>
            <a:r>
              <a:rPr lang="en-US" sz="1400" dirty="0" smtClean="0">
                <a:solidFill>
                  <a:srgbClr val="3C5790"/>
                </a:solidFill>
              </a:rPr>
              <a:t>auto-generation </a:t>
            </a:r>
            <a:r>
              <a:rPr lang="en-US" sz="1400" dirty="0" smtClean="0">
                <a:solidFill>
                  <a:srgbClr val="3C5790"/>
                </a:solidFill>
              </a:rPr>
              <a:t>of WADL instances.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1905000"/>
            <a:ext cx="6162675" cy="361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1" y="5473437"/>
            <a:ext cx="6629400" cy="13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6482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RESTEasy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JBoss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RESTEasy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Red Hat’s implementation of </a:t>
            </a:r>
            <a:r>
              <a:rPr lang="en-US" sz="1400" dirty="0" smtClean="0">
                <a:solidFill>
                  <a:srgbClr val="3C5790"/>
                </a:solidFill>
              </a:rPr>
              <a:t>JAX-RS and has embedded features.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@Suspend</a:t>
            </a:r>
            <a:r>
              <a:rPr lang="en-US" sz="1400" dirty="0" smtClean="0">
                <a:solidFill>
                  <a:srgbClr val="3C5790"/>
                </a:solidFill>
              </a:rPr>
              <a:t> annotation tells </a:t>
            </a:r>
            <a:r>
              <a:rPr lang="en-US" sz="1400" dirty="0" err="1" smtClean="0">
                <a:solidFill>
                  <a:srgbClr val="3C5790"/>
                </a:solidFill>
              </a:rPr>
              <a:t>RESTEasy</a:t>
            </a:r>
            <a:r>
              <a:rPr lang="en-US" sz="1400" dirty="0" smtClean="0">
                <a:solidFill>
                  <a:srgbClr val="3C5790"/>
                </a:solidFill>
              </a:rPr>
              <a:t> to </a:t>
            </a:r>
            <a:r>
              <a:rPr lang="en-US" sz="1400" dirty="0" smtClean="0">
                <a:solidFill>
                  <a:srgbClr val="3C5790"/>
                </a:solidFill>
              </a:rPr>
              <a:t>suspend the </a:t>
            </a:r>
            <a:r>
              <a:rPr lang="en-US" sz="1400" dirty="0" smtClean="0">
                <a:solidFill>
                  <a:srgbClr val="3C5790"/>
                </a:solidFill>
              </a:rPr>
              <a:t>request processing of the current thread so that a different thread can </a:t>
            </a:r>
            <a:r>
              <a:rPr lang="en-US" sz="1400" dirty="0" smtClean="0">
                <a:solidFill>
                  <a:srgbClr val="3C5790"/>
                </a:solidFill>
              </a:rPr>
              <a:t>process the </a:t>
            </a:r>
            <a:r>
              <a:rPr lang="en-US" sz="1400" dirty="0" smtClean="0">
                <a:solidFill>
                  <a:srgbClr val="3C5790"/>
                </a:solidFill>
              </a:rPr>
              <a:t>HTTP response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RESTEasy</a:t>
            </a:r>
            <a:r>
              <a:rPr lang="en-US" sz="1400" dirty="0" smtClean="0">
                <a:solidFill>
                  <a:srgbClr val="3C5790"/>
                </a:solidFill>
              </a:rPr>
              <a:t> can intercept JAX-RS invocations and route them through </a:t>
            </a:r>
            <a:r>
              <a:rPr lang="en-US" sz="1400" dirty="0" smtClean="0">
                <a:solidFill>
                  <a:srgbClr val="3C5790"/>
                </a:solidFill>
              </a:rPr>
              <a:t>interceptors.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RESTEasy</a:t>
            </a:r>
            <a:r>
              <a:rPr lang="en-US" sz="1400" dirty="0" smtClean="0">
                <a:solidFill>
                  <a:srgbClr val="3C5790"/>
                </a:solidFill>
              </a:rPr>
              <a:t> also has an in-memory server-side cache </a:t>
            </a:r>
            <a:r>
              <a:rPr lang="en-US" sz="1400" dirty="0" smtClean="0">
                <a:solidFill>
                  <a:srgbClr val="3C5790"/>
                </a:solidFill>
              </a:rPr>
              <a:t>and client-side cache features.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RESTEasy</a:t>
            </a:r>
            <a:r>
              <a:rPr lang="en-US" sz="1400" dirty="0" smtClean="0">
                <a:solidFill>
                  <a:srgbClr val="3C5790"/>
                </a:solidFill>
              </a:rPr>
              <a:t> supports tight integration with </a:t>
            </a:r>
            <a:r>
              <a:rPr lang="en-US" sz="1400" b="1" dirty="0" err="1" smtClean="0">
                <a:solidFill>
                  <a:srgbClr val="3C5790"/>
                </a:solidFill>
              </a:rPr>
              <a:t>JBoss</a:t>
            </a:r>
            <a:r>
              <a:rPr lang="en-US" sz="1400" b="1" dirty="0" smtClean="0">
                <a:solidFill>
                  <a:srgbClr val="3C5790"/>
                </a:solidFill>
              </a:rPr>
              <a:t> Seam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EJB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Spring</a:t>
            </a:r>
            <a:r>
              <a:rPr lang="en-US" sz="1400" dirty="0" smtClean="0">
                <a:solidFill>
                  <a:srgbClr val="3C5790"/>
                </a:solidFill>
              </a:rPr>
              <a:t>, and </a:t>
            </a:r>
            <a:r>
              <a:rPr lang="en-US" sz="1400" b="1" dirty="0" err="1" smtClean="0">
                <a:solidFill>
                  <a:srgbClr val="3C5790"/>
                </a:solidFill>
              </a:rPr>
              <a:t>Guice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2.0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JSR 339 – JAX-RS 2.0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Client API was added to access Web resources.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Filters and Interceptors are a benefit to separate business logic from certain common features: log, </a:t>
            </a:r>
            <a:r>
              <a:rPr lang="en-US" sz="1400" dirty="0" err="1" smtClean="0">
                <a:solidFill>
                  <a:srgbClr val="3C5790"/>
                </a:solidFill>
              </a:rPr>
              <a:t>security,etc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Bean Validation specification is added to support the input request parameters validation.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With JAX-RS 2.0, asynchronous processing is supported both in the Client API and in the Server API.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JAX-RS 2.0 has improved the connection negotiation.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expose POJO and other services very easy to HTTP Clients using JAX-RS annotations.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JAX-RS allows to customize the format of the output very easy.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plug JAXB, JSON, XML and other default or custom providers for the exchange format.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CRUD operations and mapped them to HTTP methods.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exception handler is very useful.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exchange data between client and server is less than using classic SOAP requests(lost of payload).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JAX-RS can be use inside or outside a Java EE container.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http://en.wikipedia.org/wiki/Restful_web_service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http://en.wikipedia.org/wiki/Representational_state_transfer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http://en.wikipedia.org/wiki/Web_Application_Description_Language</a:t>
            </a:r>
            <a:endParaRPr lang="fr-CA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http://en.wikipedia.org/wiki/Java_API_for_RESTful_Web_Services</a:t>
            </a:r>
          </a:p>
          <a:p>
            <a:r>
              <a:rPr lang="fr-CA" sz="1600" dirty="0" err="1" smtClean="0">
                <a:solidFill>
                  <a:schemeClr val="bg1"/>
                </a:solidFill>
              </a:rPr>
              <a:t>Restful</a:t>
            </a:r>
            <a:r>
              <a:rPr lang="fr-CA" sz="1600" dirty="0" smtClean="0">
                <a:solidFill>
                  <a:schemeClr val="bg1"/>
                </a:solidFill>
              </a:rPr>
              <a:t> Java </a:t>
            </a:r>
            <a:r>
              <a:rPr lang="fr-CA" sz="1600" dirty="0" err="1" smtClean="0">
                <a:solidFill>
                  <a:schemeClr val="bg1"/>
                </a:solidFill>
              </a:rPr>
              <a:t>with</a:t>
            </a:r>
            <a:r>
              <a:rPr lang="fr-CA" sz="1600" dirty="0" smtClean="0">
                <a:solidFill>
                  <a:schemeClr val="bg1"/>
                </a:solidFill>
              </a:rPr>
              <a:t> Jax-RS.pdf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JSR 311 - </a:t>
            </a:r>
            <a:r>
              <a:rPr lang="fr-CA" sz="1600" dirty="0" err="1" smtClean="0">
                <a:solidFill>
                  <a:schemeClr val="bg1"/>
                </a:solidFill>
              </a:rPr>
              <a:t>jaxrs</a:t>
            </a:r>
            <a:r>
              <a:rPr lang="fr-CA" sz="1600" dirty="0" smtClean="0">
                <a:solidFill>
                  <a:schemeClr val="bg1"/>
                </a:solidFill>
              </a:rPr>
              <a:t>-1.0-</a:t>
            </a:r>
            <a:r>
              <a:rPr lang="fr-CA" sz="1600" dirty="0" err="1" smtClean="0">
                <a:solidFill>
                  <a:schemeClr val="bg1"/>
                </a:solidFill>
              </a:rPr>
              <a:t>final-spec.pdf</a:t>
            </a:r>
            <a:endParaRPr lang="fr-CA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JSR 339 - jaxrs-2_0-edr3-spec.pdf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REST?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b="1" dirty="0" err="1" smtClean="0">
                <a:solidFill>
                  <a:srgbClr val="3C5790"/>
                </a:solidFill>
              </a:rPr>
              <a:t>REpresentational</a:t>
            </a:r>
            <a:r>
              <a:rPr lang="en-US" sz="1500" b="1" dirty="0" smtClean="0">
                <a:solidFill>
                  <a:srgbClr val="3C5790"/>
                </a:solidFill>
              </a:rPr>
              <a:t> State Transfer</a:t>
            </a:r>
            <a:r>
              <a:rPr lang="en-US" sz="1500" dirty="0" smtClean="0">
                <a:solidFill>
                  <a:srgbClr val="3C5790"/>
                </a:solidFill>
              </a:rPr>
              <a:t> (</a:t>
            </a:r>
            <a:r>
              <a:rPr lang="en-US" sz="1500" b="1" dirty="0" smtClean="0">
                <a:solidFill>
                  <a:srgbClr val="3C5790"/>
                </a:solidFill>
              </a:rPr>
              <a:t>REST</a:t>
            </a:r>
            <a:r>
              <a:rPr lang="en-US" sz="1500" dirty="0" smtClean="0">
                <a:solidFill>
                  <a:srgbClr val="3C5790"/>
                </a:solidFill>
              </a:rPr>
              <a:t>) is a style of software architecture for distributed systems such as the World Wide Web. 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REST has increasingly replaced other design models such as SOAP and WSDL due to its simpler style.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REST is client/server architecture.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REST does not require XML parsing and does not require a message header to and from a service provider.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REST goals: scalability, enforce security, simplifies component implementation, separation of concerns.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important concept in REST is the existence of </a:t>
            </a:r>
            <a:r>
              <a:rPr lang="en-US" sz="1400" b="1" dirty="0" smtClean="0">
                <a:solidFill>
                  <a:srgbClr val="3C5790"/>
                </a:solidFill>
              </a:rPr>
              <a:t>resources </a:t>
            </a:r>
            <a:r>
              <a:rPr lang="en-US" sz="1400" dirty="0" smtClean="0">
                <a:solidFill>
                  <a:srgbClr val="3C5790"/>
                </a:solidFill>
              </a:rPr>
              <a:t>(sources of specific information), which is referenced with a global identifier (URI).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Requests and responses are built around the transfer of representations of resources.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final principle of REST is the idea of using </a:t>
            </a:r>
            <a:r>
              <a:rPr lang="en-US" sz="1400" b="1" dirty="0" smtClean="0">
                <a:solidFill>
                  <a:srgbClr val="3C5790"/>
                </a:solidFill>
              </a:rPr>
              <a:t>Hypermedia As The Engine Of Application State </a:t>
            </a:r>
            <a:r>
              <a:rPr lang="en-US" sz="1400" dirty="0" smtClean="0">
                <a:solidFill>
                  <a:srgbClr val="3C5790"/>
                </a:solidFill>
              </a:rPr>
              <a:t>(HATEOAS).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RESTful</a:t>
            </a:r>
            <a:r>
              <a:rPr lang="en-US" dirty="0" smtClean="0">
                <a:solidFill>
                  <a:schemeClr val="bg1"/>
                </a:solidFill>
              </a:rPr>
              <a:t> web services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b="1" dirty="0" err="1" smtClean="0">
                <a:solidFill>
                  <a:srgbClr val="3C5790"/>
                </a:solidFill>
              </a:rPr>
              <a:t>RESTful</a:t>
            </a:r>
            <a:r>
              <a:rPr lang="en-US" sz="1400" b="1" dirty="0" smtClean="0">
                <a:solidFill>
                  <a:srgbClr val="3C5790"/>
                </a:solidFill>
              </a:rPr>
              <a:t> web service</a:t>
            </a:r>
            <a:r>
              <a:rPr lang="en-US" sz="1400" dirty="0" smtClean="0">
                <a:solidFill>
                  <a:srgbClr val="3C5790"/>
                </a:solidFill>
              </a:rPr>
              <a:t> (</a:t>
            </a:r>
            <a:r>
              <a:rPr lang="en-US" sz="1400" dirty="0" err="1" smtClean="0">
                <a:solidFill>
                  <a:srgbClr val="3C5790"/>
                </a:solidFill>
              </a:rPr>
              <a:t>RESTful</a:t>
            </a:r>
            <a:r>
              <a:rPr lang="en-US" sz="1400" dirty="0" smtClean="0">
                <a:solidFill>
                  <a:srgbClr val="3C5790"/>
                </a:solidFill>
              </a:rPr>
              <a:t> web API) is a web service implemented using HTTP and the principles of REST.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Set of operations supported by the web service using HTTP methods: </a:t>
            </a:r>
            <a:r>
              <a:rPr lang="en-US" sz="1400" b="1" dirty="0" smtClean="0">
                <a:solidFill>
                  <a:srgbClr val="3C5790"/>
                </a:solidFill>
              </a:rPr>
              <a:t>GET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PUT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POST</a:t>
            </a:r>
            <a:r>
              <a:rPr lang="en-US" sz="1400" dirty="0" smtClean="0">
                <a:solidFill>
                  <a:srgbClr val="3C5790"/>
                </a:solidFill>
              </a:rPr>
              <a:t>, or </a:t>
            </a:r>
            <a:r>
              <a:rPr lang="en-US" sz="1400" b="1" dirty="0" smtClean="0">
                <a:solidFill>
                  <a:srgbClr val="3C5790"/>
                </a:solidFill>
              </a:rPr>
              <a:t>DELETE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PUT and DELETE methods are idempotent methods.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GET method is a safe method (or </a:t>
            </a:r>
            <a:r>
              <a:rPr lang="en-US" sz="1400" dirty="0" err="1" smtClean="0">
                <a:solidFill>
                  <a:srgbClr val="3C5790"/>
                </a:solidFill>
              </a:rPr>
              <a:t>nullipotent</a:t>
            </a:r>
            <a:r>
              <a:rPr lang="en-US" sz="1400" dirty="0" smtClean="0">
                <a:solidFill>
                  <a:srgbClr val="3C5790"/>
                </a:solidFill>
              </a:rPr>
              <a:t>), meaning that calling it produces no side-effects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PUT method can be use to create/update resources.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POST method is common use to create/update resource.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DELETE method is used to delete resources.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Data interchange can be in many formats: XML,XHTML, Text, JSON, etc.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JAX-RS?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JAX-RS </a:t>
            </a:r>
            <a:r>
              <a:rPr lang="en-US" sz="1400" dirty="0" smtClean="0">
                <a:solidFill>
                  <a:srgbClr val="3C5790"/>
                </a:solidFill>
              </a:rPr>
              <a:t>represents Java API for </a:t>
            </a:r>
            <a:r>
              <a:rPr lang="en-US" sz="1400" dirty="0" err="1" smtClean="0">
                <a:solidFill>
                  <a:srgbClr val="3C5790"/>
                </a:solidFill>
              </a:rPr>
              <a:t>RESTful</a:t>
            </a:r>
            <a:r>
              <a:rPr lang="en-US" sz="1400" dirty="0" smtClean="0">
                <a:solidFill>
                  <a:srgbClr val="3C5790"/>
                </a:solidFill>
              </a:rPr>
              <a:t> Web Services is a Java programming language API that provides support in creating web services according to the Representational State Transfer (REST) architectural style.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JAX-RS uses annotations, introduced in Java SE 5, to simplify the development and deployment of web service.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JAX-RS 1.1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b="1" dirty="0" smtClean="0">
                <a:solidFill>
                  <a:srgbClr val="3C5790"/>
                </a:solidFill>
              </a:rPr>
              <a:t>JSR-311</a:t>
            </a:r>
            <a:r>
              <a:rPr lang="en-US" sz="1400" dirty="0" smtClean="0">
                <a:solidFill>
                  <a:srgbClr val="3C5790"/>
                </a:solidFill>
              </a:rPr>
              <a:t>) was added to Java EE 6. 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Java EE there is no configuration necessary to start using JAX-RS.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For non-Java EE 6 environments a small entry in the web.xml deployment descriptor is required.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JAX-RS 2.0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b="1" dirty="0" smtClean="0">
                <a:solidFill>
                  <a:srgbClr val="3C5790"/>
                </a:solidFill>
              </a:rPr>
              <a:t>JSR-339</a:t>
            </a:r>
            <a:r>
              <a:rPr lang="en-US" sz="1400" dirty="0" smtClean="0">
                <a:solidFill>
                  <a:srgbClr val="3C5790"/>
                </a:solidFill>
              </a:rPr>
              <a:t>) is still in review phase and the public release is planed for spring 2012. It’s in discussion if the new API will be included in Java EE 7 stack.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JAX-RS implementation: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Apache CXF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Jersey (reference implementation from Sun)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RESTeasy</a:t>
            </a:r>
            <a:r>
              <a:rPr lang="en-US" sz="1200" dirty="0" smtClean="0">
                <a:solidFill>
                  <a:srgbClr val="3C5790"/>
                </a:solidFill>
              </a:rPr>
              <a:t> (</a:t>
            </a:r>
            <a:r>
              <a:rPr lang="en-US" sz="1200" dirty="0" err="1" smtClean="0">
                <a:solidFill>
                  <a:srgbClr val="3C5790"/>
                </a:solidFill>
              </a:rPr>
              <a:t>JBoss</a:t>
            </a:r>
            <a:r>
              <a:rPr lang="en-US" sz="1200" dirty="0" smtClean="0">
                <a:solidFill>
                  <a:srgbClr val="3C5790"/>
                </a:solidFill>
              </a:rPr>
              <a:t> implementation)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Restlet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Apache Wink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WADL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Web Application Description Language 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b="1" dirty="0" smtClean="0">
                <a:solidFill>
                  <a:srgbClr val="3C5790"/>
                </a:solidFill>
              </a:rPr>
              <a:t>WADL</a:t>
            </a:r>
            <a:r>
              <a:rPr lang="en-US" sz="1400" dirty="0" smtClean="0">
                <a:solidFill>
                  <a:srgbClr val="3C5790"/>
                </a:solidFill>
              </a:rPr>
              <a:t>) is an XML document format that describes web applications.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WADL is the WSDL of </a:t>
            </a:r>
            <a:r>
              <a:rPr lang="en-US" sz="1400" dirty="0" err="1" smtClean="0">
                <a:solidFill>
                  <a:srgbClr val="3C5790"/>
                </a:solidFill>
              </a:rPr>
              <a:t>RESTful</a:t>
            </a:r>
            <a:r>
              <a:rPr lang="en-US" sz="1400" dirty="0" smtClean="0">
                <a:solidFill>
                  <a:srgbClr val="3C5790"/>
                </a:solidFill>
              </a:rPr>
              <a:t> web services.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WADL allows service providers to document the resources offered, the HTTP methods that we can use on those resources and the representation formats supported.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WADL is not yet widely supported.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WADL is more easy to understand than the WSDL.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WADL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1981200"/>
            <a:ext cx="91249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5334000"/>
            <a:ext cx="86868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From the WADL generated file(Jersey implementation) we can see that there are 2 resources: resource and resource/hello.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“resource”  resource generates “test/plain” content and accepts GET http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“resource/hello” resource generates “test/plain” content and has a query String input parameter named name.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annotations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JAX-RS provides annotations to help in mapping a resource class (a POJO) to a web resource.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@Path</a:t>
            </a:r>
            <a:r>
              <a:rPr lang="en-US" sz="1400" dirty="0" smtClean="0">
                <a:solidFill>
                  <a:srgbClr val="3C5790"/>
                </a:solidFill>
              </a:rPr>
              <a:t> specifies the relative path for a resource class or method.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@GET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@PUT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@POST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@DELETE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@HEAD</a:t>
            </a:r>
            <a:r>
              <a:rPr lang="en-US" sz="1400" dirty="0" smtClean="0">
                <a:solidFill>
                  <a:srgbClr val="3C5790"/>
                </a:solidFill>
              </a:rPr>
              <a:t> specify the HTTP request type of a resource.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@Produces</a:t>
            </a:r>
            <a:r>
              <a:rPr lang="en-US" sz="1400" dirty="0" smtClean="0">
                <a:solidFill>
                  <a:srgbClr val="3C5790"/>
                </a:solidFill>
              </a:rPr>
              <a:t> specifies the response MIME media types.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@Consumes</a:t>
            </a:r>
            <a:r>
              <a:rPr lang="en-US" sz="1400" dirty="0" smtClean="0">
                <a:solidFill>
                  <a:srgbClr val="3C5790"/>
                </a:solidFill>
              </a:rPr>
              <a:t> specifies the accepted request media types.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JAX-RS provides a mechanism to extract information from request using: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PathParam</a:t>
            </a:r>
            <a:r>
              <a:rPr lang="en-US" sz="1400" dirty="0" smtClean="0">
                <a:solidFill>
                  <a:srgbClr val="3C5790"/>
                </a:solidFill>
              </a:rPr>
              <a:t> binds the parameter to a path segment.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QueryParam</a:t>
            </a:r>
            <a:r>
              <a:rPr lang="en-US" sz="1400" dirty="0" smtClean="0">
                <a:solidFill>
                  <a:srgbClr val="3C5790"/>
                </a:solidFill>
              </a:rPr>
              <a:t> binds the parameter to the value of an HTTP query parameter.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MatrixParam</a:t>
            </a:r>
            <a:r>
              <a:rPr lang="en-US" sz="1400" dirty="0" smtClean="0">
                <a:solidFill>
                  <a:srgbClr val="3C5790"/>
                </a:solidFill>
              </a:rPr>
              <a:t> binds the parameter to the value of an HTTP matrix parameter.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HeaderParam</a:t>
            </a:r>
            <a:r>
              <a:rPr lang="en-US" sz="1400" dirty="0" smtClean="0">
                <a:solidFill>
                  <a:srgbClr val="3C5790"/>
                </a:solidFill>
              </a:rPr>
              <a:t> binds the parameter to an HTTP header value.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CookieParam</a:t>
            </a:r>
            <a:r>
              <a:rPr lang="en-US" sz="1400" dirty="0" smtClean="0">
                <a:solidFill>
                  <a:srgbClr val="3C5790"/>
                </a:solidFill>
              </a:rPr>
              <a:t> binds the parameter to a cookie value.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FormParam</a:t>
            </a:r>
            <a:r>
              <a:rPr lang="en-US" sz="1400" dirty="0" smtClean="0">
                <a:solidFill>
                  <a:srgbClr val="3C5790"/>
                </a:solidFill>
              </a:rPr>
              <a:t> binds the parameter to a form value.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DefaultValue</a:t>
            </a:r>
            <a:r>
              <a:rPr lang="en-US" sz="1400" dirty="0" smtClean="0">
                <a:solidFill>
                  <a:srgbClr val="3C5790"/>
                </a:solidFill>
              </a:rPr>
              <a:t> specifies a default value for the above bindings when the key is not found.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JAX-RS </a:t>
            </a:r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If we want to access the all method body we use </a:t>
            </a:r>
            <a:r>
              <a:rPr lang="en-US" sz="1400" b="1" dirty="0" err="1" smtClean="0">
                <a:solidFill>
                  <a:srgbClr val="3C5790"/>
                </a:solidFill>
              </a:rPr>
              <a:t>InputStream</a:t>
            </a:r>
            <a:r>
              <a:rPr lang="en-US" sz="1400" dirty="0" smtClean="0">
                <a:solidFill>
                  <a:srgbClr val="3C5790"/>
                </a:solidFill>
              </a:rPr>
              <a:t> as input parameter to our WS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JAX-RS, any non-JAX-RS-annotated parameter is considered to be a representation of the HTTP input request’s message body.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method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javax.ws.rs.core.Response</a:t>
            </a:r>
            <a:r>
              <a:rPr lang="en-US" sz="1400" dirty="0" smtClean="0">
                <a:solidFill>
                  <a:srgbClr val="3C5790"/>
                </a:solidFill>
              </a:rPr>
              <a:t> can create a Response object that contains an HTTP status code.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javax.ws.rs.WebApplicationException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an uncheck comes in handy to wrap exceptions into HTTP Response codes.</a:t>
            </a:r>
            <a:endParaRPr lang="fr-CA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could write manually to the client using </a:t>
            </a:r>
            <a:r>
              <a:rPr lang="en-US" sz="1400" dirty="0" err="1" smtClean="0">
                <a:solidFill>
                  <a:srgbClr val="3C5790"/>
                </a:solidFill>
              </a:rPr>
              <a:t>java.io.OutputStream</a:t>
            </a:r>
            <a:r>
              <a:rPr lang="en-US" sz="1400" dirty="0" smtClean="0">
                <a:solidFill>
                  <a:srgbClr val="3C5790"/>
                </a:solidFill>
              </a:rPr>
              <a:t>. In JAX-RS we implement and return an instance of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javax.ws.rs.core.StreamingOutput</a:t>
            </a:r>
            <a:r>
              <a:rPr lang="en-US" sz="1400" dirty="0" smtClean="0">
                <a:solidFill>
                  <a:srgbClr val="3C5790"/>
                </a:solidFill>
              </a:rPr>
              <a:t> interface, method </a:t>
            </a:r>
            <a:r>
              <a:rPr lang="en-US" sz="1400" b="1" dirty="0" smtClean="0">
                <a:solidFill>
                  <a:srgbClr val="3C5790"/>
                </a:solidFill>
              </a:rPr>
              <a:t>write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interface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javax.ws.rs.core.UriInfo</a:t>
            </a:r>
            <a:r>
              <a:rPr lang="en-US" sz="1400" dirty="0" smtClean="0">
                <a:solidFill>
                  <a:srgbClr val="3C5790"/>
                </a:solidFill>
              </a:rPr>
              <a:t> provides data about the request.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view all headers within the incoming request using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javax.ws.rs.core.HttpHeaders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obtain an instance of the </a:t>
            </a:r>
            <a:r>
              <a:rPr lang="en-US" sz="1400" dirty="0" err="1" smtClean="0">
                <a:solidFill>
                  <a:srgbClr val="3C5790"/>
                </a:solidFill>
              </a:rPr>
              <a:t>UriInfo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dirty="0" err="1" smtClean="0">
                <a:solidFill>
                  <a:srgbClr val="3C5790"/>
                </a:solidFill>
              </a:rPr>
              <a:t>HttpHeaders</a:t>
            </a:r>
            <a:r>
              <a:rPr lang="en-US" sz="1400" dirty="0" smtClean="0">
                <a:solidFill>
                  <a:srgbClr val="3C5790"/>
                </a:solidFill>
              </a:rPr>
              <a:t> by using the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javax.ws.rs.core.Context</a:t>
            </a:r>
            <a:r>
              <a:rPr lang="en-US" sz="1400" dirty="0" smtClean="0">
                <a:solidFill>
                  <a:srgbClr val="3C5790"/>
                </a:solidFill>
              </a:rPr>
              <a:t> injection annotation.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4834</TotalTime>
  <Words>2254</Words>
  <Application>Microsoft Office PowerPoint</Application>
  <PresentationFormat>On-screen Show (4:3)</PresentationFormat>
  <Paragraphs>196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143</vt:lpstr>
      <vt:lpstr>Rest – Web Service</vt:lpstr>
      <vt:lpstr>Contents</vt:lpstr>
      <vt:lpstr>What is REST?</vt:lpstr>
      <vt:lpstr>RESTful web services</vt:lpstr>
      <vt:lpstr>What is JAX-RS?</vt:lpstr>
      <vt:lpstr>WADL</vt:lpstr>
      <vt:lpstr>WADL</vt:lpstr>
      <vt:lpstr>JAX-RS annotations</vt:lpstr>
      <vt:lpstr>JAX-RS Core</vt:lpstr>
      <vt:lpstr>JAX-RS Core</vt:lpstr>
      <vt:lpstr>JAX-RS Core</vt:lpstr>
      <vt:lpstr>JAX-RS Core</vt:lpstr>
      <vt:lpstr>JAX-RS Core</vt:lpstr>
      <vt:lpstr>JAX-RS Advanced</vt:lpstr>
      <vt:lpstr>JAX-RS Advanced</vt:lpstr>
      <vt:lpstr>JAX-RS Advanced</vt:lpstr>
      <vt:lpstr>JAX-RS Security</vt:lpstr>
      <vt:lpstr>JAX-RS Deployment</vt:lpstr>
      <vt:lpstr>JAX-RS Scaling </vt:lpstr>
      <vt:lpstr>HATEOAS</vt:lpstr>
      <vt:lpstr>JAX-RS Implementations</vt:lpstr>
      <vt:lpstr>JAX-RS Implementations</vt:lpstr>
      <vt:lpstr>JAX-RS Implementations</vt:lpstr>
      <vt:lpstr>JAX-RS 2.0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IONUTZ</cp:lastModifiedBy>
  <cp:revision>527</cp:revision>
  <dcterms:created xsi:type="dcterms:W3CDTF">2012-04-12T06:19:17Z</dcterms:created>
  <dcterms:modified xsi:type="dcterms:W3CDTF">2012-07-25T18:49:59Z</dcterms:modified>
</cp:coreProperties>
</file>