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301" r:id="rId6"/>
    <p:sldId id="372" r:id="rId7"/>
    <p:sldId id="371" r:id="rId8"/>
    <p:sldId id="365" r:id="rId9"/>
    <p:sldId id="370" r:id="rId10"/>
    <p:sldId id="369" r:id="rId11"/>
    <p:sldId id="373" r:id="rId12"/>
    <p:sldId id="375" r:id="rId13"/>
    <p:sldId id="376" r:id="rId14"/>
    <p:sldId id="377" r:id="rId15"/>
    <p:sldId id="378" r:id="rId16"/>
    <p:sldId id="381" r:id="rId17"/>
    <p:sldId id="379" r:id="rId18"/>
    <p:sldId id="300" r:id="rId19"/>
    <p:sldId id="25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11/12/2013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WebSocket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0" y="2057400"/>
            <a:ext cx="3505200" cy="441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Apache Tomcat 7 provides 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WebSocketServlet</a:t>
            </a:r>
            <a:r>
              <a:rPr lang="en-US" sz="1400" dirty="0" smtClean="0">
                <a:solidFill>
                  <a:srgbClr val="3C5790"/>
                </a:solidFill>
              </a:rPr>
              <a:t> that contains the </a:t>
            </a:r>
            <a:r>
              <a:rPr lang="en-US" sz="1400" dirty="0" err="1" smtClean="0">
                <a:solidFill>
                  <a:srgbClr val="3C5790"/>
                </a:solidFill>
              </a:rPr>
              <a:t>createWebSocketInbound</a:t>
            </a:r>
            <a:r>
              <a:rPr lang="en-US" sz="1400" dirty="0" smtClean="0">
                <a:solidFill>
                  <a:srgbClr val="3C5790"/>
                </a:solidFill>
              </a:rPr>
              <a:t> method. The method return a </a:t>
            </a:r>
            <a:r>
              <a:rPr lang="en-US" sz="1400" b="1" dirty="0" err="1" smtClean="0">
                <a:solidFill>
                  <a:srgbClr val="3C5790"/>
                </a:solidFill>
              </a:rPr>
              <a:t>StreamInbound</a:t>
            </a:r>
            <a:r>
              <a:rPr lang="en-US" sz="1400" dirty="0" smtClean="0">
                <a:solidFill>
                  <a:srgbClr val="3C5790"/>
                </a:solidFill>
              </a:rPr>
              <a:t> object. The object implementation contains methods like: </a:t>
            </a:r>
            <a:r>
              <a:rPr lang="en-US" sz="1400" b="1" dirty="0" err="1" smtClean="0">
                <a:solidFill>
                  <a:srgbClr val="3C5790"/>
                </a:solidFill>
              </a:rPr>
              <a:t>onClose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onOpen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onTextMessage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onBinaryMessage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Tomcat 7 specific to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implmentation</a:t>
            </a:r>
            <a:r>
              <a:rPr lang="en-US" sz="1400" dirty="0" smtClean="0">
                <a:solidFill>
                  <a:srgbClr val="3C5790"/>
                </a:solidFill>
              </a:rPr>
              <a:t> can be found in the package: </a:t>
            </a:r>
            <a:r>
              <a:rPr lang="en-US" sz="1200" b="1" dirty="0" err="1" smtClean="0">
                <a:solidFill>
                  <a:srgbClr val="3C5790"/>
                </a:solidFill>
              </a:rPr>
              <a:t>org.apache.catalina.websocket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004621"/>
            <a:ext cx="5334000" cy="454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Jetty 9</a:t>
            </a:r>
            <a:r>
              <a:rPr lang="en-US" sz="1400" dirty="0" smtClean="0">
                <a:solidFill>
                  <a:srgbClr val="3C5790"/>
                </a:solidFill>
              </a:rPr>
              <a:t> has a proprietary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Java API. There are 3 ways to build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server side components using Jetty 9. All of these methods needs to be configured into the 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WebSocketServlet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1)Using 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WebSocketListener</a:t>
            </a:r>
            <a:r>
              <a:rPr lang="en-US" sz="1400" dirty="0" smtClean="0">
                <a:solidFill>
                  <a:srgbClr val="3C5790"/>
                </a:solidFill>
              </a:rPr>
              <a:t> interface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2)Using 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WebSocketAdapter</a:t>
            </a:r>
            <a:r>
              <a:rPr lang="en-US" sz="1400" dirty="0" smtClean="0">
                <a:solidFill>
                  <a:srgbClr val="3C5790"/>
                </a:solidFill>
              </a:rPr>
              <a:t> class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3)Using annotations: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OnWebSocketMessage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OnWebSocketConnect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OnWebSocketClose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OnWebSocketFrame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924300"/>
            <a:ext cx="51435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750" y="4191000"/>
            <a:ext cx="3829050" cy="121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81000" y="5181600"/>
            <a:ext cx="80010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Above there are some examples using Jetty 9 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API.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43150"/>
            <a:ext cx="36004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7225" y="2286000"/>
            <a:ext cx="4448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3276600" cy="480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</a:t>
            </a:r>
            <a:r>
              <a:rPr lang="en-US" sz="1400" b="1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java library we can create very easy a server that handles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connections and HTML content.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need to extend the </a:t>
            </a:r>
            <a:r>
              <a:rPr lang="en-US" sz="1400" b="1" dirty="0" err="1" smtClean="0">
                <a:solidFill>
                  <a:srgbClr val="3C5790"/>
                </a:solidFill>
              </a:rPr>
              <a:t>Verticle</a:t>
            </a:r>
            <a:r>
              <a:rPr lang="en-US" sz="1400" dirty="0" smtClean="0">
                <a:solidFill>
                  <a:srgbClr val="3C5790"/>
                </a:solidFill>
              </a:rPr>
              <a:t> class and create a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handler.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4080" y="2057400"/>
            <a:ext cx="54699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2057400"/>
            <a:ext cx="2743200" cy="3352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4 package </a:t>
            </a:r>
            <a:r>
              <a:rPr lang="en-US" sz="1400" b="1" dirty="0" err="1" smtClean="0">
                <a:solidFill>
                  <a:srgbClr val="3C5790"/>
                </a:solidFill>
              </a:rPr>
              <a:t>io.netty.handler.codec.http.websocketx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we can handle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protocol on server side.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828800"/>
            <a:ext cx="4191000" cy="362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567362"/>
            <a:ext cx="64770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JSR 356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3276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implementation is a combination of IETF RFC 6455 protocol and W3C JavaScript API.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API enables web pages to use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protocol for two-way communication with the remote host.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Tyrus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represents an open source Web Socket RI for JSR 356.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Tyrus</a:t>
            </a:r>
            <a:r>
              <a:rPr lang="en-US" sz="1400" dirty="0" smtClean="0">
                <a:solidFill>
                  <a:srgbClr val="3C5790"/>
                </a:solidFill>
              </a:rPr>
              <a:t> is already integrated into </a:t>
            </a:r>
            <a:r>
              <a:rPr lang="en-US" sz="1400" b="1" dirty="0" err="1" smtClean="0">
                <a:solidFill>
                  <a:srgbClr val="3C5790"/>
                </a:solidFill>
              </a:rPr>
              <a:t>GlassFish</a:t>
            </a:r>
            <a:r>
              <a:rPr lang="en-US" sz="1400" b="1" dirty="0" smtClean="0">
                <a:solidFill>
                  <a:srgbClr val="3C5790"/>
                </a:solidFill>
              </a:rPr>
              <a:t> 4.0</a:t>
            </a:r>
            <a:r>
              <a:rPr lang="en-US" sz="1400" dirty="0" smtClean="0">
                <a:solidFill>
                  <a:srgbClr val="3C5790"/>
                </a:solidFill>
              </a:rPr>
              <a:t> Promoted builds.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connection is the networking connecting between the two endpoints which are interacting using the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protocol.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session is used to represent a sequence of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interactions between an endpoint and a single peer.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JSR 356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124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abstract class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javax.websocket.Endpoint</a:t>
            </a:r>
            <a:r>
              <a:rPr lang="en-US" sz="1400" dirty="0" smtClean="0">
                <a:solidFill>
                  <a:srgbClr val="3C5790"/>
                </a:solidFill>
              </a:rPr>
              <a:t> represents one side of a sequence of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interactions between two connected peers and contains methods like </a:t>
            </a:r>
            <a:r>
              <a:rPr lang="en-US" sz="1400" b="1" dirty="0" err="1" smtClean="0">
                <a:solidFill>
                  <a:srgbClr val="3C5790"/>
                </a:solidFill>
              </a:rPr>
              <a:t>onOpen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onClose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onError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As alternative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WebSocketEndpoint</a:t>
            </a:r>
            <a:r>
              <a:rPr lang="en-US" sz="1400" dirty="0" smtClean="0">
                <a:solidFill>
                  <a:srgbClr val="3C5790"/>
                </a:solidFill>
              </a:rPr>
              <a:t> annotation indicates that a Java class is to become a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endpoint at runtime.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WebSocketOpen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and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WebSocketClose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annotations allow the developers to decorate methods on their @</a:t>
            </a:r>
            <a:r>
              <a:rPr lang="en-US" sz="1400" dirty="0" err="1" smtClean="0">
                <a:solidFill>
                  <a:srgbClr val="3C5790"/>
                </a:solidFill>
              </a:rPr>
              <a:t>WebSocketEndpoint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WebSocketMessage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used to process </a:t>
            </a:r>
            <a:r>
              <a:rPr lang="en-US" sz="1400" dirty="0" err="1" smtClean="0">
                <a:solidFill>
                  <a:srgbClr val="3C5790"/>
                </a:solidFill>
              </a:rPr>
              <a:t>incomming</a:t>
            </a:r>
            <a:r>
              <a:rPr lang="en-US" sz="1400" dirty="0" smtClean="0">
                <a:solidFill>
                  <a:srgbClr val="3C5790"/>
                </a:solidFill>
              </a:rPr>
              <a:t> messages.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WebSocketPathParam</a:t>
            </a:r>
            <a:r>
              <a:rPr lang="en-US" sz="1400" dirty="0" smtClean="0">
                <a:solidFill>
                  <a:srgbClr val="3C5790"/>
                </a:solidFill>
              </a:rPr>
              <a:t> is used for retrieving path information.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267200"/>
            <a:ext cx="4800600" cy="13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JSR 356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0"/>
            <a:ext cx="3915221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1963" y="2362200"/>
            <a:ext cx="4795837" cy="26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04800" y="5638800"/>
            <a:ext cx="8534400" cy="762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implementation and JavaScript setup for communication.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Delivers full duplex communication model for the Web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Increases client and server communication efficiency</a:t>
            </a:r>
          </a:p>
          <a:p>
            <a:pPr lvl="1"/>
            <a:r>
              <a:rPr lang="en-US" sz="1200" smtClean="0">
                <a:solidFill>
                  <a:srgbClr val="3C5790"/>
                </a:solidFill>
              </a:rPr>
              <a:t>Easy to use API</a:t>
            </a:r>
          </a:p>
          <a:p>
            <a:pPr lvl="1">
              <a:buNone/>
            </a:pP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http://en.wikipedia.org/wiki/WebSocket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http://tools.ietf.org/html/rfc6455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https://netty.io/Blog/WebSocket+Enhancement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http://webtide.intalio.com/2012/10/jetty-9-updated-websocket-api/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https://blogs.oracle.com/arungupta/entry/websocket_applications_using_java_jsr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https://wikis.oracle.com/display/GlassFish/PlanForGlassFish4.0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JavaWebSocket_JSR356_011_PublicDraft.pdf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WebSocket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Why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WebSocket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WebSocket</a:t>
            </a:r>
            <a:r>
              <a:rPr lang="fr-CA" sz="1600" dirty="0" smtClean="0">
                <a:solidFill>
                  <a:srgbClr val="3C5790"/>
                </a:solidFill>
              </a:rPr>
              <a:t> Protocol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WebSocket</a:t>
            </a:r>
            <a:r>
              <a:rPr lang="fr-CA" sz="1600" dirty="0" smtClean="0">
                <a:solidFill>
                  <a:srgbClr val="3C5790"/>
                </a:solidFill>
              </a:rPr>
              <a:t> W3C API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WebSocket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WebSocket</a:t>
            </a:r>
            <a:r>
              <a:rPr lang="fr-CA" sz="1600" dirty="0" smtClean="0">
                <a:solidFill>
                  <a:srgbClr val="3C5790"/>
                </a:solidFill>
              </a:rPr>
              <a:t> JSR 356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Web Socket represents: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technology providing full-duplex communications channels over a single TCP connection.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protocol standardized by IETF as RFC 6455.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API that is being standardized by W3C.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Java API being standardized under JSR 356.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Web is designed to be implemented in web browsers and web servers.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protocol is designed to create more interaction between a browser and a web site. Previous to this technology the same effect can be made using non-standardized ways using Comet(Reverse Ajax).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Currently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is supported in several browsers like: Google Chrome, Internet Explorer, Firefox, Safari, Opera.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6858000" cy="351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5562600"/>
            <a:ext cx="85344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From global user statistics only </a:t>
            </a:r>
            <a:r>
              <a:rPr lang="en-US" sz="1400" b="1" dirty="0" smtClean="0">
                <a:solidFill>
                  <a:srgbClr val="3C5790"/>
                </a:solidFill>
              </a:rPr>
              <a:t>48.31%</a:t>
            </a:r>
            <a:r>
              <a:rPr lang="en-US" sz="1400" dirty="0" smtClean="0">
                <a:solidFill>
                  <a:srgbClr val="3C5790"/>
                </a:solidFill>
              </a:rPr>
              <a:t> from internet users have the browser compatible to this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Why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Many of web applications need “real-time” communication with minimal latency(online games, collaborative platforms, social networks, financial applications, etc).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HTTP is half-duplex and it’s hard to achieve real-time applications because of this limitation.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634711"/>
            <a:ext cx="4343400" cy="336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Why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Web applications are using Ajax or Commit to simulate real-time communications. In the case of Comet lots of traffic is made because of the long polling strategy used.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uses “frames” for information exchange and the polling overhead is removed.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 connection is established by upgrading from HTTP to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protocol.</a:t>
            </a:r>
          </a:p>
          <a:p>
            <a:pPr lvl="0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protocol specification defined 2 URI schemas: </a:t>
            </a:r>
            <a:r>
              <a:rPr lang="en-US" sz="1400" b="1" dirty="0" err="1" smtClean="0">
                <a:solidFill>
                  <a:srgbClr val="3C5790"/>
                </a:solidFill>
              </a:rPr>
              <a:t>ws</a:t>
            </a:r>
            <a:r>
              <a:rPr lang="en-US" sz="1400" b="1" dirty="0" smtClean="0">
                <a:solidFill>
                  <a:srgbClr val="3C5790"/>
                </a:solidFill>
              </a:rPr>
              <a:t>: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wss</a:t>
            </a:r>
            <a:r>
              <a:rPr lang="en-US" sz="1400" b="1" dirty="0" smtClean="0">
                <a:solidFill>
                  <a:srgbClr val="3C5790"/>
                </a:solidFill>
              </a:rPr>
              <a:t>:</a:t>
            </a:r>
            <a:r>
              <a:rPr lang="en-US" sz="1400" dirty="0" smtClean="0">
                <a:solidFill>
                  <a:srgbClr val="3C5790"/>
                </a:solidFill>
              </a:rPr>
              <a:t> for unsecure and secure connections respectively.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Protocol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protocol has 2 parts: </a:t>
            </a:r>
            <a:r>
              <a:rPr lang="en-US" sz="1400" b="1" dirty="0" smtClean="0">
                <a:solidFill>
                  <a:srgbClr val="3C5790"/>
                </a:solidFill>
              </a:rPr>
              <a:t>handshake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data transfer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 of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handshake is described bellow: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00375"/>
            <a:ext cx="3324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248025"/>
            <a:ext cx="38957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228600" y="46482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client sends a Sec-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WebSocket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-Key encoded base64.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handshake answer has Sec-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WebSocket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-Accept for a success handshake.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400" baseline="0" dirty="0" smtClean="0">
              <a:solidFill>
                <a:srgbClr val="3C579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400" baseline="0" dirty="0" smtClean="0">
              <a:solidFill>
                <a:srgbClr val="3C579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W3C API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W3C API contains the 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interface.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interface contains callback functions like: </a:t>
            </a:r>
            <a:r>
              <a:rPr lang="en-US" sz="1400" b="1" dirty="0" err="1" smtClean="0">
                <a:solidFill>
                  <a:srgbClr val="3C5790"/>
                </a:solidFill>
              </a:rPr>
              <a:t>onopen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onmessage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onerror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onclose</a:t>
            </a:r>
            <a:r>
              <a:rPr lang="en-US" sz="1400" dirty="0" smtClean="0">
                <a:solidFill>
                  <a:srgbClr val="3C5790"/>
                </a:solidFill>
              </a:rPr>
              <a:t>, methods like </a:t>
            </a:r>
            <a:r>
              <a:rPr lang="en-US" sz="1400" b="1" dirty="0" err="1" smtClean="0">
                <a:solidFill>
                  <a:srgbClr val="3C5790"/>
                </a:solidFill>
              </a:rPr>
              <a:t>send</a:t>
            </a:r>
            <a:r>
              <a:rPr lang="en-US" sz="1400" dirty="0" err="1" smtClean="0">
                <a:solidFill>
                  <a:srgbClr val="3C5790"/>
                </a:solidFill>
              </a:rPr>
              <a:t>,</a:t>
            </a:r>
            <a:r>
              <a:rPr lang="en-US" sz="1400" b="1" dirty="0" err="1" smtClean="0">
                <a:solidFill>
                  <a:srgbClr val="3C5790"/>
                </a:solidFill>
              </a:rPr>
              <a:t>close</a:t>
            </a:r>
            <a:endParaRPr lang="en-US" sz="1200" b="1" dirty="0" smtClean="0">
              <a:solidFill>
                <a:srgbClr val="3C579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19400"/>
            <a:ext cx="58293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WebSocket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667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Before JSR 356,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was implemented in Java in non-standardized ways by: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Tomcat 7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Atmosphere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GlassFish</a:t>
            </a:r>
            <a:r>
              <a:rPr lang="en-US" sz="1400" dirty="0" smtClean="0">
                <a:solidFill>
                  <a:srgbClr val="3C5790"/>
                </a:solidFill>
              </a:rPr>
              <a:t> 3.1, Grizzly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Jboss</a:t>
            </a:r>
            <a:r>
              <a:rPr lang="en-US" sz="1400" dirty="0" smtClean="0">
                <a:solidFill>
                  <a:srgbClr val="3C5790"/>
                </a:solidFill>
              </a:rPr>
              <a:t> 7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Jetty 8, 9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jWebSocket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3.3.x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5658</TotalTime>
  <Words>794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143</vt:lpstr>
      <vt:lpstr>WebSocket</vt:lpstr>
      <vt:lpstr>Contents</vt:lpstr>
      <vt:lpstr>What is WebSocket?</vt:lpstr>
      <vt:lpstr>What is WebSocket?</vt:lpstr>
      <vt:lpstr>Why WebSocket?</vt:lpstr>
      <vt:lpstr>Why WebSocket?</vt:lpstr>
      <vt:lpstr>WebSocket Protocol</vt:lpstr>
      <vt:lpstr>WebSocket W3C API</vt:lpstr>
      <vt:lpstr>WebSocket implementations</vt:lpstr>
      <vt:lpstr>WebSocket implementations</vt:lpstr>
      <vt:lpstr>WebSocket implementations</vt:lpstr>
      <vt:lpstr>WebSocket implementations</vt:lpstr>
      <vt:lpstr>WebSocket implementations</vt:lpstr>
      <vt:lpstr>WebSocket implementations</vt:lpstr>
      <vt:lpstr>WebSocket JSR 356</vt:lpstr>
      <vt:lpstr>WebSocket JSR 356</vt:lpstr>
      <vt:lpstr>WebSocket JSR 356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601</cp:revision>
  <dcterms:created xsi:type="dcterms:W3CDTF">2012-04-12T06:19:17Z</dcterms:created>
  <dcterms:modified xsi:type="dcterms:W3CDTF">2013-12-11T09:53:20Z</dcterms:modified>
</cp:coreProperties>
</file>