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4" r:id="rId5"/>
    <p:sldId id="406" r:id="rId6"/>
    <p:sldId id="407" r:id="rId7"/>
    <p:sldId id="408" r:id="rId8"/>
    <p:sldId id="409" r:id="rId9"/>
    <p:sldId id="411" r:id="rId10"/>
    <p:sldId id="410" r:id="rId11"/>
    <p:sldId id="412" r:id="rId12"/>
    <p:sldId id="405" r:id="rId13"/>
    <p:sldId id="414" r:id="rId14"/>
    <p:sldId id="415" r:id="rId15"/>
    <p:sldId id="416" r:id="rId16"/>
    <p:sldId id="417" r:id="rId17"/>
    <p:sldId id="418" r:id="rId18"/>
    <p:sldId id="413" r:id="rId19"/>
    <p:sldId id="389" r:id="rId20"/>
    <p:sldId id="259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02/01/2014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iText</a:t>
            </a:r>
            <a:r>
              <a:rPr lang="fr-CA" sz="4000" dirty="0" smtClean="0">
                <a:solidFill>
                  <a:schemeClr val="bg1"/>
                </a:solidFill>
              </a:rPr>
              <a:t> 5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iText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7630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Anchor</a:t>
            </a:r>
            <a:r>
              <a:rPr lang="en-US" sz="1400" dirty="0">
                <a:solidFill>
                  <a:srgbClr val="3C5790"/>
                </a:solidFill>
              </a:rPr>
              <a:t> class represents an link, either to an external website, or internally in the document.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anchor (link) can be clicked just like a link in a web page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Image</a:t>
            </a:r>
            <a:r>
              <a:rPr lang="en-US" sz="1400" dirty="0">
                <a:solidFill>
                  <a:srgbClr val="3C5790"/>
                </a:solidFill>
              </a:rPr>
              <a:t> is used to add images to </a:t>
            </a:r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>
                <a:solidFill>
                  <a:srgbClr val="3C5790"/>
                </a:solidFill>
              </a:rPr>
              <a:t> PDF documents.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You can load images either from file or from a URL.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576249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9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iText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7630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You can add tables to a PDF document using the </a:t>
            </a:r>
            <a:r>
              <a:rPr lang="en-US" sz="1400" b="1" dirty="0" err="1">
                <a:solidFill>
                  <a:srgbClr val="3C5790"/>
                </a:solidFill>
              </a:rPr>
              <a:t>PdfPTable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add cells to the table we call the </a:t>
            </a:r>
            <a:r>
              <a:rPr lang="en-US" sz="1400" dirty="0" err="1">
                <a:solidFill>
                  <a:srgbClr val="3C5790"/>
                </a:solidFill>
              </a:rPr>
              <a:t>addCell</a:t>
            </a:r>
            <a:r>
              <a:rPr lang="en-US" sz="1400" dirty="0">
                <a:solidFill>
                  <a:srgbClr val="3C5790"/>
                </a:solidFill>
              </a:rPr>
              <a:t>() method, passing </a:t>
            </a:r>
            <a:r>
              <a:rPr lang="en-US" sz="1400" b="1" dirty="0" err="1">
                <a:solidFill>
                  <a:srgbClr val="3C5790"/>
                </a:solidFill>
              </a:rPr>
              <a:t>PdfPCell</a:t>
            </a:r>
            <a:r>
              <a:rPr lang="en-US" sz="1400" dirty="0">
                <a:solidFill>
                  <a:srgbClr val="3C5790"/>
                </a:solidFill>
              </a:rPr>
              <a:t> instances.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add a </a:t>
            </a:r>
            <a:r>
              <a:rPr lang="en-US" sz="1400" dirty="0" err="1">
                <a:solidFill>
                  <a:srgbClr val="3C5790"/>
                </a:solidFill>
              </a:rPr>
              <a:t>PdfTable</a:t>
            </a:r>
            <a:r>
              <a:rPr lang="en-US" sz="1400" dirty="0">
                <a:solidFill>
                  <a:srgbClr val="3C5790"/>
                </a:solidFill>
              </a:rPr>
              <a:t> as content inside a </a:t>
            </a:r>
            <a:r>
              <a:rPr lang="en-US" sz="1400" dirty="0" err="1">
                <a:solidFill>
                  <a:srgbClr val="3C5790"/>
                </a:solidFill>
              </a:rPr>
              <a:t>PdfCell</a:t>
            </a:r>
            <a:r>
              <a:rPr lang="en-US" sz="1400" dirty="0">
                <a:solidFill>
                  <a:srgbClr val="3C5790"/>
                </a:solidFill>
              </a:rPr>
              <a:t>, thus nesting tables within tables.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Usefull</a:t>
            </a:r>
            <a:r>
              <a:rPr lang="en-US" sz="1400" dirty="0">
                <a:solidFill>
                  <a:srgbClr val="3C5790"/>
                </a:solidFill>
              </a:rPr>
              <a:t> methods: </a:t>
            </a:r>
            <a:r>
              <a:rPr lang="en-US" sz="1400" dirty="0" err="1">
                <a:solidFill>
                  <a:srgbClr val="3C5790"/>
                </a:solidFill>
              </a:rPr>
              <a:t>setWidthPercentage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setSpacingBefore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setSpacingAfter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setColspan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setHorizontalAlignment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setVerticalAlignment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setLeading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setUserBorderPadding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88" y="3657600"/>
            <a:ext cx="415541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PDF Manipulation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PdfReader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is used for reading PDF content.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PdfImportedPage</a:t>
            </a:r>
            <a:r>
              <a:rPr lang="en-US" sz="1400" dirty="0">
                <a:solidFill>
                  <a:srgbClr val="3C5790"/>
                </a:solidFill>
              </a:rPr>
              <a:t> is a read-only subclass of </a:t>
            </a:r>
            <a:r>
              <a:rPr lang="en-US" sz="1400" dirty="0" err="1">
                <a:solidFill>
                  <a:srgbClr val="3C5790"/>
                </a:solidFill>
              </a:rPr>
              <a:t>PdfTemplate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PdfWriter</a:t>
            </a:r>
            <a:r>
              <a:rPr lang="en-US" sz="1400" dirty="0">
                <a:solidFill>
                  <a:srgbClr val="3C5790"/>
                </a:solidFill>
              </a:rPr>
              <a:t> is used to generate PDF files.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PdfStamper</a:t>
            </a:r>
            <a:r>
              <a:rPr lang="en-US" sz="1400" dirty="0">
                <a:solidFill>
                  <a:srgbClr val="3C5790"/>
                </a:solidFill>
              </a:rPr>
              <a:t> manipulates a PDF document.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PdfCopy</a:t>
            </a:r>
            <a:r>
              <a:rPr lang="en-US" sz="1400" dirty="0">
                <a:solidFill>
                  <a:srgbClr val="3C5790"/>
                </a:solidFill>
              </a:rPr>
              <a:t> is used to copy pages from one or more existing PDF documents.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Interactive PDF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PdfAction</a:t>
            </a:r>
            <a:r>
              <a:rPr lang="en-US" sz="1400" dirty="0">
                <a:solidFill>
                  <a:srgbClr val="3C5790"/>
                </a:solidFill>
              </a:rPr>
              <a:t> is used to create actions in PDFs.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action can trigger JavaScript functions embedded in the document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adding the action to a Chunk, a rectangular clickable area is created.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X and Y coordinate of the position were the clicked is made can be added to the URL as a query </a:t>
            </a:r>
            <a:r>
              <a:rPr lang="en-US" sz="1400" dirty="0" smtClean="0">
                <a:solidFill>
                  <a:srgbClr val="3C5790"/>
                </a:solidFill>
              </a:rPr>
              <a:t>string if </a:t>
            </a:r>
            <a:r>
              <a:rPr lang="en-US" sz="1400" dirty="0">
                <a:solidFill>
                  <a:srgbClr val="3C5790"/>
                </a:solidFill>
              </a:rPr>
              <a:t>a second </a:t>
            </a:r>
            <a:r>
              <a:rPr lang="en-US" sz="1400" dirty="0" err="1">
                <a:solidFill>
                  <a:srgbClr val="3C5790"/>
                </a:solidFill>
              </a:rPr>
              <a:t>boolean</a:t>
            </a:r>
            <a:r>
              <a:rPr lang="en-US" sz="1400" dirty="0">
                <a:solidFill>
                  <a:srgbClr val="3C5790"/>
                </a:solidFill>
              </a:rPr>
              <a:t> parameter is invoked as new </a:t>
            </a:r>
            <a:r>
              <a:rPr lang="en-US" sz="1400" dirty="0" err="1">
                <a:solidFill>
                  <a:srgbClr val="3C5790"/>
                </a:solidFill>
              </a:rPr>
              <a:t>PdfAction</a:t>
            </a:r>
            <a:r>
              <a:rPr lang="en-US" sz="1400" dirty="0">
                <a:solidFill>
                  <a:srgbClr val="3C5790"/>
                </a:solidFill>
              </a:rPr>
              <a:t>("http://www.lowagie.com/", true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JavaScript is also available in PDF viewers such as Adobe Reader.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Initially JavaScript 1.2 was </a:t>
            </a:r>
            <a:r>
              <a:rPr lang="en-US" sz="1400" dirty="0" smtClean="0">
                <a:solidFill>
                  <a:srgbClr val="3C5790"/>
                </a:solidFill>
              </a:rPr>
              <a:t>used and since </a:t>
            </a:r>
            <a:r>
              <a:rPr lang="en-US" sz="1400" dirty="0">
                <a:solidFill>
                  <a:srgbClr val="3C5790"/>
                </a:solidFill>
              </a:rPr>
              <a:t>Acrobat 5.0, the API has been based on JavaScript 1.5.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most recent versions of Acrobat and Adobe Reader (since 8.0) use JavaScript 1.6.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419600"/>
            <a:ext cx="42862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5181600"/>
            <a:ext cx="32194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3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Adobe products support two ways to create, view, and fill out interactive PDF forms.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AcroForm</a:t>
            </a:r>
            <a:r>
              <a:rPr lang="en-US" sz="1200" b="1" dirty="0">
                <a:solidFill>
                  <a:srgbClr val="3C5790"/>
                </a:solidFill>
              </a:rPr>
              <a:t> technology</a:t>
            </a:r>
            <a:r>
              <a:rPr lang="en-US" sz="1200" dirty="0">
                <a:solidFill>
                  <a:srgbClr val="3C5790"/>
                </a:solidFill>
              </a:rPr>
              <a:t>: correspond to subclasses of the </a:t>
            </a:r>
            <a:r>
              <a:rPr lang="en-US" sz="1200" dirty="0" err="1">
                <a:solidFill>
                  <a:srgbClr val="3C5790"/>
                </a:solidFill>
              </a:rPr>
              <a:t>PdfObject</a:t>
            </a:r>
            <a:r>
              <a:rPr lang="en-US" sz="1200" dirty="0">
                <a:solidFill>
                  <a:srgbClr val="3C5790"/>
                </a:solidFill>
              </a:rPr>
              <a:t> object: </a:t>
            </a:r>
            <a:r>
              <a:rPr lang="en-US" sz="1200" dirty="0" err="1">
                <a:solidFill>
                  <a:srgbClr val="3C5790"/>
                </a:solidFill>
              </a:rPr>
              <a:t>PdfDictionary</a:t>
            </a:r>
            <a:r>
              <a:rPr lang="en-US" sz="1200" dirty="0">
                <a:solidFill>
                  <a:srgbClr val="3C5790"/>
                </a:solidFill>
              </a:rPr>
              <a:t>, </a:t>
            </a:r>
            <a:r>
              <a:rPr lang="en-US" sz="1200" dirty="0" err="1">
                <a:solidFill>
                  <a:srgbClr val="3C5790"/>
                </a:solidFill>
              </a:rPr>
              <a:t>PdfArray</a:t>
            </a:r>
            <a:r>
              <a:rPr lang="en-US" sz="1200" dirty="0">
                <a:solidFill>
                  <a:srgbClr val="3C5790"/>
                </a:solidFill>
              </a:rPr>
              <a:t>, etc.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XML Forms Architecture</a:t>
            </a:r>
            <a:r>
              <a:rPr lang="en-US" sz="1200" dirty="0">
                <a:solidFill>
                  <a:srgbClr val="3C5790"/>
                </a:solidFill>
              </a:rPr>
              <a:t> (</a:t>
            </a:r>
            <a:r>
              <a:rPr lang="en-US" sz="1200" b="1" dirty="0">
                <a:solidFill>
                  <a:srgbClr val="3C5790"/>
                </a:solidFill>
              </a:rPr>
              <a:t>XFA</a:t>
            </a:r>
            <a:r>
              <a:rPr lang="en-US" sz="1200" dirty="0">
                <a:solidFill>
                  <a:srgbClr val="3C5790"/>
                </a:solidFill>
              </a:rPr>
              <a:t>): created with the Designer tool that ships with Acrobat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67075"/>
            <a:ext cx="3710668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45148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9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Adobe LiveCycle Designer can be used to create XFA forms.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514600"/>
            <a:ext cx="48958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876800"/>
            <a:ext cx="52101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2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PDF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438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add metadata to PDF using the Document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Metadata fields: title, author, subject, keywords, creator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Extensible Metadata Platform </a:t>
            </a:r>
            <a:r>
              <a:rPr lang="en-US" sz="1400" dirty="0">
                <a:solidFill>
                  <a:srgbClr val="3C5790"/>
                </a:solidFill>
              </a:rPr>
              <a:t>(XMP) provides a standard format for the creation, processing, and interchange of metadata.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XMP was created by Adobe Systems Inc. and defines a model that can be used with any defined set of metadata items.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XMP stream can be embedded in a number of popular file formats (TIFF, JPEG, PNG, GIF, PDF, HTML, and so on) without breaking their readability by non-XMP-aware applications.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>
                <a:solidFill>
                  <a:srgbClr val="3C5790"/>
                </a:solidFill>
              </a:rPr>
              <a:t> will never compress an XMP metadata stream.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05312"/>
            <a:ext cx="48387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2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PDF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setup </a:t>
            </a:r>
            <a:r>
              <a:rPr lang="en-US" sz="1400" dirty="0">
                <a:solidFill>
                  <a:srgbClr val="3C5790"/>
                </a:solidFill>
              </a:rPr>
              <a:t>to two passwords to be specified for a </a:t>
            </a:r>
            <a:r>
              <a:rPr lang="en-US" sz="1400" dirty="0" smtClean="0">
                <a:solidFill>
                  <a:srgbClr val="3C5790"/>
                </a:solidFill>
              </a:rPr>
              <a:t>PDF document.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standard encryption used in PDF documents is a proprietary algorithm known as RC4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Beginning with PDF 1.6, you can also use the Advanced Encryption Standard (AES).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>
                <a:solidFill>
                  <a:srgbClr val="3C5790"/>
                </a:solidFill>
              </a:rPr>
              <a:t> supports the following algorithms: STANDARD_ENCRYPTION_40, STANDARD_ENCRYPTION_128, ENCRYPTION_AES_128.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5181599" cy="223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>
                <a:solidFill>
                  <a:srgbClr val="3C5790"/>
                </a:solidFill>
              </a:rPr>
              <a:t> is a PDF viewer and editor.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>
                <a:solidFill>
                  <a:srgbClr val="3C5790"/>
                </a:solidFill>
              </a:rPr>
              <a:t> is free and documented.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www.simpopdf.com/resource/pdf-features.html</a:t>
            </a:r>
          </a:p>
          <a:p>
            <a:r>
              <a:rPr lang="fr-CA" sz="1600" dirty="0">
                <a:solidFill>
                  <a:schemeClr val="bg1"/>
                </a:solidFill>
              </a:rPr>
              <a:t>Manning </a:t>
            </a:r>
            <a:r>
              <a:rPr lang="fr-CA" sz="1600" dirty="0" smtClean="0">
                <a:solidFill>
                  <a:schemeClr val="bg1"/>
                </a:solidFill>
              </a:rPr>
              <a:t>– </a:t>
            </a:r>
            <a:r>
              <a:rPr lang="fr-CA" sz="1600" dirty="0" err="1" smtClean="0">
                <a:solidFill>
                  <a:schemeClr val="bg1"/>
                </a:solidFill>
              </a:rPr>
              <a:t>iText</a:t>
            </a:r>
            <a:r>
              <a:rPr lang="fr-CA" sz="1600" dirty="0" smtClean="0">
                <a:solidFill>
                  <a:schemeClr val="bg1"/>
                </a:solidFill>
              </a:rPr>
              <a:t> in Action 2</a:t>
            </a:r>
            <a:r>
              <a:rPr lang="fr-CA" sz="1600" baseline="30000" dirty="0" smtClean="0">
                <a:solidFill>
                  <a:schemeClr val="bg1"/>
                </a:solidFill>
              </a:rPr>
              <a:t>nd</a:t>
            </a:r>
            <a:r>
              <a:rPr lang="fr-CA" sz="1600" dirty="0" smtClean="0">
                <a:solidFill>
                  <a:schemeClr val="bg1"/>
                </a:solidFill>
              </a:rPr>
              <a:t>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iText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iText</a:t>
            </a:r>
            <a:r>
              <a:rPr lang="fr-CA" sz="1600" dirty="0" smtClean="0">
                <a:solidFill>
                  <a:srgbClr val="3C5790"/>
                </a:solidFill>
              </a:rPr>
              <a:t> Goals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Why</a:t>
            </a:r>
            <a:r>
              <a:rPr lang="fr-CA" sz="1600" dirty="0" smtClean="0">
                <a:solidFill>
                  <a:srgbClr val="3C5790"/>
                </a:solidFill>
              </a:rPr>
              <a:t> PDF?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iText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PDF </a:t>
            </a:r>
            <a:r>
              <a:rPr lang="fr-CA" sz="1600" dirty="0" smtClean="0">
                <a:solidFill>
                  <a:srgbClr val="3C5790"/>
                </a:solidFill>
              </a:rPr>
              <a:t>Manipulation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Interactive PDF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Forms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Advanced PDF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iText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iText</a:t>
            </a:r>
            <a:r>
              <a:rPr lang="en-US" sz="1500" dirty="0">
                <a:solidFill>
                  <a:srgbClr val="3C5790"/>
                </a:solidFill>
              </a:rPr>
              <a:t> is an open source library for creating and manipulating PDF files in Java.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From version 5.0.0 (released Dec 7, 2009) </a:t>
            </a:r>
            <a:r>
              <a:rPr lang="en-US" sz="1500" dirty="0" err="1">
                <a:solidFill>
                  <a:srgbClr val="3C5790"/>
                </a:solidFill>
              </a:rPr>
              <a:t>iText</a:t>
            </a:r>
            <a:r>
              <a:rPr lang="en-US" sz="1500" dirty="0">
                <a:solidFill>
                  <a:srgbClr val="3C5790"/>
                </a:solidFill>
              </a:rPr>
              <a:t> is distributed under the </a:t>
            </a:r>
            <a:r>
              <a:rPr lang="en-US" sz="1500" dirty="0" err="1">
                <a:solidFill>
                  <a:srgbClr val="3C5790"/>
                </a:solidFill>
              </a:rPr>
              <a:t>Affero</a:t>
            </a:r>
            <a:r>
              <a:rPr lang="en-US" sz="1500" dirty="0">
                <a:solidFill>
                  <a:srgbClr val="3C5790"/>
                </a:solidFill>
              </a:rPr>
              <a:t> General Public License version </a:t>
            </a:r>
            <a:r>
              <a:rPr lang="en-US" sz="1500" dirty="0" smtClean="0">
                <a:solidFill>
                  <a:srgbClr val="3C5790"/>
                </a:solidFill>
              </a:rPr>
              <a:t>3.</a:t>
            </a: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Previous versions of </a:t>
            </a:r>
            <a:r>
              <a:rPr lang="en-US" sz="1500" dirty="0" err="1">
                <a:solidFill>
                  <a:srgbClr val="3C5790"/>
                </a:solidFill>
              </a:rPr>
              <a:t>iText</a:t>
            </a:r>
            <a:r>
              <a:rPr lang="en-US" sz="1500" dirty="0">
                <a:solidFill>
                  <a:srgbClr val="3C5790"/>
                </a:solidFill>
              </a:rPr>
              <a:t> were distributed under the Mozilla Public License or the LGPL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iText</a:t>
            </a:r>
            <a:r>
              <a:rPr lang="en-US" sz="1500" dirty="0">
                <a:solidFill>
                  <a:srgbClr val="3C5790"/>
                </a:solidFill>
              </a:rPr>
              <a:t> has been ported to the .NET Framework under the name </a:t>
            </a:r>
            <a:r>
              <a:rPr lang="en-US" sz="1500" dirty="0" err="1">
                <a:solidFill>
                  <a:srgbClr val="3C5790"/>
                </a:solidFill>
              </a:rPr>
              <a:t>iTextSharp</a:t>
            </a:r>
            <a:r>
              <a:rPr lang="en-US" sz="1500" dirty="0">
                <a:solidFill>
                  <a:srgbClr val="3C5790"/>
                </a:solidFill>
              </a:rPr>
              <a:t>(written in C#). 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iText</a:t>
            </a:r>
            <a:r>
              <a:rPr lang="fr-CA" dirty="0" smtClean="0">
                <a:solidFill>
                  <a:schemeClr val="bg1"/>
                </a:solidFill>
              </a:rPr>
              <a:t> Goals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>
                <a:solidFill>
                  <a:srgbClr val="3C5790"/>
                </a:solidFill>
              </a:rPr>
              <a:t> features: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Dynamically generate PDF documents from XML file or databases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Serve PDF to a browser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Use PDF interactive features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Add bookmarks, page numbers, watermarks, barcodes, etc.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Split, concatenate and manipulate PDF pages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Automate filling out PDF forms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Add digital signatures to a PDF </a:t>
            </a:r>
            <a:r>
              <a:rPr lang="en-US" sz="1000" dirty="0" smtClean="0">
                <a:solidFill>
                  <a:srgbClr val="3C5790"/>
                </a:solidFill>
              </a:rPr>
              <a:t>file</a:t>
            </a:r>
          </a:p>
          <a:p>
            <a:pPr lvl="1"/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876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Why</a:t>
            </a:r>
            <a:r>
              <a:rPr lang="fr-CA" dirty="0" smtClean="0">
                <a:solidFill>
                  <a:schemeClr val="bg1"/>
                </a:solidFill>
              </a:rPr>
              <a:t> PDF?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PDF is the </a:t>
            </a:r>
            <a:r>
              <a:rPr lang="en-US" sz="1400" b="1" dirty="0">
                <a:solidFill>
                  <a:srgbClr val="3C5790"/>
                </a:solidFill>
              </a:rPr>
              <a:t>Portable Document </a:t>
            </a:r>
            <a:r>
              <a:rPr lang="en-US" sz="1400" b="1" dirty="0" smtClean="0">
                <a:solidFill>
                  <a:srgbClr val="3C5790"/>
                </a:solidFill>
              </a:rPr>
              <a:t>Format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an open file format (ISO-32000-1), originally created by </a:t>
            </a:r>
            <a:r>
              <a:rPr lang="en-US" sz="1200" dirty="0" smtClean="0">
                <a:solidFill>
                  <a:srgbClr val="3C5790"/>
                </a:solidFill>
              </a:rPr>
              <a:t>Adobe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used for documents that are independent of system software and </a:t>
            </a:r>
            <a:r>
              <a:rPr lang="en-US" sz="1200" dirty="0" smtClean="0">
                <a:solidFill>
                  <a:srgbClr val="3C5790"/>
                </a:solidFill>
              </a:rPr>
              <a:t>hardware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essential part of the </a:t>
            </a:r>
            <a:r>
              <a:rPr lang="en-US" sz="1200" dirty="0" smtClean="0">
                <a:solidFill>
                  <a:srgbClr val="3C5790"/>
                </a:solidFill>
              </a:rPr>
              <a:t>web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presents security features for protecting documents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contains metadata that make PDF documents easily </a:t>
            </a:r>
            <a:r>
              <a:rPr lang="en-US" sz="1200" dirty="0" smtClean="0">
                <a:solidFill>
                  <a:srgbClr val="3C5790"/>
                </a:solidFill>
              </a:rPr>
              <a:t>searchable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PDF </a:t>
            </a:r>
            <a:r>
              <a:rPr lang="en-US" sz="1200" dirty="0">
                <a:solidFill>
                  <a:srgbClr val="3C5790"/>
                </a:solidFill>
              </a:rPr>
              <a:t>objects, especially images, can be highly compressed with different compression algorithms without a visible loss of quality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iText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Document</a:t>
            </a:r>
            <a:r>
              <a:rPr lang="en-US" sz="1400" dirty="0">
                <a:solidFill>
                  <a:srgbClr val="3C5790"/>
                </a:solidFill>
              </a:rPr>
              <a:t> is the object to which you’ll add content in the form of Chunk, </a:t>
            </a:r>
            <a:r>
              <a:rPr lang="en-US" sz="1400" dirty="0" err="1">
                <a:solidFill>
                  <a:srgbClr val="3C5790"/>
                </a:solidFill>
              </a:rPr>
              <a:t>Phrase,Paragraph</a:t>
            </a:r>
            <a:r>
              <a:rPr lang="en-US" sz="1400" dirty="0">
                <a:solidFill>
                  <a:srgbClr val="3C5790"/>
                </a:solidFill>
              </a:rPr>
              <a:t>, and other high-level objects.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define page size and page margins when creating the document using the </a:t>
            </a:r>
            <a:r>
              <a:rPr lang="en-US" sz="1400" b="1" dirty="0">
                <a:solidFill>
                  <a:srgbClr val="3C5790"/>
                </a:solidFill>
              </a:rPr>
              <a:t>Rectangle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PdfWriter</a:t>
            </a:r>
            <a:r>
              <a:rPr lang="en-US" sz="1400" dirty="0">
                <a:solidFill>
                  <a:srgbClr val="3C5790"/>
                </a:solidFill>
              </a:rPr>
              <a:t> is the class responsible for writing the PDF file.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DocumentException</a:t>
            </a:r>
            <a:r>
              <a:rPr lang="en-US" sz="1400" dirty="0">
                <a:solidFill>
                  <a:srgbClr val="3C5790"/>
                </a:solidFill>
              </a:rPr>
              <a:t> is the most general exception in </a:t>
            </a:r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</a:t>
            </a:r>
            <a:r>
              <a:rPr lang="en-US" sz="1400" dirty="0">
                <a:solidFill>
                  <a:srgbClr val="3C5790"/>
                </a:solidFill>
              </a:rPr>
              <a:t>default, </a:t>
            </a:r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>
                <a:solidFill>
                  <a:srgbClr val="3C5790"/>
                </a:solidFill>
              </a:rPr>
              <a:t> uses PDF version 1.4, which was introduced in 2001</a:t>
            </a:r>
            <a:r>
              <a:rPr lang="en-US" sz="1400" dirty="0" smtClean="0">
                <a:solidFill>
                  <a:srgbClr val="3C5790"/>
                </a:solidFill>
              </a:rPr>
              <a:t>. The version can be changed as: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PdfWriter.getInstance</a:t>
            </a:r>
            <a:r>
              <a:rPr lang="en-US" sz="1400" dirty="0" smtClean="0">
                <a:solidFill>
                  <a:srgbClr val="3C5790"/>
                </a:solidFill>
              </a:rPr>
              <a:t>(document</a:t>
            </a:r>
            <a:r>
              <a:rPr lang="en-US" sz="1400" dirty="0">
                <a:solidFill>
                  <a:srgbClr val="3C5790"/>
                </a:solidFill>
              </a:rPr>
              <a:t>, new </a:t>
            </a:r>
            <a:r>
              <a:rPr lang="en-US" sz="1400" dirty="0" err="1">
                <a:solidFill>
                  <a:srgbClr val="3C5790"/>
                </a:solidFill>
              </a:rPr>
              <a:t>FileOutputStream</a:t>
            </a:r>
            <a:r>
              <a:rPr lang="en-US" sz="1400" dirty="0">
                <a:solidFill>
                  <a:srgbClr val="3C5790"/>
                </a:solidFill>
              </a:rPr>
              <a:t>(RESULT</a:t>
            </a:r>
            <a:r>
              <a:rPr lang="en-US" sz="1400" dirty="0" smtClean="0">
                <a:solidFill>
                  <a:srgbClr val="3C5790"/>
                </a:solidFill>
              </a:rPr>
              <a:t>))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r>
              <a:rPr lang="en-US" sz="1400" dirty="0" err="1" smtClean="0">
                <a:solidFill>
                  <a:srgbClr val="3C5790"/>
                </a:solidFill>
              </a:rPr>
              <a:t>setPdfVersion</a:t>
            </a:r>
            <a:r>
              <a:rPr lang="en-US" sz="1400" dirty="0" smtClean="0">
                <a:solidFill>
                  <a:srgbClr val="3C5790"/>
                </a:solidFill>
              </a:rPr>
              <a:t>(PdfWriter.VERSION_1_7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38600"/>
            <a:ext cx="438761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iText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2133600" cy="449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PDF-creation process the </a:t>
            </a:r>
            <a:r>
              <a:rPr lang="en-US" sz="1400" b="1" dirty="0">
                <a:solidFill>
                  <a:srgbClr val="3C5790"/>
                </a:solidFill>
              </a:rPr>
              <a:t>add</a:t>
            </a:r>
            <a:r>
              <a:rPr lang="en-US" sz="1400" dirty="0">
                <a:solidFill>
                  <a:srgbClr val="3C5790"/>
                </a:solidFill>
              </a:rPr>
              <a:t>() method is used to objects implementing the </a:t>
            </a:r>
            <a:r>
              <a:rPr lang="en-US" sz="1400" b="1" dirty="0">
                <a:solidFill>
                  <a:srgbClr val="3C5790"/>
                </a:solidFill>
              </a:rPr>
              <a:t>Element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97765"/>
            <a:ext cx="6443662" cy="445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2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iText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7630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Paragraph</a:t>
            </a:r>
            <a:r>
              <a:rPr lang="en-US" sz="1400" dirty="0">
                <a:solidFill>
                  <a:srgbClr val="3C5790"/>
                </a:solidFill>
              </a:rPr>
              <a:t> class represents a "paragraph" of text.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 paragraph you can set the paragraph alignment, indentation and spacing before and after the paragraph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add ordered and unordered lists to a PDF document using the class </a:t>
            </a:r>
            <a:r>
              <a:rPr lang="en-US" sz="1400" b="1" dirty="0">
                <a:solidFill>
                  <a:srgbClr val="3C5790"/>
                </a:solidFill>
              </a:rPr>
              <a:t>List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 items are represented by the class </a:t>
            </a:r>
            <a:r>
              <a:rPr lang="en-US" sz="1400" b="1" dirty="0" err="1">
                <a:solidFill>
                  <a:srgbClr val="3C5790"/>
                </a:solidFill>
              </a:rPr>
              <a:t>ListItem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write text as superscript or subscript using the Chunk class, and it's </a:t>
            </a:r>
            <a:r>
              <a:rPr lang="en-US" sz="1400" b="1" dirty="0" err="1">
                <a:solidFill>
                  <a:srgbClr val="3C5790"/>
                </a:solidFill>
              </a:rPr>
              <a:t>setTextRise</a:t>
            </a:r>
            <a:r>
              <a:rPr lang="en-US" sz="1400" dirty="0">
                <a:solidFill>
                  <a:srgbClr val="3C5790"/>
                </a:solidFill>
              </a:rPr>
              <a:t>() method.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a positive text will rise value for superscript, and a negative text rise value for subscript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add underline and strikethrough text using the Chunk class, and its </a:t>
            </a:r>
            <a:r>
              <a:rPr lang="en-US" sz="1400" b="1" dirty="0" err="1">
                <a:solidFill>
                  <a:srgbClr val="3C5790"/>
                </a:solidFill>
              </a:rPr>
              <a:t>setUnderline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iText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7630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DrawInterface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interface </a:t>
            </a:r>
            <a:r>
              <a:rPr lang="en-US" sz="1400" dirty="0">
                <a:solidFill>
                  <a:srgbClr val="3C5790"/>
                </a:solidFill>
              </a:rPr>
              <a:t>is used for drawing custom elements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iText</a:t>
            </a:r>
            <a:r>
              <a:rPr lang="en-US" sz="1400" dirty="0">
                <a:solidFill>
                  <a:srgbClr val="3C5790"/>
                </a:solidFill>
              </a:rPr>
              <a:t> object corresponding to a form </a:t>
            </a:r>
            <a:r>
              <a:rPr lang="en-US" sz="1400" dirty="0" err="1">
                <a:solidFill>
                  <a:srgbClr val="3C5790"/>
                </a:solidFill>
              </a:rPr>
              <a:t>XObject</a:t>
            </a:r>
            <a:r>
              <a:rPr lang="en-US" sz="1400" dirty="0">
                <a:solidFill>
                  <a:srgbClr val="3C5790"/>
                </a:solidFill>
              </a:rPr>
              <a:t> is called </a:t>
            </a:r>
            <a:r>
              <a:rPr lang="en-US" sz="1400" dirty="0" err="1">
                <a:solidFill>
                  <a:srgbClr val="3C5790"/>
                </a:solidFill>
              </a:rPr>
              <a:t>PdfTemplate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 err="1">
                <a:solidFill>
                  <a:srgbClr val="3C5790"/>
                </a:solidFill>
              </a:rPr>
              <a:t>PdfTemplate</a:t>
            </a:r>
            <a:r>
              <a:rPr lang="en-US" sz="1400" dirty="0">
                <a:solidFill>
                  <a:srgbClr val="3C5790"/>
                </a:solidFill>
              </a:rPr>
              <a:t> is a PDF content stream that is a self-contained description of any sequence of graphics objects.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PdfContentByte</a:t>
            </a:r>
            <a:r>
              <a:rPr lang="en-US" sz="1400" dirty="0">
                <a:solidFill>
                  <a:srgbClr val="3C5790"/>
                </a:solidFill>
              </a:rPr>
              <a:t> is an object containing the user positioned text and graphic contents of a page.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PdfTemplate</a:t>
            </a:r>
            <a:r>
              <a:rPr lang="en-US" sz="1400" dirty="0">
                <a:solidFill>
                  <a:srgbClr val="3C5790"/>
                </a:solidFill>
              </a:rPr>
              <a:t> extends </a:t>
            </a:r>
            <a:r>
              <a:rPr lang="en-US" sz="1400" dirty="0" err="1">
                <a:solidFill>
                  <a:srgbClr val="3C5790"/>
                </a:solidFill>
              </a:rPr>
              <a:t>PdfContentByte</a:t>
            </a:r>
            <a:r>
              <a:rPr lang="en-US" sz="1400" dirty="0">
                <a:solidFill>
                  <a:srgbClr val="3C5790"/>
                </a:solidFill>
              </a:rPr>
              <a:t> and inherits all its methods.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00500"/>
            <a:ext cx="63912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2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8089</TotalTime>
  <Words>1101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143</vt:lpstr>
      <vt:lpstr>iText 5</vt:lpstr>
      <vt:lpstr>Contents</vt:lpstr>
      <vt:lpstr>What is iText?</vt:lpstr>
      <vt:lpstr>iText Goals</vt:lpstr>
      <vt:lpstr>Why PDF?</vt:lpstr>
      <vt:lpstr>iText Core</vt:lpstr>
      <vt:lpstr>iText Core (cont.)</vt:lpstr>
      <vt:lpstr>iText Core (cont.)</vt:lpstr>
      <vt:lpstr>iText Core (cont.)</vt:lpstr>
      <vt:lpstr>iText Core (cont.)</vt:lpstr>
      <vt:lpstr>iText Core (cont.)</vt:lpstr>
      <vt:lpstr>PDF Manipulation</vt:lpstr>
      <vt:lpstr>Interactive PDF</vt:lpstr>
      <vt:lpstr>Forms</vt:lpstr>
      <vt:lpstr>Forms (cont.)</vt:lpstr>
      <vt:lpstr>Advanced PDF</vt:lpstr>
      <vt:lpstr>Advanced PDF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951</cp:revision>
  <dcterms:created xsi:type="dcterms:W3CDTF">2012-04-12T06:19:17Z</dcterms:created>
  <dcterms:modified xsi:type="dcterms:W3CDTF">2014-01-02T16:58:41Z</dcterms:modified>
</cp:coreProperties>
</file>