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72" r:id="rId5"/>
    <p:sldId id="391" r:id="rId6"/>
    <p:sldId id="390" r:id="rId7"/>
    <p:sldId id="396" r:id="rId8"/>
    <p:sldId id="393" r:id="rId9"/>
    <p:sldId id="394" r:id="rId10"/>
    <p:sldId id="395" r:id="rId11"/>
    <p:sldId id="397" r:id="rId12"/>
    <p:sldId id="398" r:id="rId13"/>
    <p:sldId id="399" r:id="rId14"/>
    <p:sldId id="392" r:id="rId15"/>
    <p:sldId id="389" r:id="rId16"/>
    <p:sldId id="259" r:id="rId1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690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10/04/2013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10/04/2013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10/04/2013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10/04/2013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10/04/2013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10/04/2013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10/04/2013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10/04/2013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10/04/2013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10/04/2013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10/04/2013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10/04/2013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 smtClean="0">
                <a:solidFill>
                  <a:schemeClr val="bg1"/>
                </a:solidFill>
              </a:rPr>
              <a:t>mybatis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Cache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MyBatis</a:t>
            </a:r>
            <a:r>
              <a:rPr lang="en-US" sz="1400" dirty="0" smtClean="0">
                <a:solidFill>
                  <a:srgbClr val="3C5790"/>
                </a:solidFill>
              </a:rPr>
              <a:t> includes a powerful transactional query caching feature very configurable and customizable.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By default local session caching is enabled that is used for the duration of a session.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All </a:t>
            </a:r>
            <a:r>
              <a:rPr lang="en-US" sz="1200" dirty="0" smtClean="0">
                <a:solidFill>
                  <a:srgbClr val="3C5790"/>
                </a:solidFill>
              </a:rPr>
              <a:t>results from select statements in the mapped statement file will be cached.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All </a:t>
            </a:r>
            <a:r>
              <a:rPr lang="en-US" sz="1200" dirty="0" smtClean="0">
                <a:solidFill>
                  <a:srgbClr val="3C5790"/>
                </a:solidFill>
              </a:rPr>
              <a:t>insert, update and delete statements in the mapped statement file will flush the cache.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cache </a:t>
            </a:r>
            <a:r>
              <a:rPr lang="en-US" sz="1200" dirty="0" smtClean="0">
                <a:solidFill>
                  <a:srgbClr val="3C5790"/>
                </a:solidFill>
              </a:rPr>
              <a:t>will use LRU algorithm for eviction.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cache </a:t>
            </a:r>
            <a:r>
              <a:rPr lang="en-US" sz="1200" dirty="0" smtClean="0">
                <a:solidFill>
                  <a:srgbClr val="3C5790"/>
                </a:solidFill>
              </a:rPr>
              <a:t>will not flush on any sort of time based schedule.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cache </a:t>
            </a:r>
            <a:r>
              <a:rPr lang="en-US" sz="1200" dirty="0" smtClean="0">
                <a:solidFill>
                  <a:srgbClr val="3C5790"/>
                </a:solidFill>
              </a:rPr>
              <a:t>will store 1024 references to lists or objects.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cache </a:t>
            </a:r>
            <a:r>
              <a:rPr lang="en-US" sz="1200" dirty="0" smtClean="0">
                <a:solidFill>
                  <a:srgbClr val="3C5790"/>
                </a:solidFill>
              </a:rPr>
              <a:t>will be treated as a read/write cache, meaning objects retrieved are not shared and can be safely modified by the caller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Custom </a:t>
            </a:r>
            <a:r>
              <a:rPr lang="en-US" sz="1400" dirty="0" smtClean="0">
                <a:solidFill>
                  <a:srgbClr val="3C5790"/>
                </a:solidFill>
              </a:rPr>
              <a:t>pluggable </a:t>
            </a:r>
            <a:r>
              <a:rPr lang="en-US" sz="1400" dirty="0" smtClean="0">
                <a:solidFill>
                  <a:srgbClr val="3C5790"/>
                </a:solidFill>
              </a:rPr>
              <a:t>cache need to implement the interface </a:t>
            </a:r>
            <a:r>
              <a:rPr lang="en-US" sz="1400" b="1" dirty="0" err="1" smtClean="0">
                <a:solidFill>
                  <a:srgbClr val="3C5790"/>
                </a:solidFill>
              </a:rPr>
              <a:t>org.apache.ibatis.cache.Cache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Other third library cache implementations: </a:t>
            </a:r>
            <a:r>
              <a:rPr lang="en-US" sz="1400" dirty="0" err="1" smtClean="0">
                <a:solidFill>
                  <a:srgbClr val="3C5790"/>
                </a:solidFill>
              </a:rPr>
              <a:t>EhCache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OSCache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Hazelcast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Dynamic</a:t>
            </a:r>
            <a:r>
              <a:rPr lang="fr-CA" dirty="0" smtClean="0">
                <a:solidFill>
                  <a:schemeClr val="bg1"/>
                </a:solidFill>
              </a:rPr>
              <a:t> SQL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1336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MyBatis</a:t>
            </a:r>
            <a:r>
              <a:rPr lang="en-US" sz="1400" dirty="0" smtClean="0">
                <a:solidFill>
                  <a:srgbClr val="3C5790"/>
                </a:solidFill>
              </a:rPr>
              <a:t> employs powerful </a:t>
            </a:r>
            <a:r>
              <a:rPr lang="en-US" sz="1400" dirty="0" smtClean="0">
                <a:solidFill>
                  <a:srgbClr val="3C5790"/>
                </a:solidFill>
              </a:rPr>
              <a:t>OGNL(Object Graph Navigation Language) </a:t>
            </a:r>
            <a:r>
              <a:rPr lang="en-US" sz="1400" dirty="0" smtClean="0">
                <a:solidFill>
                  <a:srgbClr val="3C5790"/>
                </a:solidFill>
              </a:rPr>
              <a:t>based expressions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if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choose </a:t>
            </a:r>
            <a:r>
              <a:rPr lang="en-US" sz="1200" dirty="0" smtClean="0">
                <a:solidFill>
                  <a:srgbClr val="3C5790"/>
                </a:solidFill>
              </a:rPr>
              <a:t>(when, otherwise)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trim </a:t>
            </a:r>
            <a:r>
              <a:rPr lang="en-US" sz="1200" dirty="0" smtClean="0">
                <a:solidFill>
                  <a:srgbClr val="3C5790"/>
                </a:solidFill>
              </a:rPr>
              <a:t>(where, set)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foreach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bind </a:t>
            </a:r>
            <a:r>
              <a:rPr lang="en-US" sz="1200" dirty="0" smtClean="0">
                <a:solidFill>
                  <a:srgbClr val="3C5790"/>
                </a:solidFill>
                <a:sym typeface="Wingdings" pitchFamily="2" charset="2"/>
              </a:rPr>
              <a:t> allows to create OGNL expression and bind it to the context.</a:t>
            </a:r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Based on vendor DB capabilities we can use these expressions in creating SQL statements.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4267200"/>
            <a:ext cx="476250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Annotations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648200"/>
          </a:xfrm>
        </p:spPr>
        <p:txBody>
          <a:bodyPr/>
          <a:lstStyle/>
          <a:p>
            <a:r>
              <a:rPr lang="en-US" sz="1200" dirty="0" smtClean="0">
                <a:solidFill>
                  <a:srgbClr val="3C5790"/>
                </a:solidFill>
              </a:rPr>
              <a:t>@Select: define SQL SELECT statement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@Insert: define SQL INSERT statement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@Update: define SQL UPDATE statement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@Delete: define SQL DELETE statement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@</a:t>
            </a:r>
            <a:r>
              <a:rPr lang="en-US" sz="1200" dirty="0" err="1" smtClean="0">
                <a:solidFill>
                  <a:srgbClr val="3C5790"/>
                </a:solidFill>
              </a:rPr>
              <a:t>SelectKey</a:t>
            </a:r>
            <a:r>
              <a:rPr lang="en-US" sz="1200" dirty="0" smtClean="0">
                <a:solidFill>
                  <a:srgbClr val="3C5790"/>
                </a:solidFill>
              </a:rPr>
              <a:t>: used with @Insert to define how primary key is </a:t>
            </a:r>
            <a:r>
              <a:rPr lang="en-US" sz="1200" dirty="0" smtClean="0">
                <a:solidFill>
                  <a:srgbClr val="3C5790"/>
                </a:solidFill>
              </a:rPr>
              <a:t>generated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@Alias: used on bean to declare it as alias as mapping metadata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@Options: used for configuration options(SQL engine, cache)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@</a:t>
            </a:r>
            <a:r>
              <a:rPr lang="en-US" sz="1200" dirty="0" err="1" smtClean="0">
                <a:solidFill>
                  <a:srgbClr val="3C5790"/>
                </a:solidFill>
              </a:rPr>
              <a:t>InsertProvider</a:t>
            </a:r>
            <a:r>
              <a:rPr lang="en-US" sz="1200" dirty="0" smtClean="0">
                <a:solidFill>
                  <a:srgbClr val="3C5790"/>
                </a:solidFill>
              </a:rPr>
              <a:t>, @</a:t>
            </a:r>
            <a:r>
              <a:rPr lang="en-US" sz="1200" dirty="0" err="1" smtClean="0">
                <a:solidFill>
                  <a:srgbClr val="3C5790"/>
                </a:solidFill>
              </a:rPr>
              <a:t>UpdateProvider</a:t>
            </a:r>
            <a:r>
              <a:rPr lang="en-US" sz="1200" dirty="0" smtClean="0">
                <a:solidFill>
                  <a:srgbClr val="3C5790"/>
                </a:solidFill>
              </a:rPr>
              <a:t>, @</a:t>
            </a:r>
            <a:r>
              <a:rPr lang="en-US" sz="1200" dirty="0" err="1" smtClean="0">
                <a:solidFill>
                  <a:srgbClr val="3C5790"/>
                </a:solidFill>
              </a:rPr>
              <a:t>DeleteProvider</a:t>
            </a:r>
            <a:r>
              <a:rPr lang="en-US" sz="1200" dirty="0" smtClean="0">
                <a:solidFill>
                  <a:srgbClr val="3C5790"/>
                </a:solidFill>
              </a:rPr>
              <a:t>, @</a:t>
            </a:r>
            <a:r>
              <a:rPr lang="en-US" sz="1200" dirty="0" err="1" smtClean="0">
                <a:solidFill>
                  <a:srgbClr val="3C5790"/>
                </a:solidFill>
              </a:rPr>
              <a:t>SelectProvider</a:t>
            </a:r>
            <a:r>
              <a:rPr lang="en-US" sz="1200" dirty="0" smtClean="0">
                <a:solidFill>
                  <a:srgbClr val="3C5790"/>
                </a:solidFill>
              </a:rPr>
              <a:t>: alternatives for @Insert, @Update, @Delete, @Select</a:t>
            </a:r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en-US" sz="1200" dirty="0" smtClean="0">
                <a:solidFill>
                  <a:srgbClr val="3C5790"/>
                </a:solidFill>
              </a:rPr>
              <a:t>@</a:t>
            </a:r>
            <a:r>
              <a:rPr lang="en-US" sz="1200" dirty="0" err="1" smtClean="0">
                <a:solidFill>
                  <a:srgbClr val="3C5790"/>
                </a:solidFill>
              </a:rPr>
              <a:t>ResultMap</a:t>
            </a:r>
            <a:r>
              <a:rPr lang="en-US" sz="1200" dirty="0" smtClean="0">
                <a:solidFill>
                  <a:srgbClr val="3C5790"/>
                </a:solidFill>
              </a:rPr>
              <a:t>: declares xml mapping metadata for passing parameters to SQL statements.</a:t>
            </a:r>
            <a:endParaRPr lang="en-US" sz="12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Integration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371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When working with Spring: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If working with XML, </a:t>
            </a:r>
            <a:r>
              <a:rPr lang="en-US" sz="1200" dirty="0" err="1" smtClean="0">
                <a:solidFill>
                  <a:srgbClr val="3C5790"/>
                </a:solidFill>
              </a:rPr>
              <a:t>SqlSessionDaoSupport</a:t>
            </a:r>
            <a:r>
              <a:rPr lang="en-US" sz="1200" dirty="0" smtClean="0">
                <a:solidFill>
                  <a:srgbClr val="3C5790"/>
                </a:solidFill>
              </a:rPr>
              <a:t> needs to be configure with </a:t>
            </a:r>
            <a:r>
              <a:rPr lang="en-US" sz="1200" dirty="0" err="1" smtClean="0">
                <a:solidFill>
                  <a:srgbClr val="3C5790"/>
                </a:solidFill>
              </a:rPr>
              <a:t>SqlSessionFactory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If using annotations, </a:t>
            </a:r>
            <a:r>
              <a:rPr lang="en-US" sz="1200" dirty="0" err="1" smtClean="0">
                <a:solidFill>
                  <a:srgbClr val="3C5790"/>
                </a:solidFill>
              </a:rPr>
              <a:t>MapperFactoryBean</a:t>
            </a:r>
            <a:r>
              <a:rPr lang="en-US" sz="1200" dirty="0" smtClean="0">
                <a:solidFill>
                  <a:srgbClr val="3C5790"/>
                </a:solidFill>
              </a:rPr>
              <a:t> needs to have the </a:t>
            </a:r>
            <a:r>
              <a:rPr lang="en-US" sz="1200" dirty="0" err="1" smtClean="0">
                <a:solidFill>
                  <a:srgbClr val="3C5790"/>
                </a:solidFill>
              </a:rPr>
              <a:t>SqlSessionFactory</a:t>
            </a:r>
            <a:r>
              <a:rPr lang="en-US" sz="1200" dirty="0" smtClean="0">
                <a:solidFill>
                  <a:srgbClr val="3C5790"/>
                </a:solidFill>
              </a:rPr>
              <a:t> and the </a:t>
            </a:r>
            <a:r>
              <a:rPr lang="en-US" sz="1200" dirty="0" err="1" smtClean="0">
                <a:solidFill>
                  <a:srgbClr val="3C5790"/>
                </a:solidFill>
              </a:rPr>
              <a:t>mapper</a:t>
            </a:r>
            <a:r>
              <a:rPr lang="en-US" sz="1200" dirty="0" smtClean="0">
                <a:solidFill>
                  <a:srgbClr val="3C5790"/>
                </a:solidFill>
              </a:rPr>
              <a:t> proxy interfaces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When using Google </a:t>
            </a:r>
            <a:r>
              <a:rPr lang="en-US" sz="1400" dirty="0" err="1" smtClean="0">
                <a:solidFill>
                  <a:srgbClr val="3C5790"/>
                </a:solidFill>
              </a:rPr>
              <a:t>Guice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We create Proxy interfaces using Injector and </a:t>
            </a:r>
            <a:r>
              <a:rPr lang="en-US" sz="1200" dirty="0" err="1" smtClean="0">
                <a:solidFill>
                  <a:srgbClr val="3C5790"/>
                </a:solidFill>
              </a:rPr>
              <a:t>Guice</a:t>
            </a:r>
            <a:r>
              <a:rPr lang="en-US" sz="1200" dirty="0" smtClean="0">
                <a:solidFill>
                  <a:srgbClr val="3C5790"/>
                </a:solidFill>
              </a:rPr>
              <a:t> classes.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For injecting the proxy we use @</a:t>
            </a:r>
            <a:r>
              <a:rPr lang="en-US" sz="1200" b="1" dirty="0" err="1" smtClean="0">
                <a:solidFill>
                  <a:srgbClr val="3C5790"/>
                </a:solidFill>
              </a:rPr>
              <a:t>javax.inject.Inject</a:t>
            </a:r>
            <a:r>
              <a:rPr lang="en-US" sz="1200" dirty="0" smtClean="0">
                <a:solidFill>
                  <a:srgbClr val="3C5790"/>
                </a:solidFill>
              </a:rPr>
              <a:t> annotation.</a:t>
            </a:r>
            <a:endParaRPr lang="en-US" sz="12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473771"/>
            <a:ext cx="4495800" cy="323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4588768"/>
            <a:ext cx="3276600" cy="821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Conclussion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PROS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Setting up </a:t>
            </a:r>
            <a:r>
              <a:rPr lang="en-US" sz="1200" dirty="0" err="1" smtClean="0">
                <a:solidFill>
                  <a:srgbClr val="3C5790"/>
                </a:solidFill>
              </a:rPr>
              <a:t>MyBatis</a:t>
            </a:r>
            <a:r>
              <a:rPr lang="en-US" sz="1200" dirty="0" smtClean="0">
                <a:solidFill>
                  <a:srgbClr val="3C5790"/>
                </a:solidFill>
              </a:rPr>
              <a:t> is so clean and easy.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interface </a:t>
            </a:r>
            <a:r>
              <a:rPr lang="en-US" sz="1200" dirty="0" err="1" smtClean="0">
                <a:solidFill>
                  <a:srgbClr val="3C5790"/>
                </a:solidFill>
              </a:rPr>
              <a:t>proxying</a:t>
            </a:r>
            <a:r>
              <a:rPr lang="en-US" sz="1200" dirty="0" smtClean="0">
                <a:solidFill>
                  <a:srgbClr val="3C5790"/>
                </a:solidFill>
              </a:rPr>
              <a:t> approach (which allows you define </a:t>
            </a:r>
            <a:r>
              <a:rPr lang="en-US" sz="1200" dirty="0" err="1" smtClean="0">
                <a:solidFill>
                  <a:srgbClr val="3C5790"/>
                </a:solidFill>
              </a:rPr>
              <a:t>mappers</a:t>
            </a:r>
            <a:r>
              <a:rPr lang="en-US" sz="1200" dirty="0" smtClean="0">
                <a:solidFill>
                  <a:srgbClr val="3C5790"/>
                </a:solidFill>
              </a:rPr>
              <a:t> as simple interfaces) is a win!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Dynamic SQL.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SQL is stored outside of the code.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Templating</a:t>
            </a:r>
            <a:r>
              <a:rPr lang="en-US" sz="1200" dirty="0" smtClean="0">
                <a:solidFill>
                  <a:srgbClr val="3C5790"/>
                </a:solidFill>
              </a:rPr>
              <a:t> SQL for easier DB vendor Independence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200" dirty="0" smtClean="0">
                <a:solidFill>
                  <a:srgbClr val="3C5790"/>
                </a:solidFill>
              </a:rPr>
              <a:t>CONS: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lack of return ids</a:t>
            </a:r>
            <a:endParaRPr lang="en-US" sz="12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http://</a:t>
            </a:r>
            <a:r>
              <a:rPr lang="en-US" sz="1600" dirty="0" smtClean="0">
                <a:solidFill>
                  <a:schemeClr val="bg1"/>
                </a:solidFill>
              </a:rPr>
              <a:t>en.wikipedia.org/wiki/MyBatis</a:t>
            </a:r>
          </a:p>
          <a:p>
            <a:r>
              <a:rPr lang="fr-CA" sz="1600" dirty="0" smtClean="0">
                <a:solidFill>
                  <a:schemeClr val="bg1"/>
                </a:solidFill>
              </a:rPr>
              <a:t>Manning – </a:t>
            </a:r>
            <a:r>
              <a:rPr lang="fr-CA" sz="1600" dirty="0" err="1" smtClean="0">
                <a:solidFill>
                  <a:schemeClr val="bg1"/>
                </a:solidFill>
              </a:rPr>
              <a:t>iBatis</a:t>
            </a:r>
            <a:r>
              <a:rPr lang="fr-CA" sz="1600" dirty="0" smtClean="0">
                <a:solidFill>
                  <a:schemeClr val="bg1"/>
                </a:solidFill>
              </a:rPr>
              <a:t> in Action</a:t>
            </a:r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Mybatis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Features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Arhitecture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Configuration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Core</a:t>
            </a:r>
            <a:r>
              <a:rPr lang="fr-CA" sz="1600" dirty="0" smtClean="0">
                <a:solidFill>
                  <a:srgbClr val="3C5790"/>
                </a:solidFill>
              </a:rPr>
              <a:t> Classes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Mapper Files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Cache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Dynamic</a:t>
            </a:r>
            <a:r>
              <a:rPr lang="fr-CA" sz="1600" dirty="0" smtClean="0">
                <a:solidFill>
                  <a:srgbClr val="3C5790"/>
                </a:solidFill>
              </a:rPr>
              <a:t> SQL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Annotations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Integration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Conclussion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M</a:t>
            </a:r>
            <a:r>
              <a:rPr lang="fr-CA" dirty="0" err="1" smtClean="0">
                <a:solidFill>
                  <a:schemeClr val="bg1"/>
                </a:solidFill>
              </a:rPr>
              <a:t>ybatis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 err="1" smtClean="0">
                <a:solidFill>
                  <a:srgbClr val="3C5790"/>
                </a:solidFill>
              </a:rPr>
              <a:t>MyBatis</a:t>
            </a:r>
            <a:r>
              <a:rPr lang="en-US" sz="1500" dirty="0" smtClean="0">
                <a:solidFill>
                  <a:srgbClr val="3C5790"/>
                </a:solidFill>
              </a:rPr>
              <a:t> is a persistence framework available for Java and .NET.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It couples objects with stored procedures or SQL statements using an XML descriptor or annotations.</a:t>
            </a:r>
          </a:p>
          <a:p>
            <a:r>
              <a:rPr lang="en-US" sz="1500" dirty="0" err="1" smtClean="0">
                <a:solidFill>
                  <a:srgbClr val="3C5790"/>
                </a:solidFill>
              </a:rPr>
              <a:t>MyBatis</a:t>
            </a:r>
            <a:r>
              <a:rPr lang="en-US" sz="1500" dirty="0" smtClean="0">
                <a:solidFill>
                  <a:srgbClr val="3C5790"/>
                </a:solidFill>
              </a:rPr>
              <a:t> is free software that is distributed under the Apache License 2.0.</a:t>
            </a:r>
          </a:p>
          <a:p>
            <a:r>
              <a:rPr lang="en-US" sz="1500" dirty="0" err="1" smtClean="0">
                <a:solidFill>
                  <a:srgbClr val="3C5790"/>
                </a:solidFill>
              </a:rPr>
              <a:t>MyBatis</a:t>
            </a:r>
            <a:r>
              <a:rPr lang="en-US" sz="1500" dirty="0" smtClean="0">
                <a:solidFill>
                  <a:srgbClr val="3C5790"/>
                </a:solidFill>
              </a:rPr>
              <a:t> was formerly known as </a:t>
            </a:r>
            <a:r>
              <a:rPr lang="en-US" sz="1500" dirty="0" err="1" smtClean="0">
                <a:solidFill>
                  <a:srgbClr val="3C5790"/>
                </a:solidFill>
              </a:rPr>
              <a:t>iBATIS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  <a:endParaRPr lang="fr-CA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Unlike ORM frameworks </a:t>
            </a:r>
            <a:r>
              <a:rPr lang="en-US" sz="1400" dirty="0" err="1" smtClean="0">
                <a:solidFill>
                  <a:srgbClr val="3C5790"/>
                </a:solidFill>
              </a:rPr>
              <a:t>MyBatis</a:t>
            </a:r>
            <a:r>
              <a:rPr lang="en-US" sz="1400" dirty="0" smtClean="0">
                <a:solidFill>
                  <a:srgbClr val="3C5790"/>
                </a:solidFill>
              </a:rPr>
              <a:t> does not map Java objects to database tables but methods to SQL statements.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It simplifies coding compared to JDBC. 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MyBatis</a:t>
            </a:r>
            <a:r>
              <a:rPr lang="en-US" sz="1400" dirty="0" smtClean="0">
                <a:solidFill>
                  <a:srgbClr val="3C5790"/>
                </a:solidFill>
              </a:rPr>
              <a:t> provides a mapping engine that maps SQL results to object trees in a declarative way.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SQL statements can be built dynamically by using a custom dynamic language with XML-like syntax.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MyBatis</a:t>
            </a:r>
            <a:r>
              <a:rPr lang="en-US" sz="1400" dirty="0" smtClean="0">
                <a:solidFill>
                  <a:srgbClr val="3C5790"/>
                </a:solidFill>
              </a:rPr>
              <a:t> integrates with Spring Framework and Google </a:t>
            </a:r>
            <a:r>
              <a:rPr lang="en-US" sz="1400" dirty="0" err="1" smtClean="0">
                <a:solidFill>
                  <a:srgbClr val="3C5790"/>
                </a:solidFill>
              </a:rPr>
              <a:t>Guice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MyBatis</a:t>
            </a:r>
            <a:r>
              <a:rPr lang="en-US" sz="1400" dirty="0" smtClean="0">
                <a:solidFill>
                  <a:srgbClr val="3C5790"/>
                </a:solidFill>
              </a:rPr>
              <a:t> supports declarative data caching. 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MyBatis</a:t>
            </a:r>
            <a:r>
              <a:rPr lang="en-US" sz="1400" dirty="0" smtClean="0">
                <a:solidFill>
                  <a:srgbClr val="3C5790"/>
                </a:solidFill>
              </a:rPr>
              <a:t> integrates with: </a:t>
            </a:r>
            <a:r>
              <a:rPr lang="en-US" sz="1400" dirty="0" err="1" smtClean="0">
                <a:solidFill>
                  <a:srgbClr val="3C5790"/>
                </a:solidFill>
              </a:rPr>
              <a:t>OSCache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EHcache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Hazelcast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dirty="0" err="1" smtClean="0">
                <a:solidFill>
                  <a:srgbClr val="3C5790"/>
                </a:solidFill>
              </a:rPr>
              <a:t>Memcached</a:t>
            </a:r>
            <a:r>
              <a:rPr lang="en-US" sz="1400" dirty="0" smtClean="0">
                <a:solidFill>
                  <a:srgbClr val="3C5790"/>
                </a:solidFill>
              </a:rPr>
              <a:t> and supports custom integration with other cache tools.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Arhitecture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1175" y="1981200"/>
            <a:ext cx="5229225" cy="4714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Configuration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00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smtClean="0">
                <a:solidFill>
                  <a:srgbClr val="3C5790"/>
                </a:solidFill>
              </a:rPr>
              <a:t>configuration XML file contains: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settings </a:t>
            </a:r>
            <a:r>
              <a:rPr lang="en-US" sz="1200" dirty="0" smtClean="0">
                <a:solidFill>
                  <a:srgbClr val="3C5790"/>
                </a:solidFill>
              </a:rPr>
              <a:t>for the core of the </a:t>
            </a:r>
            <a:r>
              <a:rPr lang="en-US" sz="1200" dirty="0" err="1" smtClean="0">
                <a:solidFill>
                  <a:srgbClr val="3C5790"/>
                </a:solidFill>
              </a:rPr>
              <a:t>MyBatis</a:t>
            </a:r>
            <a:r>
              <a:rPr lang="en-US" sz="1200" dirty="0" smtClean="0">
                <a:solidFill>
                  <a:srgbClr val="3C5790"/>
                </a:solidFill>
              </a:rPr>
              <a:t> system.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DataSource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for acquiring database Connection instances.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TransactionManager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for determining how transactions should be scoped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As alternative we can create Configuration instance using environment identifier, transaction manager and data source instances.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657600"/>
            <a:ext cx="57626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Configuration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4290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MyBatis</a:t>
            </a:r>
            <a:r>
              <a:rPr lang="en-US" sz="1400" dirty="0" smtClean="0">
                <a:solidFill>
                  <a:srgbClr val="3C5790"/>
                </a:solidFill>
              </a:rPr>
              <a:t> configuration contains the following elements: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properties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- are </a:t>
            </a:r>
            <a:r>
              <a:rPr lang="en-US" sz="1200" dirty="0" err="1" smtClean="0">
                <a:solidFill>
                  <a:srgbClr val="3C5790"/>
                </a:solidFill>
              </a:rPr>
              <a:t>externalizable</a:t>
            </a:r>
            <a:r>
              <a:rPr lang="en-US" sz="1200" dirty="0" smtClean="0">
                <a:solidFill>
                  <a:srgbClr val="3C5790"/>
                </a:solidFill>
              </a:rPr>
              <a:t>. Can be passed to </a:t>
            </a:r>
            <a:r>
              <a:rPr lang="en-US" sz="1200" dirty="0" err="1" smtClean="0">
                <a:solidFill>
                  <a:srgbClr val="3C5790"/>
                </a:solidFill>
              </a:rPr>
              <a:t>SqlSessionBuilder.build</a:t>
            </a:r>
            <a:r>
              <a:rPr lang="en-US" sz="1200" dirty="0" smtClean="0">
                <a:solidFill>
                  <a:srgbClr val="3C5790"/>
                </a:solidFill>
              </a:rPr>
              <a:t>().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settings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- very important because they modify how </a:t>
            </a:r>
            <a:r>
              <a:rPr lang="en-US" sz="1200" dirty="0" err="1" smtClean="0">
                <a:solidFill>
                  <a:srgbClr val="3C5790"/>
                </a:solidFill>
              </a:rPr>
              <a:t>MyBatis</a:t>
            </a:r>
            <a:r>
              <a:rPr lang="en-US" sz="1200" dirty="0" smtClean="0">
                <a:solidFill>
                  <a:srgbClr val="3C5790"/>
                </a:solidFill>
              </a:rPr>
              <a:t> behaves at runtime.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typeAliases</a:t>
            </a:r>
            <a:r>
              <a:rPr lang="en-US" sz="1200" dirty="0" smtClean="0">
                <a:solidFill>
                  <a:srgbClr val="3C5790"/>
                </a:solidFill>
              </a:rPr>
              <a:t> - shorter name for a Java type. We can specify a package where to search for </a:t>
            </a:r>
            <a:r>
              <a:rPr lang="en-US" sz="1200" dirty="0" smtClean="0">
                <a:solidFill>
                  <a:srgbClr val="3C5790"/>
                </a:solidFill>
              </a:rPr>
              <a:t>beans.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typeHandlers</a:t>
            </a:r>
            <a:r>
              <a:rPr lang="en-US" sz="1200" dirty="0" smtClean="0">
                <a:solidFill>
                  <a:srgbClr val="3C5790"/>
                </a:solidFill>
              </a:rPr>
              <a:t> - used for setting a parameter on a </a:t>
            </a:r>
            <a:r>
              <a:rPr lang="en-US" sz="1200" dirty="0" err="1" smtClean="0">
                <a:solidFill>
                  <a:srgbClr val="3C5790"/>
                </a:solidFill>
              </a:rPr>
              <a:t>PreparedStatement</a:t>
            </a:r>
            <a:r>
              <a:rPr lang="en-US" sz="1200" dirty="0" smtClean="0">
                <a:solidFill>
                  <a:srgbClr val="3C5790"/>
                </a:solidFill>
              </a:rPr>
              <a:t> or retrieving a value from a </a:t>
            </a:r>
            <a:r>
              <a:rPr lang="en-US" sz="1200" dirty="0" err="1" smtClean="0">
                <a:solidFill>
                  <a:srgbClr val="3C5790"/>
                </a:solidFill>
              </a:rPr>
              <a:t>ResultSet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plugins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- used for intercepting calls to at certain points within the execution of a mapped statement.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objectFactory</a:t>
            </a:r>
            <a:r>
              <a:rPr lang="en-US" sz="1200" dirty="0" smtClean="0">
                <a:solidFill>
                  <a:srgbClr val="3C5790"/>
                </a:solidFill>
              </a:rPr>
              <a:t> - used for creating instances of a result object.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envirnoments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- for configuring multiple </a:t>
            </a:r>
            <a:r>
              <a:rPr lang="en-US" sz="1200" dirty="0" smtClean="0">
                <a:solidFill>
                  <a:srgbClr val="3C5790"/>
                </a:solidFill>
              </a:rPr>
              <a:t>environments; </a:t>
            </a:r>
            <a:r>
              <a:rPr lang="en-US" sz="1200" dirty="0" smtClean="0">
                <a:solidFill>
                  <a:srgbClr val="3C5790"/>
                </a:solidFill>
              </a:rPr>
              <a:t>use 1 per </a:t>
            </a:r>
            <a:r>
              <a:rPr lang="en-US" sz="1200" dirty="0" err="1" smtClean="0">
                <a:solidFill>
                  <a:srgbClr val="3C5790"/>
                </a:solidFill>
              </a:rPr>
              <a:t>SqlSessionFactory</a:t>
            </a:r>
            <a:r>
              <a:rPr lang="en-US" sz="1200" dirty="0" smtClean="0">
                <a:solidFill>
                  <a:srgbClr val="3C5790"/>
                </a:solidFill>
              </a:rPr>
              <a:t> instance.</a:t>
            </a:r>
          </a:p>
          <a:p>
            <a:pPr lvl="2"/>
            <a:r>
              <a:rPr lang="en-US" sz="1200" b="1" dirty="0" err="1" smtClean="0">
                <a:solidFill>
                  <a:srgbClr val="3C5790"/>
                </a:solidFill>
              </a:rPr>
              <a:t>envirnoment</a:t>
            </a:r>
            <a:endParaRPr lang="en-US" sz="1200" b="1" dirty="0" smtClean="0">
              <a:solidFill>
                <a:srgbClr val="3C5790"/>
              </a:solidFill>
            </a:endParaRPr>
          </a:p>
          <a:p>
            <a:pPr lvl="2"/>
            <a:r>
              <a:rPr lang="en-US" sz="1200" b="1" dirty="0" err="1" smtClean="0">
                <a:solidFill>
                  <a:srgbClr val="3C5790"/>
                </a:solidFill>
              </a:rPr>
              <a:t>transactionManager</a:t>
            </a:r>
            <a:r>
              <a:rPr lang="en-US" sz="1200" dirty="0" smtClean="0">
                <a:solidFill>
                  <a:srgbClr val="3C5790"/>
                </a:solidFill>
              </a:rPr>
              <a:t> - JDBC|MANAGED are included in </a:t>
            </a:r>
            <a:r>
              <a:rPr lang="en-US" sz="1200" dirty="0" err="1" smtClean="0">
                <a:solidFill>
                  <a:srgbClr val="3C5790"/>
                </a:solidFill>
              </a:rPr>
              <a:t>MyBatis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dataSource</a:t>
            </a:r>
            <a:r>
              <a:rPr lang="en-US" sz="1200" dirty="0" smtClean="0">
                <a:solidFill>
                  <a:srgbClr val="3C5790"/>
                </a:solidFill>
              </a:rPr>
              <a:t> - the source of JDBC Connection objects using the standard JDBC </a:t>
            </a:r>
            <a:r>
              <a:rPr lang="en-US" sz="1200" dirty="0" err="1" smtClean="0">
                <a:solidFill>
                  <a:srgbClr val="3C5790"/>
                </a:solidFill>
              </a:rPr>
              <a:t>DataSource</a:t>
            </a:r>
            <a:r>
              <a:rPr lang="en-US" sz="1200" dirty="0" smtClean="0">
                <a:solidFill>
                  <a:srgbClr val="3C5790"/>
                </a:solidFill>
              </a:rPr>
              <a:t> interface. Values: </a:t>
            </a:r>
            <a:r>
              <a:rPr lang="en-US" sz="1200" dirty="0" smtClean="0">
                <a:solidFill>
                  <a:srgbClr val="3C5790"/>
                </a:solidFill>
              </a:rPr>
              <a:t>UNPOOLED|POOLED|JNDI.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databaseIdProvider</a:t>
            </a:r>
            <a:r>
              <a:rPr lang="en-US" sz="1200" b="1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- is able to execute different statements depending on your database vendor.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mappers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- where to look for mapped SQL statements.</a:t>
            </a:r>
            <a:endParaRPr lang="en-US" sz="12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Classes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76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 </a:t>
            </a:r>
            <a:r>
              <a:rPr lang="en-US" sz="1400" b="1" dirty="0" err="1" smtClean="0">
                <a:solidFill>
                  <a:srgbClr val="3C5790"/>
                </a:solidFill>
              </a:rPr>
              <a:t>SqlSessionFactory</a:t>
            </a:r>
            <a:r>
              <a:rPr lang="en-US" sz="1400" dirty="0" smtClean="0">
                <a:solidFill>
                  <a:srgbClr val="3C5790"/>
                </a:solidFill>
              </a:rPr>
              <a:t> instance can be acquired by using the </a:t>
            </a:r>
            <a:r>
              <a:rPr lang="en-US" sz="1400" b="1" dirty="0" err="1" smtClean="0">
                <a:solidFill>
                  <a:srgbClr val="3C5790"/>
                </a:solidFill>
              </a:rPr>
              <a:t>SqlSessionFactoryBuilder</a:t>
            </a:r>
            <a:r>
              <a:rPr lang="en-US" sz="1400" dirty="0" smtClean="0">
                <a:solidFill>
                  <a:srgbClr val="3C5790"/>
                </a:solidFill>
              </a:rPr>
              <a:t>. 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SqlSessionFactoryBuilder</a:t>
            </a:r>
            <a:r>
              <a:rPr lang="en-US" sz="1400" dirty="0" smtClean="0">
                <a:solidFill>
                  <a:srgbClr val="3C5790"/>
                </a:solidFill>
              </a:rPr>
              <a:t> can build a </a:t>
            </a:r>
            <a:r>
              <a:rPr lang="en-US" sz="1400" dirty="0" err="1" smtClean="0">
                <a:solidFill>
                  <a:srgbClr val="3C5790"/>
                </a:solidFill>
              </a:rPr>
              <a:t>SqlSessionFactory</a:t>
            </a:r>
            <a:r>
              <a:rPr lang="en-US" sz="1400" dirty="0" smtClean="0">
                <a:solidFill>
                  <a:srgbClr val="3C5790"/>
                </a:solidFill>
              </a:rPr>
              <a:t> instance from an XML configuration file or Configuration instance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use </a:t>
            </a:r>
            <a:r>
              <a:rPr lang="en-US" sz="1400" b="1" dirty="0" err="1" smtClean="0">
                <a:solidFill>
                  <a:srgbClr val="3C5790"/>
                </a:solidFill>
              </a:rPr>
              <a:t>SqlSession</a:t>
            </a:r>
            <a:r>
              <a:rPr lang="en-US" sz="1400" dirty="0" smtClean="0">
                <a:solidFill>
                  <a:srgbClr val="3C5790"/>
                </a:solidFill>
              </a:rPr>
              <a:t> to execute SQL </a:t>
            </a:r>
            <a:r>
              <a:rPr lang="en-US" sz="1400" dirty="0" smtClean="0">
                <a:solidFill>
                  <a:srgbClr val="3C5790"/>
                </a:solidFill>
              </a:rPr>
              <a:t>statements. 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Instances </a:t>
            </a:r>
            <a:r>
              <a:rPr lang="en-US" sz="1400" dirty="0" smtClean="0">
                <a:solidFill>
                  <a:srgbClr val="3C5790"/>
                </a:solidFill>
              </a:rPr>
              <a:t>of </a:t>
            </a:r>
            <a:r>
              <a:rPr lang="en-US" sz="1400" dirty="0" err="1" smtClean="0">
                <a:solidFill>
                  <a:srgbClr val="3C5790"/>
                </a:solidFill>
              </a:rPr>
              <a:t>SqlSession</a:t>
            </a:r>
            <a:r>
              <a:rPr lang="en-US" sz="1400" dirty="0" smtClean="0">
                <a:solidFill>
                  <a:srgbClr val="3C5790"/>
                </a:solidFill>
              </a:rPr>
              <a:t> are not to be shared and are not thread safe.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3550" y="5029200"/>
            <a:ext cx="61150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3657600"/>
            <a:ext cx="5486400" cy="823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3788774"/>
            <a:ext cx="3124200" cy="783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Mapper Files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3622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Mapper</a:t>
            </a:r>
            <a:r>
              <a:rPr lang="en-US" sz="1400" dirty="0" smtClean="0">
                <a:solidFill>
                  <a:srgbClr val="3C5790"/>
                </a:solidFill>
              </a:rPr>
              <a:t> XML files elements: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cache</a:t>
            </a:r>
            <a:r>
              <a:rPr lang="en-US" sz="1200" dirty="0" smtClean="0">
                <a:solidFill>
                  <a:srgbClr val="3C5790"/>
                </a:solidFill>
              </a:rPr>
              <a:t>: cache configuration for a given namespace.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cache-ref</a:t>
            </a:r>
            <a:r>
              <a:rPr lang="en-US" sz="1200" dirty="0" smtClean="0">
                <a:solidFill>
                  <a:srgbClr val="3C5790"/>
                </a:solidFill>
              </a:rPr>
              <a:t>: reference to a cache </a:t>
            </a:r>
            <a:r>
              <a:rPr lang="en-US" sz="1200" dirty="0" err="1" smtClean="0">
                <a:solidFill>
                  <a:srgbClr val="3C5790"/>
                </a:solidFill>
              </a:rPr>
              <a:t>config</a:t>
            </a:r>
            <a:r>
              <a:rPr lang="en-US" sz="1200" dirty="0" smtClean="0">
                <a:solidFill>
                  <a:srgbClr val="3C5790"/>
                </a:solidFill>
              </a:rPr>
              <a:t> from another namespace.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resultMap</a:t>
            </a:r>
            <a:r>
              <a:rPr lang="en-US" sz="1200" dirty="0" smtClean="0">
                <a:solidFill>
                  <a:srgbClr val="3C5790"/>
                </a:solidFill>
              </a:rPr>
              <a:t>: used for loading objects from </a:t>
            </a:r>
            <a:r>
              <a:rPr lang="en-US" sz="1200" dirty="0" err="1" smtClean="0">
                <a:solidFill>
                  <a:srgbClr val="3C5790"/>
                </a:solidFill>
              </a:rPr>
              <a:t>ResultSet</a:t>
            </a:r>
            <a:r>
              <a:rPr lang="en-US" sz="1200" dirty="0" smtClean="0">
                <a:solidFill>
                  <a:srgbClr val="3C5790"/>
                </a:solidFill>
              </a:rPr>
              <a:t>(s).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parameterMap</a:t>
            </a:r>
            <a:r>
              <a:rPr lang="en-US" sz="1200" dirty="0" smtClean="0">
                <a:solidFill>
                  <a:srgbClr val="3C5790"/>
                </a:solidFill>
              </a:rPr>
              <a:t>: map parameters. deprecated!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sql</a:t>
            </a:r>
            <a:r>
              <a:rPr lang="en-US" sz="1200" dirty="0" smtClean="0">
                <a:solidFill>
                  <a:srgbClr val="3C5790"/>
                </a:solidFill>
              </a:rPr>
              <a:t>: reusable SQL referenced by other statements.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insert </a:t>
            </a:r>
            <a:r>
              <a:rPr lang="en-US" sz="1200" dirty="0" smtClean="0">
                <a:solidFill>
                  <a:srgbClr val="3C5790"/>
                </a:solidFill>
              </a:rPr>
              <a:t>– A mapped INSERT statement.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update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– A mapped UPDATE statement.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delete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– A mapped DELETE statement.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select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– A mapped SELECT statement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4419600"/>
            <a:ext cx="44196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6439</TotalTime>
  <Words>944</Words>
  <Application>Microsoft Office PowerPoint</Application>
  <PresentationFormat>On-screen Show (4:3)</PresentationFormat>
  <Paragraphs>115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143</vt:lpstr>
      <vt:lpstr>mybatis</vt:lpstr>
      <vt:lpstr>Contents</vt:lpstr>
      <vt:lpstr>What is Mybatis?</vt:lpstr>
      <vt:lpstr>Features</vt:lpstr>
      <vt:lpstr>Arhitecture</vt:lpstr>
      <vt:lpstr>Configuration</vt:lpstr>
      <vt:lpstr>Configuration (cont.)</vt:lpstr>
      <vt:lpstr>Core Classes</vt:lpstr>
      <vt:lpstr>Mapper Files</vt:lpstr>
      <vt:lpstr>Cache</vt:lpstr>
      <vt:lpstr>Dynamic SQL</vt:lpstr>
      <vt:lpstr>Annotations</vt:lpstr>
      <vt:lpstr>Integration</vt:lpstr>
      <vt:lpstr>Conclussion</vt:lpstr>
      <vt:lpstr>Bibliography</vt:lpstr>
      <vt:lpstr>Slide 16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755</cp:revision>
  <dcterms:created xsi:type="dcterms:W3CDTF">2012-04-12T06:19:17Z</dcterms:created>
  <dcterms:modified xsi:type="dcterms:W3CDTF">2013-04-10T23:24:02Z</dcterms:modified>
</cp:coreProperties>
</file>