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89" r:id="rId6"/>
    <p:sldId id="390" r:id="rId7"/>
    <p:sldId id="391" r:id="rId8"/>
    <p:sldId id="373" r:id="rId9"/>
    <p:sldId id="374" r:id="rId10"/>
    <p:sldId id="375" r:id="rId11"/>
    <p:sldId id="377" r:id="rId12"/>
    <p:sldId id="378" r:id="rId13"/>
    <p:sldId id="392" r:id="rId14"/>
    <p:sldId id="379" r:id="rId15"/>
    <p:sldId id="380" r:id="rId16"/>
    <p:sldId id="300" r:id="rId17"/>
    <p:sldId id="387" r:id="rId18"/>
    <p:sldId id="385" r:id="rId19"/>
    <p:sldId id="382" r:id="rId20"/>
    <p:sldId id="383" r:id="rId21"/>
    <p:sldId id="384" r:id="rId22"/>
    <p:sldId id="394" r:id="rId23"/>
    <p:sldId id="393" r:id="rId24"/>
    <p:sldId id="396" r:id="rId25"/>
    <p:sldId id="397" r:id="rId26"/>
    <p:sldId id="398" r:id="rId27"/>
    <p:sldId id="399" r:id="rId28"/>
    <p:sldId id="400" r:id="rId29"/>
    <p:sldId id="259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 varScale="1">
        <p:scale>
          <a:sx n="37" d="100"/>
          <a:sy n="37" d="100"/>
        </p:scale>
        <p:origin x="1292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19/09/2019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Docker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LXC containers have been gaining popularity in recent years because they can run on any Linux platform.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Linux based containers have 2 main concepts involved: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1. </a:t>
            </a:r>
            <a:r>
              <a:rPr lang="en-US" sz="1400" b="1" dirty="0">
                <a:solidFill>
                  <a:srgbClr val="3C5790"/>
                </a:solidFill>
              </a:rPr>
              <a:t>Namespaces</a:t>
            </a:r>
            <a:r>
              <a:rPr lang="ro-RO" sz="1400" dirty="0">
                <a:solidFill>
                  <a:srgbClr val="3C5790"/>
                </a:solidFill>
              </a:rPr>
              <a:t>.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2. </a:t>
            </a:r>
            <a:r>
              <a:rPr lang="en-US" sz="1400" b="1" dirty="0" err="1">
                <a:solidFill>
                  <a:srgbClr val="3C5790"/>
                </a:solidFill>
              </a:rPr>
              <a:t>Cgroups</a:t>
            </a:r>
            <a:r>
              <a:rPr lang="en-US" sz="1400" b="1" dirty="0">
                <a:solidFill>
                  <a:srgbClr val="3C5790"/>
                </a:solidFill>
              </a:rPr>
              <a:t> (Control groups.)</a:t>
            </a:r>
            <a:endParaRPr lang="en-US" sz="1200" b="1" dirty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218" y="3200400"/>
            <a:ext cx="565958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In Linux there are 6 types of namespaces that offer process level isolation for Linux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Namespaces allow containers to have it's own network devices so that each container can have it's own IP address and hostname.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This lets each container run independently of each other.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Pid</a:t>
            </a:r>
            <a:r>
              <a:rPr lang="en-US" sz="1400" b="1" dirty="0">
                <a:solidFill>
                  <a:srgbClr val="3C5790"/>
                </a:solidFill>
              </a:rPr>
              <a:t>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Every </a:t>
            </a:r>
            <a:r>
              <a:rPr lang="en-US" sz="1200" dirty="0" err="1">
                <a:solidFill>
                  <a:srgbClr val="3C5790"/>
                </a:solidFill>
              </a:rPr>
              <a:t>pid</a:t>
            </a:r>
            <a:r>
              <a:rPr lang="en-US" sz="1200" dirty="0">
                <a:solidFill>
                  <a:srgbClr val="3C5790"/>
                </a:solidFill>
              </a:rPr>
              <a:t> namespaces have own hierarchy and will be tracked by the kernel.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parent </a:t>
            </a:r>
            <a:r>
              <a:rPr lang="en-US" sz="1200" dirty="0" err="1">
                <a:solidFill>
                  <a:srgbClr val="3C5790"/>
                </a:solidFill>
              </a:rPr>
              <a:t>pid’s</a:t>
            </a:r>
            <a:r>
              <a:rPr lang="en-US" sz="1200" dirty="0">
                <a:solidFill>
                  <a:srgbClr val="3C5790"/>
                </a:solidFill>
              </a:rPr>
              <a:t> can control the children </a:t>
            </a:r>
            <a:r>
              <a:rPr lang="en-US" sz="1200" dirty="0" err="1">
                <a:solidFill>
                  <a:srgbClr val="3C5790"/>
                </a:solidFill>
              </a:rPr>
              <a:t>pid’s</a:t>
            </a:r>
            <a:r>
              <a:rPr lang="en-US" sz="1200" dirty="0">
                <a:solidFill>
                  <a:srgbClr val="3C5790"/>
                </a:solidFill>
              </a:rPr>
              <a:t> but the children </a:t>
            </a:r>
            <a:r>
              <a:rPr lang="en-US" sz="1200" dirty="0" err="1">
                <a:solidFill>
                  <a:srgbClr val="3C5790"/>
                </a:solidFill>
              </a:rPr>
              <a:t>pid’s</a:t>
            </a:r>
            <a:r>
              <a:rPr lang="en-US" sz="1200" dirty="0">
                <a:solidFill>
                  <a:srgbClr val="3C5790"/>
                </a:solidFill>
              </a:rPr>
              <a:t> cannot signal or control the parent </a:t>
            </a:r>
            <a:r>
              <a:rPr lang="en-US" sz="1200" dirty="0" err="1">
                <a:solidFill>
                  <a:srgbClr val="3C5790"/>
                </a:solidFill>
              </a:rPr>
              <a:t>pid</a:t>
            </a:r>
            <a:r>
              <a:rPr lang="en-US" sz="12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Net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Each net namespace can have its own network interface.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Ipc</a:t>
            </a:r>
            <a:r>
              <a:rPr lang="en-US" sz="1400" b="1" dirty="0">
                <a:solidFill>
                  <a:srgbClr val="3C5790"/>
                </a:solidFill>
              </a:rPr>
              <a:t>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This namespace isolates the inter-process communication.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Mnt</a:t>
            </a:r>
            <a:r>
              <a:rPr lang="en-US" sz="1400" b="1" dirty="0">
                <a:solidFill>
                  <a:srgbClr val="3C5790"/>
                </a:solidFill>
              </a:rPr>
              <a:t>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isolates the file system mount points for a set of processes.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Uts</a:t>
            </a:r>
            <a:r>
              <a:rPr lang="en-US" sz="1400" b="1" dirty="0">
                <a:solidFill>
                  <a:srgbClr val="3C5790"/>
                </a:solidFill>
              </a:rPr>
              <a:t>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provides isolation for hostname and NIS domain name.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User namespace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This namespace isolates the user and group ID namespaces.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User namespace allows per-namespace mappings of user and group IDS.</a:t>
            </a:r>
            <a:endParaRPr lang="ro-RO" sz="12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Cgroups</a:t>
            </a:r>
            <a:r>
              <a:rPr lang="en-US" sz="1400" b="1" dirty="0">
                <a:solidFill>
                  <a:srgbClr val="3C5790"/>
                </a:solidFill>
              </a:rPr>
              <a:t>(control groups) </a:t>
            </a:r>
            <a:r>
              <a:rPr lang="en-US" sz="1400" dirty="0">
                <a:solidFill>
                  <a:srgbClr val="3C5790"/>
                </a:solidFill>
              </a:rPr>
              <a:t>is a feature of Linux kernel for accounting, limiting and isolation of resources.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 provides means to restrict resources that a process can use.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Linux container is basically a process or a set of processes than can run in an isolated environment on the host system.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209800"/>
            <a:ext cx="73011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Copy on Write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All new data is overwritten on top of existing data and creates a new copy.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Linux file system copy on write file system never overwrites the live data.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Instead its updating using the existing unused blocks in the disk using copy on write functionality(COW).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 we modify an existing data, it will be written on unused blocks in the file system leaving the original data unmodified.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modification is complete, the pointers to original data remain unmodified and there will be new set of pointers,</a:t>
            </a:r>
            <a:r>
              <a:rPr lang="ro-RO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blocks and </a:t>
            </a:r>
            <a:r>
              <a:rPr lang="en-US" sz="1400" dirty="0" err="1">
                <a:solidFill>
                  <a:srgbClr val="3C5790"/>
                </a:solidFill>
              </a:rPr>
              <a:t>innode</a:t>
            </a:r>
            <a:r>
              <a:rPr lang="en-US" sz="1400" dirty="0">
                <a:solidFill>
                  <a:srgbClr val="3C5790"/>
                </a:solidFill>
              </a:rPr>
              <a:t> for the updated data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024" y="3810000"/>
            <a:ext cx="7184776" cy="251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Copy on Write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One of the file systems used by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is BTRFS.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Resources are handles using Copy on Write (COW) when same data is utilized by multiple tasks.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BTRFS uses the file system level snapshot ting to implement layers.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snapshot is a read-only, point-in-time copy of the file system state.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Whenever a snapshot is created, the metadata associated with the original data is stored as a copy.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723" y="3581400"/>
            <a:ext cx="7288877" cy="174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b="1" dirty="0">
                <a:solidFill>
                  <a:srgbClr val="3C5790"/>
                </a:solidFill>
              </a:rPr>
              <a:t>Portable Deployments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as containers are portable, the applications can be bundled in to a single unit and can be deployed to various environments without making any changes to the container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Scale and deploy with ease: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containers can virtually run on any Linux system. 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Containers can be deployed on cloud environments, desktops, on premise datacenters, physical servers and so on.</a:t>
            </a:r>
            <a:endParaRPr lang="ro-RO" sz="12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Fast application delivery</a:t>
            </a:r>
            <a:r>
              <a:rPr lang="en-US" sz="1400" dirty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deploy the applications to production environments really fast.</a:t>
            </a:r>
            <a:endParaRPr lang="ro-RO" sz="1200" dirty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61820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Features (cont.)</a:t>
            </a:r>
            <a:endParaRPr lang="fr-CA" dirty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087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5867400"/>
            <a:ext cx="8686800" cy="533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Images can be searched from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client and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hub web </a:t>
            </a:r>
            <a:r>
              <a:rPr lang="en-US" sz="1400" dirty="0" err="1">
                <a:solidFill>
                  <a:srgbClr val="3C5790"/>
                </a:solidFill>
              </a:rPr>
              <a:t>ui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platform can be used by developers and system administrators for developing and shipping applications to different environments.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developer can install and configure an application in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container, pass it on to an ops person and he can deploy it on to any server running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 container is started from an image, which may be locally created, cached locally, or downloaded from a registry. 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Inc operates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Hub public registry, which hosts official repositories for a variety of operating systems, middleware and databases.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There are two ways to create application packages for containers </a:t>
            </a:r>
            <a:r>
              <a:rPr lang="en-US" sz="1400" b="1" dirty="0">
                <a:solidFill>
                  <a:srgbClr val="3C5790"/>
                </a:solidFill>
              </a:rPr>
              <a:t>Manual</a:t>
            </a:r>
            <a:r>
              <a:rPr lang="en-US" sz="1400" dirty="0">
                <a:solidFill>
                  <a:srgbClr val="3C5790"/>
                </a:solidFill>
              </a:rPr>
              <a:t> and </a:t>
            </a:r>
            <a:r>
              <a:rPr lang="en-US" sz="1400" b="1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b="1" dirty="0">
                <a:solidFill>
                  <a:srgbClr val="3C5790"/>
                </a:solidFill>
              </a:rPr>
              <a:t>Manual builds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starts by launching a container with a base operating system image.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Normal process for installation of an application on the operating system is performed and once the application is installed.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container can be exported to a tar file or can be pushed to a registry like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Hub.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Dockerfile</a:t>
            </a:r>
            <a:endParaRPr lang="en-US" sz="1400" b="1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dirty="0" err="1">
                <a:solidFill>
                  <a:srgbClr val="3C5790"/>
                </a:solidFill>
              </a:rPr>
              <a:t>Dockerfile</a:t>
            </a:r>
            <a:r>
              <a:rPr lang="en-US" sz="1200" dirty="0">
                <a:solidFill>
                  <a:srgbClr val="3C5790"/>
                </a:solidFill>
              </a:rPr>
              <a:t> specifies the base image to start and then the other installation on top are defined as a series of commands that are run or files that are added to the container.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dirty="0" err="1">
                <a:solidFill>
                  <a:srgbClr val="3C5790"/>
                </a:solidFill>
              </a:rPr>
              <a:t>Dockerfile</a:t>
            </a:r>
            <a:r>
              <a:rPr lang="en-US" sz="1200" dirty="0">
                <a:solidFill>
                  <a:srgbClr val="3C5790"/>
                </a:solidFill>
              </a:rPr>
              <a:t> also can specify other aspects of configuration of a container such as ports, default commands to be run on startup, etc.</a:t>
            </a:r>
            <a:endParaRPr lang="ro-RO" sz="12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ro-RO" sz="1600" dirty="0">
                <a:solidFill>
                  <a:srgbClr val="3C5790"/>
                </a:solidFill>
              </a:rPr>
              <a:t>Docker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  <a:endParaRPr lang="ro-RO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Architecture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ro-RO" sz="1600" dirty="0">
                <a:solidFill>
                  <a:srgbClr val="3C5790"/>
                </a:solidFill>
              </a:rPr>
              <a:t>Linux Containers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Copy on Write</a:t>
            </a:r>
          </a:p>
          <a:p>
            <a:r>
              <a:rPr lang="ro-RO" sz="1600" dirty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>
                <a:solidFill>
                  <a:srgbClr val="3C5790"/>
                </a:solidFill>
              </a:rPr>
              <a:t>Building Containers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endParaRPr lang="fr-CA" sz="1600" dirty="0">
              <a:solidFill>
                <a:srgbClr val="3C5790"/>
              </a:solidFill>
            </a:endParaRPr>
          </a:p>
          <a:p>
            <a:pPr>
              <a:buNone/>
            </a:pP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Hub is a repository for uploading and downloading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images.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command is associated with several arguments and flag.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standard use of a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command is: 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[flags] [command] [arguments].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-t</a:t>
            </a:r>
            <a:r>
              <a:rPr lang="en-US" sz="1400" dirty="0">
                <a:solidFill>
                  <a:srgbClr val="3C5790"/>
                </a:solidFill>
              </a:rPr>
              <a:t> flag assigns a terminal session for the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-</a:t>
            </a:r>
            <a:r>
              <a:rPr lang="en-US" sz="1400" b="1" dirty="0" err="1">
                <a:solidFill>
                  <a:srgbClr val="3C5790"/>
                </a:solidFill>
              </a:rPr>
              <a:t>i</a:t>
            </a:r>
            <a:r>
              <a:rPr lang="en-US" sz="1400" dirty="0">
                <a:solidFill>
                  <a:srgbClr val="3C5790"/>
                </a:solidFill>
              </a:rPr>
              <a:t> assigns an interactive session for the container by getting the STDIN of the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-d</a:t>
            </a:r>
            <a:r>
              <a:rPr lang="en-US" sz="1400" dirty="0">
                <a:solidFill>
                  <a:srgbClr val="3C5790"/>
                </a:solidFill>
              </a:rPr>
              <a:t> flag will run the container in the background.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run -</a:t>
            </a:r>
            <a:r>
              <a:rPr lang="en-US" sz="1400" dirty="0" err="1">
                <a:solidFill>
                  <a:srgbClr val="3C5790"/>
                </a:solidFill>
              </a:rPr>
              <a:t>i</a:t>
            </a:r>
            <a:r>
              <a:rPr lang="en-US" sz="1400" dirty="0">
                <a:solidFill>
                  <a:srgbClr val="3C5790"/>
                </a:solidFill>
              </a:rPr>
              <a:t> -t </a:t>
            </a:r>
            <a:r>
              <a:rPr lang="en-US" sz="1400" dirty="0" err="1">
                <a:solidFill>
                  <a:srgbClr val="3C5790"/>
                </a:solidFill>
              </a:rPr>
              <a:t>busybox</a:t>
            </a:r>
            <a:r>
              <a:rPr lang="en-US" sz="1400" dirty="0">
                <a:solidFill>
                  <a:srgbClr val="3C5790"/>
                </a:solidFill>
              </a:rPr>
              <a:t> /bin/</a:t>
            </a:r>
            <a:r>
              <a:rPr lang="en-US" sz="1400" dirty="0" err="1">
                <a:solidFill>
                  <a:srgbClr val="3C5790"/>
                </a:solidFill>
              </a:rPr>
              <a:t>sh</a:t>
            </a:r>
            <a:r>
              <a:rPr lang="en-US" sz="1400" dirty="0">
                <a:solidFill>
                  <a:srgbClr val="3C5790"/>
                </a:solidFill>
              </a:rPr>
              <a:t> --&gt; will download </a:t>
            </a:r>
            <a:r>
              <a:rPr lang="en-US" sz="1400" dirty="0" err="1">
                <a:solidFill>
                  <a:srgbClr val="3C5790"/>
                </a:solidFill>
              </a:rPr>
              <a:t>busybox</a:t>
            </a:r>
            <a:r>
              <a:rPr lang="en-US" sz="1400" dirty="0">
                <a:solidFill>
                  <a:srgbClr val="3C5790"/>
                </a:solidFill>
              </a:rPr>
              <a:t> image and start a container with </a:t>
            </a:r>
            <a:r>
              <a:rPr lang="en-US" sz="1400" dirty="0" err="1">
                <a:solidFill>
                  <a:srgbClr val="3C5790"/>
                </a:solidFill>
              </a:rPr>
              <a:t>sh</a:t>
            </a:r>
            <a:r>
              <a:rPr lang="en-US" sz="1400" dirty="0">
                <a:solidFill>
                  <a:srgbClr val="3C5790"/>
                </a:solidFill>
              </a:rPr>
              <a:t> shell.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ps</a:t>
            </a:r>
            <a:r>
              <a:rPr lang="en-US" sz="1400" dirty="0">
                <a:solidFill>
                  <a:srgbClr val="3C5790"/>
                </a:solidFill>
              </a:rPr>
              <a:t> –a --&gt; shows created containers.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run -</a:t>
            </a:r>
            <a:r>
              <a:rPr lang="en-US" sz="1400" dirty="0" err="1">
                <a:solidFill>
                  <a:srgbClr val="3C5790"/>
                </a:solidFill>
              </a:rPr>
              <a:t>i</a:t>
            </a:r>
            <a:r>
              <a:rPr lang="en-US" sz="1400" dirty="0">
                <a:solidFill>
                  <a:srgbClr val="3C5790"/>
                </a:solidFill>
              </a:rPr>
              <a:t> –t centos /bin/</a:t>
            </a:r>
            <a:r>
              <a:rPr lang="en-US" sz="1400" dirty="0" err="1">
                <a:solidFill>
                  <a:srgbClr val="3C5790"/>
                </a:solidFill>
              </a:rPr>
              <a:t>sh</a:t>
            </a:r>
            <a:r>
              <a:rPr lang="en-US" sz="1400" dirty="0">
                <a:solidFill>
                  <a:srgbClr val="3C5790"/>
                </a:solidFill>
              </a:rPr>
              <a:t> --&gt; will download centos image and start the container with </a:t>
            </a:r>
            <a:r>
              <a:rPr lang="en-US" sz="1400" dirty="0" err="1">
                <a:solidFill>
                  <a:srgbClr val="3C5790"/>
                </a:solidFill>
              </a:rPr>
              <a:t>sh</a:t>
            </a:r>
            <a:r>
              <a:rPr lang="en-US" sz="1400" dirty="0">
                <a:solidFill>
                  <a:srgbClr val="3C5790"/>
                </a:solidFill>
              </a:rPr>
              <a:t> shell.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command will list all the commands.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images are the basic building blocks of a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the images downloaded from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hub reside in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host.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an image specified by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run command isn't present in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host b</a:t>
            </a:r>
            <a:r>
              <a:rPr lang="ro-RO" sz="1400" dirty="0">
                <a:solidFill>
                  <a:srgbClr val="3C5790"/>
                </a:solidFill>
              </a:rPr>
              <a:t>y</a:t>
            </a:r>
            <a:r>
              <a:rPr lang="en-US" sz="1400" dirty="0">
                <a:solidFill>
                  <a:srgbClr val="3C5790"/>
                </a:solidFill>
              </a:rPr>
              <a:t> default,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daemon will download the image from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public registry.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Container is </a:t>
            </a:r>
            <a:r>
              <a:rPr lang="en-US" sz="1400" dirty="0" err="1">
                <a:solidFill>
                  <a:srgbClr val="3C5790"/>
                </a:solidFill>
              </a:rPr>
              <a:t>awritable</a:t>
            </a:r>
            <a:r>
              <a:rPr lang="en-US" sz="1400" dirty="0">
                <a:solidFill>
                  <a:srgbClr val="3C5790"/>
                </a:solidFill>
              </a:rPr>
              <a:t> layer on a top on an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We can list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images by running "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images</a:t>
            </a:r>
            <a:r>
              <a:rPr lang="en-US" sz="1400" dirty="0">
                <a:solidFill>
                  <a:srgbClr val="3C5790"/>
                </a:solidFill>
              </a:rPr>
              <a:t>" command.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host will not have any images by default.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All the images have the following information: REPOSITORY, TAG, IMAGE ID, CREATED, VIRTUAL SIZE.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Once the image is downloaded we can create a container in seconds.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Images can be searched using Web Interface: </a:t>
            </a:r>
            <a:r>
              <a:rPr lang="en-US" sz="1400" b="1" dirty="0">
                <a:solidFill>
                  <a:srgbClr val="3C5790"/>
                </a:solidFill>
              </a:rPr>
              <a:t>https://registry.hub.docker.com/</a:t>
            </a:r>
            <a:r>
              <a:rPr lang="en-US" sz="1400" dirty="0">
                <a:solidFill>
                  <a:srgbClr val="3C5790"/>
                </a:solidFill>
              </a:rPr>
              <a:t> or using the command line: "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search [image name]</a:t>
            </a:r>
            <a:r>
              <a:rPr lang="en-US" sz="1400" dirty="0">
                <a:solidFill>
                  <a:srgbClr val="3C5790"/>
                </a:solidFill>
              </a:rPr>
              <a:t>".</a:t>
            </a:r>
            <a:endParaRPr lang="ro-RO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>
                <a:solidFill>
                  <a:schemeClr val="bg1"/>
                </a:solidFill>
              </a:rPr>
              <a:t>Co</a:t>
            </a:r>
            <a:r>
              <a:rPr lang="ro-RO" dirty="0">
                <a:solidFill>
                  <a:schemeClr val="bg1"/>
                </a:solidFill>
              </a:rPr>
              <a:t>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 is a normal text file with instructions for configuring an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Instructions include tasks such as creating a directory, copying file from host to container,</a:t>
            </a:r>
            <a:r>
              <a:rPr lang="ro-RO" sz="1400" dirty="0">
                <a:solidFill>
                  <a:srgbClr val="3C5790"/>
                </a:solidFill>
              </a:rPr>
              <a:t> </a:t>
            </a:r>
            <a:r>
              <a:rPr lang="en-US" sz="1400" dirty="0">
                <a:solidFill>
                  <a:srgbClr val="3C5790"/>
                </a:solidFill>
              </a:rPr>
              <a:t>etc.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line in a </a:t>
            </a:r>
            <a:r>
              <a:rPr lang="en-US" sz="1400" dirty="0" err="1">
                <a:solidFill>
                  <a:srgbClr val="3C5790"/>
                </a:solidFill>
              </a:rPr>
              <a:t>Dockrefile</a:t>
            </a:r>
            <a:r>
              <a:rPr lang="en-US" sz="1400" dirty="0">
                <a:solidFill>
                  <a:srgbClr val="3C5790"/>
                </a:solidFill>
              </a:rPr>
              <a:t> starts with an instruction followed by a statement.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Every instruction creates a layer on the image when the image gets build from the </a:t>
            </a:r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ro-RO" sz="1400" dirty="0">
                <a:solidFill>
                  <a:srgbClr val="3C5790"/>
                </a:solidFill>
              </a:rPr>
              <a:t>Sample: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FROM ubuntu:14.04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MAINTAINER </a:t>
            </a:r>
            <a:r>
              <a:rPr lang="en-US" sz="1400" dirty="0" err="1">
                <a:solidFill>
                  <a:srgbClr val="3C5790"/>
                </a:solidFill>
              </a:rPr>
              <a:t>bibin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wilson</a:t>
            </a:r>
            <a:r>
              <a:rPr lang="en-US" sz="1400" dirty="0">
                <a:solidFill>
                  <a:srgbClr val="3C5790"/>
                </a:solidFill>
              </a:rPr>
              <a:t> &lt;bibin.w@hcl.com&gt;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apt-get update &amp;&amp; apt-get install -y ruby </a:t>
            </a:r>
            <a:r>
              <a:rPr lang="en-US" sz="1400" dirty="0" err="1">
                <a:solidFill>
                  <a:srgbClr val="3C5790"/>
                </a:solidFill>
              </a:rPr>
              <a:t>ruby</a:t>
            </a:r>
            <a:r>
              <a:rPr lang="en-US" sz="1400" dirty="0">
                <a:solidFill>
                  <a:srgbClr val="3C5790"/>
                </a:solidFill>
              </a:rPr>
              <a:t>-dev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gem install </a:t>
            </a:r>
            <a:r>
              <a:rPr lang="en-US" sz="1400" dirty="0" err="1">
                <a:solidFill>
                  <a:srgbClr val="3C5790"/>
                </a:solidFill>
              </a:rPr>
              <a:t>sinatra</a:t>
            </a:r>
            <a:endParaRPr lang="en-US" sz="1400" dirty="0">
              <a:solidFill>
                <a:srgbClr val="3C5790"/>
              </a:solidFill>
            </a:endParaRPr>
          </a:p>
          <a:p>
            <a:endParaRPr lang="en-US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Building Containers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Building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images manually by executing commands can take a while.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is no need for creating images manually when it can be automated using </a:t>
            </a:r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 contains instructions(commands) and arguments listed sequentially to automate the process of image building.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 supports the following instructions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FROM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MAINTAINER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RUn</a:t>
            </a:r>
            <a:endParaRPr lang="en-US" sz="1200" dirty="0">
              <a:solidFill>
                <a:srgbClr val="3C5790"/>
              </a:solidFill>
            </a:endParaRP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ENV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CMD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ADD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EXPOSE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ENTRYPOINT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USER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VOLUME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WORKDIR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Building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FROM: every </a:t>
            </a:r>
            <a:r>
              <a:rPr lang="en-US" sz="1400" dirty="0" err="1">
                <a:solidFill>
                  <a:srgbClr val="3C5790"/>
                </a:solidFill>
              </a:rPr>
              <a:t>dockerfile</a:t>
            </a:r>
            <a:r>
              <a:rPr lang="en-US" sz="1400" dirty="0">
                <a:solidFill>
                  <a:srgbClr val="3C5790"/>
                </a:solidFill>
              </a:rPr>
              <a:t> should begin with the FROM instruction and denotes the base image from which the new image will be created.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MAINTAINER: sets the author for the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executes a shell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ENV set the </a:t>
            </a:r>
            <a:r>
              <a:rPr lang="en-US" sz="1400" dirty="0" err="1">
                <a:solidFill>
                  <a:srgbClr val="3C5790"/>
                </a:solidFill>
              </a:rPr>
              <a:t>evirnoment</a:t>
            </a:r>
            <a:r>
              <a:rPr lang="en-US" sz="1400" dirty="0">
                <a:solidFill>
                  <a:srgbClr val="3C5790"/>
                </a:solidFill>
              </a:rPr>
              <a:t> variables and it takes a key value pair as an argument.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CMD, like RUN can execute a specific command. The </a:t>
            </a:r>
            <a:r>
              <a:rPr lang="en-US" sz="1400" dirty="0" err="1">
                <a:solidFill>
                  <a:srgbClr val="3C5790"/>
                </a:solidFill>
              </a:rPr>
              <a:t>diference</a:t>
            </a:r>
            <a:r>
              <a:rPr lang="en-US" sz="1400" dirty="0">
                <a:solidFill>
                  <a:srgbClr val="3C5790"/>
                </a:solidFill>
              </a:rPr>
              <a:t> is that the command is executed after the container is created and not during the image building process.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ADD have a source and a destination and copies files.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COPY is used for copying files and folders from a source to the destination.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Building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b="1" dirty="0">
                <a:solidFill>
                  <a:srgbClr val="3C5790"/>
                </a:solidFill>
              </a:rPr>
              <a:t>.</a:t>
            </a:r>
            <a:r>
              <a:rPr lang="en-US" sz="1400" b="1" dirty="0" err="1">
                <a:solidFill>
                  <a:srgbClr val="3C5790"/>
                </a:solidFill>
              </a:rPr>
              <a:t>dockerignorefile</a:t>
            </a:r>
            <a:r>
              <a:rPr lang="en-US" sz="1400" dirty="0">
                <a:solidFill>
                  <a:srgbClr val="3C5790"/>
                </a:solidFill>
              </a:rPr>
              <a:t> should contain all files and directories which has to be excluded.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Sample: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FROM </a:t>
            </a:r>
            <a:r>
              <a:rPr lang="en-US" sz="1400" dirty="0" err="1">
                <a:solidFill>
                  <a:srgbClr val="3C5790"/>
                </a:solidFill>
              </a:rPr>
              <a:t>ubuntu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MAINTAINER </a:t>
            </a:r>
            <a:r>
              <a:rPr lang="en-US" sz="1400" dirty="0" err="1">
                <a:solidFill>
                  <a:srgbClr val="3C5790"/>
                </a:solidFill>
              </a:rPr>
              <a:t>Bibin</a:t>
            </a:r>
            <a:r>
              <a:rPr lang="en-US" sz="1400" dirty="0">
                <a:solidFill>
                  <a:srgbClr val="3C5790"/>
                </a:solidFill>
              </a:rPr>
              <a:t> Wilson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apt-key adv —</a:t>
            </a:r>
            <a:r>
              <a:rPr lang="en-US" sz="1400" dirty="0" err="1">
                <a:solidFill>
                  <a:srgbClr val="3C5790"/>
                </a:solidFill>
              </a:rPr>
              <a:t>keyserver</a:t>
            </a:r>
            <a:r>
              <a:rPr lang="en-US" sz="1400" dirty="0">
                <a:solidFill>
                  <a:srgbClr val="3C5790"/>
                </a:solidFill>
              </a:rPr>
              <a:t> keyserver.ubuntu.com —</a:t>
            </a:r>
            <a:r>
              <a:rPr lang="en-US" sz="1400" dirty="0" err="1">
                <a:solidFill>
                  <a:srgbClr val="3C5790"/>
                </a:solidFill>
              </a:rPr>
              <a:t>recv</a:t>
            </a:r>
            <a:r>
              <a:rPr lang="en-US" sz="1400" dirty="0">
                <a:solidFill>
                  <a:srgbClr val="3C5790"/>
                </a:solidFill>
              </a:rPr>
              <a:t> 7F0CEB10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echo “</a:t>
            </a:r>
            <a:r>
              <a:rPr lang="en-US" sz="1400" dirty="0" err="1">
                <a:solidFill>
                  <a:srgbClr val="3C5790"/>
                </a:solidFill>
              </a:rPr>
              <a:t>deb</a:t>
            </a:r>
            <a:r>
              <a:rPr lang="en-US" sz="1400" dirty="0">
                <a:solidFill>
                  <a:srgbClr val="3C5790"/>
                </a:solidFill>
              </a:rPr>
              <a:t> http://downloads-distro.mongodb.org/repo/ubuntu-upstart dist 10gen” | tee -a /etc/apt/</a:t>
            </a:r>
            <a:r>
              <a:rPr lang="en-US" sz="1400" dirty="0" err="1">
                <a:solidFill>
                  <a:srgbClr val="3C5790"/>
                </a:solidFill>
              </a:rPr>
              <a:t>sources.list.d</a:t>
            </a:r>
            <a:r>
              <a:rPr lang="en-US" sz="1400" dirty="0">
                <a:solidFill>
                  <a:srgbClr val="3C5790"/>
                </a:solidFill>
              </a:rPr>
              <a:t>/10gen.list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apt-get update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RUN apt-get -y install apt-</a:t>
            </a:r>
            <a:r>
              <a:rPr lang="en-US" sz="1400" dirty="0" err="1">
                <a:solidFill>
                  <a:srgbClr val="3C5790"/>
                </a:solidFill>
              </a:rPr>
              <a:t>utils</a:t>
            </a:r>
            <a:endParaRPr lang="en-US" sz="1400" dirty="0">
              <a:solidFill>
                <a:srgbClr val="3C5790"/>
              </a:solidFill>
            </a:endParaRPr>
          </a:p>
          <a:p>
            <a:r>
              <a:rPr lang="en-US" sz="1400" dirty="0">
                <a:solidFill>
                  <a:srgbClr val="3C5790"/>
                </a:solidFill>
              </a:rPr>
              <a:t>RUN apt-get -y install mongodb-10gen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CMD [“/</a:t>
            </a:r>
            <a:r>
              <a:rPr lang="en-US" sz="1400" dirty="0" err="1">
                <a:solidFill>
                  <a:srgbClr val="3C5790"/>
                </a:solidFill>
              </a:rPr>
              <a:t>usr</a:t>
            </a:r>
            <a:r>
              <a:rPr lang="en-US" sz="1400" dirty="0">
                <a:solidFill>
                  <a:srgbClr val="3C5790"/>
                </a:solidFill>
              </a:rPr>
              <a:t>/bin/</a:t>
            </a:r>
            <a:r>
              <a:rPr lang="en-US" sz="1400" dirty="0" err="1">
                <a:solidFill>
                  <a:srgbClr val="3C5790"/>
                </a:solidFill>
              </a:rPr>
              <a:t>mongod</a:t>
            </a:r>
            <a:r>
              <a:rPr lang="en-US" sz="1400" dirty="0">
                <a:solidFill>
                  <a:srgbClr val="3C5790"/>
                </a:solidFill>
              </a:rPr>
              <a:t>”, “—</a:t>
            </a:r>
            <a:r>
              <a:rPr lang="en-US" sz="1400" dirty="0" err="1">
                <a:solidFill>
                  <a:srgbClr val="3C5790"/>
                </a:solidFill>
              </a:rPr>
              <a:t>config</a:t>
            </a:r>
            <a:r>
              <a:rPr lang="en-US" sz="1400" dirty="0">
                <a:solidFill>
                  <a:srgbClr val="3C5790"/>
                </a:solidFill>
              </a:rPr>
              <a:t>”, “/etc/</a:t>
            </a:r>
            <a:r>
              <a:rPr lang="en-US" sz="1400" dirty="0" err="1">
                <a:solidFill>
                  <a:srgbClr val="3C5790"/>
                </a:solidFill>
              </a:rPr>
              <a:t>mongodb.conf</a:t>
            </a:r>
            <a:r>
              <a:rPr lang="en-US" sz="1400" dirty="0">
                <a:solidFill>
                  <a:srgbClr val="3C5790"/>
                </a:solidFill>
              </a:rPr>
              <a:t>”]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Building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EXPOSE associates the specified port for enabling networking between a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</a:t>
            </a:r>
            <a:r>
              <a:rPr lang="en-US" sz="1400" dirty="0" err="1">
                <a:solidFill>
                  <a:srgbClr val="3C5790"/>
                </a:solidFill>
              </a:rPr>
              <a:t>coantainer</a:t>
            </a:r>
            <a:r>
              <a:rPr lang="en-US" sz="1400" dirty="0">
                <a:solidFill>
                  <a:srgbClr val="3C5790"/>
                </a:solidFill>
              </a:rPr>
              <a:t> and the outside world.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ENTRYPOINT starts every time a container is created using the image. It can be used with CMD command.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USER sets the UID(username) which has to be used to run the container from the image.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VOLUME is used to mount a specific file or a directory to a container.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WORKDIR sets the working directory for the RUN, CMD and ENTRYPOINT instructions.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>
                <a:solidFill>
                  <a:schemeClr val="bg1"/>
                </a:solidFill>
              </a:rPr>
              <a:t>Building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6019800"/>
            <a:ext cx="8686800" cy="609600"/>
          </a:xfrm>
        </p:spPr>
        <p:txBody>
          <a:bodyPr/>
          <a:lstStyle/>
          <a:p>
            <a:r>
              <a:rPr lang="ro-RO" sz="1400" dirty="0">
                <a:solidFill>
                  <a:srgbClr val="3C5790"/>
                </a:solidFill>
              </a:rPr>
              <a:t>Docker can be used with Jenkins.</a:t>
            </a:r>
            <a:endParaRPr lang="en-US" sz="1400" dirty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524625" cy="372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http://en.wikipedia.org/wiki/Docker_%28software%29</a:t>
            </a:r>
            <a:endParaRPr lang="ro-RO" sz="1600" dirty="0">
              <a:solidFill>
                <a:schemeClr val="bg1"/>
              </a:solidFill>
            </a:endParaRPr>
          </a:p>
          <a:p>
            <a:r>
              <a:rPr lang="fr-CA" sz="1600" dirty="0">
                <a:solidFill>
                  <a:schemeClr val="bg1"/>
                </a:solidFill>
              </a:rPr>
              <a:t>Docker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Hands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on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Deploy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 err="1">
                <a:solidFill>
                  <a:schemeClr val="bg1"/>
                </a:solidFill>
              </a:rPr>
              <a:t>Administer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Docker</a:t>
            </a:r>
            <a:r>
              <a:rPr lang="ro-RO" sz="1600" dirty="0">
                <a:solidFill>
                  <a:schemeClr val="bg1"/>
                </a:solidFill>
              </a:rPr>
              <a:t> </a:t>
            </a:r>
            <a:r>
              <a:rPr lang="fr-CA" sz="1600" dirty="0">
                <a:solidFill>
                  <a:schemeClr val="bg1"/>
                </a:solidFill>
              </a:rPr>
              <a:t>Platform</a:t>
            </a: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ro-RO" dirty="0">
                <a:solidFill>
                  <a:schemeClr val="bg1"/>
                </a:solidFill>
              </a:rPr>
              <a:t>Docker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 err="1">
                <a:solidFill>
                  <a:srgbClr val="3C5790"/>
                </a:solidFill>
              </a:rPr>
              <a:t>Docker</a:t>
            </a:r>
            <a:r>
              <a:rPr lang="en-US" sz="1500" dirty="0">
                <a:solidFill>
                  <a:srgbClr val="3C5790"/>
                </a:solidFill>
              </a:rPr>
              <a:t> is an open-source project that au</a:t>
            </a:r>
            <a:r>
              <a:rPr lang="ro-RO" sz="1500" dirty="0">
                <a:solidFill>
                  <a:srgbClr val="3C5790"/>
                </a:solidFill>
              </a:rPr>
              <a:t>t</a:t>
            </a:r>
            <a:r>
              <a:rPr lang="en-US" sz="1500" dirty="0" err="1">
                <a:solidFill>
                  <a:srgbClr val="3C5790"/>
                </a:solidFill>
              </a:rPr>
              <a:t>omates</a:t>
            </a:r>
            <a:r>
              <a:rPr lang="en-US" sz="1500" dirty="0">
                <a:solidFill>
                  <a:srgbClr val="3C5790"/>
                </a:solidFill>
              </a:rPr>
              <a:t> the deployment of applications inside software containers by providing an additional layer of abstraction and automation of OS virtualization.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Docker</a:t>
            </a:r>
            <a:r>
              <a:rPr lang="en-US" sz="1500" dirty="0">
                <a:solidFill>
                  <a:srgbClr val="3C5790"/>
                </a:solidFill>
              </a:rPr>
              <a:t> uses resource isolation features of the Linux kernel to allow independent containers to run within a single Linux instance avoiding the overhead of starting virtual machines.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Docker</a:t>
            </a:r>
            <a:r>
              <a:rPr lang="en-US" sz="1500" dirty="0">
                <a:solidFill>
                  <a:srgbClr val="3C5790"/>
                </a:solidFill>
              </a:rPr>
              <a:t> implements a high-level API to provide lightweight containers that run processes in isolation.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It is build on top of facilities provided by Linux </a:t>
            </a:r>
            <a:r>
              <a:rPr lang="en-US" sz="1500" dirty="0" err="1">
                <a:solidFill>
                  <a:srgbClr val="3C5790"/>
                </a:solidFill>
              </a:rPr>
              <a:t>kerne</a:t>
            </a:r>
            <a:r>
              <a:rPr lang="ro-RO" sz="1500" dirty="0">
                <a:solidFill>
                  <a:srgbClr val="3C5790"/>
                </a:solidFill>
              </a:rPr>
              <a:t>l</a:t>
            </a:r>
            <a:r>
              <a:rPr lang="en-US" sz="1500" dirty="0">
                <a:solidFill>
                  <a:srgbClr val="3C5790"/>
                </a:solidFill>
              </a:rPr>
              <a:t>(</a:t>
            </a:r>
            <a:r>
              <a:rPr lang="en-US" sz="1500" dirty="0" err="1">
                <a:solidFill>
                  <a:srgbClr val="3C5790"/>
                </a:solidFill>
              </a:rPr>
              <a:t>cgroups</a:t>
            </a:r>
            <a:r>
              <a:rPr lang="en-US" sz="1500" dirty="0">
                <a:solidFill>
                  <a:srgbClr val="3C5790"/>
                </a:solidFill>
              </a:rPr>
              <a:t> and namespaces) and it doesn't require or include a separate operating system.</a:t>
            </a:r>
            <a:endParaRPr lang="fr-CA" sz="14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>
                <a:solidFill>
                  <a:schemeClr val="bg1"/>
                </a:solidFill>
              </a:rPr>
              <a:t>Architecture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is a way of managing multiple containers on a single machine.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Fundamental support for containerization was actually included in the Linux 2.6.24 kernel to provide operating system-level virtualization and allow a single host to operate multiple isolated Linux instances, called Linux Containers (LXC).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LXC is based on Linux control groups (</a:t>
            </a:r>
            <a:r>
              <a:rPr lang="en-US" sz="1400" dirty="0" err="1">
                <a:solidFill>
                  <a:srgbClr val="3C5790"/>
                </a:solidFill>
              </a:rPr>
              <a:t>cgroups</a:t>
            </a:r>
            <a:r>
              <a:rPr lang="en-US" sz="1400" dirty="0">
                <a:solidFill>
                  <a:srgbClr val="3C5790"/>
                </a:solidFill>
              </a:rPr>
              <a:t>) where every control group can offer applications complete resource isolation (including processor, memory and I/O access).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600450"/>
            <a:ext cx="3510149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Architecture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has client/server architecture.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client instructs the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daemon for all the container specific tasks.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communication between them is done by REST API.</a:t>
            </a:r>
            <a:endParaRPr lang="ro-RO" sz="1400" dirty="0">
              <a:solidFill>
                <a:srgbClr val="3C5790"/>
              </a:solidFill>
            </a:endParaRP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client and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daemon can be on the same host or different hosts.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200400"/>
            <a:ext cx="6405562" cy="354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Architecture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daemon is responsible for all container operations.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client can either be installed on the same host as </a:t>
            </a:r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daemon or in a different host.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has 3 internal components: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1. 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image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2. 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registry</a:t>
            </a:r>
          </a:p>
          <a:p>
            <a:r>
              <a:rPr lang="en-US" sz="1400" b="1" dirty="0">
                <a:solidFill>
                  <a:srgbClr val="3C5790"/>
                </a:solidFill>
              </a:rPr>
              <a:t>3. </a:t>
            </a:r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container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20888"/>
            <a:ext cx="6629400" cy="318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Architecture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image: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image is a template that consists of OS(</a:t>
            </a:r>
            <a:r>
              <a:rPr lang="en-US" sz="1200" dirty="0" err="1">
                <a:solidFill>
                  <a:srgbClr val="3C5790"/>
                </a:solidFill>
              </a:rPr>
              <a:t>Ubuntu,etc</a:t>
            </a:r>
            <a:r>
              <a:rPr lang="en-US" sz="1200" dirty="0">
                <a:solidFill>
                  <a:srgbClr val="3C5790"/>
                </a:solidFill>
              </a:rPr>
              <a:t>) and applications installed on it.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base image is the building block of a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container from where container is created</a:t>
            </a:r>
            <a:r>
              <a:rPr lang="ro-RO" sz="1200" dirty="0">
                <a:solidFill>
                  <a:srgbClr val="3C5790"/>
                </a:solidFill>
              </a:rPr>
              <a:t>.</a:t>
            </a:r>
            <a:endParaRPr lang="en-US" sz="1200" dirty="0">
              <a:solidFill>
                <a:srgbClr val="3C5790"/>
              </a:solidFill>
            </a:endParaRPr>
          </a:p>
          <a:p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registry:</a:t>
            </a:r>
          </a:p>
          <a:p>
            <a:pPr lvl="1"/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registry is a repository for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images.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It can be public(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hub) or private.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The public </a:t>
            </a:r>
            <a:r>
              <a:rPr lang="en-US" sz="1200" dirty="0" err="1">
                <a:solidFill>
                  <a:srgbClr val="3C5790"/>
                </a:solidFill>
              </a:rPr>
              <a:t>Docker</a:t>
            </a:r>
            <a:r>
              <a:rPr lang="en-US" sz="1200" dirty="0">
                <a:solidFill>
                  <a:srgbClr val="3C5790"/>
                </a:solidFill>
              </a:rPr>
              <a:t> registry has a vast collection of official and user created images.</a:t>
            </a:r>
          </a:p>
          <a:p>
            <a:r>
              <a:rPr lang="en-US" sz="1400" b="1" dirty="0" err="1">
                <a:solidFill>
                  <a:srgbClr val="3C5790"/>
                </a:solidFill>
              </a:rPr>
              <a:t>Docker</a:t>
            </a:r>
            <a:r>
              <a:rPr lang="en-US" sz="1400" b="1" dirty="0">
                <a:solidFill>
                  <a:srgbClr val="3C5790"/>
                </a:solidFill>
              </a:rPr>
              <a:t> container: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A container contains the execution environment for applications.</a:t>
            </a:r>
          </a:p>
          <a:p>
            <a:pPr lvl="1"/>
            <a:r>
              <a:rPr lang="en-US" sz="1200" dirty="0">
                <a:solidFill>
                  <a:srgbClr val="3C5790"/>
                </a:solidFill>
              </a:rPr>
              <a:t>Each container has its own user space, network, security settings associated with it.</a:t>
            </a:r>
            <a:endParaRPr lang="en-US" sz="1200" b="1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Virtualization refers to the creation of virtual machines which have an independent OS.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It's possible that multiple virtual machines can share the same underlying hardware.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software that provides virtualization capabilities and abstracts the hardware is called a “Virtual Machine Manager” or a “Hypervisor”.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Popular hypervisor platforms are VMware, </a:t>
            </a:r>
            <a:r>
              <a:rPr lang="en-US" sz="1400" dirty="0" err="1">
                <a:solidFill>
                  <a:srgbClr val="3C5790"/>
                </a:solidFill>
              </a:rPr>
              <a:t>HyperV</a:t>
            </a:r>
            <a:r>
              <a:rPr lang="en-US" sz="1400" dirty="0">
                <a:solidFill>
                  <a:srgbClr val="3C5790"/>
                </a:solidFill>
              </a:rPr>
              <a:t>, </a:t>
            </a:r>
            <a:r>
              <a:rPr lang="en-US" sz="1400" dirty="0" err="1">
                <a:solidFill>
                  <a:srgbClr val="3C5790"/>
                </a:solidFill>
              </a:rPr>
              <a:t>Xen</a:t>
            </a:r>
            <a:r>
              <a:rPr lang="en-US" sz="1400" dirty="0">
                <a:solidFill>
                  <a:srgbClr val="3C5790"/>
                </a:solidFill>
              </a:rPr>
              <a:t> and KVM</a:t>
            </a:r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>
                <a:solidFill>
                  <a:schemeClr val="bg1"/>
                </a:solidFill>
              </a:rPr>
              <a:t>Linux Containers (cont.)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err="1">
                <a:solidFill>
                  <a:srgbClr val="3C5790"/>
                </a:solidFill>
              </a:rPr>
              <a:t>Docker</a:t>
            </a:r>
            <a:r>
              <a:rPr lang="en-US" sz="1400" dirty="0">
                <a:solidFill>
                  <a:srgbClr val="3C5790"/>
                </a:solidFill>
              </a:rPr>
              <a:t> works on a technology called Linux containers.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Linux containers are light weight virtualization system running on top of an operating system.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90800"/>
            <a:ext cx="6477000" cy="36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6342</TotalTime>
  <Words>2133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143</vt:lpstr>
      <vt:lpstr>Docker</vt:lpstr>
      <vt:lpstr>Contents</vt:lpstr>
      <vt:lpstr>What is Docker?</vt:lpstr>
      <vt:lpstr>Architecture</vt:lpstr>
      <vt:lpstr>Architecture (cont.)</vt:lpstr>
      <vt:lpstr>Architecture (cont.)</vt:lpstr>
      <vt:lpstr>Architecture (cont.)</vt:lpstr>
      <vt:lpstr>Linux Containers</vt:lpstr>
      <vt:lpstr>Linux Containers (cont.)</vt:lpstr>
      <vt:lpstr>Linux Containers (cont.)</vt:lpstr>
      <vt:lpstr>Linux Containers (cont.)</vt:lpstr>
      <vt:lpstr>Linux Containers (cont.)</vt:lpstr>
      <vt:lpstr>Linux Containers (cont.)</vt:lpstr>
      <vt:lpstr>Copy on Write</vt:lpstr>
      <vt:lpstr>Copy on Write (cont.)</vt:lpstr>
      <vt:lpstr>Features</vt:lpstr>
      <vt:lpstr>Features (cont.)</vt:lpstr>
      <vt:lpstr>Core</vt:lpstr>
      <vt:lpstr>Core (cont.)</vt:lpstr>
      <vt:lpstr>Core (cont.)</vt:lpstr>
      <vt:lpstr>Core (cont.)</vt:lpstr>
      <vt:lpstr>Core (cont.)</vt:lpstr>
      <vt:lpstr>Core (cont.)</vt:lpstr>
      <vt:lpstr>Building Containers</vt:lpstr>
      <vt:lpstr>Building Containers (cont.)</vt:lpstr>
      <vt:lpstr>Building Containers (cont.)</vt:lpstr>
      <vt:lpstr>Building Containers (cont.)</vt:lpstr>
      <vt:lpstr>Building Containers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698</cp:revision>
  <dcterms:created xsi:type="dcterms:W3CDTF">2012-04-12T06:19:17Z</dcterms:created>
  <dcterms:modified xsi:type="dcterms:W3CDTF">2019-09-19T12:07:46Z</dcterms:modified>
</cp:coreProperties>
</file>