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3" r:id="rId5"/>
    <p:sldId id="382" r:id="rId6"/>
    <p:sldId id="384" r:id="rId7"/>
    <p:sldId id="381" r:id="rId8"/>
    <p:sldId id="385" r:id="rId9"/>
    <p:sldId id="386" r:id="rId10"/>
    <p:sldId id="300" r:id="rId11"/>
    <p:sldId id="388" r:id="rId12"/>
    <p:sldId id="389" r:id="rId13"/>
    <p:sldId id="390" r:id="rId14"/>
    <p:sldId id="395" r:id="rId15"/>
    <p:sldId id="391" r:id="rId16"/>
    <p:sldId id="392" r:id="rId17"/>
    <p:sldId id="393" r:id="rId18"/>
    <p:sldId id="396" r:id="rId19"/>
    <p:sldId id="259" r:id="rId2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75" d="100"/>
          <a:sy n="75" d="100"/>
        </p:scale>
        <p:origin x="100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04/10/2019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Java memory management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Values and References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Pass-by-value: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actual argument is fully evaluated, and the resulting value is copied into a location being to hold the formal parameter's value during method execution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Pass-by-reference: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formal parameter merely acts as an alias for the actual parameter for reading and writing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Garbage Collection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Automatic garbage collection is the process of looking at heap memory, identifying objects that are in use and deleting the unreferred objects.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Java, process of deallocating memory is handled automatically by the garbage collector.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heap parts are: </a:t>
            </a:r>
            <a:r>
              <a:rPr lang="en-US" sz="1400" b="1" dirty="0">
                <a:solidFill>
                  <a:srgbClr val="3C5790"/>
                </a:solidFill>
              </a:rPr>
              <a:t>Young Generation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Old/Tenured Generation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Permanent Generation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04F239-9B64-4377-BFF2-CBA44950B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276600"/>
            <a:ext cx="7662333" cy="272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6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Garbage Collection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The young generation </a:t>
            </a:r>
            <a:r>
              <a:rPr lang="en-US" sz="1400" dirty="0">
                <a:solidFill>
                  <a:srgbClr val="3C5790"/>
                </a:solidFill>
              </a:rPr>
              <a:t>is where all new objects are allocated and aged.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young generation full of dead objects is collected very quickly.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Some surviving objects are aged and moved to the old generation.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642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Garbage Collection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Old Generation</a:t>
            </a:r>
            <a:r>
              <a:rPr lang="en-US" sz="1400" dirty="0">
                <a:solidFill>
                  <a:srgbClr val="3C5790"/>
                </a:solidFill>
              </a:rPr>
              <a:t> is used to store long surviving objects.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the old generation needs to be collected, the event is called "major garbage collection".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Permanent Generation</a:t>
            </a:r>
            <a:r>
              <a:rPr lang="en-US" sz="1400" dirty="0">
                <a:solidFill>
                  <a:srgbClr val="3C5790"/>
                </a:solidFill>
              </a:rPr>
              <a:t> contains metadata required by the JVM to describe the classes and methods used in the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addition, Java SE library classes and methods may be stored here.</a:t>
            </a:r>
          </a:p>
        </p:txBody>
      </p:sp>
    </p:spTree>
    <p:extLst>
      <p:ext uri="{BB962C8B-B14F-4D97-AF65-F5344CB8AC3E}">
        <p14:creationId xmlns:p14="http://schemas.microsoft.com/office/powerpoint/2010/main" val="812669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Garbage Collection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Any object on the heap which cannot be reached though a reference from the stack is "eligible for garbage collection".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System.gc</a:t>
            </a:r>
            <a:r>
              <a:rPr lang="en-US" sz="1400" b="1" dirty="0">
                <a:solidFill>
                  <a:srgbClr val="3C5790"/>
                </a:solidFill>
              </a:rPr>
              <a:t>()</a:t>
            </a:r>
            <a:r>
              <a:rPr lang="en-US" sz="1400" dirty="0">
                <a:solidFill>
                  <a:srgbClr val="3C5790"/>
                </a:solidFill>
              </a:rPr>
              <a:t> method forces the invocation of garbage collector.</a:t>
            </a:r>
          </a:p>
        </p:txBody>
      </p:sp>
    </p:spTree>
    <p:extLst>
      <p:ext uri="{BB962C8B-B14F-4D97-AF65-F5344CB8AC3E}">
        <p14:creationId xmlns:p14="http://schemas.microsoft.com/office/powerpoint/2010/main" val="173812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Garbage Collection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 </a:t>
            </a:r>
            <a:r>
              <a:rPr lang="en-US" sz="1400" b="1" dirty="0">
                <a:solidFill>
                  <a:srgbClr val="3C5790"/>
                </a:solidFill>
              </a:rPr>
              <a:t>string pool</a:t>
            </a:r>
            <a:r>
              <a:rPr lang="en-US" sz="1400" dirty="0">
                <a:solidFill>
                  <a:srgbClr val="3C5790"/>
                </a:solidFill>
              </a:rPr>
              <a:t> in java is a poll of Strings stored in Java Heap memory.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String Pool is possible only because String is immutable in Java and its implementation of String interning concept.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String pool is also example of Flyweight design pattern.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String pool helps in saving a lot of space for Java Runtime although it takes more time to create the String.</a:t>
            </a:r>
          </a:p>
          <a:p>
            <a:endParaRPr lang="en-US" sz="1400" dirty="0" err="1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DBDF7-8BA5-4DB8-A38B-5E7E4F020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428999"/>
            <a:ext cx="5943600" cy="28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62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Garbage Collection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we use double quotes to create a String, it first looks for String with the same value in the String pool. It </a:t>
            </a:r>
            <a:r>
              <a:rPr lang="en-US" sz="1400" dirty="0" err="1">
                <a:solidFill>
                  <a:srgbClr val="3C5790"/>
                </a:solidFill>
              </a:rPr>
              <a:t>it</a:t>
            </a:r>
            <a:r>
              <a:rPr lang="en-US" sz="1400" dirty="0">
                <a:solidFill>
                  <a:srgbClr val="3C5790"/>
                </a:solidFill>
              </a:rPr>
              <a:t> founds it just returns the reference, else it creates a new String in the pool and then returns the reference.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Using new operator, we force String class to create a new String object in heap space.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use </a:t>
            </a:r>
            <a:r>
              <a:rPr lang="en-US" sz="1400" b="1" dirty="0">
                <a:solidFill>
                  <a:srgbClr val="3C5790"/>
                </a:solidFill>
              </a:rPr>
              <a:t>intern()</a:t>
            </a:r>
            <a:r>
              <a:rPr lang="en-US" sz="1400" dirty="0">
                <a:solidFill>
                  <a:srgbClr val="3C5790"/>
                </a:solidFill>
              </a:rPr>
              <a:t> method to put it into the pool or refer to another String object from the string pool having the same value.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384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Tuning the Virtual Machine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81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Xmx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  <a:sym typeface="Wingdings" panose="05000000000000000000" pitchFamily="2" charset="2"/>
              </a:rPr>
              <a:t> </a:t>
            </a:r>
            <a:r>
              <a:rPr lang="en-US" sz="1400" dirty="0">
                <a:solidFill>
                  <a:srgbClr val="3C5790"/>
                </a:solidFill>
              </a:rPr>
              <a:t>sets the maximum heap size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Xms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sets the starting heap size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Xmn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sets the size of the young generation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XX:HeapDumOnOutOfMemory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creates a heap dump file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XX:MaxPermSize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sets the size of the </a:t>
            </a:r>
            <a:r>
              <a:rPr lang="en-US" sz="1400" dirty="0" err="1">
                <a:solidFill>
                  <a:srgbClr val="3C5790"/>
                </a:solidFill>
              </a:rPr>
              <a:t>permagen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verbose:gc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  <a:sym typeface="Wingdings" panose="05000000000000000000" pitchFamily="2" charset="2"/>
              </a:rPr>
              <a:t></a:t>
            </a:r>
            <a:r>
              <a:rPr lang="en-US" sz="1400" dirty="0">
                <a:solidFill>
                  <a:srgbClr val="3C5790"/>
                </a:solidFill>
              </a:rPr>
              <a:t> prints to the console when a garbage collection takes place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Eg</a:t>
            </a:r>
            <a:r>
              <a:rPr lang="en-US" sz="1400" dirty="0">
                <a:solidFill>
                  <a:srgbClr val="3C5790"/>
                </a:solidFill>
              </a:rPr>
              <a:t>: -Xmx512m , -</a:t>
            </a:r>
            <a:r>
              <a:rPr lang="en-US" sz="1400" dirty="0" err="1">
                <a:solidFill>
                  <a:srgbClr val="3C5790"/>
                </a:solidFill>
              </a:rPr>
              <a:t>XX:MaxPermSize</a:t>
            </a:r>
            <a:r>
              <a:rPr lang="en-US" sz="1400" dirty="0">
                <a:solidFill>
                  <a:srgbClr val="3C5790"/>
                </a:solidFill>
              </a:rPr>
              <a:t>=256M</a:t>
            </a:r>
          </a:p>
        </p:txBody>
      </p:sp>
    </p:spTree>
    <p:extLst>
      <p:ext uri="{BB962C8B-B14F-4D97-AF65-F5344CB8AC3E}">
        <p14:creationId xmlns:p14="http://schemas.microsoft.com/office/powerpoint/2010/main" val="3233366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>
                <a:solidFill>
                  <a:schemeClr val="bg1"/>
                </a:solidFill>
              </a:rPr>
              <a:t>Tuning the Virtual Machine (cont.)</a:t>
            </a:r>
            <a:endParaRPr lang="fr-CA" sz="3000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981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Oracle VM has 3 types of collectors: 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Serial</a:t>
            </a:r>
            <a:r>
              <a:rPr lang="en-US" sz="1400" dirty="0">
                <a:solidFill>
                  <a:srgbClr val="3C5790"/>
                </a:solidFill>
              </a:rPr>
              <a:t> : uses only one single thread to collect  (-XX:+</a:t>
            </a:r>
            <a:r>
              <a:rPr lang="en-US" sz="1400" dirty="0" err="1">
                <a:solidFill>
                  <a:srgbClr val="3C5790"/>
                </a:solidFill>
              </a:rPr>
              <a:t>UseSerialGC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Parallel</a:t>
            </a:r>
            <a:r>
              <a:rPr lang="en-US" sz="1400" dirty="0">
                <a:solidFill>
                  <a:srgbClr val="3C5790"/>
                </a:solidFill>
              </a:rPr>
              <a:t>: uses multiple threads on young generation section in parallel (-XX:+</a:t>
            </a:r>
            <a:r>
              <a:rPr lang="en-US" sz="1400" dirty="0" err="1">
                <a:solidFill>
                  <a:srgbClr val="3C5790"/>
                </a:solidFill>
              </a:rPr>
              <a:t>UseParallelGC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Mostly</a:t>
            </a:r>
            <a:r>
              <a:rPr lang="en-US" sz="1400" dirty="0">
                <a:solidFill>
                  <a:srgbClr val="3C5790"/>
                </a:solidFill>
              </a:rPr>
              <a:t> Concurrent: performs concurrently, real time GC (-XX:+</a:t>
            </a:r>
            <a:r>
              <a:rPr lang="en-US" sz="1400" dirty="0" err="1">
                <a:solidFill>
                  <a:srgbClr val="3C5790"/>
                </a:solidFill>
              </a:rPr>
              <a:t>UseConcMarkSweepGC</a:t>
            </a:r>
            <a:r>
              <a:rPr lang="en-US" sz="1400" dirty="0">
                <a:solidFill>
                  <a:srgbClr val="3C5790"/>
                </a:solidFill>
              </a:rPr>
              <a:t>, --XX:+UseG1GC)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 </a:t>
            </a:r>
            <a:r>
              <a:rPr lang="en-US" sz="1400" b="1" dirty="0">
                <a:solidFill>
                  <a:srgbClr val="3C5790"/>
                </a:solidFill>
              </a:rPr>
              <a:t>–XX:+</a:t>
            </a:r>
            <a:r>
              <a:rPr lang="en-US" sz="1400" b="1" dirty="0" err="1">
                <a:solidFill>
                  <a:srgbClr val="3C5790"/>
                </a:solidFill>
              </a:rPr>
              <a:t>PrintCommandLineFlags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to find out the default one</a:t>
            </a:r>
          </a:p>
        </p:txBody>
      </p:sp>
    </p:spTree>
    <p:extLst>
      <p:ext uri="{BB962C8B-B14F-4D97-AF65-F5344CB8AC3E}">
        <p14:creationId xmlns:p14="http://schemas.microsoft.com/office/powerpoint/2010/main" val="164552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https://www.baeldung.com/java-stack-heap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http://www.javadude.com/articles/passbyvalue.htm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https://www.journaldev.com/797/what-is-java-string-pool</a:t>
            </a:r>
          </a:p>
          <a:p>
            <a:r>
              <a:rPr lang="en-US" sz="1600" dirty="0">
                <a:solidFill>
                  <a:schemeClr val="bg1"/>
                </a:solidFill>
              </a:rPr>
              <a:t>Java Memory Management - Udemy</a:t>
            </a:r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Java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The Stack</a:t>
            </a:r>
          </a:p>
          <a:p>
            <a:r>
              <a:rPr lang="fr-CA" sz="1600" dirty="0">
                <a:solidFill>
                  <a:srgbClr val="3C5790"/>
                </a:solidFill>
              </a:rPr>
              <a:t>The </a:t>
            </a:r>
            <a:r>
              <a:rPr lang="fr-CA" sz="1600" dirty="0" err="1">
                <a:solidFill>
                  <a:srgbClr val="3C5790"/>
                </a:solidFill>
              </a:rPr>
              <a:t>Heap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Values and </a:t>
            </a:r>
            <a:r>
              <a:rPr lang="fr-CA" sz="1600" dirty="0" err="1">
                <a:solidFill>
                  <a:srgbClr val="3C5790"/>
                </a:solidFill>
              </a:rPr>
              <a:t>References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Garbage Collection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Tuning the </a:t>
            </a:r>
            <a:r>
              <a:rPr lang="fr-CA" sz="1600">
                <a:solidFill>
                  <a:srgbClr val="3C5790"/>
                </a:solidFill>
              </a:rPr>
              <a:t>Virtual Machine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Java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81200"/>
          </a:xfrm>
        </p:spPr>
        <p:txBody>
          <a:bodyPr/>
          <a:lstStyle/>
          <a:p>
            <a:r>
              <a:rPr lang="en-US" sz="1500" b="1" dirty="0">
                <a:solidFill>
                  <a:srgbClr val="3C5790"/>
                </a:solidFill>
              </a:rPr>
              <a:t>Java</a:t>
            </a:r>
            <a:r>
              <a:rPr lang="en-US" sz="1500" dirty="0">
                <a:solidFill>
                  <a:srgbClr val="3C5790"/>
                </a:solidFill>
              </a:rPr>
              <a:t> is a programming language created by Sun Microsystems.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is used in a wide variety of computing platforms from embedded devices and mobile phones on  the low end, to enterprise servers and supercomputers on the high end.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Memory management is handled through integrated automatic garbage collection performed by the JVM.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Java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286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heart of the Java platform is the concept of a "virtual machine" that executes Java </a:t>
            </a:r>
            <a:r>
              <a:rPr lang="en-US" sz="1500" b="1" dirty="0">
                <a:solidFill>
                  <a:srgbClr val="3C5790"/>
                </a:solidFill>
              </a:rPr>
              <a:t>bytecode</a:t>
            </a:r>
            <a:r>
              <a:rPr lang="en-US" sz="1500" dirty="0">
                <a:solidFill>
                  <a:srgbClr val="3C5790"/>
                </a:solidFill>
              </a:rPr>
              <a:t> programs. This bytecode is the same no matter what hardware or operating system the program is running under.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There is a </a:t>
            </a:r>
            <a:r>
              <a:rPr lang="en-US" sz="1500" b="1" dirty="0">
                <a:solidFill>
                  <a:srgbClr val="3C5790"/>
                </a:solidFill>
              </a:rPr>
              <a:t>JIT(Just-In-Time)</a:t>
            </a:r>
            <a:r>
              <a:rPr lang="en-US" sz="1500" dirty="0">
                <a:solidFill>
                  <a:srgbClr val="3C5790"/>
                </a:solidFill>
              </a:rPr>
              <a:t> compiler within the Java Virtual Machine, or JVM.  The JIT compiler translates the Java bytecode into native processor instructions at run-time and caches the native code in memory during execution.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Java programs are cross-platform or platform independent, but the code of the Java Virtual Machines (JVM) that execute these programs is not.</a:t>
            </a:r>
          </a:p>
        </p:txBody>
      </p:sp>
    </p:spTree>
    <p:extLst>
      <p:ext uri="{BB962C8B-B14F-4D97-AF65-F5344CB8AC3E}">
        <p14:creationId xmlns:p14="http://schemas.microsoft.com/office/powerpoint/2010/main" val="422643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038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initial Java release was named </a:t>
            </a:r>
            <a:r>
              <a:rPr lang="en-US" sz="1500" b="1" dirty="0">
                <a:solidFill>
                  <a:srgbClr val="3C5790"/>
                </a:solidFill>
              </a:rPr>
              <a:t>Oak</a:t>
            </a:r>
            <a:r>
              <a:rPr lang="en-US" sz="1500" dirty="0">
                <a:solidFill>
                  <a:srgbClr val="3C5790"/>
                </a:solidFill>
              </a:rPr>
              <a:t>, and the first stable version was JDK 1.0.2, called Java 1.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JDK 1.0 - 23 January  1996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JDK 1.1 – 19 February 1997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1.2 – 8 December 1998 (codename Playground)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1.3 – 8 May 2000 (codename Kestrel)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1.4 – 6 February 2002 (codename Merlin)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J2SE 5.0 – 30 September 2004 (codename Tiger)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6 – 11 December 2006 (codename Mustang)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038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Java SE 7 – 7 July 2011(codename Dolphin)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8 – 18 March 2014 (codename Spider)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9 – 21 September 2017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10 – 20 March 2018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11 – 25 September 2018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12 – 19 March 2019</a:t>
            </a:r>
          </a:p>
          <a:p>
            <a:r>
              <a:rPr lang="en-US" sz="1500" dirty="0">
                <a:solidFill>
                  <a:srgbClr val="3C5790"/>
                </a:solidFill>
              </a:rPr>
              <a:t>Java SE 13 – 17 September 2019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970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The stack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Used for static memory allocation and the execution of a thread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contains primitive values specific to a method and references to objects that are in a heap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Access to this memory is in LIFO (Last-In-First-Out) order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Access to this memory is fast when compared to heap memory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memory is </a:t>
            </a:r>
            <a:r>
              <a:rPr lang="en-US" sz="1400" dirty="0" err="1">
                <a:solidFill>
                  <a:srgbClr val="3C5790"/>
                </a:solidFill>
              </a:rPr>
              <a:t>threadsafe</a:t>
            </a:r>
            <a:r>
              <a:rPr lang="en-US" sz="1400" dirty="0">
                <a:solidFill>
                  <a:srgbClr val="3C5790"/>
                </a:solidFill>
              </a:rPr>
              <a:t> as each thread operates in its own stack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this memory is full, Java throws </a:t>
            </a:r>
            <a:r>
              <a:rPr lang="en-US" sz="1400" dirty="0" err="1">
                <a:solidFill>
                  <a:srgbClr val="3C5790"/>
                </a:solidFill>
              </a:rPr>
              <a:t>java.lang.StackOverFlowError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The </a:t>
            </a:r>
            <a:r>
              <a:rPr lang="fr-CA" dirty="0" err="1">
                <a:solidFill>
                  <a:schemeClr val="bg1"/>
                </a:solidFill>
              </a:rPr>
              <a:t>Heap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heap is used for dynamic memory allocation for objects and classes at the runtime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New objects are always created in heap space and the references to the objects are stored in stack memory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memory model is divided into smaller parts called generations: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young generation</a:t>
            </a:r>
            <a:r>
              <a:rPr lang="en-US" sz="1400" dirty="0">
                <a:solidFill>
                  <a:srgbClr val="3C5790"/>
                </a:solidFill>
              </a:rPr>
              <a:t>: new objects are allocated and aged. A minor GC occurs when this fills up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old/tenured generation</a:t>
            </a:r>
            <a:r>
              <a:rPr lang="en-US" sz="1400" dirty="0">
                <a:solidFill>
                  <a:srgbClr val="3C5790"/>
                </a:solidFill>
              </a:rPr>
              <a:t>: long surviving objects are stored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permanent generation</a:t>
            </a:r>
            <a:r>
              <a:rPr lang="en-US" sz="1400" dirty="0">
                <a:solidFill>
                  <a:srgbClr val="3C5790"/>
                </a:solidFill>
              </a:rPr>
              <a:t>: JVM metadata for the runtime classes and application methods</a:t>
            </a:r>
          </a:p>
        </p:txBody>
      </p:sp>
    </p:spTree>
    <p:extLst>
      <p:ext uri="{BB962C8B-B14F-4D97-AF65-F5344CB8AC3E}">
        <p14:creationId xmlns:p14="http://schemas.microsoft.com/office/powerpoint/2010/main" val="2329529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The </a:t>
            </a:r>
            <a:r>
              <a:rPr lang="fr-CA" dirty="0" err="1">
                <a:solidFill>
                  <a:schemeClr val="bg1"/>
                </a:solidFill>
              </a:rPr>
              <a:t>Heap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8392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Accessed via complex memory management techniques that include Young Generation, Old or Tenured Generation, and Permanent Generation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heap space is full, Java throws </a:t>
            </a:r>
            <a:r>
              <a:rPr lang="en-US" sz="1400" dirty="0" err="1">
                <a:solidFill>
                  <a:srgbClr val="3C5790"/>
                </a:solidFill>
              </a:rPr>
              <a:t>java.lang.OutOfMemoryError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Access to this memory is relatively slower than stack memory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Unlike stack, a heap isn't </a:t>
            </a:r>
            <a:r>
              <a:rPr lang="en-US" sz="1400" dirty="0" err="1">
                <a:solidFill>
                  <a:srgbClr val="3C5790"/>
                </a:solidFill>
              </a:rPr>
              <a:t>threadsafe</a:t>
            </a:r>
            <a:r>
              <a:rPr lang="en-US" sz="1400" dirty="0">
                <a:solidFill>
                  <a:srgbClr val="3C5790"/>
                </a:solidFill>
              </a:rPr>
              <a:t> and needs to be guarded by properly synchronizing the code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memory, in contrast to stack, isn't automatically deallocated. It needs Garbage Collector to free up unused objects to keep the efficiency of the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73736842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10863</TotalTime>
  <Words>1217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143</vt:lpstr>
      <vt:lpstr>Java memory management</vt:lpstr>
      <vt:lpstr>Contents</vt:lpstr>
      <vt:lpstr>What is Java ?</vt:lpstr>
      <vt:lpstr>What is Java ? (cont.)</vt:lpstr>
      <vt:lpstr>History</vt:lpstr>
      <vt:lpstr>History (cont.)</vt:lpstr>
      <vt:lpstr>The stack</vt:lpstr>
      <vt:lpstr>The Heap</vt:lpstr>
      <vt:lpstr>The Heap (cont.)</vt:lpstr>
      <vt:lpstr>Values and References</vt:lpstr>
      <vt:lpstr>Garbage Collection</vt:lpstr>
      <vt:lpstr>Garbage Collection (cont.)</vt:lpstr>
      <vt:lpstr>Garbage Collection (cont.)</vt:lpstr>
      <vt:lpstr>Garbage Collection (cont.)</vt:lpstr>
      <vt:lpstr>Garbage Collection (cont.)</vt:lpstr>
      <vt:lpstr>Garbage Collection (cont.)</vt:lpstr>
      <vt:lpstr>Tuning the Virtual Machine</vt:lpstr>
      <vt:lpstr>Tuning the Virtual Machine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671</cp:revision>
  <dcterms:created xsi:type="dcterms:W3CDTF">2012-04-12T06:19:17Z</dcterms:created>
  <dcterms:modified xsi:type="dcterms:W3CDTF">2019-10-07T14:45:23Z</dcterms:modified>
</cp:coreProperties>
</file>