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2" r:id="rId5"/>
    <p:sldId id="264" r:id="rId6"/>
    <p:sldId id="262" r:id="rId7"/>
    <p:sldId id="263" r:id="rId8"/>
    <p:sldId id="260" r:id="rId9"/>
    <p:sldId id="303" r:id="rId10"/>
    <p:sldId id="304" r:id="rId11"/>
    <p:sldId id="261" r:id="rId12"/>
    <p:sldId id="305" r:id="rId13"/>
    <p:sldId id="306" r:id="rId14"/>
    <p:sldId id="267" r:id="rId15"/>
    <p:sldId id="308" r:id="rId16"/>
    <p:sldId id="309" r:id="rId17"/>
    <p:sldId id="307" r:id="rId18"/>
    <p:sldId id="292" r:id="rId19"/>
    <p:sldId id="268" r:id="rId20"/>
    <p:sldId id="293" r:id="rId21"/>
    <p:sldId id="310" r:id="rId22"/>
    <p:sldId id="311" r:id="rId23"/>
    <p:sldId id="312" r:id="rId24"/>
    <p:sldId id="313" r:id="rId25"/>
    <p:sldId id="314" r:id="rId26"/>
    <p:sldId id="315" r:id="rId27"/>
    <p:sldId id="316" r:id="rId28"/>
    <p:sldId id="317" r:id="rId29"/>
    <p:sldId id="318" r:id="rId30"/>
    <p:sldId id="321" r:id="rId31"/>
    <p:sldId id="319" r:id="rId32"/>
    <p:sldId id="320" r:id="rId33"/>
    <p:sldId id="322" r:id="rId34"/>
    <p:sldId id="323" r:id="rId35"/>
    <p:sldId id="324" r:id="rId36"/>
    <p:sldId id="325" r:id="rId37"/>
    <p:sldId id="326" r:id="rId38"/>
    <p:sldId id="327" r:id="rId39"/>
    <p:sldId id="328" r:id="rId40"/>
    <p:sldId id="329" r:id="rId41"/>
    <p:sldId id="259" r:id="rId42"/>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A185A01-46E9-48ED-B735-180536D12F86}" type="datetimeFigureOut">
              <a:rPr lang="fr-FR"/>
              <a:pPr>
                <a:defRPr/>
              </a:pPr>
              <a:t>06/05/2015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54F79CAE-B961-4841-A4D4-75197D988638}"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2B9C7E72-911A-46D7-9295-7AE665296F98}" type="datetimeFigureOut">
              <a:rPr lang="fr-FR"/>
              <a:pPr>
                <a:defRPr/>
              </a:pPr>
              <a:t>06/05/2015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DB3B6FDF-E421-456B-9E47-A9241E0DF1DC}"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E99BB509-C941-475A-A556-41B808450BDB}" type="datetimeFigureOut">
              <a:rPr lang="fr-FR"/>
              <a:pPr>
                <a:defRPr/>
              </a:pPr>
              <a:t>06/05/2015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0541B7A9-304D-4596-87CE-A577C5468621}"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B172F6B1-59AB-4FD2-9D1B-156FAA45F030}" type="datetimeFigureOut">
              <a:rPr lang="fr-FR"/>
              <a:pPr>
                <a:defRPr/>
              </a:pPr>
              <a:t>06/05/2015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77F18AF-BD4F-4D4F-B178-F2C3E6E1E20D}"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2027FD7-9A4A-45D2-BD92-77D52C403790}" type="datetimeFigureOut">
              <a:rPr lang="fr-FR"/>
              <a:pPr>
                <a:defRPr/>
              </a:pPr>
              <a:t>06/05/2015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C1931C5-A9B5-429D-A858-AEBF1DE73AED}"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B831BA1C-8526-44C6-9D20-551147DF9A02}" type="datetimeFigureOut">
              <a:rPr lang="fr-FR"/>
              <a:pPr>
                <a:defRPr/>
              </a:pPr>
              <a:t>06/05/2015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DC3025B7-0F1F-40D8-B1EB-644279315E8E}"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7944822C-D632-4036-AE4C-D5C201C59621}" type="datetimeFigureOut">
              <a:rPr lang="fr-FR"/>
              <a:pPr>
                <a:defRPr/>
              </a:pPr>
              <a:t>06/05/2015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1FFD4F1D-F521-47E3-8EEB-73267DBCCD25}"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5A926733-C203-4C76-BD70-D58CE49C61E2}" type="datetimeFigureOut">
              <a:rPr lang="fr-FR"/>
              <a:pPr>
                <a:defRPr/>
              </a:pPr>
              <a:t>06/05/2015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6ED07B5B-CAC1-4245-A20A-C4AF17E66A57}"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DA9DED82-81AF-4D5C-B9FE-E839EEDE4202}" type="datetimeFigureOut">
              <a:rPr lang="fr-FR"/>
              <a:pPr>
                <a:defRPr/>
              </a:pPr>
              <a:t>06/05/2015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C9A5D0E1-43BB-480F-BB3A-10570E6C1E8F}"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80B65E2E-3D24-45B4-8DD5-31C24A4949AC}" type="datetimeFigureOut">
              <a:rPr lang="fr-FR"/>
              <a:pPr>
                <a:defRPr/>
              </a:pPr>
              <a:t>06/05/2015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72037DBC-5D62-4B34-A058-35A781EFFF8D}"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A75FBE39-C05A-41FC-BF42-CC71F7A16940}" type="datetimeFigureOut">
              <a:rPr lang="fr-FR"/>
              <a:pPr>
                <a:defRPr/>
              </a:pPr>
              <a:t>06/05/2015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1DAB2F5-026D-47C8-A885-FE2C3D48EE83}"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324C529-BB1B-40C8-A878-29CA9C35D859}" type="datetimeFigureOut">
              <a:rPr lang="fr-FR"/>
              <a:pPr>
                <a:defRPr/>
              </a:pPr>
              <a:t>06/05/2015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5821714-0D2A-46EF-9E01-0D4C9079A63F}"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3800" dirty="0" err="1" smtClean="0">
                <a:solidFill>
                  <a:schemeClr val="bg1"/>
                </a:solidFill>
              </a:rPr>
              <a:t>Glasshfish</a:t>
            </a:r>
            <a:r>
              <a:rPr lang="ro-RO" sz="3800" dirty="0" smtClean="0">
                <a:solidFill>
                  <a:schemeClr val="bg1"/>
                </a:solidFill>
              </a:rPr>
              <a:t> </a:t>
            </a:r>
            <a:r>
              <a:rPr lang="en-US" sz="3800" dirty="0" smtClean="0">
                <a:solidFill>
                  <a:schemeClr val="bg1"/>
                </a:solidFill>
              </a:rPr>
              <a:t>4</a:t>
            </a:r>
            <a:endParaRPr lang="fr-CA" sz="3800" dirty="0" smtClean="0">
              <a:solidFill>
                <a:schemeClr val="bg1"/>
              </a:solidFill>
            </a:endParaRPr>
          </a:p>
        </p:txBody>
      </p:sp>
      <p:sp>
        <p:nvSpPr>
          <p:cNvPr id="2051" name="Sous-titre 2"/>
          <p:cNvSpPr>
            <a:spLocks noGrp="1"/>
          </p:cNvSpPr>
          <p:nvPr>
            <p:ph type="subTitle" idx="1"/>
          </p:nvPr>
        </p:nvSpPr>
        <p:spPr>
          <a:xfrm>
            <a:off x="4648200" y="6019800"/>
            <a:ext cx="45720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EE 7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457200" y="2071688"/>
            <a:ext cx="8229600" cy="4329112"/>
          </a:xfrm>
        </p:spPr>
        <p:txBody>
          <a:bodyPr/>
          <a:lstStyle/>
          <a:p>
            <a:r>
              <a:rPr lang="en-US" sz="1400" dirty="0" smtClean="0"/>
              <a:t>There are 3 major themes of Java EE 7:</a:t>
            </a:r>
          </a:p>
          <a:p>
            <a:r>
              <a:rPr lang="en-US" sz="1400" dirty="0" smtClean="0"/>
              <a:t>Delivering HTML5 dynamic, scalable applications</a:t>
            </a:r>
          </a:p>
          <a:p>
            <a:pPr lvl="1"/>
            <a:r>
              <a:rPr lang="en-US" sz="1200" dirty="0" smtClean="0"/>
              <a:t>Reduce response time with low latency data exchange using </a:t>
            </a:r>
            <a:r>
              <a:rPr lang="en-US" sz="1200" dirty="0" err="1" smtClean="0"/>
              <a:t>WebSockets</a:t>
            </a:r>
            <a:endParaRPr lang="en-US" sz="1200" dirty="0" smtClean="0"/>
          </a:p>
          <a:p>
            <a:pPr lvl="1"/>
            <a:r>
              <a:rPr lang="en-US" sz="1200" dirty="0" smtClean="0"/>
              <a:t>Simplify data parsing for portable applications with standard JSON support</a:t>
            </a:r>
          </a:p>
          <a:p>
            <a:pPr lvl="1"/>
            <a:r>
              <a:rPr lang="en-US" sz="1200" dirty="0" smtClean="0"/>
              <a:t>Deliver asynchronous, scalable, high performance </a:t>
            </a:r>
            <a:r>
              <a:rPr lang="en-US" sz="1200" dirty="0" err="1" smtClean="0"/>
              <a:t>RESTful</a:t>
            </a:r>
            <a:r>
              <a:rPr lang="en-US" sz="1200" dirty="0" smtClean="0"/>
              <a:t> Services and </a:t>
            </a:r>
            <a:r>
              <a:rPr lang="en-US" sz="1200" dirty="0" err="1" smtClean="0"/>
              <a:t>Async</a:t>
            </a:r>
            <a:r>
              <a:rPr lang="en-US" sz="1200" dirty="0" smtClean="0"/>
              <a:t> </a:t>
            </a:r>
            <a:r>
              <a:rPr lang="en-US" sz="1200" dirty="0" err="1" smtClean="0"/>
              <a:t>Servlets</a:t>
            </a:r>
            <a:endParaRPr lang="en-US" sz="1200" dirty="0" smtClean="0"/>
          </a:p>
          <a:p>
            <a:r>
              <a:rPr lang="en-US" sz="1400" dirty="0" smtClean="0"/>
              <a:t>Increasing developer productivity through simplification and new container services</a:t>
            </a:r>
          </a:p>
          <a:p>
            <a:pPr lvl="1"/>
            <a:r>
              <a:rPr lang="en-US" sz="1200" dirty="0" smtClean="0"/>
              <a:t>Simplify application architecture with a cohesive integrated platform</a:t>
            </a:r>
          </a:p>
          <a:p>
            <a:pPr lvl="1"/>
            <a:r>
              <a:rPr lang="en-US" sz="1200" dirty="0" smtClean="0"/>
              <a:t>Increase efficiency with reduced boiler-plate code and broader use of annotations</a:t>
            </a:r>
          </a:p>
          <a:p>
            <a:pPr lvl="1"/>
            <a:r>
              <a:rPr lang="en-US" sz="1200" dirty="0" smtClean="0"/>
              <a:t>Enhance application portability with standard </a:t>
            </a:r>
            <a:r>
              <a:rPr lang="en-US" sz="1200" dirty="0" err="1" smtClean="0"/>
              <a:t>RESTful</a:t>
            </a:r>
            <a:r>
              <a:rPr lang="en-US" sz="1200" dirty="0" smtClean="0"/>
              <a:t> web service client support</a:t>
            </a:r>
          </a:p>
          <a:p>
            <a:r>
              <a:rPr lang="en-US" sz="1400" dirty="0" smtClean="0"/>
              <a:t>Meeting the additional demands of the enterprise by adding new enterprise technologies.</a:t>
            </a:r>
          </a:p>
          <a:p>
            <a:pPr lvl="1"/>
            <a:r>
              <a:rPr lang="en-US" sz="1200" dirty="0" smtClean="0"/>
              <a:t>Break down batch jobs into manageable chunks for uninterrupted OLTP performance</a:t>
            </a:r>
          </a:p>
          <a:p>
            <a:pPr lvl="1"/>
            <a:r>
              <a:rPr lang="en-US" sz="1200" dirty="0" smtClean="0"/>
              <a:t>Easily define multithreaded concurrent tasks for improved scalability</a:t>
            </a:r>
          </a:p>
          <a:p>
            <a:pPr lvl="1"/>
            <a:r>
              <a:rPr lang="en-US" sz="1200" dirty="0" smtClean="0"/>
              <a:t>Deliver transactional applications with choice and flexibility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EE 7</a:t>
            </a:r>
            <a:r>
              <a:rPr lang="ro-RO" dirty="0" smtClean="0">
                <a:solidFill>
                  <a:schemeClr val="bg1"/>
                </a:solidFill>
              </a:rPr>
              <a:t> (cont.)</a:t>
            </a:r>
            <a:endParaRPr lang="fr-CA" dirty="0" smtClean="0">
              <a:solidFill>
                <a:schemeClr val="bg1"/>
              </a:solidFill>
            </a:endParaRPr>
          </a:p>
        </p:txBody>
      </p:sp>
      <p:sp>
        <p:nvSpPr>
          <p:cNvPr id="5" name="Espace réservé du contenu 4"/>
          <p:cNvSpPr>
            <a:spLocks noGrp="1"/>
          </p:cNvSpPr>
          <p:nvPr>
            <p:ph idx="1"/>
          </p:nvPr>
        </p:nvSpPr>
        <p:spPr>
          <a:xfrm>
            <a:off x="457200" y="5943600"/>
            <a:ext cx="8229600" cy="533400"/>
          </a:xfrm>
        </p:spPr>
        <p:txBody>
          <a:bodyPr/>
          <a:lstStyle/>
          <a:p>
            <a:r>
              <a:rPr lang="en-US" sz="1400" dirty="0" smtClean="0"/>
              <a:t>History of J2EE/Java EE</a:t>
            </a:r>
          </a:p>
        </p:txBody>
      </p:sp>
      <p:grpSp>
        <p:nvGrpSpPr>
          <p:cNvPr id="6" name="Group 3"/>
          <p:cNvGrpSpPr>
            <a:grpSpLocks/>
          </p:cNvGrpSpPr>
          <p:nvPr/>
        </p:nvGrpSpPr>
        <p:grpSpPr bwMode="auto">
          <a:xfrm>
            <a:off x="1847850" y="4003675"/>
            <a:ext cx="1223962" cy="1620838"/>
            <a:chOff x="2627313" y="2563591"/>
            <a:chExt cx="1223962" cy="1577402"/>
          </a:xfrm>
        </p:grpSpPr>
        <p:sp>
          <p:nvSpPr>
            <p:cNvPr id="7" name="AutoShape 4"/>
            <p:cNvSpPr>
              <a:spLocks noChangeArrowheads="1"/>
            </p:cNvSpPr>
            <p:nvPr/>
          </p:nvSpPr>
          <p:spPr bwMode="auto">
            <a:xfrm>
              <a:off x="2659486" y="2854446"/>
              <a:ext cx="1048419" cy="1286547"/>
            </a:xfrm>
            <a:prstGeom prst="roundRect">
              <a:avLst>
                <a:gd name="adj" fmla="val 120"/>
              </a:avLst>
            </a:prstGeom>
            <a:solidFill>
              <a:schemeClr val="tx2">
                <a:lumMod val="60000"/>
                <a:lumOff val="40000"/>
              </a:schemeClr>
            </a:solidFill>
            <a:ln>
              <a:headEnd/>
              <a:tailEnd/>
            </a:ln>
            <a:effectLst>
              <a:outerShdw blurRad="40005" dist="22987" dir="5400000" algn="tl"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lIns="90000" tIns="45000" rIns="90000" bIns="45000"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b="1" dirty="0">
                  <a:solidFill>
                    <a:srgbClr val="FFFFFF"/>
                  </a:solidFill>
                  <a:ea typeface="Arial" charset="0"/>
                  <a:cs typeface="Arial"/>
                </a:rPr>
                <a:t>J2EE 1.3</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dirty="0">
                  <a:solidFill>
                    <a:srgbClr val="000000"/>
                  </a:solidFill>
                  <a:ea typeface="Arial" charset="0"/>
                  <a:cs typeface="Arial"/>
                </a:rPr>
                <a:t/>
              </a:r>
              <a:br>
                <a:rPr lang="en-US" sz="1400" dirty="0">
                  <a:solidFill>
                    <a:srgbClr val="000000"/>
                  </a:solidFill>
                  <a:ea typeface="Arial" charset="0"/>
                  <a:cs typeface="Arial"/>
                </a:rPr>
              </a:br>
              <a:r>
                <a:rPr lang="en-US" sz="1400" dirty="0">
                  <a:solidFill>
                    <a:srgbClr val="000000"/>
                  </a:solidFill>
                  <a:ea typeface="Arial" charset="0"/>
                  <a:cs typeface="Arial"/>
                </a:rPr>
                <a:t/>
              </a:r>
              <a:br>
                <a:rPr lang="en-US" sz="1400" dirty="0">
                  <a:solidFill>
                    <a:srgbClr val="000000"/>
                  </a:solidFill>
                  <a:ea typeface="Arial" charset="0"/>
                  <a:cs typeface="Arial"/>
                </a:rPr>
              </a:br>
              <a:r>
                <a:rPr lang="en-US" sz="1200" dirty="0">
                  <a:solidFill>
                    <a:srgbClr val="000000"/>
                  </a:solidFill>
                  <a:ea typeface="Arial" charset="0"/>
                  <a:cs typeface="Arial"/>
                </a:rPr>
                <a:t>CMP,</a:t>
              </a:r>
              <a:br>
                <a:rPr lang="en-US" sz="1200" dirty="0">
                  <a:solidFill>
                    <a:srgbClr val="000000"/>
                  </a:solidFill>
                  <a:ea typeface="Arial" charset="0"/>
                  <a:cs typeface="Arial"/>
                </a:rPr>
              </a:br>
              <a:r>
                <a:rPr lang="en-US" sz="1200" dirty="0">
                  <a:solidFill>
                    <a:srgbClr val="000000"/>
                  </a:solidFill>
                  <a:ea typeface="Arial" charset="0"/>
                  <a:cs typeface="Arial"/>
                </a:rPr>
                <a:t>Connector</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200" dirty="0">
                  <a:solidFill>
                    <a:srgbClr val="000000"/>
                  </a:solidFill>
                  <a:ea typeface="Arial" charset="0"/>
                  <a:cs typeface="Arial"/>
                </a:rPr>
                <a:t>Architecture</a:t>
              </a:r>
            </a:p>
          </p:txBody>
        </p:sp>
        <p:sp>
          <p:nvSpPr>
            <p:cNvPr id="8" name="Text Box 8"/>
            <p:cNvSpPr txBox="1">
              <a:spLocks noChangeArrowheads="1"/>
            </p:cNvSpPr>
            <p:nvPr/>
          </p:nvSpPr>
          <p:spPr bwMode="auto">
            <a:xfrm>
              <a:off x="2627313" y="2563591"/>
              <a:ext cx="1223962" cy="330200"/>
            </a:xfrm>
            <a:prstGeom prst="rect">
              <a:avLst/>
            </a:prstGeom>
            <a:noFill/>
            <a:ln w="9525">
              <a:noFill/>
              <a:miter lim="800000"/>
              <a:headEnd/>
              <a:tailEnd/>
            </a:ln>
          </p:spPr>
          <p:txBody>
            <a:bodyPr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a:solidFill>
                    <a:srgbClr val="000000"/>
                  </a:solidFill>
                  <a:ea typeface="ＭＳ Ｐゴシック" pitchFamily="34" charset="-128"/>
                </a:rPr>
                <a:t> </a:t>
              </a:r>
            </a:p>
          </p:txBody>
        </p:sp>
      </p:grpSp>
      <p:grpSp>
        <p:nvGrpSpPr>
          <p:cNvPr id="9" name="Group 4"/>
          <p:cNvGrpSpPr>
            <a:grpSpLocks/>
          </p:cNvGrpSpPr>
          <p:nvPr/>
        </p:nvGrpSpPr>
        <p:grpSpPr bwMode="auto">
          <a:xfrm>
            <a:off x="3332162" y="3535363"/>
            <a:ext cx="1071563" cy="2085975"/>
            <a:chOff x="3933825" y="2044700"/>
            <a:chExt cx="1070613" cy="2104628"/>
          </a:xfrm>
        </p:grpSpPr>
        <p:sp>
          <p:nvSpPr>
            <p:cNvPr id="10" name="AutoShape 5"/>
            <p:cNvSpPr>
              <a:spLocks noChangeArrowheads="1"/>
            </p:cNvSpPr>
            <p:nvPr/>
          </p:nvSpPr>
          <p:spPr bwMode="auto">
            <a:xfrm>
              <a:off x="3950461" y="2522115"/>
              <a:ext cx="1053977" cy="1627213"/>
            </a:xfrm>
            <a:prstGeom prst="roundRect">
              <a:avLst>
                <a:gd name="adj" fmla="val 120"/>
              </a:avLst>
            </a:prstGeom>
            <a:solidFill>
              <a:schemeClr val="accent1"/>
            </a:solidFill>
            <a:ln>
              <a:headEnd/>
              <a:tailEnd/>
            </a:ln>
          </p:spPr>
          <p:style>
            <a:lnRef idx="0">
              <a:schemeClr val="accent5"/>
            </a:lnRef>
            <a:fillRef idx="3">
              <a:schemeClr val="accent5"/>
            </a:fillRef>
            <a:effectRef idx="3">
              <a:schemeClr val="accent5"/>
            </a:effectRef>
            <a:fontRef idx="minor">
              <a:schemeClr val="lt1"/>
            </a:fontRef>
          </p:style>
          <p:txBody>
            <a:bodyPr lIns="90000" tIns="45000" rIns="90000" bIns="45000" anchorCtr="1"/>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cs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defRPr/>
              </a:pPr>
              <a:r>
                <a:rPr lang="en-US" sz="1400" b="1" dirty="0">
                  <a:solidFill>
                    <a:srgbClr val="FFFFFF"/>
                  </a:solidFill>
                  <a:cs typeface="Arial" charset="0"/>
                </a:rPr>
                <a:t>J2EE </a:t>
              </a:r>
              <a:r>
                <a:rPr lang="en-US" sz="1400" b="1" dirty="0" smtClean="0">
                  <a:solidFill>
                    <a:srgbClr val="FFFFFF"/>
                  </a:solidFill>
                  <a:cs typeface="Arial" charset="0"/>
                </a:rPr>
                <a:t>1.4</a:t>
              </a:r>
              <a:endParaRPr lang="en-US" sz="1400" b="1" dirty="0">
                <a:solidFill>
                  <a:srgbClr val="FFFFFF"/>
                </a:solidFill>
                <a:cs typeface="Arial" charset="0"/>
              </a:endParaRPr>
            </a:p>
            <a:p>
              <a:pPr eaLnBrk="1" hangingPunct="1">
                <a:defRPr/>
              </a:pPr>
              <a:r>
                <a:rPr lang="en-US" sz="1100" dirty="0">
                  <a:solidFill>
                    <a:srgbClr val="000000"/>
                  </a:solidFill>
                  <a:cs typeface="Arial" charset="0"/>
                </a:rPr>
                <a:t/>
              </a:r>
              <a:br>
                <a:rPr lang="en-US" sz="1100" dirty="0">
                  <a:solidFill>
                    <a:srgbClr val="000000"/>
                  </a:solidFill>
                  <a:cs typeface="Arial" charset="0"/>
                </a:rPr>
              </a:br>
              <a:r>
                <a:rPr lang="en-US" sz="1200" dirty="0" smtClean="0">
                  <a:solidFill>
                    <a:srgbClr val="000000"/>
                  </a:solidFill>
                  <a:cs typeface="Arial" charset="0"/>
                </a:rPr>
                <a:t>Web Services </a:t>
              </a:r>
            </a:p>
            <a:p>
              <a:pPr eaLnBrk="1" hangingPunct="1">
                <a:defRPr/>
              </a:pPr>
              <a:r>
                <a:rPr lang="en-US" sz="1200" dirty="0" err="1" smtClean="0">
                  <a:solidFill>
                    <a:srgbClr val="000000"/>
                  </a:solidFill>
                  <a:cs typeface="Arial" charset="0"/>
                </a:rPr>
                <a:t>Mgmt</a:t>
              </a:r>
              <a:r>
                <a:rPr lang="en-US" sz="1200" dirty="0" smtClean="0">
                  <a:solidFill>
                    <a:srgbClr val="000000"/>
                  </a:solidFill>
                  <a:cs typeface="Arial" charset="0"/>
                </a:rPr>
                <a:t>, Deployment,</a:t>
              </a:r>
            </a:p>
            <a:p>
              <a:pPr eaLnBrk="1" hangingPunct="1">
                <a:defRPr/>
              </a:pPr>
              <a:r>
                <a:rPr lang="en-US" sz="1200" dirty="0" err="1" smtClean="0">
                  <a:solidFill>
                    <a:srgbClr val="000000"/>
                  </a:solidFill>
                  <a:cs typeface="Arial" charset="0"/>
                </a:rPr>
                <a:t>Async</a:t>
              </a:r>
              <a:endParaRPr lang="en-US" sz="1200" dirty="0" smtClean="0">
                <a:solidFill>
                  <a:srgbClr val="000000"/>
                </a:solidFill>
                <a:cs typeface="Arial" charset="0"/>
              </a:endParaRPr>
            </a:p>
            <a:p>
              <a:pPr eaLnBrk="1" hangingPunct="1">
                <a:defRPr/>
              </a:pPr>
              <a:r>
                <a:rPr lang="en-US" sz="1200" dirty="0" smtClean="0">
                  <a:solidFill>
                    <a:srgbClr val="000000"/>
                  </a:solidFill>
                  <a:cs typeface="Arial" charset="0"/>
                </a:rPr>
                <a:t>Connector</a:t>
              </a:r>
            </a:p>
            <a:p>
              <a:pPr eaLnBrk="1" hangingPunct="1">
                <a:defRPr/>
              </a:pPr>
              <a:endParaRPr lang="en-US" sz="1200" dirty="0">
                <a:solidFill>
                  <a:srgbClr val="000000"/>
                </a:solidFill>
                <a:cs typeface="Arial" charset="0"/>
              </a:endParaRPr>
            </a:p>
          </p:txBody>
        </p:sp>
        <p:sp>
          <p:nvSpPr>
            <p:cNvPr id="11" name="Text Box 7"/>
            <p:cNvSpPr txBox="1">
              <a:spLocks noChangeArrowheads="1"/>
            </p:cNvSpPr>
            <p:nvPr/>
          </p:nvSpPr>
          <p:spPr bwMode="auto">
            <a:xfrm>
              <a:off x="3933825" y="2070100"/>
              <a:ext cx="1069975" cy="427038"/>
            </a:xfrm>
            <a:prstGeom prst="rect">
              <a:avLst/>
            </a:prstGeom>
            <a:noFill/>
            <a:ln w="9525">
              <a:noFill/>
              <a:miter lim="800000"/>
              <a:headEnd/>
              <a:tailEnd/>
            </a:ln>
          </p:spPr>
          <p:txBody>
            <a:bodyPr wrap="none" anchor="ctr"/>
            <a:lstStyle/>
            <a:p>
              <a:endParaRPr lang="ro-RO" sz="700">
                <a:ea typeface="ＭＳ Ｐゴシック" pitchFamily="34" charset="-128"/>
              </a:endParaRPr>
            </a:p>
          </p:txBody>
        </p:sp>
        <p:sp>
          <p:nvSpPr>
            <p:cNvPr id="12" name="Text Box 9"/>
            <p:cNvSpPr txBox="1">
              <a:spLocks noChangeArrowheads="1"/>
            </p:cNvSpPr>
            <p:nvPr/>
          </p:nvSpPr>
          <p:spPr bwMode="auto">
            <a:xfrm>
              <a:off x="3995738" y="2044700"/>
              <a:ext cx="919162" cy="500063"/>
            </a:xfrm>
            <a:prstGeom prst="rect">
              <a:avLst/>
            </a:prstGeom>
            <a:noFill/>
            <a:ln w="9525">
              <a:noFill/>
              <a:miter lim="800000"/>
              <a:headEnd/>
              <a:tailEnd/>
            </a:ln>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400">
                <a:solidFill>
                  <a:srgbClr val="000000"/>
                </a:solidFill>
                <a:ea typeface="ＭＳ Ｐゴシック" pitchFamily="34" charset="-128"/>
              </a:endParaRPr>
            </a:p>
          </p:txBody>
        </p:sp>
        <p:sp>
          <p:nvSpPr>
            <p:cNvPr id="13" name="Text Box 11"/>
            <p:cNvSpPr txBox="1">
              <a:spLocks noChangeArrowheads="1"/>
            </p:cNvSpPr>
            <p:nvPr/>
          </p:nvSpPr>
          <p:spPr bwMode="auto">
            <a:xfrm>
              <a:off x="4119563" y="2781300"/>
              <a:ext cx="282575" cy="341313"/>
            </a:xfrm>
            <a:prstGeom prst="rect">
              <a:avLst/>
            </a:prstGeom>
            <a:noFill/>
            <a:ln w="9525">
              <a:noFill/>
              <a:miter lim="800000"/>
              <a:headEnd/>
              <a:tailEnd/>
            </a:ln>
          </p:spPr>
          <p:txBody>
            <a:bodyPr wrap="none"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700">
                <a:solidFill>
                  <a:srgbClr val="000000"/>
                </a:solidFill>
                <a:ea typeface="ＭＳ Ｐゴシック" pitchFamily="34" charset="-128"/>
              </a:endParaRPr>
            </a:p>
          </p:txBody>
        </p:sp>
      </p:grpSp>
      <p:grpSp>
        <p:nvGrpSpPr>
          <p:cNvPr id="14" name="Group 5"/>
          <p:cNvGrpSpPr>
            <a:grpSpLocks/>
          </p:cNvGrpSpPr>
          <p:nvPr/>
        </p:nvGrpSpPr>
        <p:grpSpPr bwMode="auto">
          <a:xfrm>
            <a:off x="4686300" y="3014663"/>
            <a:ext cx="1368425" cy="2606675"/>
            <a:chOff x="5003800" y="1501775"/>
            <a:chExt cx="1368425" cy="2648743"/>
          </a:xfrm>
        </p:grpSpPr>
        <p:sp>
          <p:nvSpPr>
            <p:cNvPr id="15" name="AutoShape 6"/>
            <p:cNvSpPr>
              <a:spLocks noChangeArrowheads="1"/>
            </p:cNvSpPr>
            <p:nvPr/>
          </p:nvSpPr>
          <p:spPr bwMode="auto">
            <a:xfrm>
              <a:off x="5175045" y="1966912"/>
              <a:ext cx="1118416" cy="2183606"/>
            </a:xfrm>
            <a:prstGeom prst="roundRect">
              <a:avLst>
                <a:gd name="adj" fmla="val 111"/>
              </a:avLst>
            </a:prstGeom>
            <a:solidFill>
              <a:schemeClr val="tx2">
                <a:lumMod val="60000"/>
                <a:lumOff val="40000"/>
              </a:schemeClr>
            </a:solidFill>
            <a:ln>
              <a:headEnd/>
              <a:tailEnd/>
            </a:ln>
            <a:effectLst>
              <a:outerShdw blurRad="40005" dist="22987" dir="5400000" algn="tl"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lIns="90000" tIns="45000" rIns="90000" bIns="45000"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defRPr/>
              </a:pPr>
              <a:r>
                <a:rPr lang="en-US" sz="1400" b="1" smtClean="0">
                  <a:solidFill>
                    <a:srgbClr val="FFFFFF"/>
                  </a:solidFill>
                  <a:ea typeface="ＭＳ Ｐゴシック" pitchFamily="34" charset="-128"/>
                </a:rPr>
                <a:t>Java EE 5</a:t>
              </a:r>
              <a:r>
                <a:rPr lang="en-US" sz="1100" b="1" smtClean="0">
                  <a:solidFill>
                    <a:srgbClr val="FFFFFF"/>
                  </a:solidFill>
                  <a:ea typeface="ＭＳ Ｐゴシック" pitchFamily="34" charset="-128"/>
                </a:rPr>
                <a:t/>
              </a:r>
              <a:br>
                <a:rPr lang="en-US" sz="1100" b="1" smtClean="0">
                  <a:solidFill>
                    <a:srgbClr val="FFFFFF"/>
                  </a:solidFill>
                  <a:ea typeface="ＭＳ Ｐゴシック" pitchFamily="34" charset="-128"/>
                </a:rPr>
              </a:br>
              <a:endParaRPr lang="en-US" sz="1100" b="1" smtClean="0">
                <a:solidFill>
                  <a:srgbClr val="FFFFFF"/>
                </a:solidFill>
                <a:ea typeface="ＭＳ Ｐゴシック" pitchFamily="34" charset="-128"/>
              </a:endParaRPr>
            </a:p>
            <a:p>
              <a:pPr>
                <a:defRPr/>
              </a:pPr>
              <a:r>
                <a:rPr lang="en-US" sz="1200" smtClean="0">
                  <a:solidFill>
                    <a:srgbClr val="000000"/>
                  </a:solidFill>
                  <a:ea typeface="ＭＳ Ｐゴシック" pitchFamily="34" charset="-128"/>
                </a:rPr>
                <a:t/>
              </a:r>
              <a:br>
                <a:rPr lang="en-US" sz="1200" smtClean="0">
                  <a:solidFill>
                    <a:srgbClr val="000000"/>
                  </a:solidFill>
                  <a:ea typeface="ＭＳ Ｐゴシック" pitchFamily="34" charset="-128"/>
                </a:rPr>
              </a:br>
              <a:r>
                <a:rPr lang="en-US" sz="1200" smtClean="0">
                  <a:solidFill>
                    <a:srgbClr val="000000"/>
                  </a:solidFill>
                  <a:ea typeface="ＭＳ Ｐゴシック" pitchFamily="34" charset="-128"/>
                </a:rPr>
                <a:t/>
              </a:r>
              <a:br>
                <a:rPr lang="en-US" sz="1200" smtClean="0">
                  <a:solidFill>
                    <a:srgbClr val="000000"/>
                  </a:solidFill>
                  <a:ea typeface="ＭＳ Ｐゴシック" pitchFamily="34" charset="-128"/>
                </a:rPr>
              </a:br>
              <a:r>
                <a:rPr lang="en-US" sz="1200" smtClean="0">
                  <a:solidFill>
                    <a:srgbClr val="000000"/>
                  </a:solidFill>
                  <a:ea typeface="ＭＳ Ｐゴシック" pitchFamily="34" charset="-128"/>
                </a:rPr>
                <a:t>Ease of </a:t>
              </a:r>
            </a:p>
            <a:p>
              <a:pPr>
                <a:defRPr/>
              </a:pPr>
              <a:r>
                <a:rPr lang="en-US" sz="1200" smtClean="0">
                  <a:solidFill>
                    <a:srgbClr val="000000"/>
                  </a:solidFill>
                  <a:ea typeface="ＭＳ Ｐゴシック" pitchFamily="34" charset="-128"/>
                </a:rPr>
                <a:t>Development,</a:t>
              </a:r>
            </a:p>
            <a:p>
              <a:pPr>
                <a:defRPr/>
              </a:pPr>
              <a:r>
                <a:rPr lang="en-US" sz="1200" smtClean="0">
                  <a:solidFill>
                    <a:srgbClr val="000000"/>
                  </a:solidFill>
                  <a:ea typeface="ＭＳ Ｐゴシック" pitchFamily="34" charset="-128"/>
                </a:rPr>
                <a:t>EJB 3.0, JPA, JSF, JAXB, JAX-WS, StAX, SAAJ</a:t>
              </a:r>
            </a:p>
          </p:txBody>
        </p:sp>
        <p:sp>
          <p:nvSpPr>
            <p:cNvPr id="16" name="Text Box 15"/>
            <p:cNvSpPr txBox="1">
              <a:spLocks noChangeArrowheads="1"/>
            </p:cNvSpPr>
            <p:nvPr/>
          </p:nvSpPr>
          <p:spPr bwMode="auto">
            <a:xfrm>
              <a:off x="5003800" y="1501775"/>
              <a:ext cx="1368425" cy="500063"/>
            </a:xfrm>
            <a:prstGeom prst="rect">
              <a:avLst/>
            </a:prstGeom>
            <a:noFill/>
            <a:ln w="9525">
              <a:noFill/>
              <a:miter lim="800000"/>
              <a:headEnd/>
              <a:tailEnd/>
            </a:ln>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400">
                <a:solidFill>
                  <a:srgbClr val="000000"/>
                </a:solidFill>
                <a:ea typeface="ＭＳ Ｐゴシック" pitchFamily="34" charset="-128"/>
              </a:endParaRPr>
            </a:p>
          </p:txBody>
        </p:sp>
      </p:grpSp>
      <p:grpSp>
        <p:nvGrpSpPr>
          <p:cNvPr id="17" name="Group 6"/>
          <p:cNvGrpSpPr>
            <a:grpSpLocks/>
          </p:cNvGrpSpPr>
          <p:nvPr/>
        </p:nvGrpSpPr>
        <p:grpSpPr bwMode="auto">
          <a:xfrm>
            <a:off x="6370637" y="2655888"/>
            <a:ext cx="1166813" cy="2974975"/>
            <a:chOff x="6416675" y="1241425"/>
            <a:chExt cx="1165807" cy="2914015"/>
          </a:xfrm>
        </p:grpSpPr>
        <p:sp>
          <p:nvSpPr>
            <p:cNvPr id="18" name="AutoShape 13"/>
            <p:cNvSpPr>
              <a:spLocks noChangeArrowheads="1"/>
            </p:cNvSpPr>
            <p:nvPr/>
          </p:nvSpPr>
          <p:spPr bwMode="auto">
            <a:xfrm>
              <a:off x="6440918" y="1545636"/>
              <a:ext cx="1075218" cy="1691879"/>
            </a:xfrm>
            <a:prstGeom prst="roundRect">
              <a:avLst>
                <a:gd name="adj" fmla="val 106"/>
              </a:avLst>
            </a:prstGeom>
            <a:solidFill>
              <a:schemeClr val="accent1"/>
            </a:solidFill>
            <a:ln>
              <a:headEnd/>
              <a:tailEnd/>
            </a:ln>
          </p:spPr>
          <p:style>
            <a:lnRef idx="0">
              <a:schemeClr val="accent5"/>
            </a:lnRef>
            <a:fillRef idx="3">
              <a:schemeClr val="accent5"/>
            </a:fillRef>
            <a:effectRef idx="3">
              <a:schemeClr val="accent5"/>
            </a:effectRef>
            <a:fontRef idx="minor">
              <a:schemeClr val="lt1"/>
            </a:fontRef>
          </p:style>
          <p:txBody>
            <a:bodyPr lIns="90000" tIns="45000" rIns="90000" bIns="45000"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b="1" dirty="0">
                  <a:solidFill>
                    <a:srgbClr val="FFFFFF"/>
                  </a:solidFill>
                  <a:ea typeface="Arial" charset="0"/>
                  <a:cs typeface="Arial"/>
                </a:rPr>
                <a:t>Java EE 6</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dirty="0">
                  <a:solidFill>
                    <a:srgbClr val="000000"/>
                  </a:solidFill>
                  <a:ea typeface="Arial" charset="0"/>
                  <a:cs typeface="Arial" charset="0"/>
                </a:rPr>
                <a:t/>
              </a:r>
              <a:br>
                <a:rPr lang="en-US" sz="1400" dirty="0">
                  <a:solidFill>
                    <a:srgbClr val="000000"/>
                  </a:solidFill>
                  <a:ea typeface="Arial" charset="0"/>
                  <a:cs typeface="Arial" charset="0"/>
                </a:rPr>
              </a:br>
              <a:r>
                <a:rPr lang="en-US" sz="1200" dirty="0">
                  <a:solidFill>
                    <a:srgbClr val="000000"/>
                  </a:solidFill>
                  <a:ea typeface="Arial" charset="0"/>
                  <a:cs typeface="Arial"/>
                </a:rPr>
                <a:t>Pruning,</a:t>
              </a:r>
              <a:br>
                <a:rPr lang="en-US" sz="1200" dirty="0">
                  <a:solidFill>
                    <a:srgbClr val="000000"/>
                  </a:solidFill>
                  <a:ea typeface="Arial" charset="0"/>
                  <a:cs typeface="Arial"/>
                </a:rPr>
              </a:br>
              <a:r>
                <a:rPr lang="en-US" sz="1200" dirty="0">
                  <a:solidFill>
                    <a:srgbClr val="000000"/>
                  </a:solidFill>
                  <a:ea typeface="Arial" charset="0"/>
                  <a:cs typeface="Arial"/>
                </a:rPr>
                <a:t>Extensibility</a:t>
              </a:r>
              <a:br>
                <a:rPr lang="en-US" sz="1200" dirty="0">
                  <a:solidFill>
                    <a:srgbClr val="000000"/>
                  </a:solidFill>
                  <a:ea typeface="Arial" charset="0"/>
                  <a:cs typeface="Arial"/>
                </a:rPr>
              </a:br>
              <a:r>
                <a:rPr lang="en-US" sz="1200" dirty="0">
                  <a:solidFill>
                    <a:srgbClr val="000000"/>
                  </a:solidFill>
                  <a:ea typeface="Arial" charset="0"/>
                  <a:cs typeface="Arial"/>
                </a:rPr>
                <a:t>Ease of Dev,</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200" dirty="0">
                  <a:solidFill>
                    <a:srgbClr val="000000"/>
                  </a:solidFill>
                  <a:ea typeface="Arial" charset="0"/>
                  <a:cs typeface="Arial"/>
                </a:rPr>
                <a:t>CDI, JAX-RS</a:t>
              </a:r>
              <a:endParaRPr lang="en-US" sz="1400" dirty="0">
                <a:solidFill>
                  <a:srgbClr val="000000"/>
                </a:solidFill>
                <a:ea typeface="Arial" charset="0"/>
                <a:cs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1400" dirty="0">
                <a:solidFill>
                  <a:srgbClr val="000000"/>
                </a:solidFill>
                <a:ea typeface="Arial" charset="0"/>
                <a:cs typeface="Arial" charset="0"/>
              </a:endParaRPr>
            </a:p>
          </p:txBody>
        </p:sp>
        <p:sp>
          <p:nvSpPr>
            <p:cNvPr id="19" name="AutoShape 14"/>
            <p:cNvSpPr>
              <a:spLocks noChangeArrowheads="1"/>
            </p:cNvSpPr>
            <p:nvPr/>
          </p:nvSpPr>
          <p:spPr bwMode="auto">
            <a:xfrm>
              <a:off x="6440918" y="2959972"/>
              <a:ext cx="1075217" cy="1195468"/>
            </a:xfrm>
            <a:prstGeom prst="roundRect">
              <a:avLst>
                <a:gd name="adj" fmla="val 130"/>
              </a:avLst>
            </a:prstGeom>
            <a:solidFill>
              <a:schemeClr val="accent1"/>
            </a:solidFill>
            <a:ln>
              <a:headEnd/>
              <a:tailEnd/>
            </a:ln>
          </p:spPr>
          <p:style>
            <a:lnRef idx="0">
              <a:schemeClr val="accent5"/>
            </a:lnRef>
            <a:fillRef idx="3">
              <a:schemeClr val="accent5"/>
            </a:fillRef>
            <a:effectRef idx="3">
              <a:schemeClr val="accent5"/>
            </a:effectRef>
            <a:fontRef idx="minor">
              <a:schemeClr val="lt1"/>
            </a:fontRef>
          </p:style>
          <p:txBody>
            <a:bodyPr lIns="90000" tIns="45000" rIns="90000" bIns="45000"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b="1" dirty="0">
                  <a:solidFill>
                    <a:srgbClr val="FFFFFF"/>
                  </a:solidFill>
                  <a:ea typeface="Arial" charset="0"/>
                  <a:cs typeface="Arial"/>
                </a:rPr>
                <a:t>Web Profile</a:t>
              </a:r>
              <a:br>
                <a:rPr lang="en-US" sz="1400" b="1" dirty="0">
                  <a:solidFill>
                    <a:srgbClr val="FFFFFF"/>
                  </a:solidFill>
                  <a:ea typeface="Arial" charset="0"/>
                  <a:cs typeface="Arial"/>
                </a:rPr>
              </a:br>
              <a:endParaRPr lang="en-US" sz="1400" b="1" dirty="0">
                <a:solidFill>
                  <a:srgbClr val="FFFFFF"/>
                </a:solidFill>
                <a:ea typeface="Arial" charset="0"/>
                <a:cs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200" dirty="0" err="1">
                  <a:solidFill>
                    <a:srgbClr val="000000"/>
                  </a:solidFill>
                  <a:ea typeface="Arial" charset="0"/>
                  <a:cs typeface="Arial"/>
                </a:rPr>
                <a:t>Servlet</a:t>
              </a:r>
              <a:r>
                <a:rPr lang="en-US" sz="1200" dirty="0">
                  <a:solidFill>
                    <a:srgbClr val="000000"/>
                  </a:solidFill>
                  <a:ea typeface="Arial" charset="0"/>
                  <a:cs typeface="Arial"/>
                </a:rPr>
                <a:t> 3.0, EJB 3.1</a:t>
              </a:r>
              <a:r>
                <a:rPr lang="en-US" sz="1200" b="1" dirty="0">
                  <a:solidFill>
                    <a:srgbClr val="FFFFFF"/>
                  </a:solidFill>
                  <a:ea typeface="Arial" charset="0"/>
                  <a:cs typeface="Arial"/>
                </a:rPr>
                <a:t> </a:t>
              </a:r>
              <a:r>
                <a:rPr lang="en-US" sz="1200" dirty="0">
                  <a:solidFill>
                    <a:srgbClr val="000000"/>
                  </a:solidFill>
                  <a:ea typeface="Arial" charset="0"/>
                  <a:cs typeface="Arial"/>
                </a:rPr>
                <a:t>Lite</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700" dirty="0">
                <a:solidFill>
                  <a:srgbClr val="000000"/>
                </a:solidFill>
                <a:ea typeface="Arial" charset="0"/>
                <a:cs typeface="Arial"/>
              </a:endParaRPr>
            </a:p>
          </p:txBody>
        </p:sp>
        <p:sp>
          <p:nvSpPr>
            <p:cNvPr id="20" name="Text Box 16"/>
            <p:cNvSpPr txBox="1">
              <a:spLocks noChangeArrowheads="1"/>
            </p:cNvSpPr>
            <p:nvPr/>
          </p:nvSpPr>
          <p:spPr bwMode="auto">
            <a:xfrm>
              <a:off x="6416675" y="1241425"/>
              <a:ext cx="1165807" cy="273050"/>
            </a:xfrm>
            <a:prstGeom prst="rect">
              <a:avLst/>
            </a:prstGeom>
            <a:noFill/>
            <a:ln w="9525">
              <a:noFill/>
              <a:miter lim="800000"/>
              <a:headEnd/>
              <a:tailEnd/>
            </a:ln>
          </p:spPr>
          <p:txBody>
            <a:bodyPr lIns="90000" tIns="45000" rIns="90000" bIns="45000"/>
            <a:lstStyle/>
            <a:p>
              <a:pPr algn="jus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1400">
                <a:solidFill>
                  <a:srgbClr val="000000"/>
                </a:solidFill>
                <a:ea typeface="ＭＳ Ｐゴシック" pitchFamily="34" charset="-128"/>
              </a:endParaRPr>
            </a:p>
          </p:txBody>
        </p:sp>
      </p:grpSp>
      <p:sp>
        <p:nvSpPr>
          <p:cNvPr id="21" name="AutoShape 6"/>
          <p:cNvSpPr>
            <a:spLocks noChangeArrowheads="1"/>
          </p:cNvSpPr>
          <p:nvPr/>
        </p:nvSpPr>
        <p:spPr bwMode="auto">
          <a:xfrm>
            <a:off x="7868673" y="2141423"/>
            <a:ext cx="1110531" cy="3483612"/>
          </a:xfrm>
          <a:prstGeom prst="roundRect">
            <a:avLst>
              <a:gd name="adj" fmla="val 111"/>
            </a:avLst>
          </a:prstGeom>
          <a:solidFill>
            <a:srgbClr val="FF6600"/>
          </a:solidFill>
          <a:ln>
            <a:headEnd/>
            <a:tailEnd/>
          </a:ln>
          <a:effectLst>
            <a:outerShdw blurRad="40005" dist="22987" dir="5400000" algn="tl" rotWithShape="0">
              <a:srgbClr val="000000">
                <a:alpha val="35000"/>
              </a:srgbClr>
            </a:outerShdw>
          </a:effectLst>
        </p:spPr>
        <p:style>
          <a:lnRef idx="0">
            <a:schemeClr val="accent5"/>
          </a:lnRef>
          <a:fillRef idx="3">
            <a:schemeClr val="accent5"/>
          </a:fillRef>
          <a:effectRef idx="3">
            <a:schemeClr val="accent5"/>
          </a:effectRef>
          <a:fontRef idx="minor">
            <a:schemeClr val="lt1"/>
          </a:fontRef>
        </p:style>
        <p:txBody>
          <a:bodyPr lIns="90000" tIns="45000" rIns="90000" bIns="45000"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b="1" dirty="0">
                <a:solidFill>
                  <a:srgbClr val="FFFFFF"/>
                </a:solidFill>
                <a:ea typeface="Arial" charset="0"/>
                <a:cs typeface="Arial"/>
              </a:rPr>
              <a:t>Java EE 7</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dirty="0">
                <a:solidFill>
                  <a:srgbClr val="000000"/>
                </a:solidFill>
                <a:ea typeface="Arial" charset="0"/>
                <a:cs typeface="Arial"/>
              </a:rPr>
              <a:t/>
            </a:r>
            <a:br>
              <a:rPr lang="en-US" sz="1400" dirty="0">
                <a:solidFill>
                  <a:srgbClr val="000000"/>
                </a:solidFill>
                <a:ea typeface="Arial" charset="0"/>
                <a:cs typeface="Arial"/>
              </a:rPr>
            </a:br>
            <a:r>
              <a:rPr lang="en-US" sz="1200" dirty="0">
                <a:solidFill>
                  <a:srgbClr val="000000"/>
                </a:solidFill>
                <a:ea typeface="Arial" charset="0"/>
                <a:cs typeface="Arial"/>
              </a:rPr>
              <a:t>JMS 2.0, Batch, Caching, TX Interceptor, WebSocket, JSON</a:t>
            </a:r>
            <a:endParaRPr lang="en-US" sz="1100" dirty="0">
              <a:solidFill>
                <a:srgbClr val="000000"/>
              </a:solidFill>
              <a:ea typeface="Arial" charset="0"/>
              <a:cs typeface="Arial"/>
            </a:endParaRPr>
          </a:p>
        </p:txBody>
      </p:sp>
      <p:sp>
        <p:nvSpPr>
          <p:cNvPr id="23" name="AutoShape 14"/>
          <p:cNvSpPr>
            <a:spLocks noChangeArrowheads="1"/>
          </p:cNvSpPr>
          <p:nvPr/>
        </p:nvSpPr>
        <p:spPr bwMode="auto">
          <a:xfrm>
            <a:off x="7871222" y="4681776"/>
            <a:ext cx="1105433" cy="959168"/>
          </a:xfrm>
          <a:prstGeom prst="roundRect">
            <a:avLst>
              <a:gd name="adj" fmla="val 130"/>
            </a:avLst>
          </a:prstGeom>
          <a:solidFill>
            <a:srgbClr val="FF6600"/>
          </a:solidFill>
          <a:ln>
            <a:headEnd/>
            <a:tailEnd/>
          </a:ln>
        </p:spPr>
        <p:style>
          <a:lnRef idx="0">
            <a:schemeClr val="accent5"/>
          </a:lnRef>
          <a:fillRef idx="3">
            <a:schemeClr val="accent5"/>
          </a:fillRef>
          <a:effectRef idx="3">
            <a:schemeClr val="accent5"/>
          </a:effectRef>
          <a:fontRef idx="minor">
            <a:schemeClr val="lt1"/>
          </a:fontRef>
        </p:style>
        <p:txBody>
          <a:bodyPr lIns="90000" tIns="45000" rIns="90000" bIns="45000"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b="1" dirty="0">
                <a:solidFill>
                  <a:srgbClr val="FFFFFF"/>
                </a:solidFill>
                <a:ea typeface="Arial" charset="0"/>
                <a:cs typeface="Arial"/>
              </a:rPr>
              <a:t>Web Profile</a:t>
            </a:r>
            <a:br>
              <a:rPr lang="en-US" sz="1400" b="1" dirty="0">
                <a:solidFill>
                  <a:srgbClr val="FFFFFF"/>
                </a:solidFill>
                <a:ea typeface="Arial" charset="0"/>
                <a:cs typeface="Arial"/>
              </a:rPr>
            </a:br>
            <a:endParaRPr lang="en-US" sz="1400" b="1" dirty="0">
              <a:solidFill>
                <a:srgbClr val="FFFFFF"/>
              </a:solidFill>
              <a:ea typeface="Arial" charset="0"/>
              <a:cs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200" dirty="0">
                <a:solidFill>
                  <a:srgbClr val="000000"/>
                </a:solidFill>
                <a:ea typeface="Arial" charset="0"/>
                <a:cs typeface="Arial"/>
              </a:rPr>
              <a:t>JAX-RS 2.0</a:t>
            </a:r>
            <a:endParaRPr lang="en-US" sz="1200" b="1" dirty="0">
              <a:solidFill>
                <a:srgbClr val="FFFFFF"/>
              </a:solidFill>
              <a:ea typeface="Arial" charset="0"/>
              <a:cs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700" dirty="0">
              <a:solidFill>
                <a:srgbClr val="000000"/>
              </a:solidFill>
              <a:ea typeface="Arial" charset="0"/>
              <a:cs typeface="Arial"/>
            </a:endParaRPr>
          </a:p>
        </p:txBody>
      </p:sp>
      <p:sp>
        <p:nvSpPr>
          <p:cNvPr id="24" name="AutoShape 14"/>
          <p:cNvSpPr>
            <a:spLocks noChangeArrowheads="1"/>
          </p:cNvSpPr>
          <p:nvPr/>
        </p:nvSpPr>
        <p:spPr bwMode="auto">
          <a:xfrm>
            <a:off x="7870118" y="3848115"/>
            <a:ext cx="1107641" cy="562119"/>
          </a:xfrm>
          <a:prstGeom prst="roundRect">
            <a:avLst>
              <a:gd name="adj" fmla="val 130"/>
            </a:avLst>
          </a:prstGeom>
          <a:noFill/>
          <a:ln>
            <a:headEnd/>
            <a:tailEnd/>
          </a:ln>
        </p:spPr>
        <p:style>
          <a:lnRef idx="0">
            <a:schemeClr val="accent5"/>
          </a:lnRef>
          <a:fillRef idx="3">
            <a:schemeClr val="accent5"/>
          </a:fillRef>
          <a:effectRef idx="3">
            <a:schemeClr val="accent5"/>
          </a:effectRef>
          <a:fontRef idx="minor">
            <a:schemeClr val="lt1"/>
          </a:fontRef>
        </p:style>
        <p:txBody>
          <a:bodyPr lIns="90000" tIns="45000" rIns="90000" bIns="45000" anchorCtr="1"/>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000" strike="sngStrike" dirty="0">
                <a:solidFill>
                  <a:srgbClr val="000000"/>
                </a:solidFill>
                <a:ea typeface="Arial" charset="0"/>
                <a:cs typeface="Arial"/>
              </a:rPr>
              <a:t>JAX-RPC</a:t>
            </a:r>
            <a:r>
              <a:rPr lang="en-US" sz="1000" dirty="0">
                <a:solidFill>
                  <a:srgbClr val="000000"/>
                </a:solidFill>
                <a:ea typeface="Arial" charset="0"/>
                <a:cs typeface="Arial"/>
              </a:rPr>
              <a:t>, </a:t>
            </a:r>
            <a:r>
              <a:rPr lang="en-US" sz="1000" strike="sngStrike" dirty="0">
                <a:solidFill>
                  <a:srgbClr val="000000"/>
                </a:solidFill>
                <a:ea typeface="Arial" charset="0"/>
                <a:cs typeface="Arial"/>
              </a:rPr>
              <a:t>CMP/ BMP</a:t>
            </a:r>
            <a:r>
              <a:rPr lang="en-US" sz="1000" dirty="0">
                <a:solidFill>
                  <a:srgbClr val="000000"/>
                </a:solidFill>
                <a:ea typeface="Arial" charset="0"/>
                <a:cs typeface="Arial"/>
              </a:rPr>
              <a:t>, </a:t>
            </a:r>
            <a:r>
              <a:rPr lang="en-US" sz="1000" strike="sngStrike" dirty="0">
                <a:solidFill>
                  <a:srgbClr val="000000"/>
                </a:solidFill>
                <a:ea typeface="Arial" charset="0"/>
                <a:cs typeface="Arial"/>
              </a:rPr>
              <a:t>JSR 88</a:t>
            </a:r>
          </a:p>
        </p:txBody>
      </p:sp>
      <p:grpSp>
        <p:nvGrpSpPr>
          <p:cNvPr id="25" name="Group 27"/>
          <p:cNvGrpSpPr>
            <a:grpSpLocks/>
          </p:cNvGrpSpPr>
          <p:nvPr/>
        </p:nvGrpSpPr>
        <p:grpSpPr bwMode="auto">
          <a:xfrm>
            <a:off x="254000" y="3482975"/>
            <a:ext cx="1292225" cy="2168525"/>
            <a:chOff x="3840231" y="2070100"/>
            <a:chExt cx="1291748" cy="2079228"/>
          </a:xfrm>
        </p:grpSpPr>
        <p:sp>
          <p:nvSpPr>
            <p:cNvPr id="26" name="AutoShape 5"/>
            <p:cNvSpPr>
              <a:spLocks noChangeArrowheads="1"/>
            </p:cNvSpPr>
            <p:nvPr/>
          </p:nvSpPr>
          <p:spPr bwMode="auto">
            <a:xfrm>
              <a:off x="3950461" y="3136401"/>
              <a:ext cx="1053977" cy="1012927"/>
            </a:xfrm>
            <a:prstGeom prst="roundRect">
              <a:avLst>
                <a:gd name="adj" fmla="val 120"/>
              </a:avLst>
            </a:prstGeom>
            <a:solidFill>
              <a:schemeClr val="accent1"/>
            </a:solidFill>
            <a:ln>
              <a:headEnd/>
              <a:tailEnd/>
            </a:ln>
          </p:spPr>
          <p:style>
            <a:lnRef idx="0">
              <a:schemeClr val="accent5"/>
            </a:lnRef>
            <a:fillRef idx="3">
              <a:schemeClr val="accent5"/>
            </a:fillRef>
            <a:effectRef idx="3">
              <a:schemeClr val="accent5"/>
            </a:effectRef>
            <a:fontRef idx="minor">
              <a:schemeClr val="lt1"/>
            </a:fontRef>
          </p:style>
          <p:txBody>
            <a:bodyPr lIns="90000" tIns="45000" rIns="90000" bIns="45000"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5pPr>
              <a:lvl6pPr marL="25146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6pPr>
              <a:lvl7pPr marL="29718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7pPr>
              <a:lvl8pPr marL="34290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8pPr>
              <a:lvl9pPr marL="3886200" indent="-228600" fontAlgn="base">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itchFamily="34" charset="0"/>
                  <a:cs typeface="Arial" pitchFamily="34" charset="0"/>
                </a:defRPr>
              </a:lvl9pPr>
            </a:lstStyle>
            <a:p>
              <a:pPr>
                <a:defRPr/>
              </a:pPr>
              <a:r>
                <a:rPr lang="en-US" sz="1400" b="1" smtClean="0">
                  <a:solidFill>
                    <a:srgbClr val="FFFFFF"/>
                  </a:solidFill>
                  <a:ea typeface="ＭＳ Ｐゴシック" pitchFamily="34" charset="-128"/>
                </a:rPr>
                <a:t>J2EE 1.2</a:t>
              </a:r>
            </a:p>
            <a:p>
              <a:pPr>
                <a:defRPr/>
              </a:pPr>
              <a:r>
                <a:rPr lang="en-US" sz="1100" smtClean="0">
                  <a:solidFill>
                    <a:srgbClr val="000000"/>
                  </a:solidFill>
                  <a:ea typeface="ＭＳ Ｐゴシック" pitchFamily="34" charset="-128"/>
                </a:rPr>
                <a:t/>
              </a:r>
              <a:br>
                <a:rPr lang="en-US" sz="1100" smtClean="0">
                  <a:solidFill>
                    <a:srgbClr val="000000"/>
                  </a:solidFill>
                  <a:ea typeface="ＭＳ Ｐゴシック" pitchFamily="34" charset="-128"/>
                </a:rPr>
              </a:br>
              <a:r>
                <a:rPr lang="en-US" sz="1200" smtClean="0">
                  <a:solidFill>
                    <a:srgbClr val="000000"/>
                  </a:solidFill>
                  <a:ea typeface="ＭＳ Ｐゴシック" pitchFamily="34" charset="-128"/>
                </a:rPr>
                <a:t>Servlet, JSP, EJB, JMS, RMI</a:t>
              </a:r>
            </a:p>
          </p:txBody>
        </p:sp>
        <p:sp>
          <p:nvSpPr>
            <p:cNvPr id="27" name="Text Box 7"/>
            <p:cNvSpPr txBox="1">
              <a:spLocks noChangeArrowheads="1"/>
            </p:cNvSpPr>
            <p:nvPr/>
          </p:nvSpPr>
          <p:spPr bwMode="auto">
            <a:xfrm>
              <a:off x="3933825" y="2070100"/>
              <a:ext cx="1069975" cy="427038"/>
            </a:xfrm>
            <a:prstGeom prst="rect">
              <a:avLst/>
            </a:prstGeom>
            <a:noFill/>
            <a:ln w="9525">
              <a:noFill/>
              <a:miter lim="800000"/>
              <a:headEnd/>
              <a:tailEnd/>
            </a:ln>
          </p:spPr>
          <p:txBody>
            <a:bodyPr wrap="none" anchor="ctr"/>
            <a:lstStyle/>
            <a:p>
              <a:endParaRPr lang="ro-RO" sz="700">
                <a:ea typeface="ＭＳ Ｐゴシック" pitchFamily="34" charset="-128"/>
              </a:endParaRPr>
            </a:p>
          </p:txBody>
        </p:sp>
        <p:sp>
          <p:nvSpPr>
            <p:cNvPr id="28" name="Text Box 9"/>
            <p:cNvSpPr txBox="1">
              <a:spLocks noChangeArrowheads="1"/>
            </p:cNvSpPr>
            <p:nvPr/>
          </p:nvSpPr>
          <p:spPr bwMode="auto">
            <a:xfrm>
              <a:off x="3840231" y="2619962"/>
              <a:ext cx="1291748" cy="500063"/>
            </a:xfrm>
            <a:prstGeom prst="rect">
              <a:avLst/>
            </a:prstGeom>
            <a:noFill/>
            <a:ln w="9525">
              <a:noFill/>
              <a:miter lim="800000"/>
              <a:headEnd/>
              <a:tailEnd/>
            </a:ln>
          </p:spPr>
          <p:txBody>
            <a:bodyPr lIns="90000" tIns="45000" rIns="90000" bIns="450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400">
                <a:solidFill>
                  <a:srgbClr val="000000"/>
                </a:solidFill>
                <a:ea typeface="ＭＳ Ｐゴシック" pitchFamily="34" charset="-128"/>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400">
                <a:solidFill>
                  <a:srgbClr val="000000"/>
                </a:solidFill>
                <a:ea typeface="ＭＳ Ｐゴシック" pitchFamily="34" charset="-128"/>
              </a:endParaRPr>
            </a:p>
          </p:txBody>
        </p:sp>
        <p:sp>
          <p:nvSpPr>
            <p:cNvPr id="29" name="Text Box 11"/>
            <p:cNvSpPr txBox="1">
              <a:spLocks noChangeArrowheads="1"/>
            </p:cNvSpPr>
            <p:nvPr/>
          </p:nvSpPr>
          <p:spPr bwMode="auto">
            <a:xfrm>
              <a:off x="4119563" y="2781300"/>
              <a:ext cx="282575" cy="341313"/>
            </a:xfrm>
            <a:prstGeom prst="rect">
              <a:avLst/>
            </a:prstGeom>
            <a:noFill/>
            <a:ln w="9525">
              <a:noFill/>
              <a:miter lim="800000"/>
              <a:headEnd/>
              <a:tailEnd/>
            </a:ln>
          </p:spPr>
          <p:txBody>
            <a:bodyPr wrap="none" lIns="90000" tIns="45000" rIns="90000" bIns="45000"/>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o-RO" sz="700">
                <a:solidFill>
                  <a:srgbClr val="000000"/>
                </a:solidFill>
                <a:ea typeface="ＭＳ Ｐゴシック" pitchFamily="34" charset="-128"/>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EE 7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457200" y="2071688"/>
            <a:ext cx="8229600" cy="900112"/>
          </a:xfrm>
        </p:spPr>
        <p:txBody>
          <a:bodyPr/>
          <a:lstStyle/>
          <a:p>
            <a:r>
              <a:rPr lang="en-US" sz="1400" dirty="0" smtClean="0"/>
              <a:t>Java EE 7 is defined in the JSR342.</a:t>
            </a:r>
          </a:p>
          <a:p>
            <a:r>
              <a:rPr lang="en-US" sz="1400" dirty="0" smtClean="0"/>
              <a:t>New  specifications were added into Java EE7.</a:t>
            </a:r>
            <a:endParaRPr lang="en-US" sz="1200" dirty="0" smtClean="0"/>
          </a:p>
        </p:txBody>
      </p:sp>
      <p:graphicFrame>
        <p:nvGraphicFramePr>
          <p:cNvPr id="5" name="Table 4"/>
          <p:cNvGraphicFramePr>
            <a:graphicFrameLocks noGrp="1"/>
          </p:cNvGraphicFramePr>
          <p:nvPr/>
        </p:nvGraphicFramePr>
        <p:xfrm>
          <a:off x="762000" y="3180080"/>
          <a:ext cx="7772400" cy="2306320"/>
        </p:xfrm>
        <a:graphic>
          <a:graphicData uri="http://schemas.openxmlformats.org/drawingml/2006/table">
            <a:tbl>
              <a:tblPr firstRow="1" bandRow="1">
                <a:tableStyleId>{5C22544A-7EE6-4342-B048-85BDC9FD1C3A}</a:tableStyleId>
              </a:tblPr>
              <a:tblGrid>
                <a:gridCol w="4191000"/>
                <a:gridCol w="3581400"/>
              </a:tblGrid>
              <a:tr h="452120">
                <a:tc>
                  <a:txBody>
                    <a:bodyPr/>
                    <a:lstStyle/>
                    <a:p>
                      <a:pPr algn="ctr"/>
                      <a:r>
                        <a:rPr lang="en-US" dirty="0" smtClean="0"/>
                        <a:t>Technology</a:t>
                      </a:r>
                      <a:endParaRPr lang="en-US" dirty="0"/>
                    </a:p>
                  </a:txBody>
                  <a:tcPr/>
                </a:tc>
                <a:tc>
                  <a:txBody>
                    <a:bodyPr/>
                    <a:lstStyle/>
                    <a:p>
                      <a:pPr algn="ctr"/>
                      <a:r>
                        <a:rPr lang="en-US" dirty="0" smtClean="0"/>
                        <a:t>JSR</a:t>
                      </a:r>
                      <a:endParaRPr lang="en-US" dirty="0"/>
                    </a:p>
                  </a:txBody>
                  <a:tcPr/>
                </a:tc>
              </a:tr>
              <a:tr h="370840">
                <a:tc>
                  <a:txBody>
                    <a:bodyPr/>
                    <a:lstStyle/>
                    <a:p>
                      <a:r>
                        <a:rPr lang="en-US" dirty="0" smtClean="0"/>
                        <a:t>Java API for </a:t>
                      </a:r>
                      <a:r>
                        <a:rPr lang="en-US" dirty="0" err="1" smtClean="0"/>
                        <a:t>WebSocket</a:t>
                      </a:r>
                      <a:endParaRPr lang="en-US" dirty="0"/>
                    </a:p>
                  </a:txBody>
                  <a:tcPr/>
                </a:tc>
                <a:tc>
                  <a:txBody>
                    <a:bodyPr/>
                    <a:lstStyle/>
                    <a:p>
                      <a:r>
                        <a:rPr lang="en-US" dirty="0" smtClean="0"/>
                        <a:t>JSR</a:t>
                      </a:r>
                      <a:r>
                        <a:rPr lang="en-US" baseline="0" dirty="0" smtClean="0"/>
                        <a:t> 356</a:t>
                      </a:r>
                      <a:endParaRPr lang="en-US" dirty="0"/>
                    </a:p>
                  </a:txBody>
                  <a:tcPr/>
                </a:tc>
              </a:tr>
              <a:tr h="370840">
                <a:tc>
                  <a:txBody>
                    <a:bodyPr/>
                    <a:lstStyle/>
                    <a:p>
                      <a:r>
                        <a:rPr lang="en-US" dirty="0" smtClean="0"/>
                        <a:t>Java API</a:t>
                      </a:r>
                      <a:r>
                        <a:rPr lang="en-US" baseline="0" dirty="0" smtClean="0"/>
                        <a:t> for JSON Processing</a:t>
                      </a:r>
                      <a:endParaRPr lang="en-US" dirty="0"/>
                    </a:p>
                  </a:txBody>
                  <a:tcPr/>
                </a:tc>
                <a:tc>
                  <a:txBody>
                    <a:bodyPr/>
                    <a:lstStyle/>
                    <a:p>
                      <a:r>
                        <a:rPr lang="en-US" dirty="0" smtClean="0"/>
                        <a:t>JSR 353</a:t>
                      </a:r>
                      <a:endParaRPr lang="en-US" dirty="0"/>
                    </a:p>
                  </a:txBody>
                  <a:tcPr/>
                </a:tc>
              </a:tr>
              <a:tr h="370840">
                <a:tc>
                  <a:txBody>
                    <a:bodyPr/>
                    <a:lstStyle/>
                    <a:p>
                      <a:r>
                        <a:rPr lang="en-US" dirty="0" smtClean="0"/>
                        <a:t>Batch applications</a:t>
                      </a:r>
                      <a:r>
                        <a:rPr lang="en-US" baseline="0" dirty="0" smtClean="0"/>
                        <a:t> for Java platform</a:t>
                      </a:r>
                      <a:endParaRPr lang="en-US" dirty="0"/>
                    </a:p>
                  </a:txBody>
                  <a:tcPr/>
                </a:tc>
                <a:tc>
                  <a:txBody>
                    <a:bodyPr/>
                    <a:lstStyle/>
                    <a:p>
                      <a:r>
                        <a:rPr lang="en-US" dirty="0" smtClean="0"/>
                        <a:t>JSR 352</a:t>
                      </a:r>
                      <a:endParaRPr lang="en-US" dirty="0"/>
                    </a:p>
                  </a:txBody>
                  <a:tcPr/>
                </a:tc>
              </a:tr>
              <a:tr h="370840">
                <a:tc>
                  <a:txBody>
                    <a:bodyPr/>
                    <a:lstStyle/>
                    <a:p>
                      <a:r>
                        <a:rPr lang="en-US" dirty="0" smtClean="0"/>
                        <a:t>Concurrency Utilities for Java EE</a:t>
                      </a:r>
                      <a:endParaRPr lang="en-US" dirty="0"/>
                    </a:p>
                  </a:txBody>
                  <a:tcPr/>
                </a:tc>
                <a:tc>
                  <a:txBody>
                    <a:bodyPr/>
                    <a:lstStyle/>
                    <a:p>
                      <a:r>
                        <a:rPr lang="en-US" dirty="0" smtClean="0"/>
                        <a:t>JSR 236</a:t>
                      </a:r>
                      <a:endParaRPr lang="en-US" dirty="0"/>
                    </a:p>
                  </a:txBody>
                  <a:tcPr/>
                </a:tc>
              </a:tr>
              <a:tr h="370840">
                <a:tc>
                  <a:txBody>
                    <a:bodyPr/>
                    <a:lstStyle/>
                    <a:p>
                      <a:r>
                        <a:rPr lang="en-US" dirty="0" smtClean="0"/>
                        <a:t>Debugging support for other languages</a:t>
                      </a:r>
                      <a:endParaRPr lang="en-US" dirty="0"/>
                    </a:p>
                  </a:txBody>
                  <a:tcPr/>
                </a:tc>
                <a:tc>
                  <a:txBody>
                    <a:bodyPr/>
                    <a:lstStyle/>
                    <a:p>
                      <a:r>
                        <a:rPr lang="en-US" dirty="0" smtClean="0"/>
                        <a:t>JSR 45</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EE 7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457200" y="2071688"/>
            <a:ext cx="8229600" cy="747712"/>
          </a:xfrm>
        </p:spPr>
        <p:txBody>
          <a:bodyPr/>
          <a:lstStyle/>
          <a:p>
            <a:r>
              <a:rPr lang="en-US" sz="1400" dirty="0" smtClean="0"/>
              <a:t>Glassfish 4 implements the Java EE 7 specifications.</a:t>
            </a:r>
          </a:p>
          <a:p>
            <a:r>
              <a:rPr lang="en-US" sz="1400" dirty="0" smtClean="0"/>
              <a:t>Glassfish is the first server compatible with the enterprise Java standard.</a:t>
            </a:r>
            <a:endParaRPr lang="en-US" sz="1200" dirty="0" smtClean="0"/>
          </a:p>
        </p:txBody>
      </p:sp>
      <p:pic>
        <p:nvPicPr>
          <p:cNvPr id="6" name="Picture 1"/>
          <p:cNvPicPr>
            <a:picLocks noChangeAspect="1" noChangeArrowheads="1"/>
          </p:cNvPicPr>
          <p:nvPr/>
        </p:nvPicPr>
        <p:blipFill>
          <a:blip r:embed="rId3" cstate="print"/>
          <a:srcRect/>
          <a:stretch>
            <a:fillRect/>
          </a:stretch>
        </p:blipFill>
        <p:spPr bwMode="auto">
          <a:xfrm>
            <a:off x="1066800" y="2646432"/>
            <a:ext cx="7086600" cy="4135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t>
            </a:r>
            <a:r>
              <a:rPr lang="ro-RO" dirty="0" smtClean="0">
                <a:solidFill>
                  <a:schemeClr val="bg1"/>
                </a:solidFill>
              </a:rPr>
              <a:t>Core</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762000"/>
          </a:xfrm>
        </p:spPr>
        <p:txBody>
          <a:bodyPr/>
          <a:lstStyle/>
          <a:p>
            <a:r>
              <a:rPr lang="en-US" sz="1400" dirty="0" err="1" smtClean="0"/>
              <a:t>GlassFish</a:t>
            </a:r>
            <a:r>
              <a:rPr lang="en-US" sz="1400" dirty="0" smtClean="0"/>
              <a:t> can be downloaded at https://glassfish.java.net.</a:t>
            </a:r>
          </a:p>
          <a:p>
            <a:r>
              <a:rPr lang="en-US" sz="1400" dirty="0" err="1" smtClean="0"/>
              <a:t>GlassFish</a:t>
            </a:r>
            <a:r>
              <a:rPr lang="en-US" sz="1400" dirty="0" smtClean="0"/>
              <a:t> 4.0 is also bundled with the </a:t>
            </a:r>
            <a:r>
              <a:rPr lang="en-US" sz="1400" dirty="0" err="1" smtClean="0"/>
              <a:t>NetBeans</a:t>
            </a:r>
            <a:r>
              <a:rPr lang="en-US" sz="1400" dirty="0" smtClean="0"/>
              <a:t> IDE version 7.4 or newer.</a:t>
            </a:r>
          </a:p>
        </p:txBody>
      </p:sp>
      <p:pic>
        <p:nvPicPr>
          <p:cNvPr id="1026" name="Picture 2"/>
          <p:cNvPicPr>
            <a:picLocks noChangeAspect="1" noChangeArrowheads="1"/>
          </p:cNvPicPr>
          <p:nvPr/>
        </p:nvPicPr>
        <p:blipFill>
          <a:blip r:embed="rId3" cstate="print"/>
          <a:srcRect/>
          <a:stretch>
            <a:fillRect/>
          </a:stretch>
        </p:blipFill>
        <p:spPr bwMode="auto">
          <a:xfrm>
            <a:off x="1447800" y="2528220"/>
            <a:ext cx="6705600" cy="40249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t>
            </a:r>
            <a:r>
              <a:rPr lang="ro-RO" dirty="0" smtClean="0">
                <a:solidFill>
                  <a:schemeClr val="bg1"/>
                </a:solidFill>
              </a:rPr>
              <a:t>Core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229600" cy="990600"/>
          </a:xfrm>
        </p:spPr>
        <p:txBody>
          <a:bodyPr/>
          <a:lstStyle/>
          <a:p>
            <a:r>
              <a:rPr lang="en-US" sz="1400" dirty="0" smtClean="0"/>
              <a:t>To start </a:t>
            </a:r>
            <a:r>
              <a:rPr lang="en-US" sz="1400" dirty="0" err="1" smtClean="0"/>
              <a:t>GlassFish</a:t>
            </a:r>
            <a:r>
              <a:rPr lang="en-US" sz="1400" dirty="0" smtClean="0"/>
              <a:t> from the command line go to /glassfish4/bin folder and execute the following command:</a:t>
            </a:r>
          </a:p>
          <a:p>
            <a:r>
              <a:rPr lang="en-US" sz="1400" dirty="0" smtClean="0"/>
              <a:t>./</a:t>
            </a:r>
            <a:r>
              <a:rPr lang="en-US" sz="1400" dirty="0" err="1" smtClean="0"/>
              <a:t>asadmin</a:t>
            </a:r>
            <a:r>
              <a:rPr lang="en-US" sz="1400" dirty="0" smtClean="0"/>
              <a:t> start-domain domain1</a:t>
            </a:r>
          </a:p>
        </p:txBody>
      </p:sp>
      <p:pic>
        <p:nvPicPr>
          <p:cNvPr id="2050" name="Picture 2"/>
          <p:cNvPicPr>
            <a:picLocks noChangeAspect="1" noChangeArrowheads="1"/>
          </p:cNvPicPr>
          <p:nvPr/>
        </p:nvPicPr>
        <p:blipFill>
          <a:blip r:embed="rId3" cstate="print"/>
          <a:srcRect/>
          <a:stretch>
            <a:fillRect/>
          </a:stretch>
        </p:blipFill>
        <p:spPr bwMode="auto">
          <a:xfrm>
            <a:off x="628650" y="3105150"/>
            <a:ext cx="7886700" cy="245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t>
            </a:r>
            <a:r>
              <a:rPr lang="ro-RO" dirty="0" smtClean="0">
                <a:solidFill>
                  <a:schemeClr val="bg1"/>
                </a:solidFill>
              </a:rPr>
              <a:t>Core (cont.)</a:t>
            </a:r>
            <a:endParaRPr lang="fr-CA" dirty="0" smtClean="0">
              <a:solidFill>
                <a:schemeClr val="bg1"/>
              </a:solidFill>
            </a:endParaRPr>
          </a:p>
        </p:txBody>
      </p:sp>
      <p:pic>
        <p:nvPicPr>
          <p:cNvPr id="3074" name="Picture 2"/>
          <p:cNvPicPr>
            <a:picLocks noChangeAspect="1" noChangeArrowheads="1"/>
          </p:cNvPicPr>
          <p:nvPr/>
        </p:nvPicPr>
        <p:blipFill>
          <a:blip r:embed="rId3" cstate="print"/>
          <a:srcRect/>
          <a:stretch>
            <a:fillRect/>
          </a:stretch>
        </p:blipFill>
        <p:spPr bwMode="auto">
          <a:xfrm>
            <a:off x="838200" y="1905000"/>
            <a:ext cx="7315200" cy="47897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Administration</a:t>
            </a:r>
          </a:p>
        </p:txBody>
      </p:sp>
      <p:sp>
        <p:nvSpPr>
          <p:cNvPr id="4099" name="Espace réservé du contenu 4"/>
          <p:cNvSpPr>
            <a:spLocks noGrp="1"/>
          </p:cNvSpPr>
          <p:nvPr>
            <p:ph idx="1"/>
          </p:nvPr>
        </p:nvSpPr>
        <p:spPr>
          <a:xfrm>
            <a:off x="457200" y="1905000"/>
            <a:ext cx="8229600" cy="1676400"/>
          </a:xfrm>
        </p:spPr>
        <p:txBody>
          <a:bodyPr/>
          <a:lstStyle/>
          <a:p>
            <a:r>
              <a:rPr lang="en-US" sz="1400" dirty="0" err="1" smtClean="0"/>
              <a:t>GlassFish</a:t>
            </a:r>
            <a:r>
              <a:rPr lang="en-US" sz="1400" dirty="0" smtClean="0"/>
              <a:t> </a:t>
            </a:r>
            <a:r>
              <a:rPr lang="ro-RO" sz="1400" dirty="0" smtClean="0"/>
              <a:t>4 </a:t>
            </a:r>
            <a:r>
              <a:rPr lang="en-US" sz="1400" dirty="0" smtClean="0"/>
              <a:t>implements the Java EE </a:t>
            </a:r>
            <a:r>
              <a:rPr lang="ro-RO" sz="1400" dirty="0" smtClean="0"/>
              <a:t>7</a:t>
            </a:r>
            <a:r>
              <a:rPr lang="en-US" sz="1400" dirty="0" smtClean="0"/>
              <a:t> specifications, but it also has additional features ,such as its administrative capabilities, be it through the admin console or via a powerful </a:t>
            </a:r>
            <a:r>
              <a:rPr lang="en-US" sz="1400" dirty="0" err="1" smtClean="0"/>
              <a:t>asadmin</a:t>
            </a:r>
            <a:r>
              <a:rPr lang="en-US" sz="1400" dirty="0" smtClean="0"/>
              <a:t> command-line interface.  Almost all the configuration is stored in a file called domain.xml (located in domains\domain1\</a:t>
            </a:r>
            <a:r>
              <a:rPr lang="en-US" sz="1400" dirty="0" err="1" smtClean="0"/>
              <a:t>config</a:t>
            </a:r>
            <a:r>
              <a:rPr lang="en-US" sz="1400" dirty="0" smtClean="0"/>
              <a:t>).</a:t>
            </a:r>
          </a:p>
          <a:p>
            <a:r>
              <a:rPr lang="en-US" sz="1400" dirty="0" smtClean="0"/>
              <a:t>By default the port number for the Web Console is 4848 and the listener listens on all available network interfaces on the server machine.</a:t>
            </a:r>
          </a:p>
          <a:p>
            <a:r>
              <a:rPr lang="en-US" sz="1400" dirty="0" smtClean="0"/>
              <a:t>Glassfish uses a separate Virtual Server for Web Console for independent configuration.</a:t>
            </a:r>
          </a:p>
          <a:p>
            <a:endParaRPr lang="en-US" sz="1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Administration</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4495800"/>
          </a:xfrm>
        </p:spPr>
        <p:txBody>
          <a:bodyPr/>
          <a:lstStyle/>
          <a:p>
            <a:r>
              <a:rPr lang="en-US" sz="1400" dirty="0" smtClean="0"/>
              <a:t>From the Web Console we can create JDBC connection pools, JMS destinations, thread pools, listeners, security, </a:t>
            </a:r>
            <a:r>
              <a:rPr lang="en-US" sz="1400" dirty="0" err="1" smtClean="0"/>
              <a:t>clusterization</a:t>
            </a:r>
            <a:r>
              <a:rPr lang="en-US" sz="1400" dirty="0" smtClean="0"/>
              <a:t>, container configuration, etc.</a:t>
            </a:r>
          </a:p>
          <a:p>
            <a:r>
              <a:rPr lang="en-US" sz="1400" dirty="0" smtClean="0"/>
              <a:t>We can also administrate Glassfish using the CLI(Command Line Interfaces). </a:t>
            </a:r>
          </a:p>
          <a:p>
            <a:r>
              <a:rPr lang="en-US" sz="1400" dirty="0" smtClean="0"/>
              <a:t>The administration CLI is accessible through the </a:t>
            </a:r>
            <a:r>
              <a:rPr lang="en-US" sz="1400" dirty="0" err="1" smtClean="0"/>
              <a:t>asadmin</a:t>
            </a:r>
            <a:r>
              <a:rPr lang="en-US" sz="1400" dirty="0" smtClean="0"/>
              <a:t> utility located at </a:t>
            </a:r>
            <a:r>
              <a:rPr lang="en-US" sz="1400" dirty="0" err="1" smtClean="0"/>
              <a:t>glassfish_home</a:t>
            </a:r>
            <a:r>
              <a:rPr lang="en-US" sz="1400" dirty="0" smtClean="0"/>
              <a:t>/bin directory. It is either a batch file named asadmin.bat for Windows or a shell script named </a:t>
            </a:r>
            <a:r>
              <a:rPr lang="en-US" sz="1400" dirty="0" err="1" smtClean="0"/>
              <a:t>asadmin</a:t>
            </a:r>
            <a:r>
              <a:rPr lang="en-US" sz="1400" dirty="0" smtClean="0"/>
              <a:t> for Linux and UNIX.</a:t>
            </a:r>
          </a:p>
          <a:p>
            <a:r>
              <a:rPr lang="en-US" sz="1400" dirty="0" smtClean="0"/>
              <a:t>We can run the </a:t>
            </a:r>
            <a:r>
              <a:rPr lang="en-US" sz="1400" dirty="0" err="1" smtClean="0"/>
              <a:t>asadmin</a:t>
            </a:r>
            <a:r>
              <a:rPr lang="en-US" sz="1400" dirty="0" smtClean="0"/>
              <a:t> help command to  see a list of possible commands. </a:t>
            </a:r>
          </a:p>
          <a:p>
            <a:r>
              <a:rPr lang="en-US" sz="1400" dirty="0" smtClean="0"/>
              <a:t>The CLI also enables automation of routine tasks through shell scripts, as well as integration with provisioning tools.</a:t>
            </a:r>
          </a:p>
          <a:p>
            <a:r>
              <a:rPr lang="en-US" sz="1400" dirty="0" smtClean="0"/>
              <a:t>The 2 essential components of Glassfish from the administration view are :</a:t>
            </a:r>
          </a:p>
          <a:p>
            <a:pPr lvl="1"/>
            <a:r>
              <a:rPr lang="en-US" sz="1400" dirty="0" smtClean="0"/>
              <a:t>The server instance</a:t>
            </a:r>
          </a:p>
          <a:p>
            <a:pPr lvl="1"/>
            <a:r>
              <a:rPr lang="en-US" sz="1400" dirty="0" smtClean="0"/>
              <a:t>The administrative domain</a:t>
            </a:r>
          </a:p>
          <a:p>
            <a:endParaRPr lang="en-US" sz="1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Administration</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4495800"/>
          </a:xfrm>
        </p:spPr>
        <p:txBody>
          <a:bodyPr/>
          <a:lstStyle/>
          <a:p>
            <a:r>
              <a:rPr lang="en-US" sz="1400" dirty="0" smtClean="0"/>
              <a:t>The Server instance is the Java EE process that hosts the Java EE applications. It implements the containers for the Java EE components .  </a:t>
            </a:r>
          </a:p>
          <a:p>
            <a:r>
              <a:rPr lang="en-US" sz="1400" dirty="0" smtClean="0"/>
              <a:t>The Server instance provides the capability necessary for enabling client access and resource management.</a:t>
            </a:r>
          </a:p>
          <a:p>
            <a:r>
              <a:rPr lang="en-US" sz="1400" dirty="0" smtClean="0"/>
              <a:t>The administrative domain(s) is a group of one or multiple server instance that are administrate together.</a:t>
            </a:r>
          </a:p>
          <a:p>
            <a:r>
              <a:rPr lang="en-US" sz="1400" dirty="0" smtClean="0"/>
              <a:t>Each domain has one domain administration server and one or multiple server instances.</a:t>
            </a:r>
          </a:p>
          <a:p>
            <a:r>
              <a:rPr lang="en-US" sz="1400" dirty="0" smtClean="0"/>
              <a:t>A domain maintains its own configuration, log files, and application deployment areas.</a:t>
            </a:r>
          </a:p>
          <a:p>
            <a:endParaRPr lang="en-US" sz="14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3600" dirty="0" smtClean="0"/>
              <a:t>Contents</a:t>
            </a:r>
          </a:p>
        </p:txBody>
      </p:sp>
      <p:sp>
        <p:nvSpPr>
          <p:cNvPr id="3075" name="Espace réservé du contenu 2"/>
          <p:cNvSpPr>
            <a:spLocks noGrp="1"/>
          </p:cNvSpPr>
          <p:nvPr>
            <p:ph idx="1"/>
          </p:nvPr>
        </p:nvSpPr>
        <p:spPr>
          <a:xfrm>
            <a:off x="2071688" y="1600200"/>
            <a:ext cx="6615112" cy="4876800"/>
          </a:xfrm>
        </p:spPr>
        <p:txBody>
          <a:bodyPr/>
          <a:lstStyle/>
          <a:p>
            <a:r>
              <a:rPr lang="fr-CA" sz="1600" dirty="0" err="1" smtClean="0"/>
              <a:t>What</a:t>
            </a:r>
            <a:r>
              <a:rPr lang="fr-CA" sz="1600" dirty="0" smtClean="0"/>
              <a:t> </a:t>
            </a:r>
            <a:r>
              <a:rPr lang="fr-CA" sz="1600" dirty="0" err="1" smtClean="0"/>
              <a:t>is</a:t>
            </a:r>
            <a:r>
              <a:rPr lang="fr-CA" sz="1600" dirty="0" smtClean="0"/>
              <a:t> </a:t>
            </a:r>
            <a:r>
              <a:rPr lang="fr-CA" sz="1600" dirty="0" err="1" smtClean="0"/>
              <a:t>Glassfish</a:t>
            </a:r>
            <a:r>
              <a:rPr lang="fr-CA" sz="1600" dirty="0" smtClean="0"/>
              <a:t>? </a:t>
            </a:r>
          </a:p>
          <a:p>
            <a:r>
              <a:rPr lang="fr-CA" sz="1600" dirty="0" err="1" smtClean="0"/>
              <a:t>Glassfish</a:t>
            </a:r>
            <a:r>
              <a:rPr lang="fr-CA" sz="1600" dirty="0" smtClean="0"/>
              <a:t> Goals</a:t>
            </a:r>
          </a:p>
          <a:p>
            <a:r>
              <a:rPr lang="fr-CA" sz="1600" dirty="0" smtClean="0"/>
              <a:t>Architecture</a:t>
            </a:r>
          </a:p>
          <a:p>
            <a:r>
              <a:rPr lang="fr-CA" sz="1600" dirty="0" smtClean="0"/>
              <a:t>Java EE </a:t>
            </a:r>
            <a:r>
              <a:rPr lang="ro-RO" sz="1600" dirty="0" smtClean="0"/>
              <a:t>7</a:t>
            </a:r>
          </a:p>
          <a:p>
            <a:r>
              <a:rPr lang="ro-RO" sz="1600" dirty="0" smtClean="0"/>
              <a:t>Glassfish Core</a:t>
            </a:r>
          </a:p>
          <a:p>
            <a:r>
              <a:rPr lang="fr-CA" sz="1600" dirty="0" err="1" smtClean="0"/>
              <a:t>Glassfish</a:t>
            </a:r>
            <a:r>
              <a:rPr lang="fr-CA" sz="1600" dirty="0" smtClean="0"/>
              <a:t> Administration</a:t>
            </a:r>
            <a:endParaRPr lang="ro-RO" sz="1600" dirty="0" smtClean="0"/>
          </a:p>
          <a:p>
            <a:r>
              <a:rPr lang="ro-RO" sz="1600" dirty="0" smtClean="0"/>
              <a:t>Deploy Applications</a:t>
            </a:r>
          </a:p>
          <a:p>
            <a:r>
              <a:rPr lang="ro-RO" sz="1600" dirty="0" smtClean="0"/>
              <a:t>Glassfish Domains</a:t>
            </a:r>
          </a:p>
          <a:p>
            <a:r>
              <a:rPr lang="ro-RO" sz="1600" dirty="0" smtClean="0"/>
              <a:t>EJB Container</a:t>
            </a:r>
          </a:p>
          <a:p>
            <a:r>
              <a:rPr lang="ro-RO" sz="1600" dirty="0" smtClean="0"/>
              <a:t>Security Realm</a:t>
            </a:r>
          </a:p>
          <a:p>
            <a:r>
              <a:rPr lang="fr-CA" sz="1600" dirty="0" smtClean="0"/>
              <a:t>Conclusion</a:t>
            </a:r>
          </a:p>
          <a:p>
            <a:r>
              <a:rPr lang="fr-CA" sz="1600" dirty="0" err="1" smtClean="0"/>
              <a:t>Bibliography</a:t>
            </a:r>
            <a:endParaRPr lang="fr-CA"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Administration</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4495800"/>
          </a:xfrm>
        </p:spPr>
        <p:txBody>
          <a:bodyPr/>
          <a:lstStyle/>
          <a:p>
            <a:r>
              <a:rPr lang="en-US" sz="1400" dirty="0" smtClean="0"/>
              <a:t>A server instance always belong to a single domain and server instances in a single domain can run on different  physical hosts.</a:t>
            </a:r>
          </a:p>
          <a:p>
            <a:r>
              <a:rPr lang="en-US" sz="1400" dirty="0" smtClean="0"/>
              <a:t>Glassfish allows the clustering of application server instances. Clusters in an application server enhance scalability and availability  Clusters provide high availability by using failover and load-balancing.</a:t>
            </a:r>
          </a:p>
          <a:p>
            <a:r>
              <a:rPr lang="en-US" sz="1400" dirty="0" smtClean="0"/>
              <a:t>Server instances can be added to a cluster, even while the application is running making clustering scalable.</a:t>
            </a:r>
          </a:p>
          <a:p>
            <a:r>
              <a:rPr lang="en-US" sz="1400" dirty="0" smtClean="0"/>
              <a:t>Node agents, server instances, and clusters can be created at </a:t>
            </a:r>
            <a:r>
              <a:rPr lang="en-US" sz="1400" dirty="0" err="1" smtClean="0"/>
              <a:t>GlassFish</a:t>
            </a:r>
            <a:r>
              <a:rPr lang="en-US" sz="1400" dirty="0" smtClean="0"/>
              <a:t> installation time.</a:t>
            </a:r>
          </a:p>
          <a:p>
            <a:r>
              <a:rPr lang="en-US" sz="1400" dirty="0" smtClean="0"/>
              <a:t>Clusters and instances are organized into administrative domains, that are characterized by the Domain Administration Server (DAS).</a:t>
            </a:r>
          </a:p>
          <a:p>
            <a:r>
              <a:rPr lang="en-US" sz="1400" dirty="0" smtClean="0"/>
              <a:t>The administrative infrastructure in the DAS is based on Java Management Extensions (JMX) technology.</a:t>
            </a:r>
          </a:p>
          <a:p>
            <a:endParaRPr lang="en-US" sz="14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Deploy Applications</a:t>
            </a:r>
            <a:endParaRPr lang="fr-CA" dirty="0" smtClean="0">
              <a:solidFill>
                <a:schemeClr val="bg1"/>
              </a:solidFill>
            </a:endParaRPr>
          </a:p>
        </p:txBody>
      </p:sp>
      <p:sp>
        <p:nvSpPr>
          <p:cNvPr id="4099" name="Espace réservé du contenu 4"/>
          <p:cNvSpPr>
            <a:spLocks noGrp="1"/>
          </p:cNvSpPr>
          <p:nvPr>
            <p:ph idx="1"/>
          </p:nvPr>
        </p:nvSpPr>
        <p:spPr>
          <a:xfrm>
            <a:off x="6705600" y="2209800"/>
            <a:ext cx="2438400" cy="4191000"/>
          </a:xfrm>
        </p:spPr>
        <p:txBody>
          <a:bodyPr/>
          <a:lstStyle/>
          <a:p>
            <a:r>
              <a:rPr lang="en-US" sz="1400" dirty="0" smtClean="0"/>
              <a:t>To deploy an application(war,</a:t>
            </a:r>
            <a:r>
              <a:rPr lang="ro-RO" sz="1400" dirty="0" smtClean="0"/>
              <a:t> </a:t>
            </a:r>
            <a:r>
              <a:rPr lang="en-US" sz="1400" dirty="0" smtClean="0"/>
              <a:t>ear) navigate to http://localhost:4848.</a:t>
            </a:r>
          </a:p>
        </p:txBody>
      </p:sp>
      <p:pic>
        <p:nvPicPr>
          <p:cNvPr id="2" name="Picture 2"/>
          <p:cNvPicPr>
            <a:picLocks noChangeAspect="1" noChangeArrowheads="1"/>
          </p:cNvPicPr>
          <p:nvPr/>
        </p:nvPicPr>
        <p:blipFill>
          <a:blip r:embed="rId3" cstate="print"/>
          <a:srcRect/>
          <a:stretch>
            <a:fillRect/>
          </a:stretch>
        </p:blipFill>
        <p:spPr bwMode="auto">
          <a:xfrm>
            <a:off x="304800" y="1930735"/>
            <a:ext cx="6372225" cy="48510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Deploy Applications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4495800"/>
          </a:xfrm>
        </p:spPr>
        <p:txBody>
          <a:bodyPr/>
          <a:lstStyle/>
          <a:p>
            <a:r>
              <a:rPr lang="en-US" sz="1400" dirty="0" smtClean="0"/>
              <a:t>An alternate way of deploying an application through the command line we can use the </a:t>
            </a:r>
            <a:r>
              <a:rPr lang="en-US" sz="1400" dirty="0" err="1" smtClean="0"/>
              <a:t>asadmin</a:t>
            </a:r>
            <a:r>
              <a:rPr lang="en-US" sz="1400" dirty="0" smtClean="0"/>
              <a:t> command:</a:t>
            </a:r>
          </a:p>
          <a:p>
            <a:r>
              <a:rPr lang="en-US" sz="1400" b="1" dirty="0" err="1" smtClean="0"/>
              <a:t>asadmin</a:t>
            </a:r>
            <a:r>
              <a:rPr lang="en-US" sz="1400" b="1" dirty="0" smtClean="0"/>
              <a:t> deploy [path to file]/</a:t>
            </a:r>
            <a:r>
              <a:rPr lang="en-US" sz="1400" b="1" dirty="0" err="1" smtClean="0"/>
              <a:t>app.war</a:t>
            </a:r>
            <a:endParaRPr lang="ro-RO" sz="1400" b="1" dirty="0" smtClean="0"/>
          </a:p>
          <a:p>
            <a:endParaRPr lang="ro-RO" sz="1400" dirty="0" smtClean="0"/>
          </a:p>
          <a:p>
            <a:r>
              <a:rPr lang="en-US" sz="1400" dirty="0" smtClean="0"/>
              <a:t>The </a:t>
            </a:r>
            <a:r>
              <a:rPr lang="en-US" sz="1400" dirty="0" err="1" smtClean="0"/>
              <a:t>asadmin</a:t>
            </a:r>
            <a:r>
              <a:rPr lang="en-US" sz="1400" dirty="0" smtClean="0"/>
              <a:t> executable can be used to </a:t>
            </a:r>
            <a:r>
              <a:rPr lang="en-US" sz="1400" dirty="0" err="1" smtClean="0"/>
              <a:t>undeploy</a:t>
            </a:r>
            <a:r>
              <a:rPr lang="en-US" sz="1400" dirty="0" smtClean="0"/>
              <a:t> an application as well:</a:t>
            </a:r>
          </a:p>
          <a:p>
            <a:r>
              <a:rPr lang="en-US" sz="1400" b="1" dirty="0" err="1" smtClean="0"/>
              <a:t>asadmin</a:t>
            </a:r>
            <a:r>
              <a:rPr lang="en-US" sz="1400" b="1" dirty="0" smtClean="0"/>
              <a:t> </a:t>
            </a:r>
            <a:r>
              <a:rPr lang="en-US" sz="1400" b="1" dirty="0" err="1" smtClean="0"/>
              <a:t>undeploy</a:t>
            </a:r>
            <a:r>
              <a:rPr lang="en-US" sz="1400" b="1" dirty="0" smtClean="0"/>
              <a:t> app</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Glassfish Domains</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4495800"/>
          </a:xfrm>
        </p:spPr>
        <p:txBody>
          <a:bodyPr/>
          <a:lstStyle/>
          <a:p>
            <a:r>
              <a:rPr lang="en-US" sz="1400" dirty="0" err="1" smtClean="0"/>
              <a:t>GlassFish</a:t>
            </a:r>
            <a:r>
              <a:rPr lang="en-US" sz="1400" dirty="0" smtClean="0"/>
              <a:t> has a concept of domains. </a:t>
            </a:r>
          </a:p>
          <a:p>
            <a:r>
              <a:rPr lang="en-US" sz="1400" dirty="0" smtClean="0"/>
              <a:t>Domains allow a collection of related applications to be deployed together.</a:t>
            </a:r>
          </a:p>
          <a:p>
            <a:r>
              <a:rPr lang="en-US" sz="1400" dirty="0" smtClean="0"/>
              <a:t>Several domains can be started concurrently.</a:t>
            </a:r>
          </a:p>
          <a:p>
            <a:r>
              <a:rPr lang="en-US" sz="1400" dirty="0" err="1" smtClean="0"/>
              <a:t>GlassFish</a:t>
            </a:r>
            <a:r>
              <a:rPr lang="en-US" sz="1400" dirty="0" smtClean="0"/>
              <a:t> domains behave like individual </a:t>
            </a:r>
            <a:r>
              <a:rPr lang="en-US" sz="1400" dirty="0" err="1" smtClean="0"/>
              <a:t>GlassFish</a:t>
            </a:r>
            <a:r>
              <a:rPr lang="en-US" sz="1400" dirty="0" smtClean="0"/>
              <a:t> instances;</a:t>
            </a:r>
          </a:p>
          <a:p>
            <a:r>
              <a:rPr lang="en-US" sz="1400" dirty="0" smtClean="0"/>
              <a:t>The default domain is called domain1 and it's created when installing </a:t>
            </a:r>
            <a:r>
              <a:rPr lang="en-US" sz="1400" dirty="0" err="1" smtClean="0"/>
              <a:t>GlassFish</a:t>
            </a:r>
            <a:r>
              <a:rPr lang="en-US" sz="1400" dirty="0" smtClean="0"/>
              <a:t>.</a:t>
            </a:r>
            <a:endParaRPr lang="en-US" sz="1400"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Glassfish Domains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1219200"/>
          </a:xfrm>
        </p:spPr>
        <p:txBody>
          <a:bodyPr/>
          <a:lstStyle/>
          <a:p>
            <a:r>
              <a:rPr lang="en-US" sz="1400" dirty="0" smtClean="0"/>
              <a:t>Additional domains can be created from the command line:</a:t>
            </a:r>
          </a:p>
          <a:p>
            <a:r>
              <a:rPr lang="en-US" sz="1400" b="1" dirty="0" err="1" smtClean="0"/>
              <a:t>asadmin</a:t>
            </a:r>
            <a:r>
              <a:rPr lang="en-US" sz="1400" b="1" dirty="0" smtClean="0"/>
              <a:t> create-domain </a:t>
            </a:r>
            <a:r>
              <a:rPr lang="en-US" sz="1400" b="1" dirty="0" err="1" smtClean="0"/>
              <a:t>domainname</a:t>
            </a:r>
            <a:endParaRPr lang="ro-RO" sz="1400" b="1" dirty="0" smtClean="0"/>
          </a:p>
          <a:p>
            <a:r>
              <a:rPr lang="en-US" sz="1400" dirty="0" smtClean="0"/>
              <a:t>The default ports for the default domain1 domain are listed in the following table:</a:t>
            </a:r>
          </a:p>
        </p:txBody>
      </p:sp>
      <p:pic>
        <p:nvPicPr>
          <p:cNvPr id="5122" name="Picture 2"/>
          <p:cNvPicPr>
            <a:picLocks noChangeAspect="1" noChangeArrowheads="1"/>
          </p:cNvPicPr>
          <p:nvPr/>
        </p:nvPicPr>
        <p:blipFill>
          <a:blip r:embed="rId3" cstate="print"/>
          <a:srcRect/>
          <a:stretch>
            <a:fillRect/>
          </a:stretch>
        </p:blipFill>
        <p:spPr bwMode="auto">
          <a:xfrm>
            <a:off x="1881188" y="3200400"/>
            <a:ext cx="5381625" cy="2924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Glassfish Domains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1219200"/>
          </a:xfrm>
        </p:spPr>
        <p:txBody>
          <a:bodyPr/>
          <a:lstStyle/>
          <a:p>
            <a:r>
              <a:rPr lang="en-US" sz="1400" dirty="0" smtClean="0"/>
              <a:t>An alternate method of creating a domain, without having to specify ports for every service:</a:t>
            </a:r>
          </a:p>
          <a:p>
            <a:r>
              <a:rPr lang="en-US" sz="1400" b="1" dirty="0" err="1" smtClean="0"/>
              <a:t>asadmin</a:t>
            </a:r>
            <a:r>
              <a:rPr lang="en-US" sz="1400" b="1" dirty="0" smtClean="0"/>
              <a:t> create-domain --</a:t>
            </a:r>
            <a:r>
              <a:rPr lang="en-US" sz="1400" b="1" dirty="0" err="1" smtClean="0"/>
              <a:t>portbase</a:t>
            </a:r>
            <a:r>
              <a:rPr lang="en-US" sz="1400" b="1" dirty="0" smtClean="0"/>
              <a:t> [port number] </a:t>
            </a:r>
            <a:r>
              <a:rPr lang="en-US" sz="1400" b="1" dirty="0" err="1" smtClean="0"/>
              <a:t>domainname</a:t>
            </a:r>
            <a:endParaRPr lang="en-US" sz="1400" b="1" dirty="0" smtClean="0"/>
          </a:p>
          <a:p>
            <a:r>
              <a:rPr lang="en-US" sz="1400" dirty="0" smtClean="0"/>
              <a:t>The value of the --</a:t>
            </a:r>
            <a:r>
              <a:rPr lang="en-US" sz="1400" dirty="0" err="1" smtClean="0"/>
              <a:t>portbase</a:t>
            </a:r>
            <a:r>
              <a:rPr lang="en-US" sz="1400" dirty="0" smtClean="0"/>
              <a:t> parameter dictates the base port for the domain.</a:t>
            </a:r>
          </a:p>
        </p:txBody>
      </p:sp>
      <p:pic>
        <p:nvPicPr>
          <p:cNvPr id="6146" name="Picture 2"/>
          <p:cNvPicPr>
            <a:picLocks noChangeAspect="1" noChangeArrowheads="1"/>
          </p:cNvPicPr>
          <p:nvPr/>
        </p:nvPicPr>
        <p:blipFill>
          <a:blip r:embed="rId3" cstate="print"/>
          <a:srcRect/>
          <a:stretch>
            <a:fillRect/>
          </a:stretch>
        </p:blipFill>
        <p:spPr bwMode="auto">
          <a:xfrm>
            <a:off x="1500188" y="3276600"/>
            <a:ext cx="61436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Glassfish Domains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3733800"/>
          </a:xfrm>
        </p:spPr>
        <p:txBody>
          <a:bodyPr/>
          <a:lstStyle/>
          <a:p>
            <a:r>
              <a:rPr lang="en-US" sz="1400" dirty="0" smtClean="0"/>
              <a:t>Deleting a domain can be done using the following command:</a:t>
            </a:r>
          </a:p>
          <a:p>
            <a:r>
              <a:rPr lang="en-US" sz="1400" b="1" dirty="0" err="1" smtClean="0"/>
              <a:t>asadmin</a:t>
            </a:r>
            <a:r>
              <a:rPr lang="en-US" sz="1400" b="1" dirty="0" smtClean="0"/>
              <a:t> delete-domain </a:t>
            </a:r>
            <a:r>
              <a:rPr lang="en-US" sz="1400" b="1" dirty="0" err="1" smtClean="0"/>
              <a:t>domainname</a:t>
            </a:r>
            <a:endParaRPr lang="en-US" sz="1400" b="1" dirty="0" smtClean="0"/>
          </a:p>
          <a:p>
            <a:endParaRPr lang="en-US" sz="1400" dirty="0" smtClean="0"/>
          </a:p>
          <a:p>
            <a:r>
              <a:rPr lang="en-US" sz="1400" dirty="0" smtClean="0"/>
              <a:t>A domain that is running can be stopped by issuing the following command:</a:t>
            </a:r>
          </a:p>
          <a:p>
            <a:r>
              <a:rPr lang="en-US" sz="1400" b="1" dirty="0" err="1" smtClean="0"/>
              <a:t>asadmin</a:t>
            </a:r>
            <a:r>
              <a:rPr lang="en-US" sz="1400" b="1" dirty="0" smtClean="0"/>
              <a:t> stop-domain </a:t>
            </a:r>
            <a:r>
              <a:rPr lang="en-US" sz="1400" b="1" dirty="0" err="1" smtClean="0"/>
              <a:t>domainname</a:t>
            </a:r>
            <a:endParaRPr lang="en-US" sz="1400" b="1" dirty="0" smtClean="0"/>
          </a:p>
          <a:p>
            <a:endParaRPr lang="en-US" sz="1400" dirty="0" smtClean="0"/>
          </a:p>
          <a:p>
            <a:r>
              <a:rPr lang="en-US" sz="1400" dirty="0" smtClean="0"/>
              <a:t>If only one domain is running, the </a:t>
            </a:r>
            <a:r>
              <a:rPr lang="en-US" sz="1400" dirty="0" err="1" smtClean="0"/>
              <a:t>domainname</a:t>
            </a:r>
            <a:r>
              <a:rPr lang="en-US" sz="1400" dirty="0" smtClean="0"/>
              <a:t> argument is optional:</a:t>
            </a:r>
          </a:p>
          <a:p>
            <a:r>
              <a:rPr lang="en-US" sz="1400" b="1" dirty="0" err="1" smtClean="0"/>
              <a:t>asadmin</a:t>
            </a:r>
            <a:r>
              <a:rPr lang="en-US" sz="1400" b="1" dirty="0" smtClean="0"/>
              <a:t> stop-domain</a:t>
            </a:r>
            <a:endParaRPr lang="ro-RO" sz="1400" b="1" dirty="0" smtClean="0"/>
          </a:p>
          <a:p>
            <a:endParaRPr lang="ro-RO" sz="1400" b="1" dirty="0" smtClean="0"/>
          </a:p>
          <a:p>
            <a:r>
              <a:rPr lang="ro-RO" sz="1400" dirty="0" smtClean="0"/>
              <a:t>To start a domain the following command cna be used:</a:t>
            </a:r>
          </a:p>
          <a:p>
            <a:r>
              <a:rPr lang="ro-RO" sz="1400" b="1" dirty="0" smtClean="0"/>
              <a:t>asadmin start-domain domainname</a:t>
            </a:r>
          </a:p>
          <a:p>
            <a:endParaRPr lang="ro-RO" sz="1400" b="1" dirty="0" smtClean="0"/>
          </a:p>
          <a:p>
            <a:r>
              <a:rPr lang="en-US" sz="1400" dirty="0" smtClean="0"/>
              <a:t>The domain can be restarted by executing the following command:</a:t>
            </a:r>
          </a:p>
          <a:p>
            <a:r>
              <a:rPr lang="en-US" sz="1400" b="1" dirty="0" err="1" smtClean="0"/>
              <a:t>asadmin</a:t>
            </a:r>
            <a:r>
              <a:rPr lang="en-US" sz="1400" b="1" dirty="0" smtClean="0"/>
              <a:t> restart-domain </a:t>
            </a:r>
            <a:r>
              <a:rPr lang="en-US" sz="1400" b="1" dirty="0" err="1" smtClean="0"/>
              <a:t>domainname</a:t>
            </a:r>
            <a:endParaRPr lang="en-US" sz="1400"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EJB Container</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3733800"/>
          </a:xfrm>
        </p:spPr>
        <p:txBody>
          <a:bodyPr/>
          <a:lstStyle/>
          <a:p>
            <a:r>
              <a:rPr lang="en-US" sz="1400" dirty="0" smtClean="0"/>
              <a:t>Enterprise JavaBeans go through different states in their life cycle.</a:t>
            </a:r>
          </a:p>
          <a:p>
            <a:r>
              <a:rPr lang="en-US" sz="1400" dirty="0" smtClean="0"/>
              <a:t>Session beans were required to implement the </a:t>
            </a:r>
            <a:r>
              <a:rPr lang="en-US" sz="1400" dirty="0" err="1" smtClean="0"/>
              <a:t>javax.ejb.SessionBean</a:t>
            </a:r>
            <a:r>
              <a:rPr lang="en-US" sz="1400" dirty="0" smtClean="0"/>
              <a:t> interface.</a:t>
            </a:r>
          </a:p>
          <a:p>
            <a:r>
              <a:rPr lang="en-US" sz="1400" dirty="0" smtClean="0"/>
              <a:t>This interface provided methods to be executed at certain points in the session bean's life cycle.</a:t>
            </a:r>
          </a:p>
          <a:p>
            <a:r>
              <a:rPr lang="en-US" sz="1400" dirty="0" smtClean="0"/>
              <a:t>Methods provided by the </a:t>
            </a:r>
            <a:r>
              <a:rPr lang="en-US" sz="1400" dirty="0" err="1" smtClean="0"/>
              <a:t>SessionBean</a:t>
            </a:r>
            <a:r>
              <a:rPr lang="en-US" sz="1400" dirty="0" smtClean="0"/>
              <a:t> interface include:</a:t>
            </a:r>
          </a:p>
          <a:p>
            <a:pPr lvl="1"/>
            <a:r>
              <a:rPr lang="en-US" sz="1400" dirty="0" err="1" smtClean="0"/>
              <a:t>ejbActivate</a:t>
            </a:r>
            <a:r>
              <a:rPr lang="en-US" sz="1400" dirty="0" smtClean="0"/>
              <a:t>()</a:t>
            </a:r>
          </a:p>
          <a:p>
            <a:pPr lvl="1"/>
            <a:r>
              <a:rPr lang="en-US" sz="1400" dirty="0" err="1" smtClean="0"/>
              <a:t>ejbPassivate</a:t>
            </a:r>
            <a:r>
              <a:rPr lang="en-US" sz="1400" dirty="0" smtClean="0"/>
              <a:t>()</a:t>
            </a:r>
          </a:p>
          <a:p>
            <a:pPr lvl="1"/>
            <a:r>
              <a:rPr lang="en-US" sz="1400" dirty="0" err="1" smtClean="0"/>
              <a:t>ejbRemove</a:t>
            </a:r>
            <a:r>
              <a:rPr lang="en-US" sz="1400" dirty="0" smtClean="0"/>
              <a:t>()</a:t>
            </a:r>
          </a:p>
          <a:p>
            <a:pPr lvl="1"/>
            <a:r>
              <a:rPr lang="en-US" sz="1400" dirty="0" err="1" smtClean="0"/>
              <a:t>setSessionContext</a:t>
            </a:r>
            <a:r>
              <a:rPr lang="en-US" sz="1400" dirty="0" smtClean="0"/>
              <a:t>(</a:t>
            </a:r>
            <a:r>
              <a:rPr lang="en-US" sz="1400" dirty="0" err="1" smtClean="0"/>
              <a:t>SessionContext</a:t>
            </a:r>
            <a:r>
              <a:rPr lang="en-US" sz="1400" dirty="0" smtClean="0"/>
              <a:t> </a:t>
            </a:r>
            <a:r>
              <a:rPr lang="en-US" sz="1400" dirty="0" err="1" smtClean="0"/>
              <a:t>ctx</a:t>
            </a:r>
            <a:r>
              <a:rPr lang="en-US" sz="1400" dirty="0" smtClean="0"/>
              <a:t>)</a:t>
            </a:r>
            <a:endParaRPr lang="en-US" sz="1400" b="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EJB Container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1371600"/>
          </a:xfrm>
        </p:spPr>
        <p:txBody>
          <a:bodyPr/>
          <a:lstStyle/>
          <a:p>
            <a:r>
              <a:rPr lang="en-US" sz="1400" dirty="0" smtClean="0"/>
              <a:t>The life cycle of a </a:t>
            </a:r>
            <a:r>
              <a:rPr lang="en-US" sz="1400" dirty="0" err="1" smtClean="0"/>
              <a:t>stateful</a:t>
            </a:r>
            <a:r>
              <a:rPr lang="en-US" sz="1400" dirty="0" smtClean="0"/>
              <a:t> session bean is different from that of a stateless session bean.</a:t>
            </a:r>
          </a:p>
          <a:p>
            <a:r>
              <a:rPr lang="en-US" sz="1400" dirty="0" smtClean="0"/>
              <a:t>A </a:t>
            </a:r>
            <a:r>
              <a:rPr lang="en-US" sz="1400" dirty="0" err="1" smtClean="0"/>
              <a:t>stateful</a:t>
            </a:r>
            <a:r>
              <a:rPr lang="en-US" sz="1400" dirty="0" smtClean="0"/>
              <a:t> session bean's life cycle contains three states: Does Not Exist, Ready, and Passive.</a:t>
            </a:r>
            <a:endParaRPr lang="ro-RO" sz="1400" dirty="0" smtClean="0"/>
          </a:p>
          <a:p>
            <a:r>
              <a:rPr lang="en-US" sz="1400" dirty="0" smtClean="0"/>
              <a:t>Before a </a:t>
            </a:r>
            <a:r>
              <a:rPr lang="en-US" sz="1400" dirty="0" err="1" smtClean="0"/>
              <a:t>stateful</a:t>
            </a:r>
            <a:r>
              <a:rPr lang="en-US" sz="1400" dirty="0" smtClean="0"/>
              <a:t> session bean is deployed, it is in the Does Not Exist state.</a:t>
            </a:r>
          </a:p>
          <a:p>
            <a:r>
              <a:rPr lang="en-US" sz="1400" dirty="0" smtClean="0"/>
              <a:t>Upon successful deployment, the EJB container does any required dependency injections for the bean and the bean goes into the Ready state.</a:t>
            </a:r>
          </a:p>
        </p:txBody>
      </p:sp>
      <p:pic>
        <p:nvPicPr>
          <p:cNvPr id="7170" name="Picture 2"/>
          <p:cNvPicPr>
            <a:picLocks noChangeAspect="1" noChangeArrowheads="1"/>
          </p:cNvPicPr>
          <p:nvPr/>
        </p:nvPicPr>
        <p:blipFill>
          <a:blip r:embed="rId3" cstate="print"/>
          <a:srcRect/>
          <a:stretch>
            <a:fillRect/>
          </a:stretch>
        </p:blipFill>
        <p:spPr bwMode="auto">
          <a:xfrm>
            <a:off x="3352800" y="3429000"/>
            <a:ext cx="2414516"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EJB Container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1447800"/>
          </a:xfrm>
        </p:spPr>
        <p:txBody>
          <a:bodyPr/>
          <a:lstStyle/>
          <a:p>
            <a:r>
              <a:rPr lang="en-US" sz="1400" dirty="0" smtClean="0"/>
              <a:t>When a </a:t>
            </a:r>
            <a:r>
              <a:rPr lang="en-US" sz="1400" dirty="0" err="1" smtClean="0"/>
              <a:t>stateful</a:t>
            </a:r>
            <a:r>
              <a:rPr lang="en-US" sz="1400" dirty="0" smtClean="0"/>
              <a:t> session bean is in Ready state, the EJB container may decide to </a:t>
            </a:r>
            <a:r>
              <a:rPr lang="en-US" sz="1400" dirty="0" err="1" smtClean="0"/>
              <a:t>passivate</a:t>
            </a:r>
            <a:r>
              <a:rPr lang="en-US" sz="1400" dirty="0" smtClean="0"/>
              <a:t> it, that is, to move it from main memory to secondary storage</a:t>
            </a:r>
            <a:r>
              <a:rPr lang="ro-RO" sz="1400" dirty="0" smtClean="0"/>
              <a:t>; </a:t>
            </a:r>
            <a:r>
              <a:rPr lang="en-US" sz="1400" dirty="0" smtClean="0"/>
              <a:t>the bean goes into Passive state.</a:t>
            </a:r>
          </a:p>
          <a:p>
            <a:r>
              <a:rPr lang="en-US" sz="1400" dirty="0" smtClean="0"/>
              <a:t>If an instance of a </a:t>
            </a:r>
            <a:r>
              <a:rPr lang="en-US" sz="1400" dirty="0" err="1" smtClean="0"/>
              <a:t>stateful</a:t>
            </a:r>
            <a:r>
              <a:rPr lang="en-US" sz="1400" dirty="0" smtClean="0"/>
              <a:t> session bean hasn't been accessed for a period of time, the EJB container will set the bean to the Does Not Exist state.</a:t>
            </a:r>
          </a:p>
          <a:p>
            <a:r>
              <a:rPr lang="en-US" sz="1400" dirty="0" smtClean="0"/>
              <a:t>By default, </a:t>
            </a:r>
            <a:r>
              <a:rPr lang="en-US" sz="1400" dirty="0" err="1" smtClean="0"/>
              <a:t>GlassFish</a:t>
            </a:r>
            <a:r>
              <a:rPr lang="en-US" sz="1400" dirty="0" smtClean="0"/>
              <a:t> will send a </a:t>
            </a:r>
            <a:r>
              <a:rPr lang="en-US" sz="1400" dirty="0" err="1" smtClean="0"/>
              <a:t>stateful</a:t>
            </a:r>
            <a:r>
              <a:rPr lang="en-US" sz="1400" dirty="0" smtClean="0"/>
              <a:t> session bean to the Does Not Exist state after 90 minutes of inactivity.</a:t>
            </a:r>
          </a:p>
        </p:txBody>
      </p:sp>
      <p:pic>
        <p:nvPicPr>
          <p:cNvPr id="8194" name="Picture 2"/>
          <p:cNvPicPr>
            <a:picLocks noChangeAspect="1" noChangeArrowheads="1"/>
          </p:cNvPicPr>
          <p:nvPr/>
        </p:nvPicPr>
        <p:blipFill>
          <a:blip r:embed="rId3" cstate="print"/>
          <a:srcRect/>
          <a:stretch>
            <a:fillRect/>
          </a:stretch>
        </p:blipFill>
        <p:spPr bwMode="auto">
          <a:xfrm>
            <a:off x="609600" y="3276600"/>
            <a:ext cx="7934325" cy="3500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a:t>
            </a:r>
            <a:r>
              <a:rPr lang="fr-CA" dirty="0" err="1" smtClean="0">
                <a:solidFill>
                  <a:schemeClr val="bg1"/>
                </a:solidFill>
              </a:rPr>
              <a:t>Glassfish</a:t>
            </a:r>
            <a:r>
              <a:rPr lang="fr-CA" dirty="0" smtClean="0">
                <a:solidFill>
                  <a:schemeClr val="bg1"/>
                </a:solidFill>
              </a:rPr>
              <a:t>? </a:t>
            </a:r>
          </a:p>
        </p:txBody>
      </p:sp>
      <p:sp>
        <p:nvSpPr>
          <p:cNvPr id="4099" name="Espace réservé du contenu 4"/>
          <p:cNvSpPr>
            <a:spLocks noGrp="1"/>
          </p:cNvSpPr>
          <p:nvPr>
            <p:ph idx="1"/>
          </p:nvPr>
        </p:nvSpPr>
        <p:spPr>
          <a:xfrm>
            <a:off x="457200" y="2071688"/>
            <a:ext cx="8229600" cy="2424112"/>
          </a:xfrm>
        </p:spPr>
        <p:txBody>
          <a:bodyPr/>
          <a:lstStyle/>
          <a:p>
            <a:r>
              <a:rPr lang="en-US" sz="1400" dirty="0" err="1" smtClean="0"/>
              <a:t>GlassFish</a:t>
            </a:r>
            <a:r>
              <a:rPr lang="en-US" sz="1400" dirty="0" smtClean="0"/>
              <a:t> is an open-source application server project started by Sun Microsystems for the Java EE platform and now sponsored by Oracle Corporation.</a:t>
            </a:r>
          </a:p>
          <a:p>
            <a:r>
              <a:rPr lang="en-US" sz="1400" dirty="0" err="1" smtClean="0"/>
              <a:t>GlassFish</a:t>
            </a:r>
            <a:r>
              <a:rPr lang="en-US" sz="1400" dirty="0" smtClean="0"/>
              <a:t> is free software, dual-licensed under two free software </a:t>
            </a:r>
            <a:r>
              <a:rPr lang="en-US" sz="1400" dirty="0" err="1" smtClean="0"/>
              <a:t>licences</a:t>
            </a:r>
            <a:r>
              <a:rPr lang="en-US" sz="1400" dirty="0" smtClean="0"/>
              <a:t>: the Common Development and Distribution License (CDDL) and the GNU General Public License (GPL) with the </a:t>
            </a:r>
            <a:r>
              <a:rPr lang="en-US" sz="1400" dirty="0" err="1" smtClean="0"/>
              <a:t>classpath</a:t>
            </a:r>
            <a:r>
              <a:rPr lang="en-US" sz="1400" dirty="0" smtClean="0"/>
              <a:t> exception.</a:t>
            </a:r>
          </a:p>
          <a:p>
            <a:r>
              <a:rPr lang="en-US" sz="1400" dirty="0" smtClean="0"/>
              <a:t>Glassfish is a highly configurable server that is capable of delivering high quality  of service.</a:t>
            </a:r>
          </a:p>
          <a:p>
            <a:r>
              <a:rPr lang="en-US" sz="1400" dirty="0" err="1" smtClean="0"/>
              <a:t>GlassFish</a:t>
            </a:r>
            <a:r>
              <a:rPr lang="en-US" sz="1400" dirty="0" smtClean="0"/>
              <a:t> supports all Java EE API specifications. </a:t>
            </a:r>
            <a:r>
              <a:rPr lang="en-US" sz="1400" dirty="0" err="1" smtClean="0"/>
              <a:t>GlassFish</a:t>
            </a:r>
            <a:r>
              <a:rPr lang="en-US" sz="1400" dirty="0" smtClean="0"/>
              <a:t> is based on source code released by Sun and Oracle Corporation's </a:t>
            </a:r>
            <a:r>
              <a:rPr lang="en-US" sz="1400" dirty="0" err="1" smtClean="0"/>
              <a:t>TopLink</a:t>
            </a:r>
            <a:r>
              <a:rPr lang="en-US" sz="1400" dirty="0" smtClean="0"/>
              <a:t> persistence system.  It uses a derivative of Apache Tomcat as the </a:t>
            </a:r>
            <a:r>
              <a:rPr lang="en-US" sz="1400" dirty="0" err="1" smtClean="0"/>
              <a:t>servlet</a:t>
            </a:r>
            <a:r>
              <a:rPr lang="en-US" sz="1400" dirty="0" smtClean="0"/>
              <a:t> container for serving Web content, with an added component called Grizzly which uses Java New I/O (NIO) for scalability and speed.</a:t>
            </a:r>
          </a:p>
          <a:p>
            <a:endParaRPr lang="en-US" sz="1400" dirty="0" smtClean="0"/>
          </a:p>
        </p:txBody>
      </p:sp>
      <p:pic>
        <p:nvPicPr>
          <p:cNvPr id="1029" name="Picture 5"/>
          <p:cNvPicPr>
            <a:picLocks noChangeAspect="1" noChangeArrowheads="1"/>
          </p:cNvPicPr>
          <p:nvPr/>
        </p:nvPicPr>
        <p:blipFill>
          <a:blip r:embed="rId3" cstate="print"/>
          <a:srcRect/>
          <a:stretch>
            <a:fillRect/>
          </a:stretch>
        </p:blipFill>
        <p:spPr bwMode="auto">
          <a:xfrm>
            <a:off x="3505200" y="5410200"/>
            <a:ext cx="1853712" cy="104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EJB Container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914400"/>
          </a:xfrm>
        </p:spPr>
        <p:txBody>
          <a:bodyPr/>
          <a:lstStyle/>
          <a:p>
            <a:r>
              <a:rPr lang="en-US" sz="1400" dirty="0" smtClean="0"/>
              <a:t>We can modify the timeout value for a specific session bean using glassfish-ejb-jar.xml deployment descriptor in the JAR file containing the session bean. </a:t>
            </a:r>
          </a:p>
          <a:p>
            <a:r>
              <a:rPr lang="en-US" sz="1400" dirty="0" smtClean="0"/>
              <a:t>In the deployment descriptor, we can set the timeout value using &lt;removal-timeout-in-seconds&gt; element:</a:t>
            </a:r>
          </a:p>
        </p:txBody>
      </p:sp>
      <p:pic>
        <p:nvPicPr>
          <p:cNvPr id="11266" name="Picture 2"/>
          <p:cNvPicPr>
            <a:picLocks noChangeAspect="1" noChangeArrowheads="1"/>
          </p:cNvPicPr>
          <p:nvPr/>
        </p:nvPicPr>
        <p:blipFill>
          <a:blip r:embed="rId3" cstate="print"/>
          <a:srcRect/>
          <a:stretch>
            <a:fillRect/>
          </a:stretch>
        </p:blipFill>
        <p:spPr bwMode="auto">
          <a:xfrm>
            <a:off x="1262063" y="2743200"/>
            <a:ext cx="6619875" cy="390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EJB Container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1066800"/>
          </a:xfrm>
        </p:spPr>
        <p:txBody>
          <a:bodyPr/>
          <a:lstStyle/>
          <a:p>
            <a:r>
              <a:rPr lang="en-US" sz="1400" dirty="0" smtClean="0"/>
              <a:t>A stateless session bean life cycle contains only the Does Not Exist and Ready states.</a:t>
            </a:r>
            <a:endParaRPr lang="ro-RO" sz="1400" dirty="0" smtClean="0"/>
          </a:p>
          <a:p>
            <a:r>
              <a:rPr lang="en-US" sz="1400" dirty="0" smtClean="0"/>
              <a:t>Stateless session beans are never </a:t>
            </a:r>
            <a:r>
              <a:rPr lang="en-US" sz="1400" dirty="0" err="1" smtClean="0"/>
              <a:t>passivated</a:t>
            </a:r>
            <a:r>
              <a:rPr lang="en-US" sz="1400" dirty="0" smtClean="0"/>
              <a:t>. </a:t>
            </a:r>
          </a:p>
          <a:p>
            <a:r>
              <a:rPr lang="en-US" sz="1400" dirty="0" smtClean="0"/>
              <a:t>A stateless session bean's methods can be decorated with the @</a:t>
            </a:r>
            <a:r>
              <a:rPr lang="en-US" sz="1400" dirty="0" err="1" smtClean="0"/>
              <a:t>PostConstruct</a:t>
            </a:r>
            <a:r>
              <a:rPr lang="en-US" sz="1400" dirty="0" smtClean="0"/>
              <a:t> and @</a:t>
            </a:r>
            <a:r>
              <a:rPr lang="en-US" sz="1400" dirty="0" err="1" smtClean="0"/>
              <a:t>PreDestroy</a:t>
            </a:r>
            <a:r>
              <a:rPr lang="en-US" sz="1400" dirty="0" smtClean="0"/>
              <a:t> annotations.</a:t>
            </a:r>
          </a:p>
          <a:p>
            <a:endParaRPr lang="en-US" sz="1400" dirty="0" smtClean="0"/>
          </a:p>
        </p:txBody>
      </p:sp>
      <p:pic>
        <p:nvPicPr>
          <p:cNvPr id="9218" name="Picture 2"/>
          <p:cNvPicPr>
            <a:picLocks noChangeAspect="1" noChangeArrowheads="1"/>
          </p:cNvPicPr>
          <p:nvPr/>
        </p:nvPicPr>
        <p:blipFill>
          <a:blip r:embed="rId3" cstate="print"/>
          <a:srcRect/>
          <a:stretch>
            <a:fillRect/>
          </a:stretch>
        </p:blipFill>
        <p:spPr bwMode="auto">
          <a:xfrm>
            <a:off x="3429000" y="3505200"/>
            <a:ext cx="1685925" cy="1343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EJB Container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762000"/>
          </a:xfrm>
        </p:spPr>
        <p:txBody>
          <a:bodyPr/>
          <a:lstStyle/>
          <a:p>
            <a:r>
              <a:rPr lang="en-US" sz="1400" dirty="0" smtClean="0"/>
              <a:t>We can control how </a:t>
            </a:r>
            <a:r>
              <a:rPr lang="en-US" sz="1400" dirty="0" err="1" smtClean="0"/>
              <a:t>GlassFish</a:t>
            </a:r>
            <a:r>
              <a:rPr lang="en-US" sz="1400" dirty="0" smtClean="0"/>
              <a:t> manages the life cycle of stateless session beans (and message-driven beans) via the administration web console:</a:t>
            </a:r>
          </a:p>
        </p:txBody>
      </p:sp>
      <p:pic>
        <p:nvPicPr>
          <p:cNvPr id="10242" name="Picture 2"/>
          <p:cNvPicPr>
            <a:picLocks noChangeAspect="1" noChangeArrowheads="1"/>
          </p:cNvPicPr>
          <p:nvPr/>
        </p:nvPicPr>
        <p:blipFill>
          <a:blip r:embed="rId3" cstate="print"/>
          <a:srcRect/>
          <a:stretch>
            <a:fillRect/>
          </a:stretch>
        </p:blipFill>
        <p:spPr bwMode="auto">
          <a:xfrm>
            <a:off x="742950" y="2667000"/>
            <a:ext cx="802005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EJB Container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762000"/>
          </a:xfrm>
        </p:spPr>
        <p:txBody>
          <a:bodyPr/>
          <a:lstStyle/>
          <a:p>
            <a:r>
              <a:rPr lang="en-US" sz="1400" dirty="0" smtClean="0"/>
              <a:t>We can override the </a:t>
            </a:r>
            <a:r>
              <a:rPr lang="en-US" sz="1400" dirty="0" err="1" smtClean="0"/>
              <a:t>poolable</a:t>
            </a:r>
            <a:r>
              <a:rPr lang="en-US" sz="1400" dirty="0" smtClean="0"/>
              <a:t> EJB settings using the glassfish-ejb-jar.xml deployment descriptor as:</a:t>
            </a:r>
          </a:p>
        </p:txBody>
      </p:sp>
      <p:pic>
        <p:nvPicPr>
          <p:cNvPr id="12290" name="Picture 2"/>
          <p:cNvPicPr>
            <a:picLocks noChangeAspect="1" noChangeArrowheads="1"/>
          </p:cNvPicPr>
          <p:nvPr/>
        </p:nvPicPr>
        <p:blipFill>
          <a:blip r:embed="rId3" cstate="print"/>
          <a:srcRect/>
          <a:stretch>
            <a:fillRect/>
          </a:stretch>
        </p:blipFill>
        <p:spPr bwMode="auto">
          <a:xfrm>
            <a:off x="1347788" y="2318122"/>
            <a:ext cx="6348412" cy="43874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EJB Container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762000"/>
          </a:xfrm>
        </p:spPr>
        <p:txBody>
          <a:bodyPr/>
          <a:lstStyle/>
          <a:p>
            <a:r>
              <a:rPr lang="en-US" sz="1400" dirty="0" smtClean="0"/>
              <a:t>Message-driven beans exist only in the Does Not Exist and Ready states:</a:t>
            </a:r>
            <a:endParaRPr lang="ro-RO" sz="1400" dirty="0" smtClean="0"/>
          </a:p>
          <a:p>
            <a:r>
              <a:rPr lang="en-US" sz="1400" dirty="0" smtClean="0"/>
              <a:t>A message-driven bean can have methods decorated with the @</a:t>
            </a:r>
            <a:r>
              <a:rPr lang="en-US" sz="1400" dirty="0" err="1" smtClean="0"/>
              <a:t>PostConstruct</a:t>
            </a:r>
            <a:r>
              <a:rPr lang="en-US" sz="1400" dirty="0" smtClean="0"/>
              <a:t> and @</a:t>
            </a:r>
            <a:r>
              <a:rPr lang="en-US" sz="1400" dirty="0" err="1" smtClean="0"/>
              <a:t>PreDestroy</a:t>
            </a:r>
            <a:r>
              <a:rPr lang="en-US" sz="1400" dirty="0" smtClean="0"/>
              <a:t> methods.</a:t>
            </a:r>
          </a:p>
        </p:txBody>
      </p:sp>
      <p:pic>
        <p:nvPicPr>
          <p:cNvPr id="13314" name="Picture 2"/>
          <p:cNvPicPr>
            <a:picLocks noChangeAspect="1" noChangeArrowheads="1"/>
          </p:cNvPicPr>
          <p:nvPr/>
        </p:nvPicPr>
        <p:blipFill>
          <a:blip r:embed="rId3" cstate="print"/>
          <a:srcRect/>
          <a:stretch>
            <a:fillRect/>
          </a:stretch>
        </p:blipFill>
        <p:spPr bwMode="auto">
          <a:xfrm>
            <a:off x="3276600" y="2819400"/>
            <a:ext cx="1647825" cy="131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Security Realm</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1905000"/>
          </a:xfrm>
        </p:spPr>
        <p:txBody>
          <a:bodyPr/>
          <a:lstStyle/>
          <a:p>
            <a:r>
              <a:rPr lang="en-US" sz="1400" dirty="0" smtClean="0"/>
              <a:t>Security realms are collections of users and related security groups.</a:t>
            </a:r>
          </a:p>
          <a:p>
            <a:r>
              <a:rPr lang="en-US" sz="1400" dirty="0" smtClean="0"/>
              <a:t>A user can belong to one or more security groups. </a:t>
            </a:r>
          </a:p>
          <a:p>
            <a:r>
              <a:rPr lang="en-US" sz="1400" dirty="0" smtClean="0"/>
              <a:t>The groups that the user belongs to define what actions the system will allow the user to perform.</a:t>
            </a:r>
            <a:endParaRPr lang="ro-RO" sz="1400" dirty="0" smtClean="0"/>
          </a:p>
          <a:p>
            <a:r>
              <a:rPr lang="en-US" sz="1400" dirty="0" smtClean="0"/>
              <a:t>Security realms store user information (user name, password, and security groups).</a:t>
            </a:r>
          </a:p>
          <a:p>
            <a:r>
              <a:rPr lang="en-US" sz="1400" dirty="0" smtClean="0"/>
              <a:t>Applications don't need to implement this functionality and can simply be configured to obtain this information from a security realm.</a:t>
            </a:r>
          </a:p>
          <a:p>
            <a:r>
              <a:rPr lang="en-US" sz="1400" dirty="0" smtClean="0"/>
              <a:t>A security realm can be used by more than one application.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Security Realm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533400"/>
          </a:xfrm>
        </p:spPr>
        <p:txBody>
          <a:bodyPr/>
          <a:lstStyle/>
          <a:p>
            <a:r>
              <a:rPr lang="en-US" sz="1400" dirty="0" err="1" smtClean="0"/>
              <a:t>GlassFish</a:t>
            </a:r>
            <a:r>
              <a:rPr lang="en-US" sz="1400" dirty="0" smtClean="0"/>
              <a:t> comes preconfigured with three predefined security realms: admin-realm, file, and certificate.</a:t>
            </a:r>
          </a:p>
        </p:txBody>
      </p:sp>
      <p:pic>
        <p:nvPicPr>
          <p:cNvPr id="14338" name="Picture 2"/>
          <p:cNvPicPr>
            <a:picLocks noChangeAspect="1" noChangeArrowheads="1"/>
          </p:cNvPicPr>
          <p:nvPr/>
        </p:nvPicPr>
        <p:blipFill>
          <a:blip r:embed="rId3" cstate="print"/>
          <a:srcRect/>
          <a:stretch>
            <a:fillRect/>
          </a:stretch>
        </p:blipFill>
        <p:spPr bwMode="auto">
          <a:xfrm>
            <a:off x="581025" y="2514600"/>
            <a:ext cx="8181975" cy="3486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Security Realm (cont.)</a:t>
            </a:r>
            <a:endParaRPr lang="fr-CA" dirty="0" smtClean="0">
              <a:solidFill>
                <a:schemeClr val="bg1"/>
              </a:solidFill>
            </a:endParaRPr>
          </a:p>
        </p:txBody>
      </p:sp>
      <p:sp>
        <p:nvSpPr>
          <p:cNvPr id="4099" name="Espace réservé du contenu 4"/>
          <p:cNvSpPr>
            <a:spLocks noGrp="1"/>
          </p:cNvSpPr>
          <p:nvPr>
            <p:ph idx="1"/>
          </p:nvPr>
        </p:nvSpPr>
        <p:spPr>
          <a:xfrm>
            <a:off x="6858000" y="1981200"/>
            <a:ext cx="2057400" cy="4267200"/>
          </a:xfrm>
        </p:spPr>
        <p:txBody>
          <a:bodyPr/>
          <a:lstStyle/>
          <a:p>
            <a:r>
              <a:rPr lang="en-US" sz="1400" dirty="0" smtClean="0"/>
              <a:t>The admin-realm has a predefined user called admin, which belongs to a predefined group called </a:t>
            </a:r>
            <a:r>
              <a:rPr lang="en-US" sz="1400" dirty="0" err="1" smtClean="0"/>
              <a:t>asadmin</a:t>
            </a:r>
            <a:r>
              <a:rPr lang="en-US" sz="1400" dirty="0" smtClean="0"/>
              <a:t>.</a:t>
            </a:r>
          </a:p>
        </p:txBody>
      </p:sp>
      <p:pic>
        <p:nvPicPr>
          <p:cNvPr id="15362" name="Picture 2"/>
          <p:cNvPicPr>
            <a:picLocks noChangeAspect="1" noChangeArrowheads="1"/>
          </p:cNvPicPr>
          <p:nvPr/>
        </p:nvPicPr>
        <p:blipFill>
          <a:blip r:embed="rId3" cstate="print"/>
          <a:srcRect/>
          <a:stretch>
            <a:fillRect/>
          </a:stretch>
        </p:blipFill>
        <p:spPr bwMode="auto">
          <a:xfrm>
            <a:off x="762000" y="1818453"/>
            <a:ext cx="5976937" cy="503954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Security Realm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533400"/>
          </a:xfrm>
        </p:spPr>
        <p:txBody>
          <a:bodyPr/>
          <a:lstStyle/>
          <a:p>
            <a:r>
              <a:rPr lang="en-US" sz="1400" dirty="0" smtClean="0"/>
              <a:t>To add a user to the realm, click on the button to the top-left labeled Manage Users.</a:t>
            </a:r>
          </a:p>
        </p:txBody>
      </p:sp>
      <p:pic>
        <p:nvPicPr>
          <p:cNvPr id="16386" name="Picture 2"/>
          <p:cNvPicPr>
            <a:picLocks noChangeAspect="1" noChangeArrowheads="1"/>
          </p:cNvPicPr>
          <p:nvPr/>
        </p:nvPicPr>
        <p:blipFill>
          <a:blip r:embed="rId3" cstate="print"/>
          <a:srcRect/>
          <a:stretch>
            <a:fillRect/>
          </a:stretch>
        </p:blipFill>
        <p:spPr bwMode="auto">
          <a:xfrm>
            <a:off x="1085850" y="2438400"/>
            <a:ext cx="6610350" cy="3190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Security Realm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533400"/>
          </a:xfrm>
        </p:spPr>
        <p:txBody>
          <a:bodyPr/>
          <a:lstStyle/>
          <a:p>
            <a:r>
              <a:rPr lang="en-US" sz="1400" dirty="0" smtClean="0"/>
              <a:t>To add a new user to the realm, simply click on the New... button to the top-left of the screen and then enter the new user information</a:t>
            </a:r>
          </a:p>
        </p:txBody>
      </p:sp>
      <p:pic>
        <p:nvPicPr>
          <p:cNvPr id="17410" name="Picture 2"/>
          <p:cNvPicPr>
            <a:picLocks noChangeAspect="1" noChangeArrowheads="1"/>
          </p:cNvPicPr>
          <p:nvPr/>
        </p:nvPicPr>
        <p:blipFill>
          <a:blip r:embed="rId3" cstate="print"/>
          <a:srcRect/>
          <a:stretch>
            <a:fillRect/>
          </a:stretch>
        </p:blipFill>
        <p:spPr bwMode="auto">
          <a:xfrm>
            <a:off x="1190625" y="2486025"/>
            <a:ext cx="6762750" cy="3381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a:t>
            </a:r>
            <a:r>
              <a:rPr lang="fr-CA" dirty="0" err="1" smtClean="0">
                <a:solidFill>
                  <a:schemeClr val="bg1"/>
                </a:solidFill>
              </a:rPr>
              <a:t>Glassfish</a:t>
            </a:r>
            <a:r>
              <a:rPr lang="fr-CA" dirty="0" smtClean="0">
                <a:solidFill>
                  <a:schemeClr val="bg1"/>
                </a:solidFill>
              </a:rPr>
              <a:t>?</a:t>
            </a:r>
            <a:r>
              <a:rPr lang="ro-RO" dirty="0" smtClean="0">
                <a:solidFill>
                  <a:schemeClr val="bg1"/>
                </a:solidFill>
              </a:rPr>
              <a:t> (cont.)</a:t>
            </a:r>
            <a:r>
              <a:rPr lang="fr-CA" dirty="0" smtClean="0">
                <a:solidFill>
                  <a:schemeClr val="bg1"/>
                </a:solidFill>
              </a:rPr>
              <a:t> </a:t>
            </a:r>
          </a:p>
        </p:txBody>
      </p:sp>
      <p:sp>
        <p:nvSpPr>
          <p:cNvPr id="4099" name="Espace réservé du contenu 4"/>
          <p:cNvSpPr>
            <a:spLocks noGrp="1"/>
          </p:cNvSpPr>
          <p:nvPr>
            <p:ph idx="1"/>
          </p:nvPr>
        </p:nvSpPr>
        <p:spPr>
          <a:xfrm>
            <a:off x="457200" y="2071688"/>
            <a:ext cx="8229600" cy="2805112"/>
          </a:xfrm>
        </p:spPr>
        <p:txBody>
          <a:bodyPr/>
          <a:lstStyle/>
          <a:p>
            <a:r>
              <a:rPr lang="en-US" sz="1400" dirty="0" smtClean="0"/>
              <a:t>Sun Microsystems launched the </a:t>
            </a:r>
            <a:r>
              <a:rPr lang="en-US" sz="1400" dirty="0" err="1" smtClean="0"/>
              <a:t>GlassFish</a:t>
            </a:r>
            <a:r>
              <a:rPr lang="en-US" sz="1400" dirty="0" smtClean="0"/>
              <a:t> project on 6 June 2005. On 4 May 2006, Project </a:t>
            </a:r>
            <a:r>
              <a:rPr lang="en-US" sz="1400" dirty="0" err="1" smtClean="0"/>
              <a:t>GlassFish</a:t>
            </a:r>
            <a:r>
              <a:rPr lang="en-US" sz="1400" dirty="0" smtClean="0"/>
              <a:t> released the first version that supports the Java EE 5 specification.</a:t>
            </a:r>
          </a:p>
          <a:p>
            <a:r>
              <a:rPr lang="en-US" sz="1400" dirty="0" smtClean="0"/>
              <a:t>On 10 December 2009 </a:t>
            </a:r>
            <a:r>
              <a:rPr lang="en-US" sz="1400" dirty="0" err="1" smtClean="0"/>
              <a:t>GlassFish</a:t>
            </a:r>
            <a:r>
              <a:rPr lang="en-US" sz="1400" dirty="0" smtClean="0"/>
              <a:t> v3 was released being the Java EE 6 reference implementation for Java EE 6 JSR 316. In this version </a:t>
            </a:r>
            <a:r>
              <a:rPr lang="en-US" sz="1400" dirty="0" err="1" smtClean="0"/>
              <a:t>GlassFish</a:t>
            </a:r>
            <a:r>
              <a:rPr lang="en-US" sz="1400" dirty="0" smtClean="0"/>
              <a:t> adds new features to ease migration from Tomcat to </a:t>
            </a:r>
            <a:r>
              <a:rPr lang="en-US" sz="1400" dirty="0" err="1" smtClean="0"/>
              <a:t>GlassFish</a:t>
            </a:r>
            <a:r>
              <a:rPr lang="en-US" sz="1400" dirty="0" smtClean="0"/>
              <a:t>. The other main new features are around modularity (</a:t>
            </a:r>
            <a:r>
              <a:rPr lang="en-US" sz="1400" dirty="0" err="1" smtClean="0"/>
              <a:t>GlassFish</a:t>
            </a:r>
            <a:r>
              <a:rPr lang="en-US" sz="1400" dirty="0" smtClean="0"/>
              <a:t> v3 Prelude already shipped with an Apache Felix </a:t>
            </a:r>
            <a:r>
              <a:rPr lang="en-US" sz="1400" dirty="0" err="1" smtClean="0"/>
              <a:t>OSGi</a:t>
            </a:r>
            <a:r>
              <a:rPr lang="en-US" sz="1400" dirty="0" smtClean="0"/>
              <a:t> runtime), startup time (a few seconds), deploy-on-change (provided by </a:t>
            </a:r>
            <a:r>
              <a:rPr lang="en-US" sz="1400" dirty="0" err="1" smtClean="0"/>
              <a:t>NetBeans</a:t>
            </a:r>
            <a:r>
              <a:rPr lang="en-US" sz="1400" dirty="0" smtClean="0"/>
              <a:t> and Eclipse </a:t>
            </a:r>
            <a:r>
              <a:rPr lang="en-US" sz="1400" dirty="0" err="1" smtClean="0"/>
              <a:t>plugins</a:t>
            </a:r>
            <a:r>
              <a:rPr lang="en-US" sz="1400" dirty="0" smtClean="0"/>
              <a:t>), and session preservation across redeployments.</a:t>
            </a:r>
          </a:p>
          <a:p>
            <a:r>
              <a:rPr lang="en-US" sz="1400" dirty="0" smtClean="0"/>
              <a:t>On 12 June 2013, Oracle Corporation released </a:t>
            </a:r>
            <a:r>
              <a:rPr lang="en-US" sz="1400" dirty="0" err="1" smtClean="0"/>
              <a:t>GlassFish</a:t>
            </a:r>
            <a:r>
              <a:rPr lang="en-US" sz="1400" dirty="0" smtClean="0"/>
              <a:t> 4.0. This major release brings Java Platform, Enterprise Edition 7 support.</a:t>
            </a:r>
          </a:p>
          <a:p>
            <a:r>
              <a:rPr lang="en-US" sz="1400" dirty="0" smtClean="0"/>
              <a:t>On 9 September 2014, Oracle Corporation released </a:t>
            </a:r>
            <a:r>
              <a:rPr lang="en-US" sz="1400" dirty="0" err="1" smtClean="0"/>
              <a:t>GlassFish</a:t>
            </a:r>
            <a:r>
              <a:rPr lang="en-US" sz="1400" dirty="0" smtClean="0"/>
              <a:t> 4.1 and includes many bug fixes and the latest MR releases of CDI and </a:t>
            </a:r>
            <a:r>
              <a:rPr lang="en-US" sz="1400" dirty="0" err="1" smtClean="0"/>
              <a:t>WebSockets</a:t>
            </a:r>
            <a:r>
              <a:rPr lang="en-US" sz="1400" dirty="0" smtClean="0"/>
              <a:t>.</a:t>
            </a:r>
            <a:endParaRPr lang="en-US" sz="1400" dirty="0" smtClean="0"/>
          </a:p>
        </p:txBody>
      </p:sp>
      <p:pic>
        <p:nvPicPr>
          <p:cNvPr id="1029" name="Picture 5"/>
          <p:cNvPicPr>
            <a:picLocks noChangeAspect="1" noChangeArrowheads="1"/>
          </p:cNvPicPr>
          <p:nvPr/>
        </p:nvPicPr>
        <p:blipFill>
          <a:blip r:embed="rId3" cstate="print"/>
          <a:srcRect/>
          <a:stretch>
            <a:fillRect/>
          </a:stretch>
        </p:blipFill>
        <p:spPr bwMode="auto">
          <a:xfrm>
            <a:off x="3733800" y="5867400"/>
            <a:ext cx="1314450" cy="74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Conclussion</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1219200"/>
          </a:xfrm>
        </p:spPr>
        <p:txBody>
          <a:bodyPr/>
          <a:lstStyle/>
          <a:p>
            <a:r>
              <a:rPr lang="en-US" sz="1400" dirty="0" smtClean="0"/>
              <a:t>Glassfish </a:t>
            </a:r>
            <a:r>
              <a:rPr lang="en-US" sz="1400" dirty="0" smtClean="0"/>
              <a:t>seems richer in features </a:t>
            </a:r>
          </a:p>
          <a:p>
            <a:r>
              <a:rPr lang="en-US" sz="1400" dirty="0" smtClean="0"/>
              <a:t>Glassfish </a:t>
            </a:r>
            <a:r>
              <a:rPr lang="en-US" sz="1400" dirty="0" smtClean="0"/>
              <a:t>has management interface to configure many different aspects e.g. </a:t>
            </a:r>
            <a:r>
              <a:rPr lang="en-US" sz="1400" dirty="0" err="1" smtClean="0"/>
              <a:t>jdbc</a:t>
            </a:r>
            <a:r>
              <a:rPr lang="en-US" sz="1400" dirty="0" smtClean="0"/>
              <a:t> connectors </a:t>
            </a:r>
          </a:p>
          <a:p>
            <a:r>
              <a:rPr lang="en-US" sz="1400" dirty="0" smtClean="0"/>
              <a:t>Glassfish </a:t>
            </a:r>
            <a:r>
              <a:rPr lang="en-US" sz="1400" dirty="0" smtClean="0"/>
              <a:t>has built-in scalability features </a:t>
            </a:r>
          </a:p>
          <a:p>
            <a:r>
              <a:rPr lang="ro-RO" sz="1400" dirty="0" smtClean="0"/>
              <a:t>A</a:t>
            </a:r>
            <a:r>
              <a:rPr lang="en-US" sz="1400" dirty="0" smtClean="0"/>
              <a:t>pp </a:t>
            </a:r>
            <a:r>
              <a:rPr lang="en-US" sz="1400" dirty="0" smtClean="0"/>
              <a:t>server (implements J2EE spec fully) </a:t>
            </a:r>
            <a:endParaRPr lang="en-US" sz="14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rPr>
              <a:t>Bibliography</a:t>
            </a:r>
            <a:endParaRPr lang="fr-CA" dirty="0" smtClean="0">
              <a:solidFill>
                <a:schemeClr val="bg1"/>
              </a:solidFill>
            </a:endParaRPr>
          </a:p>
        </p:txBody>
      </p:sp>
      <p:sp>
        <p:nvSpPr>
          <p:cNvPr id="5123" name="Espace réservé du contenu 4"/>
          <p:cNvSpPr>
            <a:spLocks noGrp="1"/>
          </p:cNvSpPr>
          <p:nvPr>
            <p:ph idx="1"/>
          </p:nvPr>
        </p:nvSpPr>
        <p:spPr>
          <a:xfrm>
            <a:off x="457200" y="2071688"/>
            <a:ext cx="8229600" cy="4500562"/>
          </a:xfrm>
        </p:spPr>
        <p:txBody>
          <a:bodyPr/>
          <a:lstStyle/>
          <a:p>
            <a:r>
              <a:rPr lang="en-US" sz="2000" dirty="0" err="1" smtClean="0">
                <a:solidFill>
                  <a:schemeClr val="bg1"/>
                </a:solidFill>
              </a:rPr>
              <a:t>Packt</a:t>
            </a:r>
            <a:r>
              <a:rPr lang="en-US" sz="2000" dirty="0" smtClean="0">
                <a:solidFill>
                  <a:schemeClr val="bg1"/>
                </a:solidFill>
              </a:rPr>
              <a:t> Publishing – Java EE 7 with Glassfish 4 Application Server</a:t>
            </a:r>
            <a:endParaRPr lang="fr-CA" sz="20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goals</a:t>
            </a:r>
          </a:p>
        </p:txBody>
      </p:sp>
      <p:sp>
        <p:nvSpPr>
          <p:cNvPr id="4099" name="Espace réservé du contenu 4"/>
          <p:cNvSpPr>
            <a:spLocks noGrp="1"/>
          </p:cNvSpPr>
          <p:nvPr>
            <p:ph idx="1"/>
          </p:nvPr>
        </p:nvSpPr>
        <p:spPr>
          <a:xfrm>
            <a:off x="457200" y="2376488"/>
            <a:ext cx="8229600" cy="3262312"/>
          </a:xfrm>
        </p:spPr>
        <p:txBody>
          <a:bodyPr/>
          <a:lstStyle/>
          <a:p>
            <a:r>
              <a:rPr lang="en-US" sz="1800" dirty="0" smtClean="0"/>
              <a:t>The Glassfish community defines the goals:</a:t>
            </a:r>
          </a:p>
          <a:p>
            <a:pPr lvl="1"/>
            <a:r>
              <a:rPr lang="en-US" sz="1500" dirty="0" smtClean="0"/>
              <a:t>Open source, modular, extensible platform</a:t>
            </a:r>
          </a:p>
          <a:p>
            <a:pPr lvl="1"/>
            <a:r>
              <a:rPr lang="en-US" sz="1500" dirty="0" smtClean="0"/>
              <a:t>Easy, fast, reliable server</a:t>
            </a:r>
          </a:p>
          <a:p>
            <a:pPr lvl="1"/>
            <a:r>
              <a:rPr lang="en-US" sz="1500" dirty="0" smtClean="0"/>
              <a:t>Massive scalability and sophisticated administration</a:t>
            </a:r>
          </a:p>
          <a:p>
            <a:pPr lvl="1"/>
            <a:r>
              <a:rPr lang="en-US" sz="1500" dirty="0" smtClean="0"/>
              <a:t>Support for OSGI</a:t>
            </a:r>
          </a:p>
          <a:p>
            <a:pPr lvl="1"/>
            <a:r>
              <a:rPr lang="en-US" sz="1500" dirty="0" smtClean="0"/>
              <a:t>Support for java EE 7</a:t>
            </a:r>
          </a:p>
          <a:p>
            <a:pPr lvl="1"/>
            <a:r>
              <a:rPr lang="en-US" sz="1500" dirty="0" smtClean="0"/>
              <a:t>Support for dynamic languages as PHP and Groovy</a:t>
            </a:r>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Architecture</a:t>
            </a:r>
          </a:p>
        </p:txBody>
      </p:sp>
      <p:sp>
        <p:nvSpPr>
          <p:cNvPr id="4099" name="Espace réservé du contenu 4"/>
          <p:cNvSpPr>
            <a:spLocks noGrp="1"/>
          </p:cNvSpPr>
          <p:nvPr>
            <p:ph idx="1"/>
          </p:nvPr>
        </p:nvSpPr>
        <p:spPr>
          <a:xfrm>
            <a:off x="6324600" y="2971800"/>
            <a:ext cx="2667000" cy="2209800"/>
          </a:xfrm>
        </p:spPr>
        <p:txBody>
          <a:bodyPr/>
          <a:lstStyle/>
          <a:p>
            <a:r>
              <a:rPr lang="en-US" sz="1300" dirty="0" smtClean="0"/>
              <a:t>Containers are Java EE runtime environments that provide certain services to the components they host such as lifecycle management, dependency injection, and so on. They need to be packaged in a standard way (via archive files) before being deployed.</a:t>
            </a:r>
          </a:p>
          <a:p>
            <a:endParaRPr lang="en-US" sz="1400" dirty="0" smtClean="0"/>
          </a:p>
        </p:txBody>
      </p:sp>
      <p:pic>
        <p:nvPicPr>
          <p:cNvPr id="3074" name="Picture 2"/>
          <p:cNvPicPr>
            <a:picLocks noChangeAspect="1" noChangeArrowheads="1"/>
          </p:cNvPicPr>
          <p:nvPr/>
        </p:nvPicPr>
        <p:blipFill>
          <a:blip r:embed="rId3" cstate="print"/>
          <a:srcRect/>
          <a:stretch>
            <a:fillRect/>
          </a:stretch>
        </p:blipFill>
        <p:spPr bwMode="auto">
          <a:xfrm>
            <a:off x="0" y="2057400"/>
            <a:ext cx="6400800" cy="4515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Architecture</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152400" y="2133600"/>
            <a:ext cx="8839200" cy="4481512"/>
          </a:xfrm>
        </p:spPr>
        <p:txBody>
          <a:bodyPr/>
          <a:lstStyle/>
          <a:p>
            <a:r>
              <a:rPr lang="en-US" sz="1500" dirty="0" smtClean="0"/>
              <a:t>The Java EE runtime environment defines 4 types of components that an implementation must support: applets, applications, web applications, EJBs.</a:t>
            </a:r>
          </a:p>
          <a:p>
            <a:r>
              <a:rPr lang="en-US" sz="1500" dirty="0" smtClean="0"/>
              <a:t>The Java EE infrastructure is partitioned into logical domains called containers . Each container has a specific role, supports a set of APIs, and offers services to components like security, database access, transaction handling, naming directory, resource injection.</a:t>
            </a:r>
          </a:p>
          <a:p>
            <a:r>
              <a:rPr lang="en-US" sz="1500" dirty="0" smtClean="0"/>
              <a:t>Containers hide technical complexity and enhance portability.</a:t>
            </a:r>
          </a:p>
          <a:p>
            <a:r>
              <a:rPr lang="en-US" sz="1500" dirty="0" smtClean="0"/>
              <a:t>Components need first to be packaged in a standard formatted archive before been deployed in a container. Java EE defined different types of modules that have their own packaging format based on this common jar format.</a:t>
            </a:r>
          </a:p>
          <a:p>
            <a:r>
              <a:rPr lang="en-US" sz="1500" dirty="0" smtClean="0"/>
              <a:t>The main features of an application server are: data integrity, load balancing, security, centralized configuration, scalability, robustness.</a:t>
            </a:r>
          </a:p>
          <a:p>
            <a:endParaRPr lang="en-US" sz="14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EE 7</a:t>
            </a:r>
          </a:p>
        </p:txBody>
      </p:sp>
      <p:sp>
        <p:nvSpPr>
          <p:cNvPr id="4099" name="Espace réservé du contenu 4"/>
          <p:cNvSpPr>
            <a:spLocks noGrp="1"/>
          </p:cNvSpPr>
          <p:nvPr>
            <p:ph idx="1"/>
          </p:nvPr>
        </p:nvSpPr>
        <p:spPr>
          <a:xfrm>
            <a:off x="457200" y="2071688"/>
            <a:ext cx="8229600" cy="4329112"/>
          </a:xfrm>
        </p:spPr>
        <p:txBody>
          <a:bodyPr/>
          <a:lstStyle/>
          <a:p>
            <a:r>
              <a:rPr lang="en-US" sz="1400" dirty="0" smtClean="0"/>
              <a:t>Java Platform, Enterprise Edition or Java EE is a enterprise java computing platform.</a:t>
            </a:r>
          </a:p>
          <a:p>
            <a:r>
              <a:rPr lang="en-US" sz="1400" dirty="0" smtClean="0"/>
              <a:t>The platform provides an API and runtime environment for developing and running enterprise software, including network and web services, and other large-scale, multi-tiered, scalable, reliable, and secure network applications. </a:t>
            </a:r>
          </a:p>
          <a:p>
            <a:r>
              <a:rPr lang="en-US" sz="1400" dirty="0" smtClean="0"/>
              <a:t>Java EE is a set of specifications intended for enterprise applications.</a:t>
            </a:r>
          </a:p>
          <a:p>
            <a:r>
              <a:rPr lang="en-US" sz="1400" dirty="0" smtClean="0"/>
              <a:t>A Java EE application server can handle transactions, security, scalability, concurrency and management of the components that are deployed to it, in order to enable developers to concentrate more on the business logic of the components rather than on infrastructure and integration tasks.</a:t>
            </a:r>
          </a:p>
          <a:p>
            <a:endParaRPr lang="en-US"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EE 7 (</a:t>
            </a:r>
            <a:r>
              <a:rPr lang="fr-CA" dirty="0" err="1" smtClean="0">
                <a:solidFill>
                  <a:schemeClr val="bg1"/>
                </a:solidFill>
              </a:rPr>
              <a:t>cont</a:t>
            </a:r>
            <a:r>
              <a:rPr lang="fr-CA" dirty="0" smtClean="0">
                <a:solidFill>
                  <a:schemeClr val="bg1"/>
                </a:solidFill>
              </a:rPr>
              <a:t>.)</a:t>
            </a:r>
          </a:p>
        </p:txBody>
      </p:sp>
      <p:grpSp>
        <p:nvGrpSpPr>
          <p:cNvPr id="5" name="Group 8"/>
          <p:cNvGrpSpPr/>
          <p:nvPr/>
        </p:nvGrpSpPr>
        <p:grpSpPr>
          <a:xfrm>
            <a:off x="902092" y="2969295"/>
            <a:ext cx="7175108" cy="1982708"/>
            <a:chOff x="1005809" y="1300598"/>
            <a:chExt cx="7175108" cy="1982708"/>
          </a:xfrm>
        </p:grpSpPr>
        <p:sp>
          <p:nvSpPr>
            <p:cNvPr id="6" name="Freeform 15"/>
            <p:cNvSpPr>
              <a:spLocks/>
            </p:cNvSpPr>
            <p:nvPr/>
          </p:nvSpPr>
          <p:spPr bwMode="gray">
            <a:xfrm flipH="1">
              <a:off x="5046718" y="1300598"/>
              <a:ext cx="3134199" cy="1982708"/>
            </a:xfrm>
            <a:custGeom>
              <a:avLst/>
              <a:gdLst>
                <a:gd name="T0" fmla="*/ 1557 w 1557"/>
                <a:gd name="T1" fmla="*/ 54 h 1385"/>
                <a:gd name="T2" fmla="*/ 1023 w 1557"/>
                <a:gd name="T3" fmla="*/ 1234 h 1385"/>
                <a:gd name="T4" fmla="*/ 66 w 1557"/>
                <a:gd name="T5" fmla="*/ 1385 h 1385"/>
                <a:gd name="T6" fmla="*/ 0 w 1557"/>
                <a:gd name="T7" fmla="*/ 938 h 1385"/>
                <a:gd name="T8" fmla="*/ 1041 w 1557"/>
                <a:gd name="T9" fmla="*/ 0 h 1385"/>
                <a:gd name="T10" fmla="*/ 1557 w 1557"/>
                <a:gd name="T11" fmla="*/ 54 h 1385"/>
                <a:gd name="T12" fmla="*/ 0 60000 65536"/>
                <a:gd name="T13" fmla="*/ 0 60000 65536"/>
                <a:gd name="T14" fmla="*/ 0 60000 65536"/>
                <a:gd name="T15" fmla="*/ 0 60000 65536"/>
                <a:gd name="T16" fmla="*/ 0 60000 65536"/>
                <a:gd name="T17" fmla="*/ 0 60000 65536"/>
                <a:gd name="T18" fmla="*/ 0 w 1557"/>
                <a:gd name="T19" fmla="*/ 0 h 1385"/>
                <a:gd name="T20" fmla="*/ 1557 w 1557"/>
                <a:gd name="T21" fmla="*/ 1385 h 1385"/>
                <a:gd name="connsiteX0" fmla="*/ 10000 w 10000"/>
                <a:gd name="connsiteY0" fmla="*/ 390 h 10000"/>
                <a:gd name="connsiteX1" fmla="*/ 6645 w 10000"/>
                <a:gd name="connsiteY1" fmla="*/ 9315 h 10000"/>
                <a:gd name="connsiteX2" fmla="*/ 424 w 10000"/>
                <a:gd name="connsiteY2" fmla="*/ 10000 h 10000"/>
                <a:gd name="connsiteX3" fmla="*/ 0 w 10000"/>
                <a:gd name="connsiteY3" fmla="*/ 6773 h 10000"/>
                <a:gd name="connsiteX4" fmla="*/ 6686 w 10000"/>
                <a:gd name="connsiteY4" fmla="*/ 0 h 10000"/>
                <a:gd name="connsiteX5" fmla="*/ 10000 w 10000"/>
                <a:gd name="connsiteY5" fmla="*/ 390 h 10000"/>
                <a:gd name="connsiteX0" fmla="*/ 9699 w 9699"/>
                <a:gd name="connsiteY0" fmla="*/ 187 h 10000"/>
                <a:gd name="connsiteX1" fmla="*/ 6645 w 9699"/>
                <a:gd name="connsiteY1" fmla="*/ 9315 h 10000"/>
                <a:gd name="connsiteX2" fmla="*/ 424 w 9699"/>
                <a:gd name="connsiteY2" fmla="*/ 10000 h 10000"/>
                <a:gd name="connsiteX3" fmla="*/ 0 w 9699"/>
                <a:gd name="connsiteY3" fmla="*/ 6773 h 10000"/>
                <a:gd name="connsiteX4" fmla="*/ 6686 w 9699"/>
                <a:gd name="connsiteY4" fmla="*/ 0 h 10000"/>
                <a:gd name="connsiteX5" fmla="*/ 9699 w 9699"/>
                <a:gd name="connsiteY5" fmla="*/ 187 h 10000"/>
                <a:gd name="connsiteX0" fmla="*/ 10000 w 10000"/>
                <a:gd name="connsiteY0" fmla="*/ 187 h 10541"/>
                <a:gd name="connsiteX1" fmla="*/ 6851 w 10000"/>
                <a:gd name="connsiteY1" fmla="*/ 9315 h 10541"/>
                <a:gd name="connsiteX2" fmla="*/ 824 w 10000"/>
                <a:gd name="connsiteY2" fmla="*/ 10541 h 10541"/>
                <a:gd name="connsiteX3" fmla="*/ 0 w 10000"/>
                <a:gd name="connsiteY3" fmla="*/ 6773 h 10541"/>
                <a:gd name="connsiteX4" fmla="*/ 6893 w 10000"/>
                <a:gd name="connsiteY4" fmla="*/ 0 h 10541"/>
                <a:gd name="connsiteX5" fmla="*/ 10000 w 10000"/>
                <a:gd name="connsiteY5" fmla="*/ 187 h 10541"/>
                <a:gd name="connsiteX0" fmla="*/ 10000 w 10000"/>
                <a:gd name="connsiteY0" fmla="*/ 1736 h 12090"/>
                <a:gd name="connsiteX1" fmla="*/ 6851 w 10000"/>
                <a:gd name="connsiteY1" fmla="*/ 10864 h 12090"/>
                <a:gd name="connsiteX2" fmla="*/ 824 w 10000"/>
                <a:gd name="connsiteY2" fmla="*/ 12090 h 12090"/>
                <a:gd name="connsiteX3" fmla="*/ 0 w 10000"/>
                <a:gd name="connsiteY3" fmla="*/ 8322 h 12090"/>
                <a:gd name="connsiteX4" fmla="*/ 8514 w 10000"/>
                <a:gd name="connsiteY4" fmla="*/ 0 h 12090"/>
                <a:gd name="connsiteX5" fmla="*/ 10000 w 10000"/>
                <a:gd name="connsiteY5" fmla="*/ 1736 h 1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2090">
                  <a:moveTo>
                    <a:pt x="10000" y="1736"/>
                  </a:moveTo>
                  <a:lnTo>
                    <a:pt x="6851" y="10864"/>
                  </a:lnTo>
                  <a:lnTo>
                    <a:pt x="824" y="12090"/>
                  </a:lnTo>
                  <a:cubicBezTo>
                    <a:pt x="679" y="11014"/>
                    <a:pt x="145" y="9398"/>
                    <a:pt x="0" y="8322"/>
                  </a:cubicBezTo>
                  <a:lnTo>
                    <a:pt x="8514" y="0"/>
                  </a:lnTo>
                  <a:lnTo>
                    <a:pt x="10000" y="1736"/>
                  </a:lnTo>
                  <a:close/>
                </a:path>
              </a:pathLst>
            </a:custGeom>
            <a:gradFill flip="none" rotWithShape="1">
              <a:gsLst>
                <a:gs pos="0">
                  <a:schemeClr val="accent1"/>
                </a:gs>
                <a:gs pos="100000">
                  <a:srgbClr val="FFFFFF"/>
                </a:gs>
              </a:gsLst>
              <a:lin ang="2220000" scaled="0"/>
              <a:tileRect/>
            </a:gradFill>
            <a:ln w="19050">
              <a:noFill/>
              <a:miter lim="800000"/>
              <a:headEnd/>
              <a:tailEnd/>
            </a:ln>
          </p:spPr>
          <p:txBody>
            <a:bodyPr wrap="none" anchor="ctr"/>
            <a:lstStyle/>
            <a:p>
              <a:endParaRPr lang="en-US" dirty="0"/>
            </a:p>
          </p:txBody>
        </p:sp>
        <p:sp>
          <p:nvSpPr>
            <p:cNvPr id="7" name="Freeform 15"/>
            <p:cNvSpPr>
              <a:spLocks/>
            </p:cNvSpPr>
            <p:nvPr/>
          </p:nvSpPr>
          <p:spPr bwMode="gray">
            <a:xfrm>
              <a:off x="1005809" y="1300598"/>
              <a:ext cx="3134199" cy="1982708"/>
            </a:xfrm>
            <a:custGeom>
              <a:avLst/>
              <a:gdLst>
                <a:gd name="T0" fmla="*/ 1557 w 1557"/>
                <a:gd name="T1" fmla="*/ 54 h 1385"/>
                <a:gd name="T2" fmla="*/ 1023 w 1557"/>
                <a:gd name="T3" fmla="*/ 1234 h 1385"/>
                <a:gd name="T4" fmla="*/ 66 w 1557"/>
                <a:gd name="T5" fmla="*/ 1385 h 1385"/>
                <a:gd name="T6" fmla="*/ 0 w 1557"/>
                <a:gd name="T7" fmla="*/ 938 h 1385"/>
                <a:gd name="T8" fmla="*/ 1041 w 1557"/>
                <a:gd name="T9" fmla="*/ 0 h 1385"/>
                <a:gd name="T10" fmla="*/ 1557 w 1557"/>
                <a:gd name="T11" fmla="*/ 54 h 1385"/>
                <a:gd name="T12" fmla="*/ 0 60000 65536"/>
                <a:gd name="T13" fmla="*/ 0 60000 65536"/>
                <a:gd name="T14" fmla="*/ 0 60000 65536"/>
                <a:gd name="T15" fmla="*/ 0 60000 65536"/>
                <a:gd name="T16" fmla="*/ 0 60000 65536"/>
                <a:gd name="T17" fmla="*/ 0 60000 65536"/>
                <a:gd name="T18" fmla="*/ 0 w 1557"/>
                <a:gd name="T19" fmla="*/ 0 h 1385"/>
                <a:gd name="T20" fmla="*/ 1557 w 1557"/>
                <a:gd name="T21" fmla="*/ 1385 h 1385"/>
                <a:gd name="connsiteX0" fmla="*/ 10000 w 10000"/>
                <a:gd name="connsiteY0" fmla="*/ 390 h 10000"/>
                <a:gd name="connsiteX1" fmla="*/ 6645 w 10000"/>
                <a:gd name="connsiteY1" fmla="*/ 9315 h 10000"/>
                <a:gd name="connsiteX2" fmla="*/ 424 w 10000"/>
                <a:gd name="connsiteY2" fmla="*/ 10000 h 10000"/>
                <a:gd name="connsiteX3" fmla="*/ 0 w 10000"/>
                <a:gd name="connsiteY3" fmla="*/ 6773 h 10000"/>
                <a:gd name="connsiteX4" fmla="*/ 6686 w 10000"/>
                <a:gd name="connsiteY4" fmla="*/ 0 h 10000"/>
                <a:gd name="connsiteX5" fmla="*/ 10000 w 10000"/>
                <a:gd name="connsiteY5" fmla="*/ 390 h 10000"/>
                <a:gd name="connsiteX0" fmla="*/ 9699 w 9699"/>
                <a:gd name="connsiteY0" fmla="*/ 187 h 10000"/>
                <a:gd name="connsiteX1" fmla="*/ 6645 w 9699"/>
                <a:gd name="connsiteY1" fmla="*/ 9315 h 10000"/>
                <a:gd name="connsiteX2" fmla="*/ 424 w 9699"/>
                <a:gd name="connsiteY2" fmla="*/ 10000 h 10000"/>
                <a:gd name="connsiteX3" fmla="*/ 0 w 9699"/>
                <a:gd name="connsiteY3" fmla="*/ 6773 h 10000"/>
                <a:gd name="connsiteX4" fmla="*/ 6686 w 9699"/>
                <a:gd name="connsiteY4" fmla="*/ 0 h 10000"/>
                <a:gd name="connsiteX5" fmla="*/ 9699 w 9699"/>
                <a:gd name="connsiteY5" fmla="*/ 187 h 10000"/>
                <a:gd name="connsiteX0" fmla="*/ 10000 w 10000"/>
                <a:gd name="connsiteY0" fmla="*/ 187 h 10541"/>
                <a:gd name="connsiteX1" fmla="*/ 6851 w 10000"/>
                <a:gd name="connsiteY1" fmla="*/ 9315 h 10541"/>
                <a:gd name="connsiteX2" fmla="*/ 824 w 10000"/>
                <a:gd name="connsiteY2" fmla="*/ 10541 h 10541"/>
                <a:gd name="connsiteX3" fmla="*/ 0 w 10000"/>
                <a:gd name="connsiteY3" fmla="*/ 6773 h 10541"/>
                <a:gd name="connsiteX4" fmla="*/ 6893 w 10000"/>
                <a:gd name="connsiteY4" fmla="*/ 0 h 10541"/>
                <a:gd name="connsiteX5" fmla="*/ 10000 w 10000"/>
                <a:gd name="connsiteY5" fmla="*/ 187 h 10541"/>
                <a:gd name="connsiteX0" fmla="*/ 10000 w 10000"/>
                <a:gd name="connsiteY0" fmla="*/ 1736 h 12090"/>
                <a:gd name="connsiteX1" fmla="*/ 6851 w 10000"/>
                <a:gd name="connsiteY1" fmla="*/ 10864 h 12090"/>
                <a:gd name="connsiteX2" fmla="*/ 824 w 10000"/>
                <a:gd name="connsiteY2" fmla="*/ 12090 h 12090"/>
                <a:gd name="connsiteX3" fmla="*/ 0 w 10000"/>
                <a:gd name="connsiteY3" fmla="*/ 8322 h 12090"/>
                <a:gd name="connsiteX4" fmla="*/ 8514 w 10000"/>
                <a:gd name="connsiteY4" fmla="*/ 0 h 12090"/>
                <a:gd name="connsiteX5" fmla="*/ 10000 w 10000"/>
                <a:gd name="connsiteY5" fmla="*/ 1736 h 1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2090">
                  <a:moveTo>
                    <a:pt x="10000" y="1736"/>
                  </a:moveTo>
                  <a:lnTo>
                    <a:pt x="6851" y="10864"/>
                  </a:lnTo>
                  <a:lnTo>
                    <a:pt x="824" y="12090"/>
                  </a:lnTo>
                  <a:cubicBezTo>
                    <a:pt x="679" y="11014"/>
                    <a:pt x="145" y="9398"/>
                    <a:pt x="0" y="8322"/>
                  </a:cubicBezTo>
                  <a:lnTo>
                    <a:pt x="8514" y="0"/>
                  </a:lnTo>
                  <a:lnTo>
                    <a:pt x="10000" y="1736"/>
                  </a:lnTo>
                  <a:close/>
                </a:path>
              </a:pathLst>
            </a:custGeom>
            <a:gradFill flip="none" rotWithShape="1">
              <a:gsLst>
                <a:gs pos="0">
                  <a:schemeClr val="accent1"/>
                </a:gs>
                <a:gs pos="100000">
                  <a:srgbClr val="FFFFFF"/>
                </a:gs>
              </a:gsLst>
              <a:lin ang="2220000" scaled="0"/>
              <a:tileRect/>
            </a:gradFill>
            <a:ln w="19050">
              <a:noFill/>
              <a:miter lim="800000"/>
              <a:headEnd/>
              <a:tailEnd/>
            </a:ln>
          </p:spPr>
          <p:txBody>
            <a:bodyPr wrap="none" anchor="ctr"/>
            <a:lstStyle/>
            <a:p>
              <a:endParaRPr lang="en-US" dirty="0" smtClean="0"/>
            </a:p>
            <a:p>
              <a:endParaRPr lang="en-US" dirty="0"/>
            </a:p>
            <a:p>
              <a:endParaRPr lang="en-US" dirty="0" smtClean="0"/>
            </a:p>
            <a:p>
              <a:endParaRPr lang="en-US" dirty="0"/>
            </a:p>
            <a:p>
              <a:endParaRPr lang="en-US" dirty="0"/>
            </a:p>
          </p:txBody>
        </p:sp>
      </p:grpSp>
      <p:sp>
        <p:nvSpPr>
          <p:cNvPr id="8" name="Pentagon 3"/>
          <p:cNvSpPr/>
          <p:nvPr/>
        </p:nvSpPr>
        <p:spPr>
          <a:xfrm rot="5400000">
            <a:off x="3354593" y="2967189"/>
            <a:ext cx="2270107" cy="2549710"/>
          </a:xfrm>
          <a:custGeom>
            <a:avLst/>
            <a:gdLst>
              <a:gd name="connsiteX0" fmla="*/ 0 w 1857375"/>
              <a:gd name="connsiteY0" fmla="*/ 0 h 1841498"/>
              <a:gd name="connsiteX1" fmla="*/ 1295147 w 1857375"/>
              <a:gd name="connsiteY1" fmla="*/ 0 h 1841498"/>
              <a:gd name="connsiteX2" fmla="*/ 1857375 w 1857375"/>
              <a:gd name="connsiteY2" fmla="*/ 920749 h 1841498"/>
              <a:gd name="connsiteX3" fmla="*/ 1295147 w 1857375"/>
              <a:gd name="connsiteY3" fmla="*/ 1841498 h 1841498"/>
              <a:gd name="connsiteX4" fmla="*/ 0 w 1857375"/>
              <a:gd name="connsiteY4" fmla="*/ 1841498 h 1841498"/>
              <a:gd name="connsiteX5" fmla="*/ 0 w 1857375"/>
              <a:gd name="connsiteY5" fmla="*/ 0 h 1841498"/>
              <a:gd name="connsiteX0" fmla="*/ 0 w 1857375"/>
              <a:gd name="connsiteY0" fmla="*/ 0 h 1841498"/>
              <a:gd name="connsiteX1" fmla="*/ 1295147 w 1857375"/>
              <a:gd name="connsiteY1" fmla="*/ 0 h 1841498"/>
              <a:gd name="connsiteX2" fmla="*/ 1857375 w 1857375"/>
              <a:gd name="connsiteY2" fmla="*/ 920749 h 1841498"/>
              <a:gd name="connsiteX3" fmla="*/ 1295147 w 1857375"/>
              <a:gd name="connsiteY3" fmla="*/ 1841498 h 1841498"/>
              <a:gd name="connsiteX4" fmla="*/ 3 w 1857375"/>
              <a:gd name="connsiteY4" fmla="*/ 1354665 h 1841498"/>
              <a:gd name="connsiteX5" fmla="*/ 0 w 1857375"/>
              <a:gd name="connsiteY5" fmla="*/ 0 h 1841498"/>
              <a:gd name="connsiteX0" fmla="*/ 31750 w 1857372"/>
              <a:gd name="connsiteY0" fmla="*/ 391584 h 1841498"/>
              <a:gd name="connsiteX1" fmla="*/ 1295144 w 1857372"/>
              <a:gd name="connsiteY1" fmla="*/ 0 h 1841498"/>
              <a:gd name="connsiteX2" fmla="*/ 1857372 w 1857372"/>
              <a:gd name="connsiteY2" fmla="*/ 920749 h 1841498"/>
              <a:gd name="connsiteX3" fmla="*/ 1295144 w 1857372"/>
              <a:gd name="connsiteY3" fmla="*/ 1841498 h 1841498"/>
              <a:gd name="connsiteX4" fmla="*/ 0 w 1857372"/>
              <a:gd name="connsiteY4" fmla="*/ 1354665 h 1841498"/>
              <a:gd name="connsiteX5" fmla="*/ 31750 w 1857372"/>
              <a:gd name="connsiteY5" fmla="*/ 391584 h 1841498"/>
              <a:gd name="connsiteX0" fmla="*/ 0 w 1825622"/>
              <a:gd name="connsiteY0" fmla="*/ 391584 h 1841498"/>
              <a:gd name="connsiteX1" fmla="*/ 1263394 w 1825622"/>
              <a:gd name="connsiteY1" fmla="*/ 0 h 1841498"/>
              <a:gd name="connsiteX2" fmla="*/ 1825622 w 1825622"/>
              <a:gd name="connsiteY2" fmla="*/ 920749 h 1841498"/>
              <a:gd name="connsiteX3" fmla="*/ 1263394 w 1825622"/>
              <a:gd name="connsiteY3" fmla="*/ 1841498 h 1841498"/>
              <a:gd name="connsiteX4" fmla="*/ 63500 w 1825622"/>
              <a:gd name="connsiteY4" fmla="*/ 1144208 h 1841498"/>
              <a:gd name="connsiteX5" fmla="*/ 0 w 1825622"/>
              <a:gd name="connsiteY5" fmla="*/ 391584 h 1841498"/>
              <a:gd name="connsiteX0" fmla="*/ 0 w 1783288"/>
              <a:gd name="connsiteY0" fmla="*/ 540658 h 1841498"/>
              <a:gd name="connsiteX1" fmla="*/ 1221060 w 1783288"/>
              <a:gd name="connsiteY1" fmla="*/ 0 h 1841498"/>
              <a:gd name="connsiteX2" fmla="*/ 1783288 w 1783288"/>
              <a:gd name="connsiteY2" fmla="*/ 920749 h 1841498"/>
              <a:gd name="connsiteX3" fmla="*/ 1221060 w 1783288"/>
              <a:gd name="connsiteY3" fmla="*/ 1841498 h 1841498"/>
              <a:gd name="connsiteX4" fmla="*/ 21166 w 1783288"/>
              <a:gd name="connsiteY4" fmla="*/ 1144208 h 1841498"/>
              <a:gd name="connsiteX5" fmla="*/ 0 w 1783288"/>
              <a:gd name="connsiteY5" fmla="*/ 540658 h 1841498"/>
              <a:gd name="connsiteX0" fmla="*/ 0 w 1762122"/>
              <a:gd name="connsiteY0" fmla="*/ 672194 h 1841498"/>
              <a:gd name="connsiteX1" fmla="*/ 1199894 w 1762122"/>
              <a:gd name="connsiteY1" fmla="*/ 0 h 1841498"/>
              <a:gd name="connsiteX2" fmla="*/ 1762122 w 1762122"/>
              <a:gd name="connsiteY2" fmla="*/ 920749 h 1841498"/>
              <a:gd name="connsiteX3" fmla="*/ 1199894 w 1762122"/>
              <a:gd name="connsiteY3" fmla="*/ 1841498 h 1841498"/>
              <a:gd name="connsiteX4" fmla="*/ 0 w 1762122"/>
              <a:gd name="connsiteY4" fmla="*/ 1144208 h 1841498"/>
              <a:gd name="connsiteX5" fmla="*/ 0 w 1762122"/>
              <a:gd name="connsiteY5" fmla="*/ 672194 h 1841498"/>
              <a:gd name="connsiteX0" fmla="*/ 0 w 1619693"/>
              <a:gd name="connsiteY0" fmla="*/ 672194 h 1841498"/>
              <a:gd name="connsiteX1" fmla="*/ 1199894 w 1619693"/>
              <a:gd name="connsiteY1" fmla="*/ 0 h 1841498"/>
              <a:gd name="connsiteX2" fmla="*/ 1619693 w 1619693"/>
              <a:gd name="connsiteY2" fmla="*/ 928087 h 1841498"/>
              <a:gd name="connsiteX3" fmla="*/ 1199894 w 1619693"/>
              <a:gd name="connsiteY3" fmla="*/ 1841498 h 1841498"/>
              <a:gd name="connsiteX4" fmla="*/ 0 w 1619693"/>
              <a:gd name="connsiteY4" fmla="*/ 1144208 h 1841498"/>
              <a:gd name="connsiteX5" fmla="*/ 0 w 1619693"/>
              <a:gd name="connsiteY5" fmla="*/ 672194 h 1841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693" h="1841498">
                <a:moveTo>
                  <a:pt x="0" y="672194"/>
                </a:moveTo>
                <a:lnTo>
                  <a:pt x="1199894" y="0"/>
                </a:lnTo>
                <a:lnTo>
                  <a:pt x="1619693" y="928087"/>
                </a:lnTo>
                <a:lnTo>
                  <a:pt x="1199894" y="1841498"/>
                </a:lnTo>
                <a:lnTo>
                  <a:pt x="0" y="1144208"/>
                </a:lnTo>
                <a:lnTo>
                  <a:pt x="0" y="672194"/>
                </a:lnTo>
                <a:close/>
              </a:path>
            </a:pathLst>
          </a:custGeom>
          <a:gradFill flip="none" rotWithShape="1">
            <a:gsLst>
              <a:gs pos="0">
                <a:schemeClr val="accent1"/>
              </a:gs>
              <a:gs pos="100000">
                <a:srgbClr val="FFFFFF"/>
              </a:gs>
            </a:gsLst>
            <a:lin ang="8340000" scaled="0"/>
            <a:tileRect/>
          </a:gradFill>
          <a:ln w="19050">
            <a:noFill/>
            <a:miter lim="800000"/>
            <a:headEnd/>
            <a:tailEnd/>
          </a:ln>
        </p:spPr>
        <p:txBody>
          <a:bodyPr wrap="none" anchor="ctr"/>
          <a:lstStyle/>
          <a:p>
            <a:endParaRPr lang="en-US" dirty="0">
              <a:solidFill>
                <a:schemeClr val="tx1"/>
              </a:solidFill>
              <a:latin typeface="Arial" pitchFamily="34" charset="0"/>
              <a:ea typeface="ＭＳ Ｐゴシック" pitchFamily="34" charset="-128"/>
            </a:endParaRPr>
          </a:p>
        </p:txBody>
      </p:sp>
      <p:grpSp>
        <p:nvGrpSpPr>
          <p:cNvPr id="9" name="Group 4"/>
          <p:cNvGrpSpPr/>
          <p:nvPr/>
        </p:nvGrpSpPr>
        <p:grpSpPr>
          <a:xfrm>
            <a:off x="3428936" y="2438400"/>
            <a:ext cx="2121420" cy="1063498"/>
            <a:chOff x="880533" y="1599607"/>
            <a:chExt cx="3674535" cy="1842096"/>
          </a:xfrm>
        </p:grpSpPr>
        <p:sp>
          <p:nvSpPr>
            <p:cNvPr id="10" name="Oval 9"/>
            <p:cNvSpPr/>
            <p:nvPr/>
          </p:nvSpPr>
          <p:spPr>
            <a:xfrm>
              <a:off x="880533" y="1599607"/>
              <a:ext cx="3674535" cy="1842096"/>
            </a:xfrm>
            <a:prstGeom prst="ellipse">
              <a:avLst/>
            </a:prstGeom>
            <a:gradFill flip="none" rotWithShape="1">
              <a:gsLst>
                <a:gs pos="0">
                  <a:schemeClr val="bg1">
                    <a:lumMod val="65000"/>
                  </a:schemeClr>
                </a:gs>
                <a:gs pos="74000">
                  <a:schemeClr val="bg2">
                    <a:lumMod val="20000"/>
                    <a:lumOff val="80000"/>
                  </a:schemeClr>
                </a:gs>
              </a:gsLst>
              <a:lin ang="7200000" scaled="0"/>
              <a:tileRect/>
            </a:gradFill>
            <a:ln>
              <a:solidFill>
                <a:schemeClr val="bg1"/>
              </a:solidFill>
            </a:ln>
            <a:effectLst>
              <a:outerShdw blurRad="206375" dist="1143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pic>
          <p:nvPicPr>
            <p:cNvPr id="11" name="Picture 10" descr="Java_CMYK.png"/>
            <p:cNvPicPr>
              <a:picLocks noChangeAspect="1"/>
            </p:cNvPicPr>
            <p:nvPr/>
          </p:nvPicPr>
          <p:blipFill>
            <a:blip r:embed="rId3" cstate="print"/>
            <a:stretch>
              <a:fillRect/>
            </a:stretch>
          </p:blipFill>
          <p:spPr>
            <a:xfrm>
              <a:off x="1473727" y="1696939"/>
              <a:ext cx="2488146" cy="1338362"/>
            </a:xfrm>
            <a:prstGeom prst="rect">
              <a:avLst/>
            </a:prstGeom>
            <a:effectLst>
              <a:outerShdw blurRad="63500" dist="254000" dir="17100000" sy="23000" kx="1200000" algn="br" rotWithShape="0">
                <a:prstClr val="black">
                  <a:alpha val="22000"/>
                </a:prstClr>
              </a:outerShdw>
            </a:effectLst>
          </p:spPr>
        </p:pic>
        <p:sp>
          <p:nvSpPr>
            <p:cNvPr id="12" name="TextBox 11"/>
            <p:cNvSpPr txBox="1"/>
            <p:nvPr/>
          </p:nvSpPr>
          <p:spPr>
            <a:xfrm>
              <a:off x="1481834" y="2681753"/>
              <a:ext cx="2471934" cy="561024"/>
            </a:xfrm>
            <a:prstGeom prst="rect">
              <a:avLst/>
            </a:prstGeom>
            <a:noFill/>
          </p:spPr>
          <p:txBody>
            <a:bodyPr wrap="none" rtlCol="0">
              <a:prstTxWarp prst="textArchDown">
                <a:avLst/>
              </a:prstTxWarp>
              <a:spAutoFit/>
            </a:bodyPr>
            <a:lstStyle/>
            <a:p>
              <a:pPr algn="ctr"/>
              <a:r>
                <a:rPr lang="en-US" sz="900" b="1" kern="0" dirty="0" smtClean="0">
                  <a:solidFill>
                    <a:schemeClr val="tx1">
                      <a:lumMod val="65000"/>
                      <a:lumOff val="35000"/>
                    </a:schemeClr>
                  </a:solidFill>
                </a:rPr>
                <a:t>ENTERPRISE EDITION</a:t>
              </a:r>
            </a:p>
          </p:txBody>
        </p:sp>
      </p:grpSp>
      <p:sp>
        <p:nvSpPr>
          <p:cNvPr id="13" name="Content Placeholder 1"/>
          <p:cNvSpPr txBox="1">
            <a:spLocks/>
          </p:cNvSpPr>
          <p:nvPr/>
        </p:nvSpPr>
        <p:spPr bwMode="auto">
          <a:xfrm>
            <a:off x="6083619" y="5051861"/>
            <a:ext cx="1834126" cy="490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168275" algn="l" defTabSz="228600" rtl="0" eaLnBrk="0" fontAlgn="base" hangingPunct="0">
              <a:spcBef>
                <a:spcPct val="0"/>
              </a:spcBef>
              <a:spcAft>
                <a:spcPts val="600"/>
              </a:spcAft>
              <a:buClr>
                <a:schemeClr val="accent1"/>
              </a:buClr>
              <a:buSzPct val="85000"/>
              <a:buFont typeface="Wingdings" pitchFamily="2" charset="2"/>
              <a:buChar char="§"/>
              <a:defRPr sz="2000" kern="1200">
                <a:solidFill>
                  <a:schemeClr val="tx1"/>
                </a:solidFill>
                <a:latin typeface="Arial" pitchFamily="34" charset="0"/>
                <a:ea typeface="ＭＳ Ｐゴシック" pitchFamily="-65" charset="-128"/>
                <a:cs typeface="Arial" pitchFamily="34" charset="0"/>
              </a:defRPr>
            </a:lvl1pPr>
            <a:lvl2pPr marL="6318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2pPr>
            <a:lvl3pPr marL="974725" indent="-174625" algn="l" defTabSz="228600" rtl="0" eaLnBrk="0" fontAlgn="base" hangingPunct="0">
              <a:spcBef>
                <a:spcPct val="0"/>
              </a:spcBef>
              <a:spcAft>
                <a:spcPts val="600"/>
              </a:spcAft>
              <a:buClr>
                <a:schemeClr val="accent1"/>
              </a:buClr>
              <a:buSzPct val="85000"/>
              <a:buFont typeface="Wingdings" pitchFamily="2" charset="2"/>
              <a:buChar char="§"/>
              <a:defRPr kern="1200">
                <a:solidFill>
                  <a:schemeClr val="tx1"/>
                </a:solidFill>
                <a:latin typeface="Arial" pitchFamily="34" charset="0"/>
                <a:ea typeface="ＭＳ Ｐゴシック" pitchFamily="-65" charset="-128"/>
                <a:cs typeface="Arial" pitchFamily="34" charset="0"/>
              </a:defRPr>
            </a:lvl3pPr>
            <a:lvl4pPr marL="14319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4pPr>
            <a:lvl5pPr marL="1828800" indent="-168275" algn="l" rtl="0" eaLnBrk="0" fontAlgn="base" hangingPunct="0">
              <a:spcBef>
                <a:spcPct val="0"/>
              </a:spcBef>
              <a:spcAft>
                <a:spcPts val="600"/>
              </a:spcAft>
              <a:buClr>
                <a:srgbClr val="FF0000"/>
              </a:buClr>
              <a:buFont typeface="Arial" pitchFamily="34" charset="0"/>
              <a:buChar char="»"/>
              <a:defRPr sz="1400" kern="1200">
                <a:solidFill>
                  <a:schemeClr val="tx2"/>
                </a:solidFill>
                <a:latin typeface="Arial" pitchFamily="34" charset="0"/>
                <a:ea typeface="ＭＳ Ｐゴシック" pitchFamily="-65"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Batch</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a:ea typeface="ＭＳ Ｐゴシック" pitchFamily="34" charset="-128"/>
              </a:rPr>
              <a:t>C</a:t>
            </a:r>
            <a:r>
              <a:rPr lang="en-US" sz="1200" dirty="0" smtClean="0">
                <a:ea typeface="ＭＳ Ｐゴシック" pitchFamily="34" charset="-128"/>
              </a:rPr>
              <a:t>oncurrency</a:t>
            </a:r>
            <a:endParaRPr lang="en-US" sz="1200" dirty="0">
              <a:ea typeface="ＭＳ Ｐゴシック" pitchFamily="34" charset="-128"/>
            </a:endParaRP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Simplified JMS</a:t>
            </a:r>
            <a:endParaRPr lang="en-US" sz="1200" dirty="0">
              <a:ea typeface="ＭＳ Ｐゴシック" pitchFamily="34" charset="-128"/>
            </a:endParaRPr>
          </a:p>
          <a:p>
            <a:pPr marL="169863" lvl="1" indent="-169863" eaLnBrk="1" hangingPunct="1">
              <a:spcAft>
                <a:spcPts val="0"/>
              </a:spcAft>
              <a:buClr>
                <a:schemeClr val="tx1">
                  <a:lumMod val="65000"/>
                  <a:lumOff val="35000"/>
                </a:schemeClr>
              </a:buClr>
              <a:buSzPct val="120000"/>
              <a:buFont typeface="Wingdings" pitchFamily="2" charset="2"/>
              <a:buChar char="§"/>
            </a:pPr>
            <a:endParaRPr lang="en-US" sz="1200" dirty="0" smtClean="0">
              <a:ea typeface="ＭＳ Ｐゴシック" pitchFamily="34" charset="-128"/>
            </a:endParaRPr>
          </a:p>
        </p:txBody>
      </p:sp>
      <p:sp>
        <p:nvSpPr>
          <p:cNvPr id="14" name="Content Placeholder 1"/>
          <p:cNvSpPr txBox="1">
            <a:spLocks/>
          </p:cNvSpPr>
          <p:nvPr/>
        </p:nvSpPr>
        <p:spPr bwMode="auto">
          <a:xfrm>
            <a:off x="631119" y="5115361"/>
            <a:ext cx="2081742" cy="490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168275" algn="l" defTabSz="228600" rtl="0" eaLnBrk="0" fontAlgn="base" hangingPunct="0">
              <a:spcBef>
                <a:spcPct val="0"/>
              </a:spcBef>
              <a:spcAft>
                <a:spcPts val="600"/>
              </a:spcAft>
              <a:buClr>
                <a:schemeClr val="accent1"/>
              </a:buClr>
              <a:buSzPct val="85000"/>
              <a:buFont typeface="Wingdings" pitchFamily="2" charset="2"/>
              <a:buChar char="§"/>
              <a:defRPr sz="2000" kern="1200">
                <a:solidFill>
                  <a:schemeClr val="tx1"/>
                </a:solidFill>
                <a:latin typeface="Arial" pitchFamily="34" charset="0"/>
                <a:ea typeface="ＭＳ Ｐゴシック" pitchFamily="-65" charset="-128"/>
                <a:cs typeface="Arial" pitchFamily="34" charset="0"/>
              </a:defRPr>
            </a:lvl1pPr>
            <a:lvl2pPr marL="6318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2pPr>
            <a:lvl3pPr marL="974725" indent="-174625" algn="l" defTabSz="228600" rtl="0" eaLnBrk="0" fontAlgn="base" hangingPunct="0">
              <a:spcBef>
                <a:spcPct val="0"/>
              </a:spcBef>
              <a:spcAft>
                <a:spcPts val="600"/>
              </a:spcAft>
              <a:buClr>
                <a:schemeClr val="accent1"/>
              </a:buClr>
              <a:buSzPct val="85000"/>
              <a:buFont typeface="Wingdings" pitchFamily="2" charset="2"/>
              <a:buChar char="§"/>
              <a:defRPr kern="1200">
                <a:solidFill>
                  <a:schemeClr val="tx1"/>
                </a:solidFill>
                <a:latin typeface="Arial" pitchFamily="34" charset="0"/>
                <a:ea typeface="ＭＳ Ｐゴシック" pitchFamily="-65" charset="-128"/>
                <a:cs typeface="Arial" pitchFamily="34" charset="0"/>
              </a:defRPr>
            </a:lvl3pPr>
            <a:lvl4pPr marL="14319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4pPr>
            <a:lvl5pPr marL="1828800" indent="-168275" algn="l" rtl="0" eaLnBrk="0" fontAlgn="base" hangingPunct="0">
              <a:spcBef>
                <a:spcPct val="0"/>
              </a:spcBef>
              <a:spcAft>
                <a:spcPts val="600"/>
              </a:spcAft>
              <a:buClr>
                <a:srgbClr val="FF0000"/>
              </a:buClr>
              <a:buFont typeface="Arial" pitchFamily="34" charset="0"/>
              <a:buChar char="»"/>
              <a:defRPr sz="1400" kern="1200">
                <a:solidFill>
                  <a:schemeClr val="tx2"/>
                </a:solidFill>
                <a:latin typeface="Arial" pitchFamily="34" charset="0"/>
                <a:ea typeface="ＭＳ Ｐゴシック" pitchFamily="-65"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t>More annotated POJOs</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Less boilerplate code</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t>Cohesive integrated </a:t>
            </a:r>
            <a:br>
              <a:rPr lang="en-US" sz="1200" dirty="0" smtClean="0"/>
            </a:br>
            <a:r>
              <a:rPr lang="en-US" sz="1200" dirty="0" smtClean="0"/>
              <a:t>platform</a:t>
            </a:r>
            <a:endParaRPr lang="en-US" sz="1200" dirty="0" smtClean="0">
              <a:ea typeface="ＭＳ Ｐゴシック" pitchFamily="34" charset="-128"/>
            </a:endParaRPr>
          </a:p>
        </p:txBody>
      </p:sp>
      <p:sp>
        <p:nvSpPr>
          <p:cNvPr id="15" name="TextBox 14"/>
          <p:cNvSpPr txBox="1"/>
          <p:nvPr/>
        </p:nvSpPr>
        <p:spPr>
          <a:xfrm>
            <a:off x="2340682" y="3486360"/>
            <a:ext cx="1420282" cy="461665"/>
          </a:xfrm>
          <a:prstGeom prst="rect">
            <a:avLst/>
          </a:prstGeom>
          <a:noFill/>
        </p:spPr>
        <p:txBody>
          <a:bodyPr wrap="square" rtlCol="0">
            <a:spAutoFit/>
          </a:bodyPr>
          <a:lstStyle/>
          <a:p>
            <a:r>
              <a:rPr lang="en-US" sz="1200" b="1" dirty="0" smtClean="0">
                <a:solidFill>
                  <a:schemeClr val="tx1">
                    <a:lumMod val="65000"/>
                    <a:lumOff val="35000"/>
                  </a:schemeClr>
                </a:solidFill>
              </a:rPr>
              <a:t>DEVELOPER</a:t>
            </a:r>
          </a:p>
          <a:p>
            <a:r>
              <a:rPr lang="en-US" sz="1200" b="1" dirty="0" smtClean="0">
                <a:solidFill>
                  <a:schemeClr val="tx1">
                    <a:lumMod val="65000"/>
                    <a:lumOff val="35000"/>
                  </a:schemeClr>
                </a:solidFill>
              </a:rPr>
              <a:t>PRODUCTIVITY</a:t>
            </a:r>
          </a:p>
        </p:txBody>
      </p:sp>
      <p:sp>
        <p:nvSpPr>
          <p:cNvPr id="16" name="Content Placeholder 1"/>
          <p:cNvSpPr txBox="1">
            <a:spLocks/>
          </p:cNvSpPr>
          <p:nvPr/>
        </p:nvSpPr>
        <p:spPr bwMode="auto">
          <a:xfrm>
            <a:off x="3715804" y="5499740"/>
            <a:ext cx="1931387" cy="490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168275" algn="l" defTabSz="228600" rtl="0" eaLnBrk="0" fontAlgn="base" hangingPunct="0">
              <a:spcBef>
                <a:spcPct val="0"/>
              </a:spcBef>
              <a:spcAft>
                <a:spcPts val="600"/>
              </a:spcAft>
              <a:buClr>
                <a:schemeClr val="accent1"/>
              </a:buClr>
              <a:buSzPct val="85000"/>
              <a:buFont typeface="Wingdings" pitchFamily="2" charset="2"/>
              <a:buChar char="§"/>
              <a:defRPr sz="2000" kern="1200">
                <a:solidFill>
                  <a:schemeClr val="tx1"/>
                </a:solidFill>
                <a:latin typeface="Arial" pitchFamily="34" charset="0"/>
                <a:ea typeface="ＭＳ Ｐゴシック" pitchFamily="-65" charset="-128"/>
                <a:cs typeface="Arial" pitchFamily="34" charset="0"/>
              </a:defRPr>
            </a:lvl1pPr>
            <a:lvl2pPr marL="6318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2pPr>
            <a:lvl3pPr marL="974725" indent="-174625" algn="l" defTabSz="228600" rtl="0" eaLnBrk="0" fontAlgn="base" hangingPunct="0">
              <a:spcBef>
                <a:spcPct val="0"/>
              </a:spcBef>
              <a:spcAft>
                <a:spcPts val="600"/>
              </a:spcAft>
              <a:buClr>
                <a:schemeClr val="accent1"/>
              </a:buClr>
              <a:buSzPct val="85000"/>
              <a:buFont typeface="Wingdings" pitchFamily="2" charset="2"/>
              <a:buChar char="§"/>
              <a:defRPr kern="1200">
                <a:solidFill>
                  <a:schemeClr val="tx1"/>
                </a:solidFill>
                <a:latin typeface="Arial" pitchFamily="34" charset="0"/>
                <a:ea typeface="ＭＳ Ｐゴシック" pitchFamily="-65" charset="-128"/>
                <a:cs typeface="Arial" pitchFamily="34" charset="0"/>
              </a:defRPr>
            </a:lvl3pPr>
            <a:lvl4pPr marL="14319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4pPr>
            <a:lvl5pPr marL="1828800" indent="-168275" algn="l" rtl="0" eaLnBrk="0" fontAlgn="base" hangingPunct="0">
              <a:spcBef>
                <a:spcPct val="0"/>
              </a:spcBef>
              <a:spcAft>
                <a:spcPts val="600"/>
              </a:spcAft>
              <a:buClr>
                <a:srgbClr val="FF0000"/>
              </a:buClr>
              <a:buFont typeface="Arial" pitchFamily="34" charset="0"/>
              <a:buChar char="»"/>
              <a:defRPr sz="1400" kern="1200">
                <a:solidFill>
                  <a:schemeClr val="tx2"/>
                </a:solidFill>
                <a:latin typeface="Arial" pitchFamily="34" charset="0"/>
                <a:ea typeface="ＭＳ Ｐゴシック" pitchFamily="-65"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WebSockets</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JSON </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Servlet 3.1 NIO</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REST</a:t>
            </a:r>
          </a:p>
        </p:txBody>
      </p:sp>
      <p:sp>
        <p:nvSpPr>
          <p:cNvPr id="17" name="TextBox 16"/>
          <p:cNvSpPr txBox="1"/>
          <p:nvPr/>
        </p:nvSpPr>
        <p:spPr>
          <a:xfrm>
            <a:off x="5368856" y="3391575"/>
            <a:ext cx="1309579" cy="646331"/>
          </a:xfrm>
          <a:prstGeom prst="rect">
            <a:avLst/>
          </a:prstGeom>
          <a:noFill/>
        </p:spPr>
        <p:txBody>
          <a:bodyPr wrap="square" rtlCol="0">
            <a:spAutoFit/>
          </a:bodyPr>
          <a:lstStyle/>
          <a:p>
            <a:r>
              <a:rPr lang="en-US" sz="1200" b="1" dirty="0">
                <a:solidFill>
                  <a:schemeClr val="tx1">
                    <a:lumMod val="65000"/>
                    <a:lumOff val="35000"/>
                  </a:schemeClr>
                </a:solidFill>
              </a:rPr>
              <a:t>MEETING </a:t>
            </a:r>
            <a:br>
              <a:rPr lang="en-US" sz="1200" b="1" dirty="0">
                <a:solidFill>
                  <a:schemeClr val="tx1">
                    <a:lumMod val="65000"/>
                    <a:lumOff val="35000"/>
                  </a:schemeClr>
                </a:solidFill>
              </a:rPr>
            </a:br>
            <a:r>
              <a:rPr lang="en-US" sz="1200" b="1" dirty="0">
                <a:solidFill>
                  <a:schemeClr val="tx1">
                    <a:lumMod val="65000"/>
                    <a:lumOff val="35000"/>
                  </a:schemeClr>
                </a:solidFill>
              </a:rPr>
              <a:t>ENTERPRISE DEMANDS</a:t>
            </a:r>
          </a:p>
        </p:txBody>
      </p:sp>
      <p:pic>
        <p:nvPicPr>
          <p:cNvPr id="18" name="Picture 1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878990" y="3815913"/>
            <a:ext cx="1175106" cy="1175104"/>
          </a:xfrm>
          <a:prstGeom prst="rect">
            <a:avLst/>
          </a:prstGeom>
          <a:noFill/>
          <a:ln>
            <a:noFill/>
          </a:ln>
          <a:effectLst>
            <a:outerShdw blurRad="139700" dist="88900" dir="8400000" sx="109000" sy="109000" algn="t" rotWithShape="0">
              <a:prstClr val="black">
                <a:alpha val="17000"/>
              </a:prstClr>
            </a:outerShdw>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19" name="Picture 18" descr="Building.png"/>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429730" y="3240105"/>
            <a:ext cx="1121832" cy="1403782"/>
          </a:xfrm>
          <a:prstGeom prst="rect">
            <a:avLst/>
          </a:prstGeom>
        </p:spPr>
      </p:pic>
      <p:grpSp>
        <p:nvGrpSpPr>
          <p:cNvPr id="20" name="Group 19"/>
          <p:cNvGrpSpPr/>
          <p:nvPr/>
        </p:nvGrpSpPr>
        <p:grpSpPr>
          <a:xfrm>
            <a:off x="1551499" y="3737301"/>
            <a:ext cx="884094" cy="1182596"/>
            <a:chOff x="988688" y="1186545"/>
            <a:chExt cx="1949743" cy="2608048"/>
          </a:xfrm>
        </p:grpSpPr>
        <p:sp>
          <p:nvSpPr>
            <p:cNvPr id="21" name="Rectangle 20"/>
            <p:cNvSpPr/>
            <p:nvPr/>
          </p:nvSpPr>
          <p:spPr>
            <a:xfrm>
              <a:off x="988688" y="2257958"/>
              <a:ext cx="1949743" cy="4499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Java EE 7</a:t>
              </a:r>
            </a:p>
          </p:txBody>
        </p:sp>
        <p:grpSp>
          <p:nvGrpSpPr>
            <p:cNvPr id="22" name="Group 60"/>
            <p:cNvGrpSpPr/>
            <p:nvPr/>
          </p:nvGrpSpPr>
          <p:grpSpPr>
            <a:xfrm>
              <a:off x="1125709" y="1186545"/>
              <a:ext cx="1675700" cy="1037510"/>
              <a:chOff x="2362165" y="2185611"/>
              <a:chExt cx="1675700" cy="1037510"/>
            </a:xfrm>
          </p:grpSpPr>
          <p:grpSp>
            <p:nvGrpSpPr>
              <p:cNvPr id="32" name="Group 61"/>
              <p:cNvGrpSpPr/>
              <p:nvPr/>
            </p:nvGrpSpPr>
            <p:grpSpPr>
              <a:xfrm>
                <a:off x="3374325" y="2185611"/>
                <a:ext cx="663540" cy="1037510"/>
                <a:chOff x="3374325" y="2185611"/>
                <a:chExt cx="663540" cy="1037510"/>
              </a:xfrm>
            </p:grpSpPr>
            <p:grpSp>
              <p:nvGrpSpPr>
                <p:cNvPr id="45" name="Group 77"/>
                <p:cNvGrpSpPr/>
                <p:nvPr/>
              </p:nvGrpSpPr>
              <p:grpSpPr>
                <a:xfrm>
                  <a:off x="3374325" y="2185611"/>
                  <a:ext cx="663540" cy="1037510"/>
                  <a:chOff x="1552809" y="2185611"/>
                  <a:chExt cx="663540" cy="1037510"/>
                </a:xfrm>
              </p:grpSpPr>
              <p:sp>
                <p:nvSpPr>
                  <p:cNvPr id="47" name="Snip Single Corner Rectangle 46"/>
                  <p:cNvSpPr/>
                  <p:nvPr/>
                </p:nvSpPr>
                <p:spPr>
                  <a:xfrm>
                    <a:off x="1552809" y="2185611"/>
                    <a:ext cx="663540" cy="799510"/>
                  </a:xfrm>
                  <a:prstGeom prst="snip1Rect">
                    <a:avLst>
                      <a:gd name="adj" fmla="val 19853"/>
                    </a:avLst>
                  </a:prstGeom>
                  <a:gradFill flip="none" rotWithShape="1">
                    <a:gsLst>
                      <a:gs pos="63000">
                        <a:schemeClr val="bg1"/>
                      </a:gs>
                      <a:gs pos="100000">
                        <a:schemeClr val="bg1">
                          <a:lumMod val="75000"/>
                          <a:alpha val="61000"/>
                        </a:schemeClr>
                      </a:gs>
                    </a:gsLst>
                    <a:path path="circle">
                      <a:fillToRect l="50000" t="50000" r="50000" b="50000"/>
                    </a:path>
                    <a:tileRect/>
                  </a:gradFill>
                  <a:ln w="127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8" name="Right Triangle 47"/>
                  <p:cNvSpPr/>
                  <p:nvPr/>
                </p:nvSpPr>
                <p:spPr>
                  <a:xfrm>
                    <a:off x="2094886" y="2185611"/>
                    <a:ext cx="121463" cy="131874"/>
                  </a:xfrm>
                  <a:prstGeom prst="rtTriangle">
                    <a:avLst/>
                  </a:prstGeom>
                  <a:solidFill>
                    <a:srgbClr val="FFFFFF"/>
                  </a:solidFill>
                  <a:ln w="9525"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9" name="Down Arrow 48"/>
                  <p:cNvSpPr/>
                  <p:nvPr/>
                </p:nvSpPr>
                <p:spPr>
                  <a:xfrm>
                    <a:off x="1778332" y="3005685"/>
                    <a:ext cx="212494" cy="217436"/>
                  </a:xfrm>
                  <a:prstGeom prst="downArrow">
                    <a:avLst>
                      <a:gd name="adj1" fmla="val 28260"/>
                      <a:gd name="adj2" fmla="val 630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pic>
              <p:nvPicPr>
                <p:cNvPr id="46" name="Picture 45" descr="Screen Shot 2013-05-14 at 10.58.18 AM.png"/>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3406945" y="2377515"/>
                  <a:ext cx="595407" cy="432269"/>
                </a:xfrm>
                <a:prstGeom prst="rect">
                  <a:avLst/>
                </a:prstGeom>
              </p:spPr>
            </p:pic>
          </p:grpSp>
          <p:grpSp>
            <p:nvGrpSpPr>
              <p:cNvPr id="33" name="Group 62"/>
              <p:cNvGrpSpPr/>
              <p:nvPr/>
            </p:nvGrpSpPr>
            <p:grpSpPr>
              <a:xfrm>
                <a:off x="2868245" y="2185611"/>
                <a:ext cx="663540" cy="1037510"/>
                <a:chOff x="2434095" y="2185611"/>
                <a:chExt cx="663540" cy="1037510"/>
              </a:xfrm>
            </p:grpSpPr>
            <p:grpSp>
              <p:nvGrpSpPr>
                <p:cNvPr id="40" name="Group 71"/>
                <p:cNvGrpSpPr/>
                <p:nvPr/>
              </p:nvGrpSpPr>
              <p:grpSpPr>
                <a:xfrm>
                  <a:off x="2434095" y="2185611"/>
                  <a:ext cx="663540" cy="1037510"/>
                  <a:chOff x="1552809" y="2185611"/>
                  <a:chExt cx="663540" cy="1037510"/>
                </a:xfrm>
              </p:grpSpPr>
              <p:sp>
                <p:nvSpPr>
                  <p:cNvPr id="42" name="Snip Single Corner Rectangle 41"/>
                  <p:cNvSpPr/>
                  <p:nvPr/>
                </p:nvSpPr>
                <p:spPr>
                  <a:xfrm>
                    <a:off x="1552809" y="2185611"/>
                    <a:ext cx="663540" cy="799510"/>
                  </a:xfrm>
                  <a:prstGeom prst="snip1Rect">
                    <a:avLst>
                      <a:gd name="adj" fmla="val 19853"/>
                    </a:avLst>
                  </a:prstGeom>
                  <a:gradFill flip="none" rotWithShape="1">
                    <a:gsLst>
                      <a:gs pos="63000">
                        <a:schemeClr val="bg1"/>
                      </a:gs>
                      <a:gs pos="100000">
                        <a:schemeClr val="bg1">
                          <a:lumMod val="75000"/>
                          <a:alpha val="61000"/>
                        </a:schemeClr>
                      </a:gs>
                    </a:gsLst>
                    <a:path path="circle">
                      <a:fillToRect l="50000" t="50000" r="50000" b="50000"/>
                    </a:path>
                    <a:tileRect/>
                  </a:gradFill>
                  <a:ln w="127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3" name="Right Triangle 42"/>
                  <p:cNvSpPr/>
                  <p:nvPr/>
                </p:nvSpPr>
                <p:spPr>
                  <a:xfrm>
                    <a:off x="2094886" y="2185611"/>
                    <a:ext cx="121463" cy="131874"/>
                  </a:xfrm>
                  <a:prstGeom prst="rtTriangle">
                    <a:avLst/>
                  </a:prstGeom>
                  <a:solidFill>
                    <a:srgbClr val="FFFFFF"/>
                  </a:solidFill>
                  <a:ln w="9525"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4" name="Down Arrow 43"/>
                  <p:cNvSpPr/>
                  <p:nvPr/>
                </p:nvSpPr>
                <p:spPr>
                  <a:xfrm>
                    <a:off x="1778332" y="3005685"/>
                    <a:ext cx="212494" cy="217436"/>
                  </a:xfrm>
                  <a:prstGeom prst="downArrow">
                    <a:avLst>
                      <a:gd name="adj1" fmla="val 28260"/>
                      <a:gd name="adj2" fmla="val 630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pic>
              <p:nvPicPr>
                <p:cNvPr id="41" name="Picture 40" descr="Screen Shot 2013-05-14 at 10.57.09 AM.png"/>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2469359" y="2377515"/>
                  <a:ext cx="543269" cy="432269"/>
                </a:xfrm>
                <a:prstGeom prst="rect">
                  <a:avLst/>
                </a:prstGeom>
              </p:spPr>
            </p:pic>
          </p:grpSp>
          <p:grpSp>
            <p:nvGrpSpPr>
              <p:cNvPr id="34" name="Group 63"/>
              <p:cNvGrpSpPr/>
              <p:nvPr/>
            </p:nvGrpSpPr>
            <p:grpSpPr>
              <a:xfrm>
                <a:off x="2362165" y="2185611"/>
                <a:ext cx="663540" cy="1037510"/>
                <a:chOff x="1561419" y="2185611"/>
                <a:chExt cx="663540" cy="1037510"/>
              </a:xfrm>
            </p:grpSpPr>
            <p:grpSp>
              <p:nvGrpSpPr>
                <p:cNvPr id="35" name="Group 64"/>
                <p:cNvGrpSpPr/>
                <p:nvPr/>
              </p:nvGrpSpPr>
              <p:grpSpPr>
                <a:xfrm>
                  <a:off x="1561419" y="2185611"/>
                  <a:ext cx="663540" cy="1037510"/>
                  <a:chOff x="1552809" y="2185611"/>
                  <a:chExt cx="663540" cy="1037510"/>
                </a:xfrm>
              </p:grpSpPr>
              <p:sp>
                <p:nvSpPr>
                  <p:cNvPr id="37" name="Snip Single Corner Rectangle 36"/>
                  <p:cNvSpPr/>
                  <p:nvPr/>
                </p:nvSpPr>
                <p:spPr>
                  <a:xfrm>
                    <a:off x="1552809" y="2185611"/>
                    <a:ext cx="663540" cy="799510"/>
                  </a:xfrm>
                  <a:prstGeom prst="snip1Rect">
                    <a:avLst>
                      <a:gd name="adj" fmla="val 19853"/>
                    </a:avLst>
                  </a:prstGeom>
                  <a:gradFill flip="none" rotWithShape="1">
                    <a:gsLst>
                      <a:gs pos="63000">
                        <a:schemeClr val="bg1"/>
                      </a:gs>
                      <a:gs pos="100000">
                        <a:schemeClr val="bg1">
                          <a:lumMod val="75000"/>
                          <a:alpha val="61000"/>
                        </a:schemeClr>
                      </a:gs>
                    </a:gsLst>
                    <a:path path="circle">
                      <a:fillToRect l="50000" t="50000" r="50000" b="50000"/>
                    </a:path>
                    <a:tileRect/>
                  </a:gra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8" name="Right Triangle 37"/>
                  <p:cNvSpPr/>
                  <p:nvPr/>
                </p:nvSpPr>
                <p:spPr>
                  <a:xfrm>
                    <a:off x="2094886" y="2185611"/>
                    <a:ext cx="121463" cy="131874"/>
                  </a:xfrm>
                  <a:prstGeom prst="rtTriangle">
                    <a:avLst/>
                  </a:prstGeom>
                  <a:solidFill>
                    <a:srgbClr val="FFFFFF"/>
                  </a:solidFill>
                  <a:ln w="9525"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9" name="Down Arrow 38"/>
                  <p:cNvSpPr/>
                  <p:nvPr/>
                </p:nvSpPr>
                <p:spPr>
                  <a:xfrm>
                    <a:off x="1778332" y="3005685"/>
                    <a:ext cx="212494" cy="217436"/>
                  </a:xfrm>
                  <a:prstGeom prst="downArrow">
                    <a:avLst>
                      <a:gd name="adj1" fmla="val 28260"/>
                      <a:gd name="adj2" fmla="val 630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pic>
              <p:nvPicPr>
                <p:cNvPr id="36" name="Picture 35" descr="Screen Shot 2013-05-14 at 10.58.35 AM.png"/>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606194" y="2377515"/>
                  <a:ext cx="597521" cy="432269"/>
                </a:xfrm>
                <a:prstGeom prst="rect">
                  <a:avLst/>
                </a:prstGeom>
              </p:spPr>
            </p:pic>
          </p:grpSp>
        </p:grpSp>
        <p:grpSp>
          <p:nvGrpSpPr>
            <p:cNvPr id="23" name="Group 83"/>
            <p:cNvGrpSpPr/>
            <p:nvPr/>
          </p:nvGrpSpPr>
          <p:grpSpPr>
            <a:xfrm>
              <a:off x="1367491" y="2664739"/>
              <a:ext cx="1192136" cy="1129854"/>
              <a:chOff x="5727824" y="2910272"/>
              <a:chExt cx="1192136" cy="1129854"/>
            </a:xfrm>
          </p:grpSpPr>
          <p:grpSp>
            <p:nvGrpSpPr>
              <p:cNvPr id="24" name="Group 29"/>
              <p:cNvGrpSpPr>
                <a:grpSpLocks/>
              </p:cNvGrpSpPr>
              <p:nvPr/>
            </p:nvGrpSpPr>
            <p:grpSpPr bwMode="auto">
              <a:xfrm>
                <a:off x="5727824" y="2910272"/>
                <a:ext cx="1192136" cy="421655"/>
                <a:chOff x="752231" y="3661213"/>
                <a:chExt cx="8391764" cy="957481"/>
              </a:xfrm>
            </p:grpSpPr>
            <p:pic>
              <p:nvPicPr>
                <p:cNvPr id="30" name="Picture 80" descr="gn curve zoom"/>
                <p:cNvPicPr>
                  <a:picLocks noChangeAspect="1" noChangeArrowheads="1"/>
                </p:cNvPicPr>
                <p:nvPr/>
              </p:nvPicPr>
              <p:blipFill>
                <a:blip r:embed="rId9" cstate="print">
                  <a:grayscl/>
                  <a:extLst>
                    <a:ext uri="{28A0092B-C50C-407E-A947-70E740481C1C}">
                      <a14:useLocalDpi xmlns:a14="http://schemas.microsoft.com/office/drawing/2010/main" xmlns="" val="0"/>
                    </a:ext>
                  </a:extLst>
                </a:blip>
                <a:srcRect/>
                <a:stretch>
                  <a:fillRect/>
                </a:stretch>
              </p:blipFill>
              <p:spPr bwMode="gray">
                <a:xfrm rot="16200000">
                  <a:off x="1582707" y="2830737"/>
                  <a:ext cx="957481" cy="2618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 name="Picture 80" descr="gn curve zoom"/>
                <p:cNvPicPr>
                  <a:picLocks noChangeAspect="1" noChangeArrowheads="1"/>
                </p:cNvPicPr>
                <p:nvPr/>
              </p:nvPicPr>
              <p:blipFill>
                <a:blip r:embed="rId9" cstate="print">
                  <a:grayscl/>
                  <a:extLst>
                    <a:ext uri="{28A0092B-C50C-407E-A947-70E740481C1C}">
                      <a14:useLocalDpi xmlns:a14="http://schemas.microsoft.com/office/drawing/2010/main" xmlns="" val="0"/>
                    </a:ext>
                  </a:extLst>
                </a:blip>
                <a:srcRect/>
                <a:stretch>
                  <a:fillRect/>
                </a:stretch>
              </p:blipFill>
              <p:spPr bwMode="gray">
                <a:xfrm rot="5400000" flipH="1">
                  <a:off x="7356039" y="2830737"/>
                  <a:ext cx="957480" cy="2618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5" name="Group 85"/>
              <p:cNvGrpSpPr/>
              <p:nvPr/>
            </p:nvGrpSpPr>
            <p:grpSpPr>
              <a:xfrm>
                <a:off x="5992122" y="3240616"/>
                <a:ext cx="663540" cy="799510"/>
                <a:chOff x="2868245" y="3714750"/>
                <a:chExt cx="663540" cy="799510"/>
              </a:xfrm>
            </p:grpSpPr>
            <p:grpSp>
              <p:nvGrpSpPr>
                <p:cNvPr id="26" name="Group 86"/>
                <p:cNvGrpSpPr/>
                <p:nvPr/>
              </p:nvGrpSpPr>
              <p:grpSpPr>
                <a:xfrm>
                  <a:off x="2868245" y="3714750"/>
                  <a:ext cx="663540" cy="799510"/>
                  <a:chOff x="1552809" y="2185611"/>
                  <a:chExt cx="663540" cy="799510"/>
                </a:xfrm>
              </p:grpSpPr>
              <p:sp>
                <p:nvSpPr>
                  <p:cNvPr id="28" name="Snip Single Corner Rectangle 27"/>
                  <p:cNvSpPr/>
                  <p:nvPr/>
                </p:nvSpPr>
                <p:spPr>
                  <a:xfrm>
                    <a:off x="1552809" y="2185611"/>
                    <a:ext cx="663540" cy="799510"/>
                  </a:xfrm>
                  <a:prstGeom prst="snip1Rect">
                    <a:avLst>
                      <a:gd name="adj" fmla="val 19853"/>
                    </a:avLst>
                  </a:prstGeom>
                  <a:gradFill flip="none" rotWithShape="1">
                    <a:gsLst>
                      <a:gs pos="63000">
                        <a:schemeClr val="bg1"/>
                      </a:gs>
                      <a:gs pos="100000">
                        <a:schemeClr val="bg1">
                          <a:lumMod val="75000"/>
                          <a:alpha val="61000"/>
                        </a:schemeClr>
                      </a:gs>
                    </a:gsLst>
                    <a:path path="circle">
                      <a:fillToRect l="50000" t="50000" r="50000" b="50000"/>
                    </a:path>
                    <a:tileRect/>
                  </a:gradFill>
                  <a:ln w="127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29" name="Right Triangle 28"/>
                  <p:cNvSpPr/>
                  <p:nvPr/>
                </p:nvSpPr>
                <p:spPr>
                  <a:xfrm>
                    <a:off x="2094886" y="2185611"/>
                    <a:ext cx="121463" cy="131874"/>
                  </a:xfrm>
                  <a:prstGeom prst="rtTriangle">
                    <a:avLst/>
                  </a:prstGeom>
                  <a:solidFill>
                    <a:srgbClr val="FFFFFF"/>
                  </a:solidFill>
                  <a:ln w="9525"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pic>
              <p:nvPicPr>
                <p:cNvPr id="27" name="Picture 26" descr="Screen Shot 2013-05-14 at 10.59.06 AM.png"/>
                <p:cNvPicPr>
                  <a:picLocks noChangeAspect="1"/>
                </p:cNvPicPr>
                <p:nvPr/>
              </p:nvPicPr>
              <p:blipFill rotWithShape="1">
                <a:blip r:embed="rId10" cstate="print">
                  <a:extLst>
                    <a:ext uri="{28A0092B-C50C-407E-A947-70E740481C1C}">
                      <a14:useLocalDpi xmlns:a14="http://schemas.microsoft.com/office/drawing/2010/main" xmlns="" val="0"/>
                    </a:ext>
                  </a:extLst>
                </a:blip>
                <a:srcRect t="1" b="42373"/>
                <a:stretch/>
              </p:blipFill>
              <p:spPr>
                <a:xfrm>
                  <a:off x="2911696" y="3994275"/>
                  <a:ext cx="564618" cy="127934"/>
                </a:xfrm>
                <a:prstGeom prst="rect">
                  <a:avLst/>
                </a:prstGeom>
              </p:spPr>
            </p:pic>
          </p:grpSp>
        </p:gr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13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138</Template>
  <TotalTime>1210</TotalTime>
  <Words>2384</Words>
  <Application>Microsoft Office PowerPoint</Application>
  <PresentationFormat>On-screen Show (4:3)</PresentationFormat>
  <Paragraphs>251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138</vt:lpstr>
      <vt:lpstr>Glasshfish 4</vt:lpstr>
      <vt:lpstr>Contents</vt:lpstr>
      <vt:lpstr>What is Glassfish? </vt:lpstr>
      <vt:lpstr>What is Glassfish? (cont.) </vt:lpstr>
      <vt:lpstr>Glassfish goals</vt:lpstr>
      <vt:lpstr>Architecture</vt:lpstr>
      <vt:lpstr>Architecture (cont.)</vt:lpstr>
      <vt:lpstr>Java EE 7</vt:lpstr>
      <vt:lpstr>Java EE 7 (cont.)</vt:lpstr>
      <vt:lpstr>Java EE 7 (cont.)</vt:lpstr>
      <vt:lpstr>Java EE 7 (cont.)</vt:lpstr>
      <vt:lpstr>Java EE 7 (cont.)</vt:lpstr>
      <vt:lpstr>Java EE 7 (cont.)</vt:lpstr>
      <vt:lpstr>Glassfish Core</vt:lpstr>
      <vt:lpstr>Glassfish Core (cont.)</vt:lpstr>
      <vt:lpstr>Glassfish Core (cont.)</vt:lpstr>
      <vt:lpstr>Glassfish Administration</vt:lpstr>
      <vt:lpstr>Glassfish Administration (cont.)</vt:lpstr>
      <vt:lpstr>Glassfish Administration (cont.)</vt:lpstr>
      <vt:lpstr>Glassfish Administration (cont.)</vt:lpstr>
      <vt:lpstr>Deploy Applications</vt:lpstr>
      <vt:lpstr>Deploy Applications (cont.)</vt:lpstr>
      <vt:lpstr>Glassfish Domains</vt:lpstr>
      <vt:lpstr>Glassfish Domains (cont.)</vt:lpstr>
      <vt:lpstr>Glassfish Domains (cont.)</vt:lpstr>
      <vt:lpstr>Glassfish Domains (cont.)</vt:lpstr>
      <vt:lpstr>EJB Container</vt:lpstr>
      <vt:lpstr>EJB Container (cont.)</vt:lpstr>
      <vt:lpstr>EJB Container (cont.)</vt:lpstr>
      <vt:lpstr>EJB Container (cont.)</vt:lpstr>
      <vt:lpstr>EJB Container (cont.)</vt:lpstr>
      <vt:lpstr>EJB Container (cont.)</vt:lpstr>
      <vt:lpstr>EJB Container (cont.)</vt:lpstr>
      <vt:lpstr>EJB Container (cont.)</vt:lpstr>
      <vt:lpstr>Security Realm</vt:lpstr>
      <vt:lpstr>Security Realm (cont.)</vt:lpstr>
      <vt:lpstr>Security Realm (cont.)</vt:lpstr>
      <vt:lpstr>Security Realm (cont.)</vt:lpstr>
      <vt:lpstr>Security Realm (cont.)</vt:lpstr>
      <vt:lpstr>Conclussion</vt:lpstr>
      <vt:lpstr>Bibliography</vt:lpstr>
    </vt:vector>
  </TitlesOfParts>
  <Company>Computaris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237</cp:revision>
  <dcterms:created xsi:type="dcterms:W3CDTF">2012-02-20T07:47:50Z</dcterms:created>
  <dcterms:modified xsi:type="dcterms:W3CDTF">2015-05-06T07:05:27Z</dcterms:modified>
</cp:coreProperties>
</file>